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534"/>
  </p:notesMasterIdLst>
  <p:sldIdLst>
    <p:sldId id="256" r:id="rId2"/>
    <p:sldId id="257" r:id="rId3"/>
    <p:sldId id="258" r:id="rId4"/>
    <p:sldId id="259" r:id="rId5"/>
    <p:sldId id="260" r:id="rId6"/>
    <p:sldId id="261" r:id="rId7"/>
    <p:sldId id="262" r:id="rId8"/>
    <p:sldId id="263" r:id="rId9"/>
    <p:sldId id="264" r:id="rId10"/>
    <p:sldId id="265" r:id="rId11"/>
    <p:sldId id="270" r:id="rId12"/>
    <p:sldId id="271" r:id="rId13"/>
    <p:sldId id="268" r:id="rId14"/>
    <p:sldId id="269" r:id="rId15"/>
    <p:sldId id="266" r:id="rId16"/>
    <p:sldId id="272" r:id="rId17"/>
    <p:sldId id="273"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6" r:id="rId42"/>
    <p:sldId id="304" r:id="rId43"/>
    <p:sldId id="305"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9" r:id="rId76"/>
    <p:sldId id="338" r:id="rId77"/>
    <p:sldId id="340" r:id="rId78"/>
    <p:sldId id="341" r:id="rId79"/>
    <p:sldId id="342" r:id="rId80"/>
    <p:sldId id="343" r:id="rId81"/>
    <p:sldId id="344" r:id="rId82"/>
    <p:sldId id="345" r:id="rId83"/>
    <p:sldId id="346" r:id="rId84"/>
    <p:sldId id="348" r:id="rId85"/>
    <p:sldId id="349" r:id="rId86"/>
    <p:sldId id="350" r:id="rId87"/>
    <p:sldId id="351" r:id="rId88"/>
    <p:sldId id="352" r:id="rId89"/>
    <p:sldId id="353" r:id="rId90"/>
    <p:sldId id="355" r:id="rId91"/>
    <p:sldId id="356" r:id="rId92"/>
    <p:sldId id="354" r:id="rId93"/>
    <p:sldId id="357" r:id="rId94"/>
    <p:sldId id="359" r:id="rId95"/>
    <p:sldId id="358" r:id="rId96"/>
    <p:sldId id="360" r:id="rId97"/>
    <p:sldId id="362" r:id="rId98"/>
    <p:sldId id="363" r:id="rId99"/>
    <p:sldId id="366" r:id="rId100"/>
    <p:sldId id="364" r:id="rId101"/>
    <p:sldId id="365" r:id="rId102"/>
    <p:sldId id="368" r:id="rId103"/>
    <p:sldId id="367" r:id="rId104"/>
    <p:sldId id="369" r:id="rId105"/>
    <p:sldId id="371" r:id="rId106"/>
    <p:sldId id="373" r:id="rId107"/>
    <p:sldId id="374" r:id="rId108"/>
    <p:sldId id="375" r:id="rId109"/>
    <p:sldId id="376" r:id="rId110"/>
    <p:sldId id="370" r:id="rId111"/>
    <p:sldId id="372" r:id="rId112"/>
    <p:sldId id="377" r:id="rId113"/>
    <p:sldId id="378" r:id="rId114"/>
    <p:sldId id="380" r:id="rId115"/>
    <p:sldId id="379" r:id="rId116"/>
    <p:sldId id="381" r:id="rId117"/>
    <p:sldId id="383" r:id="rId118"/>
    <p:sldId id="382" r:id="rId119"/>
    <p:sldId id="384" r:id="rId120"/>
    <p:sldId id="386" r:id="rId121"/>
    <p:sldId id="385" r:id="rId122"/>
    <p:sldId id="387" r:id="rId123"/>
    <p:sldId id="389" r:id="rId124"/>
    <p:sldId id="390" r:id="rId125"/>
    <p:sldId id="388" r:id="rId126"/>
    <p:sldId id="392" r:id="rId127"/>
    <p:sldId id="393" r:id="rId128"/>
    <p:sldId id="394" r:id="rId129"/>
    <p:sldId id="395" r:id="rId130"/>
    <p:sldId id="391" r:id="rId131"/>
    <p:sldId id="397" r:id="rId132"/>
    <p:sldId id="398" r:id="rId133"/>
    <p:sldId id="399" r:id="rId134"/>
    <p:sldId id="396" r:id="rId135"/>
    <p:sldId id="400" r:id="rId136"/>
    <p:sldId id="401" r:id="rId137"/>
    <p:sldId id="403" r:id="rId138"/>
    <p:sldId id="404" r:id="rId139"/>
    <p:sldId id="402" r:id="rId140"/>
    <p:sldId id="405" r:id="rId141"/>
    <p:sldId id="406" r:id="rId142"/>
    <p:sldId id="408" r:id="rId143"/>
    <p:sldId id="409" r:id="rId144"/>
    <p:sldId id="410" r:id="rId145"/>
    <p:sldId id="407" r:id="rId146"/>
    <p:sldId id="411" r:id="rId147"/>
    <p:sldId id="412" r:id="rId148"/>
    <p:sldId id="413" r:id="rId149"/>
    <p:sldId id="414" r:id="rId150"/>
    <p:sldId id="415" r:id="rId151"/>
    <p:sldId id="416" r:id="rId152"/>
    <p:sldId id="417" r:id="rId153"/>
    <p:sldId id="418" r:id="rId154"/>
    <p:sldId id="419" r:id="rId155"/>
    <p:sldId id="420" r:id="rId156"/>
    <p:sldId id="421" r:id="rId157"/>
    <p:sldId id="422" r:id="rId158"/>
    <p:sldId id="423" r:id="rId159"/>
    <p:sldId id="424" r:id="rId160"/>
    <p:sldId id="425" r:id="rId161"/>
    <p:sldId id="427" r:id="rId162"/>
    <p:sldId id="426" r:id="rId163"/>
    <p:sldId id="428" r:id="rId164"/>
    <p:sldId id="429" r:id="rId165"/>
    <p:sldId id="430" r:id="rId166"/>
    <p:sldId id="432" r:id="rId167"/>
    <p:sldId id="431" r:id="rId168"/>
    <p:sldId id="434" r:id="rId169"/>
    <p:sldId id="433" r:id="rId170"/>
    <p:sldId id="435" r:id="rId171"/>
    <p:sldId id="436" r:id="rId172"/>
    <p:sldId id="438" r:id="rId173"/>
    <p:sldId id="437" r:id="rId174"/>
    <p:sldId id="442" r:id="rId175"/>
    <p:sldId id="441" r:id="rId176"/>
    <p:sldId id="440" r:id="rId177"/>
    <p:sldId id="445" r:id="rId178"/>
    <p:sldId id="443" r:id="rId179"/>
    <p:sldId id="444" r:id="rId180"/>
    <p:sldId id="448" r:id="rId181"/>
    <p:sldId id="446" r:id="rId182"/>
    <p:sldId id="450" r:id="rId183"/>
    <p:sldId id="449" r:id="rId184"/>
    <p:sldId id="452" r:id="rId185"/>
    <p:sldId id="453" r:id="rId186"/>
    <p:sldId id="454" r:id="rId187"/>
    <p:sldId id="455" r:id="rId188"/>
    <p:sldId id="456" r:id="rId189"/>
    <p:sldId id="457" r:id="rId190"/>
    <p:sldId id="458" r:id="rId191"/>
    <p:sldId id="459" r:id="rId192"/>
    <p:sldId id="447" r:id="rId193"/>
    <p:sldId id="460" r:id="rId194"/>
    <p:sldId id="439" r:id="rId195"/>
    <p:sldId id="464" r:id="rId196"/>
    <p:sldId id="465" r:id="rId197"/>
    <p:sldId id="466" r:id="rId198"/>
    <p:sldId id="463" r:id="rId199"/>
    <p:sldId id="467" r:id="rId200"/>
    <p:sldId id="468" r:id="rId201"/>
    <p:sldId id="469" r:id="rId202"/>
    <p:sldId id="471" r:id="rId203"/>
    <p:sldId id="470" r:id="rId204"/>
    <p:sldId id="472" r:id="rId205"/>
    <p:sldId id="473" r:id="rId206"/>
    <p:sldId id="475" r:id="rId207"/>
    <p:sldId id="474" r:id="rId208"/>
    <p:sldId id="476" r:id="rId209"/>
    <p:sldId id="477" r:id="rId210"/>
    <p:sldId id="462" r:id="rId211"/>
    <p:sldId id="479" r:id="rId212"/>
    <p:sldId id="451" r:id="rId213"/>
    <p:sldId id="481" r:id="rId214"/>
    <p:sldId id="461" r:id="rId215"/>
    <p:sldId id="480" r:id="rId216"/>
    <p:sldId id="482" r:id="rId217"/>
    <p:sldId id="485" r:id="rId218"/>
    <p:sldId id="478" r:id="rId219"/>
    <p:sldId id="487" r:id="rId220"/>
    <p:sldId id="484" r:id="rId221"/>
    <p:sldId id="483" r:id="rId222"/>
    <p:sldId id="488" r:id="rId223"/>
    <p:sldId id="492" r:id="rId224"/>
    <p:sldId id="489" r:id="rId225"/>
    <p:sldId id="491" r:id="rId226"/>
    <p:sldId id="490" r:id="rId227"/>
    <p:sldId id="493" r:id="rId228"/>
    <p:sldId id="496" r:id="rId229"/>
    <p:sldId id="495" r:id="rId230"/>
    <p:sldId id="498" r:id="rId231"/>
    <p:sldId id="499" r:id="rId232"/>
    <p:sldId id="500" r:id="rId233"/>
    <p:sldId id="501" r:id="rId234"/>
    <p:sldId id="502" r:id="rId235"/>
    <p:sldId id="503" r:id="rId236"/>
    <p:sldId id="504" r:id="rId237"/>
    <p:sldId id="505" r:id="rId238"/>
    <p:sldId id="506" r:id="rId239"/>
    <p:sldId id="494" r:id="rId240"/>
    <p:sldId id="508" r:id="rId241"/>
    <p:sldId id="497" r:id="rId242"/>
    <p:sldId id="507" r:id="rId243"/>
    <p:sldId id="511" r:id="rId244"/>
    <p:sldId id="512" r:id="rId245"/>
    <p:sldId id="513" r:id="rId246"/>
    <p:sldId id="514" r:id="rId247"/>
    <p:sldId id="509" r:id="rId248"/>
    <p:sldId id="515" r:id="rId249"/>
    <p:sldId id="517" r:id="rId250"/>
    <p:sldId id="516" r:id="rId251"/>
    <p:sldId id="510" r:id="rId252"/>
    <p:sldId id="519" r:id="rId253"/>
    <p:sldId id="518" r:id="rId254"/>
    <p:sldId id="520" r:id="rId255"/>
    <p:sldId id="521" r:id="rId256"/>
    <p:sldId id="524" r:id="rId257"/>
    <p:sldId id="525" r:id="rId258"/>
    <p:sldId id="526" r:id="rId259"/>
    <p:sldId id="527" r:id="rId260"/>
    <p:sldId id="528" r:id="rId261"/>
    <p:sldId id="529" r:id="rId262"/>
    <p:sldId id="523" r:id="rId263"/>
    <p:sldId id="531" r:id="rId264"/>
    <p:sldId id="532" r:id="rId265"/>
    <p:sldId id="533" r:id="rId266"/>
    <p:sldId id="534" r:id="rId267"/>
    <p:sldId id="535" r:id="rId268"/>
    <p:sldId id="536" r:id="rId269"/>
    <p:sldId id="537" r:id="rId270"/>
    <p:sldId id="538" r:id="rId271"/>
    <p:sldId id="539" r:id="rId272"/>
    <p:sldId id="530" r:id="rId273"/>
    <p:sldId id="522" r:id="rId274"/>
    <p:sldId id="542" r:id="rId275"/>
    <p:sldId id="543" r:id="rId276"/>
    <p:sldId id="544" r:id="rId277"/>
    <p:sldId id="540" r:id="rId278"/>
    <p:sldId id="541" r:id="rId279"/>
    <p:sldId id="548" r:id="rId280"/>
    <p:sldId id="546" r:id="rId281"/>
    <p:sldId id="545" r:id="rId282"/>
    <p:sldId id="550" r:id="rId283"/>
    <p:sldId id="549" r:id="rId284"/>
    <p:sldId id="552" r:id="rId285"/>
    <p:sldId id="547" r:id="rId286"/>
    <p:sldId id="554" r:id="rId287"/>
    <p:sldId id="551" r:id="rId288"/>
    <p:sldId id="553" r:id="rId289"/>
    <p:sldId id="557" r:id="rId290"/>
    <p:sldId id="555" r:id="rId291"/>
    <p:sldId id="556" r:id="rId292"/>
    <p:sldId id="560" r:id="rId293"/>
    <p:sldId id="558" r:id="rId294"/>
    <p:sldId id="561" r:id="rId295"/>
    <p:sldId id="563" r:id="rId296"/>
    <p:sldId id="562" r:id="rId297"/>
    <p:sldId id="565" r:id="rId298"/>
    <p:sldId id="566" r:id="rId299"/>
    <p:sldId id="567" r:id="rId300"/>
    <p:sldId id="568" r:id="rId301"/>
    <p:sldId id="559" r:id="rId302"/>
    <p:sldId id="569" r:id="rId303"/>
    <p:sldId id="486" r:id="rId304"/>
    <p:sldId id="564" r:id="rId305"/>
    <p:sldId id="570" r:id="rId306"/>
    <p:sldId id="574" r:id="rId307"/>
    <p:sldId id="571" r:id="rId308"/>
    <p:sldId id="572" r:id="rId309"/>
    <p:sldId id="573" r:id="rId310"/>
    <p:sldId id="577" r:id="rId311"/>
    <p:sldId id="576" r:id="rId312"/>
    <p:sldId id="580" r:id="rId313"/>
    <p:sldId id="581" r:id="rId314"/>
    <p:sldId id="582" r:id="rId315"/>
    <p:sldId id="578" r:id="rId316"/>
    <p:sldId id="584" r:id="rId317"/>
    <p:sldId id="575" r:id="rId318"/>
    <p:sldId id="579" r:id="rId319"/>
    <p:sldId id="583" r:id="rId320"/>
    <p:sldId id="585" r:id="rId321"/>
    <p:sldId id="589" r:id="rId322"/>
    <p:sldId id="590" r:id="rId323"/>
    <p:sldId id="591" r:id="rId324"/>
    <p:sldId id="592" r:id="rId325"/>
    <p:sldId id="593" r:id="rId326"/>
    <p:sldId id="594" r:id="rId327"/>
    <p:sldId id="595" r:id="rId328"/>
    <p:sldId id="596" r:id="rId329"/>
    <p:sldId id="587" r:id="rId330"/>
    <p:sldId id="588" r:id="rId331"/>
    <p:sldId id="597" r:id="rId332"/>
    <p:sldId id="598" r:id="rId333"/>
    <p:sldId id="586" r:id="rId334"/>
    <p:sldId id="599" r:id="rId335"/>
    <p:sldId id="603" r:id="rId336"/>
    <p:sldId id="600" r:id="rId337"/>
    <p:sldId id="605" r:id="rId338"/>
    <p:sldId id="601" r:id="rId339"/>
    <p:sldId id="602" r:id="rId340"/>
    <p:sldId id="608" r:id="rId341"/>
    <p:sldId id="604" r:id="rId342"/>
    <p:sldId id="606" r:id="rId343"/>
    <p:sldId id="611" r:id="rId344"/>
    <p:sldId id="610" r:id="rId345"/>
    <p:sldId id="612" r:id="rId346"/>
    <p:sldId id="614" r:id="rId347"/>
    <p:sldId id="615" r:id="rId348"/>
    <p:sldId id="616" r:id="rId349"/>
    <p:sldId id="609" r:id="rId350"/>
    <p:sldId id="618" r:id="rId351"/>
    <p:sldId id="607" r:id="rId352"/>
    <p:sldId id="613" r:id="rId353"/>
    <p:sldId id="619" r:id="rId354"/>
    <p:sldId id="622" r:id="rId355"/>
    <p:sldId id="623" r:id="rId356"/>
    <p:sldId id="620" r:id="rId357"/>
    <p:sldId id="621" r:id="rId358"/>
    <p:sldId id="625" r:id="rId359"/>
    <p:sldId id="627" r:id="rId360"/>
    <p:sldId id="624" r:id="rId361"/>
    <p:sldId id="626" r:id="rId362"/>
    <p:sldId id="630" r:id="rId363"/>
    <p:sldId id="631" r:id="rId364"/>
    <p:sldId id="632" r:id="rId365"/>
    <p:sldId id="629" r:id="rId366"/>
    <p:sldId id="634" r:id="rId367"/>
    <p:sldId id="635" r:id="rId368"/>
    <p:sldId id="628" r:id="rId369"/>
    <p:sldId id="637" r:id="rId370"/>
    <p:sldId id="638" r:id="rId371"/>
    <p:sldId id="636" r:id="rId372"/>
    <p:sldId id="639" r:id="rId373"/>
    <p:sldId id="641" r:id="rId374"/>
    <p:sldId id="640" r:id="rId375"/>
    <p:sldId id="633" r:id="rId376"/>
    <p:sldId id="617" r:id="rId377"/>
    <p:sldId id="642" r:id="rId378"/>
    <p:sldId id="643" r:id="rId379"/>
    <p:sldId id="646" r:id="rId380"/>
    <p:sldId id="645" r:id="rId381"/>
    <p:sldId id="647" r:id="rId382"/>
    <p:sldId id="650" r:id="rId383"/>
    <p:sldId id="648" r:id="rId384"/>
    <p:sldId id="651" r:id="rId385"/>
    <p:sldId id="649" r:id="rId386"/>
    <p:sldId id="644" r:id="rId387"/>
    <p:sldId id="655" r:id="rId388"/>
    <p:sldId id="652" r:id="rId389"/>
    <p:sldId id="657" r:id="rId390"/>
    <p:sldId id="656" r:id="rId391"/>
    <p:sldId id="659" r:id="rId392"/>
    <p:sldId id="660" r:id="rId393"/>
    <p:sldId id="661" r:id="rId394"/>
    <p:sldId id="662" r:id="rId395"/>
    <p:sldId id="663" r:id="rId396"/>
    <p:sldId id="658" r:id="rId397"/>
    <p:sldId id="653" r:id="rId398"/>
    <p:sldId id="664" r:id="rId399"/>
    <p:sldId id="665" r:id="rId400"/>
    <p:sldId id="668" r:id="rId401"/>
    <p:sldId id="666" r:id="rId402"/>
    <p:sldId id="669" r:id="rId403"/>
    <p:sldId id="671" r:id="rId404"/>
    <p:sldId id="672" r:id="rId405"/>
    <p:sldId id="673" r:id="rId406"/>
    <p:sldId id="674" r:id="rId407"/>
    <p:sldId id="670" r:id="rId408"/>
    <p:sldId id="667" r:id="rId409"/>
    <p:sldId id="678" r:id="rId410"/>
    <p:sldId id="679" r:id="rId411"/>
    <p:sldId id="676" r:id="rId412"/>
    <p:sldId id="677" r:id="rId413"/>
    <p:sldId id="681" r:id="rId414"/>
    <p:sldId id="675" r:id="rId415"/>
    <p:sldId id="680" r:id="rId416"/>
    <p:sldId id="684" r:id="rId417"/>
    <p:sldId id="682" r:id="rId418"/>
    <p:sldId id="686" r:id="rId419"/>
    <p:sldId id="685" r:id="rId420"/>
    <p:sldId id="683" r:id="rId421"/>
    <p:sldId id="689" r:id="rId422"/>
    <p:sldId id="690" r:id="rId423"/>
    <p:sldId id="691" r:id="rId424"/>
    <p:sldId id="654" r:id="rId425"/>
    <p:sldId id="693" r:id="rId426"/>
    <p:sldId id="694" r:id="rId427"/>
    <p:sldId id="695" r:id="rId428"/>
    <p:sldId id="696" r:id="rId429"/>
    <p:sldId id="697" r:id="rId430"/>
    <p:sldId id="698" r:id="rId431"/>
    <p:sldId id="699" r:id="rId432"/>
    <p:sldId id="688" r:id="rId433"/>
    <p:sldId id="701" r:id="rId434"/>
    <p:sldId id="702" r:id="rId435"/>
    <p:sldId id="703" r:id="rId436"/>
    <p:sldId id="687" r:id="rId437"/>
    <p:sldId id="706" r:id="rId438"/>
    <p:sldId id="705" r:id="rId439"/>
    <p:sldId id="704" r:id="rId440"/>
    <p:sldId id="700" r:id="rId441"/>
    <p:sldId id="709" r:id="rId442"/>
    <p:sldId id="708" r:id="rId443"/>
    <p:sldId id="711" r:id="rId444"/>
    <p:sldId id="692" r:id="rId445"/>
    <p:sldId id="712" r:id="rId446"/>
    <p:sldId id="714" r:id="rId447"/>
    <p:sldId id="715" r:id="rId448"/>
    <p:sldId id="717" r:id="rId449"/>
    <p:sldId id="716" r:id="rId450"/>
    <p:sldId id="718" r:id="rId451"/>
    <p:sldId id="719" r:id="rId452"/>
    <p:sldId id="720" r:id="rId453"/>
    <p:sldId id="710" r:id="rId454"/>
    <p:sldId id="722" r:id="rId455"/>
    <p:sldId id="707" r:id="rId456"/>
    <p:sldId id="721" r:id="rId457"/>
    <p:sldId id="725" r:id="rId458"/>
    <p:sldId id="713" r:id="rId459"/>
    <p:sldId id="727" r:id="rId460"/>
    <p:sldId id="724" r:id="rId461"/>
    <p:sldId id="729" r:id="rId462"/>
    <p:sldId id="723" r:id="rId463"/>
    <p:sldId id="728" r:id="rId464"/>
    <p:sldId id="732" r:id="rId465"/>
    <p:sldId id="730" r:id="rId466"/>
    <p:sldId id="734" r:id="rId467"/>
    <p:sldId id="733" r:id="rId468"/>
    <p:sldId id="736" r:id="rId469"/>
    <p:sldId id="737" r:id="rId470"/>
    <p:sldId id="726" r:id="rId471"/>
    <p:sldId id="739" r:id="rId472"/>
    <p:sldId id="731" r:id="rId473"/>
    <p:sldId id="741" r:id="rId474"/>
    <p:sldId id="735" r:id="rId475"/>
    <p:sldId id="740" r:id="rId476"/>
    <p:sldId id="742" r:id="rId477"/>
    <p:sldId id="743" r:id="rId478"/>
    <p:sldId id="747" r:id="rId479"/>
    <p:sldId id="744" r:id="rId480"/>
    <p:sldId id="746" r:id="rId481"/>
    <p:sldId id="749" r:id="rId482"/>
    <p:sldId id="748" r:id="rId483"/>
    <p:sldId id="752" r:id="rId484"/>
    <p:sldId id="750" r:id="rId485"/>
    <p:sldId id="754" r:id="rId486"/>
    <p:sldId id="751" r:id="rId487"/>
    <p:sldId id="756" r:id="rId488"/>
    <p:sldId id="757" r:id="rId489"/>
    <p:sldId id="758" r:id="rId490"/>
    <p:sldId id="738" r:id="rId491"/>
    <p:sldId id="760" r:id="rId492"/>
    <p:sldId id="762" r:id="rId493"/>
    <p:sldId id="764" r:id="rId494"/>
    <p:sldId id="763" r:id="rId495"/>
    <p:sldId id="753" r:id="rId496"/>
    <p:sldId id="765" r:id="rId497"/>
    <p:sldId id="766" r:id="rId498"/>
    <p:sldId id="768" r:id="rId499"/>
    <p:sldId id="755" r:id="rId500"/>
    <p:sldId id="767" r:id="rId501"/>
    <p:sldId id="771" r:id="rId502"/>
    <p:sldId id="769" r:id="rId503"/>
    <p:sldId id="773" r:id="rId504"/>
    <p:sldId id="772" r:id="rId505"/>
    <p:sldId id="770" r:id="rId506"/>
    <p:sldId id="776" r:id="rId507"/>
    <p:sldId id="774" r:id="rId508"/>
    <p:sldId id="775" r:id="rId509"/>
    <p:sldId id="779" r:id="rId510"/>
    <p:sldId id="780" r:id="rId511"/>
    <p:sldId id="777" r:id="rId512"/>
    <p:sldId id="778" r:id="rId513"/>
    <p:sldId id="783" r:id="rId514"/>
    <p:sldId id="781" r:id="rId515"/>
    <p:sldId id="784" r:id="rId516"/>
    <p:sldId id="786" r:id="rId517"/>
    <p:sldId id="782" r:id="rId518"/>
    <p:sldId id="788" r:id="rId519"/>
    <p:sldId id="785" r:id="rId520"/>
    <p:sldId id="790" r:id="rId521"/>
    <p:sldId id="796" r:id="rId522"/>
    <p:sldId id="791" r:id="rId523"/>
    <p:sldId id="797" r:id="rId524"/>
    <p:sldId id="792" r:id="rId525"/>
    <p:sldId id="793" r:id="rId526"/>
    <p:sldId id="794" r:id="rId527"/>
    <p:sldId id="795" r:id="rId528"/>
    <p:sldId id="789" r:id="rId529"/>
    <p:sldId id="798" r:id="rId530"/>
    <p:sldId id="804" r:id="rId531"/>
    <p:sldId id="803" r:id="rId532"/>
    <p:sldId id="761" r:id="rId5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amp; 目录" id="{2B97013A-793D-45A6-A47D-A098A894B85F}">
          <p14:sldIdLst>
            <p14:sldId id="256"/>
            <p14:sldId id="257"/>
          </p14:sldIdLst>
        </p14:section>
        <p14:section name="项目1 影视特效的艺术创新与梦想实现" id="{72339367-A72C-49CA-97EA-F3061B8B2578}">
          <p14:sldIdLst>
            <p14:sldId id="258"/>
            <p14:sldId id="259"/>
            <p14:sldId id="260"/>
            <p14:sldId id="261"/>
            <p14:sldId id="262"/>
            <p14:sldId id="263"/>
            <p14:sldId id="264"/>
            <p14:sldId id="265"/>
            <p14:sldId id="270"/>
            <p14:sldId id="271"/>
            <p14:sldId id="268"/>
            <p14:sldId id="269"/>
            <p14:sldId id="266"/>
            <p14:sldId id="272"/>
            <p14:sldId id="273"/>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6"/>
            <p14:sldId id="304"/>
            <p14:sldId id="305"/>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9"/>
            <p14:sldId id="338"/>
            <p14:sldId id="340"/>
            <p14:sldId id="341"/>
            <p14:sldId id="342"/>
            <p14:sldId id="343"/>
            <p14:sldId id="344"/>
            <p14:sldId id="345"/>
            <p14:sldId id="346"/>
            <p14:sldId id="348"/>
            <p14:sldId id="349"/>
            <p14:sldId id="350"/>
            <p14:sldId id="351"/>
            <p14:sldId id="352"/>
            <p14:sldId id="353"/>
            <p14:sldId id="355"/>
            <p14:sldId id="356"/>
            <p14:sldId id="354"/>
            <p14:sldId id="357"/>
            <p14:sldId id="359"/>
            <p14:sldId id="358"/>
            <p14:sldId id="360"/>
            <p14:sldId id="362"/>
            <p14:sldId id="363"/>
            <p14:sldId id="366"/>
            <p14:sldId id="364"/>
            <p14:sldId id="365"/>
            <p14:sldId id="368"/>
            <p14:sldId id="367"/>
            <p14:sldId id="369"/>
            <p14:sldId id="371"/>
            <p14:sldId id="373"/>
            <p14:sldId id="374"/>
            <p14:sldId id="375"/>
            <p14:sldId id="376"/>
            <p14:sldId id="370"/>
            <p14:sldId id="372"/>
            <p14:sldId id="377"/>
            <p14:sldId id="378"/>
            <p14:sldId id="380"/>
            <p14:sldId id="379"/>
            <p14:sldId id="381"/>
            <p14:sldId id="383"/>
            <p14:sldId id="382"/>
            <p14:sldId id="384"/>
            <p14:sldId id="386"/>
            <p14:sldId id="385"/>
            <p14:sldId id="387"/>
            <p14:sldId id="389"/>
            <p14:sldId id="390"/>
            <p14:sldId id="388"/>
            <p14:sldId id="392"/>
            <p14:sldId id="393"/>
            <p14:sldId id="394"/>
            <p14:sldId id="395"/>
            <p14:sldId id="391"/>
            <p14:sldId id="397"/>
            <p14:sldId id="398"/>
            <p14:sldId id="399"/>
            <p14:sldId id="396"/>
            <p14:sldId id="400"/>
            <p14:sldId id="401"/>
            <p14:sldId id="403"/>
            <p14:sldId id="404"/>
            <p14:sldId id="402"/>
            <p14:sldId id="405"/>
            <p14:sldId id="406"/>
            <p14:sldId id="408"/>
            <p14:sldId id="409"/>
            <p14:sldId id="410"/>
          </p14:sldIdLst>
        </p14:section>
        <p14:section name="项目2 视觉错觉与创意交融的艺术实践" id="{E7A1D64D-3726-4ACC-A268-A33914589E0E}">
          <p14:sldIdLst>
            <p14:sldId id="407"/>
            <p14:sldId id="411"/>
            <p14:sldId id="412"/>
            <p14:sldId id="413"/>
            <p14:sldId id="414"/>
            <p14:sldId id="415"/>
            <p14:sldId id="416"/>
            <p14:sldId id="417"/>
            <p14:sldId id="418"/>
            <p14:sldId id="419"/>
            <p14:sldId id="420"/>
            <p14:sldId id="421"/>
            <p14:sldId id="422"/>
            <p14:sldId id="423"/>
            <p14:sldId id="424"/>
            <p14:sldId id="425"/>
            <p14:sldId id="427"/>
            <p14:sldId id="426"/>
            <p14:sldId id="428"/>
            <p14:sldId id="429"/>
            <p14:sldId id="430"/>
            <p14:sldId id="432"/>
            <p14:sldId id="431"/>
            <p14:sldId id="434"/>
            <p14:sldId id="433"/>
            <p14:sldId id="435"/>
            <p14:sldId id="436"/>
            <p14:sldId id="438"/>
            <p14:sldId id="437"/>
            <p14:sldId id="442"/>
            <p14:sldId id="441"/>
            <p14:sldId id="440"/>
            <p14:sldId id="445"/>
            <p14:sldId id="443"/>
            <p14:sldId id="444"/>
            <p14:sldId id="448"/>
            <p14:sldId id="446"/>
            <p14:sldId id="450"/>
            <p14:sldId id="449"/>
            <p14:sldId id="452"/>
            <p14:sldId id="453"/>
            <p14:sldId id="454"/>
            <p14:sldId id="455"/>
            <p14:sldId id="456"/>
            <p14:sldId id="457"/>
            <p14:sldId id="458"/>
            <p14:sldId id="459"/>
            <p14:sldId id="447"/>
            <p14:sldId id="460"/>
            <p14:sldId id="439"/>
            <p14:sldId id="464"/>
            <p14:sldId id="465"/>
            <p14:sldId id="466"/>
            <p14:sldId id="463"/>
            <p14:sldId id="467"/>
            <p14:sldId id="468"/>
            <p14:sldId id="469"/>
            <p14:sldId id="471"/>
            <p14:sldId id="470"/>
            <p14:sldId id="472"/>
            <p14:sldId id="473"/>
            <p14:sldId id="475"/>
            <p14:sldId id="474"/>
            <p14:sldId id="476"/>
            <p14:sldId id="477"/>
            <p14:sldId id="462"/>
            <p14:sldId id="479"/>
            <p14:sldId id="451"/>
            <p14:sldId id="481"/>
            <p14:sldId id="461"/>
            <p14:sldId id="480"/>
            <p14:sldId id="482"/>
            <p14:sldId id="485"/>
            <p14:sldId id="478"/>
            <p14:sldId id="487"/>
            <p14:sldId id="484"/>
            <p14:sldId id="483"/>
            <p14:sldId id="488"/>
            <p14:sldId id="492"/>
            <p14:sldId id="489"/>
            <p14:sldId id="491"/>
            <p14:sldId id="490"/>
            <p14:sldId id="493"/>
            <p14:sldId id="496"/>
            <p14:sldId id="495"/>
            <p14:sldId id="498"/>
            <p14:sldId id="499"/>
            <p14:sldId id="500"/>
            <p14:sldId id="501"/>
            <p14:sldId id="502"/>
            <p14:sldId id="503"/>
            <p14:sldId id="504"/>
            <p14:sldId id="505"/>
            <p14:sldId id="506"/>
            <p14:sldId id="494"/>
            <p14:sldId id="508"/>
            <p14:sldId id="497"/>
            <p14:sldId id="507"/>
            <p14:sldId id="511"/>
            <p14:sldId id="512"/>
            <p14:sldId id="513"/>
            <p14:sldId id="514"/>
            <p14:sldId id="509"/>
            <p14:sldId id="515"/>
            <p14:sldId id="517"/>
            <p14:sldId id="516"/>
            <p14:sldId id="510"/>
            <p14:sldId id="519"/>
            <p14:sldId id="518"/>
            <p14:sldId id="520"/>
            <p14:sldId id="521"/>
          </p14:sldIdLst>
        </p14:section>
        <p14:section name="项目3 商业宣传的文化深度与科技美学" id="{C481550A-4DEB-4D2A-A787-CF40C2F79612}">
          <p14:sldIdLst>
            <p14:sldId id="524"/>
            <p14:sldId id="525"/>
            <p14:sldId id="526"/>
            <p14:sldId id="527"/>
            <p14:sldId id="528"/>
            <p14:sldId id="529"/>
            <p14:sldId id="523"/>
            <p14:sldId id="531"/>
            <p14:sldId id="532"/>
            <p14:sldId id="533"/>
            <p14:sldId id="534"/>
            <p14:sldId id="535"/>
            <p14:sldId id="536"/>
            <p14:sldId id="537"/>
            <p14:sldId id="538"/>
            <p14:sldId id="539"/>
            <p14:sldId id="530"/>
            <p14:sldId id="522"/>
            <p14:sldId id="542"/>
            <p14:sldId id="543"/>
            <p14:sldId id="544"/>
            <p14:sldId id="540"/>
            <p14:sldId id="541"/>
            <p14:sldId id="548"/>
            <p14:sldId id="546"/>
            <p14:sldId id="545"/>
            <p14:sldId id="550"/>
            <p14:sldId id="549"/>
            <p14:sldId id="552"/>
            <p14:sldId id="547"/>
            <p14:sldId id="554"/>
            <p14:sldId id="551"/>
            <p14:sldId id="553"/>
            <p14:sldId id="557"/>
            <p14:sldId id="555"/>
            <p14:sldId id="556"/>
            <p14:sldId id="560"/>
            <p14:sldId id="558"/>
            <p14:sldId id="561"/>
            <p14:sldId id="563"/>
            <p14:sldId id="562"/>
            <p14:sldId id="565"/>
            <p14:sldId id="566"/>
            <p14:sldId id="567"/>
            <p14:sldId id="568"/>
            <p14:sldId id="559"/>
            <p14:sldId id="569"/>
            <p14:sldId id="486"/>
            <p14:sldId id="564"/>
            <p14:sldId id="570"/>
            <p14:sldId id="574"/>
            <p14:sldId id="571"/>
            <p14:sldId id="572"/>
            <p14:sldId id="573"/>
            <p14:sldId id="577"/>
            <p14:sldId id="576"/>
            <p14:sldId id="580"/>
            <p14:sldId id="581"/>
            <p14:sldId id="582"/>
            <p14:sldId id="578"/>
            <p14:sldId id="584"/>
            <p14:sldId id="575"/>
            <p14:sldId id="579"/>
            <p14:sldId id="583"/>
            <p14:sldId id="585"/>
            <p14:sldId id="589"/>
            <p14:sldId id="590"/>
            <p14:sldId id="591"/>
            <p14:sldId id="592"/>
            <p14:sldId id="593"/>
            <p14:sldId id="594"/>
            <p14:sldId id="595"/>
            <p14:sldId id="596"/>
            <p14:sldId id="587"/>
            <p14:sldId id="588"/>
            <p14:sldId id="597"/>
            <p14:sldId id="598"/>
            <p14:sldId id="586"/>
            <p14:sldId id="599"/>
            <p14:sldId id="603"/>
            <p14:sldId id="600"/>
            <p14:sldId id="605"/>
            <p14:sldId id="601"/>
            <p14:sldId id="602"/>
            <p14:sldId id="608"/>
            <p14:sldId id="604"/>
            <p14:sldId id="606"/>
            <p14:sldId id="611"/>
            <p14:sldId id="610"/>
            <p14:sldId id="612"/>
            <p14:sldId id="614"/>
            <p14:sldId id="615"/>
            <p14:sldId id="616"/>
            <p14:sldId id="609"/>
            <p14:sldId id="618"/>
            <p14:sldId id="607"/>
            <p14:sldId id="613"/>
            <p14:sldId id="619"/>
            <p14:sldId id="622"/>
            <p14:sldId id="623"/>
            <p14:sldId id="620"/>
            <p14:sldId id="621"/>
            <p14:sldId id="625"/>
            <p14:sldId id="627"/>
            <p14:sldId id="624"/>
            <p14:sldId id="626"/>
            <p14:sldId id="630"/>
            <p14:sldId id="631"/>
            <p14:sldId id="632"/>
            <p14:sldId id="629"/>
            <p14:sldId id="634"/>
            <p14:sldId id="635"/>
            <p14:sldId id="628"/>
            <p14:sldId id="637"/>
            <p14:sldId id="638"/>
            <p14:sldId id="636"/>
            <p14:sldId id="639"/>
            <p14:sldId id="641"/>
            <p14:sldId id="640"/>
            <p14:sldId id="633"/>
            <p14:sldId id="617"/>
            <p14:sldId id="642"/>
            <p14:sldId id="643"/>
            <p14:sldId id="646"/>
            <p14:sldId id="645"/>
            <p14:sldId id="647"/>
            <p14:sldId id="650"/>
            <p14:sldId id="648"/>
            <p14:sldId id="651"/>
            <p14:sldId id="649"/>
            <p14:sldId id="644"/>
            <p14:sldId id="655"/>
            <p14:sldId id="652"/>
          </p14:sldIdLst>
        </p14:section>
        <p14:section name="项目4 国潮风尚的现代演绎与传承" id="{61B810B1-4F25-4941-A4D8-0CCE3519E7C5}">
          <p14:sldIdLst>
            <p14:sldId id="657"/>
            <p14:sldId id="656"/>
            <p14:sldId id="659"/>
            <p14:sldId id="660"/>
            <p14:sldId id="661"/>
            <p14:sldId id="662"/>
            <p14:sldId id="663"/>
            <p14:sldId id="658"/>
            <p14:sldId id="653"/>
            <p14:sldId id="664"/>
            <p14:sldId id="665"/>
            <p14:sldId id="668"/>
            <p14:sldId id="666"/>
            <p14:sldId id="669"/>
            <p14:sldId id="671"/>
            <p14:sldId id="672"/>
            <p14:sldId id="673"/>
            <p14:sldId id="674"/>
            <p14:sldId id="670"/>
            <p14:sldId id="667"/>
            <p14:sldId id="678"/>
            <p14:sldId id="679"/>
            <p14:sldId id="676"/>
            <p14:sldId id="677"/>
            <p14:sldId id="681"/>
            <p14:sldId id="675"/>
            <p14:sldId id="680"/>
            <p14:sldId id="684"/>
            <p14:sldId id="682"/>
            <p14:sldId id="686"/>
            <p14:sldId id="685"/>
            <p14:sldId id="683"/>
            <p14:sldId id="689"/>
            <p14:sldId id="690"/>
            <p14:sldId id="691"/>
            <p14:sldId id="654"/>
            <p14:sldId id="693"/>
            <p14:sldId id="694"/>
            <p14:sldId id="695"/>
            <p14:sldId id="696"/>
            <p14:sldId id="697"/>
            <p14:sldId id="698"/>
            <p14:sldId id="699"/>
            <p14:sldId id="688"/>
            <p14:sldId id="701"/>
            <p14:sldId id="702"/>
            <p14:sldId id="703"/>
            <p14:sldId id="687"/>
            <p14:sldId id="706"/>
            <p14:sldId id="705"/>
            <p14:sldId id="704"/>
            <p14:sldId id="700"/>
            <p14:sldId id="709"/>
            <p14:sldId id="708"/>
            <p14:sldId id="711"/>
            <p14:sldId id="692"/>
            <p14:sldId id="712"/>
            <p14:sldId id="714"/>
            <p14:sldId id="715"/>
            <p14:sldId id="717"/>
            <p14:sldId id="716"/>
            <p14:sldId id="718"/>
            <p14:sldId id="719"/>
            <p14:sldId id="720"/>
            <p14:sldId id="710"/>
            <p14:sldId id="722"/>
            <p14:sldId id="707"/>
            <p14:sldId id="721"/>
            <p14:sldId id="725"/>
            <p14:sldId id="713"/>
            <p14:sldId id="727"/>
            <p14:sldId id="724"/>
            <p14:sldId id="729"/>
            <p14:sldId id="723"/>
            <p14:sldId id="728"/>
            <p14:sldId id="732"/>
            <p14:sldId id="730"/>
            <p14:sldId id="734"/>
            <p14:sldId id="733"/>
            <p14:sldId id="736"/>
            <p14:sldId id="737"/>
            <p14:sldId id="726"/>
            <p14:sldId id="739"/>
            <p14:sldId id="731"/>
            <p14:sldId id="741"/>
            <p14:sldId id="735"/>
            <p14:sldId id="740"/>
            <p14:sldId id="742"/>
            <p14:sldId id="743"/>
            <p14:sldId id="747"/>
            <p14:sldId id="744"/>
            <p14:sldId id="746"/>
            <p14:sldId id="749"/>
            <p14:sldId id="748"/>
            <p14:sldId id="752"/>
            <p14:sldId id="750"/>
            <p14:sldId id="754"/>
            <p14:sldId id="751"/>
            <p14:sldId id="756"/>
            <p14:sldId id="757"/>
            <p14:sldId id="758"/>
            <p14:sldId id="738"/>
            <p14:sldId id="760"/>
            <p14:sldId id="762"/>
            <p14:sldId id="764"/>
            <p14:sldId id="763"/>
            <p14:sldId id="753"/>
            <p14:sldId id="765"/>
            <p14:sldId id="766"/>
            <p14:sldId id="768"/>
            <p14:sldId id="755"/>
            <p14:sldId id="767"/>
            <p14:sldId id="771"/>
            <p14:sldId id="769"/>
            <p14:sldId id="773"/>
            <p14:sldId id="772"/>
            <p14:sldId id="770"/>
            <p14:sldId id="776"/>
            <p14:sldId id="774"/>
            <p14:sldId id="775"/>
            <p14:sldId id="779"/>
            <p14:sldId id="780"/>
            <p14:sldId id="777"/>
            <p14:sldId id="778"/>
            <p14:sldId id="783"/>
            <p14:sldId id="781"/>
            <p14:sldId id="784"/>
            <p14:sldId id="786"/>
            <p14:sldId id="782"/>
            <p14:sldId id="788"/>
            <p14:sldId id="785"/>
          </p14:sldIdLst>
        </p14:section>
        <p14:section name="项目5 非物质文化遗产的数字化重生——以滨州民间剪纸为例" id="{F4A90748-3BD1-4ABA-BA7B-B5E4D0878D9A}">
          <p14:sldIdLst>
            <p14:sldId id="790"/>
            <p14:sldId id="796"/>
            <p14:sldId id="791"/>
            <p14:sldId id="797"/>
            <p14:sldId id="792"/>
            <p14:sldId id="793"/>
            <p14:sldId id="794"/>
            <p14:sldId id="795"/>
            <p14:sldId id="789"/>
            <p14:sldId id="798"/>
            <p14:sldId id="804"/>
            <p14:sldId id="803"/>
          </p14:sldIdLst>
        </p14:section>
        <p14:section name="封底" id="{59E2ECEB-8713-4C60-B7AF-F3E7F2B471DB}">
          <p14:sldIdLst>
            <p14:sldId id="76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BA1C"/>
    <a:srgbClr val="164DAD"/>
    <a:srgbClr val="1A51B1"/>
    <a:srgbClr val="023999"/>
    <a:srgbClr val="4D84E4"/>
    <a:srgbClr val="426AB1"/>
    <a:srgbClr val="346BCB"/>
    <a:srgbClr val="125FAD"/>
    <a:srgbClr val="4472C4"/>
    <a:srgbClr val="285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630" y="78"/>
      </p:cViewPr>
      <p:guideLst/>
    </p:cSldViewPr>
  </p:slideViewPr>
  <p:notesTextViewPr>
    <p:cViewPr>
      <p:scale>
        <a:sx n="1" d="1"/>
        <a:sy n="1" d="1"/>
      </p:scale>
      <p:origin x="0" y="0"/>
    </p:cViewPr>
  </p:notesTextViewPr>
  <p:notesViewPr>
    <p:cSldViewPr snapToGrid="0">
      <p:cViewPr varScale="1">
        <p:scale>
          <a:sx n="82" d="100"/>
          <a:sy n="82" d="100"/>
        </p:scale>
        <p:origin x="3018"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531" Type="http://schemas.openxmlformats.org/officeDocument/2006/relationships/slide" Target="slides/slide530.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475" Type="http://schemas.openxmlformats.org/officeDocument/2006/relationships/slide" Target="slides/slide474.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00" Type="http://schemas.openxmlformats.org/officeDocument/2006/relationships/slide" Target="slides/slide499.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511" Type="http://schemas.openxmlformats.org/officeDocument/2006/relationships/slide" Target="slides/slide510.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497" Type="http://schemas.openxmlformats.org/officeDocument/2006/relationships/slide" Target="slides/slide496.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22" Type="http://schemas.openxmlformats.org/officeDocument/2006/relationships/slide" Target="slides/slide521.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533" Type="http://schemas.openxmlformats.org/officeDocument/2006/relationships/slide" Target="slides/slide532.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281" Type="http://schemas.openxmlformats.org/officeDocument/2006/relationships/slide" Target="slides/slide280.xml"/><Relationship Id="rId337" Type="http://schemas.openxmlformats.org/officeDocument/2006/relationships/slide" Target="slides/slide336.xml"/><Relationship Id="rId502" Type="http://schemas.openxmlformats.org/officeDocument/2006/relationships/slide" Target="slides/slide501.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slide" Target="slides/slide445.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slide" Target="slides/slide487.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513" Type="http://schemas.openxmlformats.org/officeDocument/2006/relationships/slide" Target="slides/slide512.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457" Type="http://schemas.openxmlformats.org/officeDocument/2006/relationships/slide" Target="slides/slide456.xml"/><Relationship Id="rId261" Type="http://schemas.openxmlformats.org/officeDocument/2006/relationships/slide" Target="slides/slide260.xml"/><Relationship Id="rId499" Type="http://schemas.openxmlformats.org/officeDocument/2006/relationships/slide" Target="slides/slide498.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524" Type="http://schemas.openxmlformats.org/officeDocument/2006/relationships/slide" Target="slides/slide523.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230" Type="http://schemas.openxmlformats.org/officeDocument/2006/relationships/slide" Target="slides/slide229.xml"/><Relationship Id="rId468" Type="http://schemas.openxmlformats.org/officeDocument/2006/relationships/slide" Target="slides/slide46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514" Type="http://schemas.openxmlformats.org/officeDocument/2006/relationships/slide" Target="slides/slide513.xml"/><Relationship Id="rId535" Type="http://schemas.openxmlformats.org/officeDocument/2006/relationships/presProps" Target="presProps.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479" Type="http://schemas.openxmlformats.org/officeDocument/2006/relationships/slide" Target="slides/slide4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490" Type="http://schemas.openxmlformats.org/officeDocument/2006/relationships/slide" Target="slides/slide489.xml"/><Relationship Id="rId504" Type="http://schemas.openxmlformats.org/officeDocument/2006/relationships/slide" Target="slides/slide503.xml"/><Relationship Id="rId525" Type="http://schemas.openxmlformats.org/officeDocument/2006/relationships/slide" Target="slides/slide524.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slide" Target="slides/slide468.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80" Type="http://schemas.openxmlformats.org/officeDocument/2006/relationships/slide" Target="slides/slide479.xml"/><Relationship Id="rId515" Type="http://schemas.openxmlformats.org/officeDocument/2006/relationships/slide" Target="slides/slide514.xml"/><Relationship Id="rId536"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slide" Target="slides/slide469.xml"/><Relationship Id="rId491" Type="http://schemas.openxmlformats.org/officeDocument/2006/relationships/slide" Target="slides/slide490.xml"/><Relationship Id="rId505" Type="http://schemas.openxmlformats.org/officeDocument/2006/relationships/slide" Target="slides/slide504.xml"/><Relationship Id="rId526" Type="http://schemas.openxmlformats.org/officeDocument/2006/relationships/slide" Target="slides/slide52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481" Type="http://schemas.openxmlformats.org/officeDocument/2006/relationships/slide" Target="slides/slide480.xml"/><Relationship Id="rId516" Type="http://schemas.openxmlformats.org/officeDocument/2006/relationships/slide" Target="slides/slide51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537" Type="http://schemas.openxmlformats.org/officeDocument/2006/relationships/theme" Target="theme/theme1.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471" Type="http://schemas.openxmlformats.org/officeDocument/2006/relationships/slide" Target="slides/slide470.xml"/><Relationship Id="rId506" Type="http://schemas.openxmlformats.org/officeDocument/2006/relationships/slide" Target="slides/slide50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492" Type="http://schemas.openxmlformats.org/officeDocument/2006/relationships/slide" Target="slides/slide491.xml"/><Relationship Id="rId527" Type="http://schemas.openxmlformats.org/officeDocument/2006/relationships/slide" Target="slides/slide526.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482" Type="http://schemas.openxmlformats.org/officeDocument/2006/relationships/slide" Target="slides/slide481.xml"/><Relationship Id="rId517" Type="http://schemas.openxmlformats.org/officeDocument/2006/relationships/slide" Target="slides/slide516.xml"/><Relationship Id="rId538" Type="http://schemas.openxmlformats.org/officeDocument/2006/relationships/tableStyles" Target="tableStyles.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472" Type="http://schemas.openxmlformats.org/officeDocument/2006/relationships/slide" Target="slides/slide471.xml"/><Relationship Id="rId493" Type="http://schemas.openxmlformats.org/officeDocument/2006/relationships/slide" Target="slides/slide492.xml"/><Relationship Id="rId507" Type="http://schemas.openxmlformats.org/officeDocument/2006/relationships/slide" Target="slides/slide506.xml"/><Relationship Id="rId528" Type="http://schemas.openxmlformats.org/officeDocument/2006/relationships/slide" Target="slides/slide527.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83" Type="http://schemas.openxmlformats.org/officeDocument/2006/relationships/slide" Target="slides/slide482.xml"/><Relationship Id="rId518" Type="http://schemas.openxmlformats.org/officeDocument/2006/relationships/slide" Target="slides/slide517.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473" Type="http://schemas.openxmlformats.org/officeDocument/2006/relationships/slide" Target="slides/slide472.xml"/><Relationship Id="rId494" Type="http://schemas.openxmlformats.org/officeDocument/2006/relationships/slide" Target="slides/slide493.xml"/><Relationship Id="rId508" Type="http://schemas.openxmlformats.org/officeDocument/2006/relationships/slide" Target="slides/slide507.xml"/><Relationship Id="rId529" Type="http://schemas.openxmlformats.org/officeDocument/2006/relationships/slide" Target="slides/slide52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484" Type="http://schemas.openxmlformats.org/officeDocument/2006/relationships/slide" Target="slides/slide483.xml"/><Relationship Id="rId519" Type="http://schemas.openxmlformats.org/officeDocument/2006/relationships/slide" Target="slides/slide518.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530" Type="http://schemas.openxmlformats.org/officeDocument/2006/relationships/slide" Target="slides/slide529.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474" Type="http://schemas.openxmlformats.org/officeDocument/2006/relationships/slide" Target="slides/slide473.xml"/><Relationship Id="rId509" Type="http://schemas.openxmlformats.org/officeDocument/2006/relationships/slide" Target="slides/slide508.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495" Type="http://schemas.openxmlformats.org/officeDocument/2006/relationships/slide" Target="slides/slide494.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520" Type="http://schemas.openxmlformats.org/officeDocument/2006/relationships/slide" Target="slides/slide519.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85" Type="http://schemas.openxmlformats.org/officeDocument/2006/relationships/slide" Target="slides/slide484.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slide" Target="slides/slide520.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532" Type="http://schemas.openxmlformats.org/officeDocument/2006/relationships/slide" Target="slides/slide531.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slide" Target="slides/slide522.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534" Type="http://schemas.openxmlformats.org/officeDocument/2006/relationships/notesMaster" Target="notesMasters/notesMaster1.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240" Type="http://schemas.openxmlformats.org/officeDocument/2006/relationships/slide" Target="slides/slide239.xml"/><Relationship Id="rId478" Type="http://schemas.openxmlformats.org/officeDocument/2006/relationships/slide" Target="slides/slide477.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slide" Target="slides/slide446.xml"/><Relationship Id="rId251" Type="http://schemas.openxmlformats.org/officeDocument/2006/relationships/slide" Target="slides/slide250.xml"/><Relationship Id="rId489" Type="http://schemas.openxmlformats.org/officeDocument/2006/relationships/slide" Target="slides/slide4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D42C6F-47DA-48FE-B920-654E285F5DBB}" type="datetimeFigureOut">
              <a:rPr lang="zh-CN" altLang="en-US" smtClean="0"/>
              <a:t>2026/5/15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38F8F3-0393-423D-8D3B-B50FA2E1507A}" type="slidenum">
              <a:rPr lang="zh-CN" altLang="en-US" smtClean="0"/>
              <a:t>‹#›</a:t>
            </a:fld>
            <a:endParaRPr lang="zh-CN" altLang="en-US"/>
          </a:p>
        </p:txBody>
      </p:sp>
    </p:spTree>
    <p:extLst>
      <p:ext uri="{BB962C8B-B14F-4D97-AF65-F5344CB8AC3E}">
        <p14:creationId xmlns:p14="http://schemas.microsoft.com/office/powerpoint/2010/main" val="529764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总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D380FC7B-64FB-7C02-2E0D-1A1D569D2959}"/>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4720" y="0"/>
            <a:ext cx="12196720" cy="6858000"/>
          </a:xfrm>
          <a:prstGeom prst="rect">
            <a:avLst/>
          </a:prstGeom>
        </p:spPr>
      </p:pic>
      <p:pic>
        <p:nvPicPr>
          <p:cNvPr id="41" name="图片 40">
            <a:extLst>
              <a:ext uri="{FF2B5EF4-FFF2-40B4-BE49-F238E27FC236}">
                <a16:creationId xmlns:a16="http://schemas.microsoft.com/office/drawing/2014/main" id="{D9BE4B67-7FDC-54E3-3AA1-F0FDE8A2064C}"/>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rcRect t="7729" r="6515"/>
          <a:stretch>
            <a:fillRect/>
          </a:stretch>
        </p:blipFill>
        <p:spPr>
          <a:xfrm>
            <a:off x="-4718" y="428627"/>
            <a:ext cx="10987041" cy="6429374"/>
          </a:xfrm>
          <a:custGeom>
            <a:avLst/>
            <a:gdLst>
              <a:gd name="csX0" fmla="*/ 0 w 10653666"/>
              <a:gd name="csY0" fmla="*/ 0 h 5914871"/>
              <a:gd name="csX1" fmla="*/ 10653666 w 10653666"/>
              <a:gd name="csY1" fmla="*/ 5914871 h 5914871"/>
              <a:gd name="csX2" fmla="*/ 0 w 10653666"/>
              <a:gd name="csY2" fmla="*/ 5914871 h 5914871"/>
            </a:gdLst>
            <a:ahLst/>
            <a:cxnLst>
              <a:cxn ang="0">
                <a:pos x="csX0" y="csY0"/>
              </a:cxn>
              <a:cxn ang="0">
                <a:pos x="csX1" y="csY1"/>
              </a:cxn>
              <a:cxn ang="0">
                <a:pos x="csX2" y="csY2"/>
              </a:cxn>
            </a:cxnLst>
            <a:rect l="l" t="t" r="r" b="b"/>
            <a:pathLst>
              <a:path w="10653666" h="5914871">
                <a:moveTo>
                  <a:pt x="0" y="0"/>
                </a:moveTo>
                <a:lnTo>
                  <a:pt x="10653666" y="5914871"/>
                </a:lnTo>
                <a:lnTo>
                  <a:pt x="0" y="5914871"/>
                </a:lnTo>
                <a:close/>
              </a:path>
            </a:pathLst>
          </a:custGeom>
        </p:spPr>
      </p:pic>
      <p:sp>
        <p:nvSpPr>
          <p:cNvPr id="42" name="直角三角形 41">
            <a:extLst>
              <a:ext uri="{FF2B5EF4-FFF2-40B4-BE49-F238E27FC236}">
                <a16:creationId xmlns:a16="http://schemas.microsoft.com/office/drawing/2014/main" id="{20F9FD5C-35E5-D4F6-250E-210C952BFC9B}"/>
              </a:ext>
            </a:extLst>
          </p:cNvPr>
          <p:cNvSpPr>
            <a:spLocks noGrp="1" noRot="1" noMove="1" noResize="1" noEditPoints="1" noAdjustHandles="1" noChangeArrowheads="1" noChangeShapeType="1"/>
          </p:cNvSpPr>
          <p:nvPr userDrawn="1"/>
        </p:nvSpPr>
        <p:spPr>
          <a:xfrm>
            <a:off x="-4719" y="428625"/>
            <a:ext cx="10987042" cy="6429375"/>
          </a:xfrm>
          <a:prstGeom prst="r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BA1C"/>
              </a:solidFill>
            </a:endParaRPr>
          </a:p>
        </p:txBody>
      </p:sp>
      <p:cxnSp>
        <p:nvCxnSpPr>
          <p:cNvPr id="46" name="直接连接符 45">
            <a:extLst>
              <a:ext uri="{FF2B5EF4-FFF2-40B4-BE49-F238E27FC236}">
                <a16:creationId xmlns:a16="http://schemas.microsoft.com/office/drawing/2014/main" id="{0B3C49ED-FC51-9CB2-4D9C-2FD4CDBAFD45}"/>
              </a:ext>
            </a:extLst>
          </p:cNvPr>
          <p:cNvCxnSpPr>
            <a:cxnSpLocks noGrp="1" noRot="1" noMove="1" noResize="1" noEditPoints="1" noAdjustHandles="1" noChangeArrowheads="1" noChangeShapeType="1"/>
          </p:cNvCxnSpPr>
          <p:nvPr userDrawn="1"/>
        </p:nvCxnSpPr>
        <p:spPr>
          <a:xfrm flipH="1">
            <a:off x="4769963" y="2545237"/>
            <a:ext cx="7258639" cy="4204355"/>
          </a:xfrm>
          <a:prstGeom prst="line">
            <a:avLst/>
          </a:prstGeom>
          <a:ln w="25400">
            <a:solidFill>
              <a:schemeClr val="bg1"/>
            </a:solidFill>
          </a:ln>
          <a:effectLst>
            <a:glow rad="139700">
              <a:srgbClr val="DBBA1C">
                <a:alpha val="40000"/>
              </a:srgbClr>
            </a:glow>
          </a:effectLst>
        </p:spPr>
        <p:style>
          <a:lnRef idx="1">
            <a:schemeClr val="accent1"/>
          </a:lnRef>
          <a:fillRef idx="0">
            <a:schemeClr val="accent1"/>
          </a:fillRef>
          <a:effectRef idx="0">
            <a:schemeClr val="accent1"/>
          </a:effectRef>
          <a:fontRef idx="minor">
            <a:schemeClr val="tx1"/>
          </a:fontRef>
        </p:style>
      </p:cxnSp>
      <p:sp>
        <p:nvSpPr>
          <p:cNvPr id="10" name="文本占位符 10">
            <a:extLst>
              <a:ext uri="{FF2B5EF4-FFF2-40B4-BE49-F238E27FC236}">
                <a16:creationId xmlns:a16="http://schemas.microsoft.com/office/drawing/2014/main" id="{63ADACE3-1CD3-BCFC-D552-D045E9400E57}"/>
              </a:ext>
            </a:extLst>
          </p:cNvPr>
          <p:cNvSpPr>
            <a:spLocks noGrp="1" noRot="1" noMove="1" noResize="1" noEditPoints="1" noAdjustHandles="1" noChangeArrowheads="1" noChangeShapeType="1"/>
          </p:cNvSpPr>
          <p:nvPr>
            <p:ph type="body" sz="quarter" idx="11"/>
          </p:nvPr>
        </p:nvSpPr>
        <p:spPr>
          <a:xfrm>
            <a:off x="257668" y="3318309"/>
            <a:ext cx="4136122" cy="784830"/>
          </a:xfrm>
          <a:prstGeom prst="rect">
            <a:avLst/>
          </a:prstGeom>
        </p:spPr>
        <p:txBody>
          <a:bodyPr wrap="square" anchor="b" anchorCtr="0">
            <a:spAutoFit/>
          </a:bodyPr>
          <a:lstStyle>
            <a:lvl1pPr marL="0" indent="0" algn="l">
              <a:buNone/>
              <a:defRPr sz="4500" b="1">
                <a:solidFill>
                  <a:srgbClr val="DBBA1C"/>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10">
            <a:extLst>
              <a:ext uri="{FF2B5EF4-FFF2-40B4-BE49-F238E27FC236}">
                <a16:creationId xmlns:a16="http://schemas.microsoft.com/office/drawing/2014/main" id="{32DF988E-54C7-B7C8-A63A-E2199FABA108}"/>
              </a:ext>
            </a:extLst>
          </p:cNvPr>
          <p:cNvSpPr>
            <a:spLocks noGrp="1" noRot="1" noMove="1" noResize="1" noEditPoints="1" noAdjustHandles="1" noChangeArrowheads="1" noChangeShapeType="1"/>
          </p:cNvSpPr>
          <p:nvPr>
            <p:ph type="body" sz="quarter" idx="12"/>
          </p:nvPr>
        </p:nvSpPr>
        <p:spPr>
          <a:xfrm>
            <a:off x="1292138" y="4459257"/>
            <a:ext cx="4307385" cy="861774"/>
          </a:xfrm>
          <a:prstGeom prst="rect">
            <a:avLst/>
          </a:prstGeom>
        </p:spPr>
        <p:txBody>
          <a:bodyPr wrap="square" anchor="t" anchorCtr="0">
            <a:spAutoFit/>
          </a:bodyPr>
          <a:lstStyle>
            <a:lvl1pPr marL="0" indent="0" algn="dist">
              <a:buNone/>
              <a:defRPr sz="5000" b="1">
                <a:solidFill>
                  <a:schemeClr val="bg1"/>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35" name="直角三角形 34">
            <a:extLst>
              <a:ext uri="{FF2B5EF4-FFF2-40B4-BE49-F238E27FC236}">
                <a16:creationId xmlns:a16="http://schemas.microsoft.com/office/drawing/2014/main" id="{A895AFA8-3924-A448-8FAD-2E0BC2709E94}"/>
              </a:ext>
            </a:extLst>
          </p:cNvPr>
          <p:cNvSpPr>
            <a:spLocks noGrp="1" noRot="1" noMove="1" noResize="1" noEditPoints="1" noAdjustHandles="1" noChangeArrowheads="1" noChangeShapeType="1"/>
          </p:cNvSpPr>
          <p:nvPr userDrawn="1"/>
        </p:nvSpPr>
        <p:spPr>
          <a:xfrm flipH="1">
            <a:off x="4557188" y="2445259"/>
            <a:ext cx="7634812" cy="4412741"/>
          </a:xfrm>
          <a:prstGeom prst="rtTriangle">
            <a:avLst/>
          </a:prstGeom>
          <a:gradFill>
            <a:gsLst>
              <a:gs pos="100000">
                <a:srgbClr val="1A51B1"/>
              </a:gs>
              <a:gs pos="0">
                <a:srgbClr val="164DAD"/>
              </a:gs>
            </a:gsLst>
            <a:lin ang="10800000" scaled="1"/>
          </a:gradFill>
          <a:ln>
            <a:noFill/>
          </a:ln>
          <a:effectLst>
            <a:outerShdw blurRad="254000" dist="190500" dir="13740000" sx="88000" sy="88000" algn="b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Grp="1" noRot="1" noChangeAspect="1" noMove="1" noResize="1" noEditPoints="1" noAdjustHandles="1" noChangeArrowheads="1" noChangeShapeType="1" noCrop="1"/>
          </p:cNvPicPr>
          <p:nvPr userDrawn="1"/>
        </p:nvPicPr>
        <p:blipFill>
          <a:blip r:embed="rId5">
            <a:extLst>
              <a:ext uri="{28A0092B-C50C-407E-A947-70E740481C1C}">
                <a14:useLocalDpi xmlns:a14="http://schemas.microsoft.com/office/drawing/2010/main" val="0"/>
              </a:ext>
            </a:extLst>
          </a:blip>
          <a:stretch>
            <a:fillRect/>
          </a:stretch>
        </p:blipFill>
        <p:spPr>
          <a:xfrm>
            <a:off x="7374218" y="5833887"/>
            <a:ext cx="4354916" cy="646606"/>
          </a:xfrm>
          <a:prstGeom prst="rect">
            <a:avLst/>
          </a:prstGeom>
        </p:spPr>
      </p:pic>
      <p:sp>
        <p:nvSpPr>
          <p:cNvPr id="2" name="矩形 1">
            <a:extLst>
              <a:ext uri="{FF2B5EF4-FFF2-40B4-BE49-F238E27FC236}">
                <a16:creationId xmlns:a16="http://schemas.microsoft.com/office/drawing/2014/main" id="{F25D0DD1-8E7C-56E6-0713-E449C228A8AC}"/>
              </a:ext>
            </a:extLst>
          </p:cNvPr>
          <p:cNvSpPr>
            <a:spLocks noGrp="1" noRot="1" noMove="1" noResize="1" noEditPoints="1" noAdjustHandles="1" noChangeArrowheads="1" noChangeShapeType="1"/>
          </p:cNvSpPr>
          <p:nvPr userDrawn="1"/>
        </p:nvSpPr>
        <p:spPr>
          <a:xfrm>
            <a:off x="257668" y="4229068"/>
            <a:ext cx="1034472" cy="84737"/>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a:extLst>
              <a:ext uri="{FF2B5EF4-FFF2-40B4-BE49-F238E27FC236}">
                <a16:creationId xmlns:a16="http://schemas.microsoft.com/office/drawing/2014/main" id="{F456CC83-4708-A2E3-07CD-316AF083F281}"/>
              </a:ext>
            </a:extLst>
          </p:cNvPr>
          <p:cNvSpPr>
            <a:spLocks noGrp="1" noRot="1" noMove="1" noResize="1" noEditPoints="1" noAdjustHandles="1" noChangeArrowheads="1" noChangeShapeType="1"/>
          </p:cNvSpPr>
          <p:nvPr userDrawn="1"/>
        </p:nvSpPr>
        <p:spPr>
          <a:xfrm>
            <a:off x="1292139" y="4229070"/>
            <a:ext cx="4307384" cy="84738"/>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428306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337294" y="824611"/>
            <a:ext cx="11275585" cy="5849202"/>
          </a:xfrm>
          <a:prstGeom prst="rect">
            <a:avLst/>
          </a:prstGeom>
        </p:spPr>
        <p:txBody>
          <a:bodyPr/>
          <a:lstStyle/>
          <a:p>
            <a:endParaRPr lang="zh-CN" altLang="en-US"/>
          </a:p>
        </p:txBody>
      </p:sp>
    </p:spTree>
    <p:extLst>
      <p:ext uri="{BB962C8B-B14F-4D97-AF65-F5344CB8AC3E}">
        <p14:creationId xmlns:p14="http://schemas.microsoft.com/office/powerpoint/2010/main" val="3718552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D380FC7B-64FB-7C02-2E0D-1A1D569D2959}"/>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4720" y="0"/>
            <a:ext cx="12196720" cy="6858000"/>
          </a:xfrm>
          <a:prstGeom prst="rect">
            <a:avLst/>
          </a:prstGeom>
        </p:spPr>
      </p:pic>
      <p:pic>
        <p:nvPicPr>
          <p:cNvPr id="41" name="图片 40">
            <a:extLst>
              <a:ext uri="{FF2B5EF4-FFF2-40B4-BE49-F238E27FC236}">
                <a16:creationId xmlns:a16="http://schemas.microsoft.com/office/drawing/2014/main" id="{D9BE4B67-7FDC-54E3-3AA1-F0FDE8A2064C}"/>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rcRect t="7729" r="6515"/>
          <a:stretch>
            <a:fillRect/>
          </a:stretch>
        </p:blipFill>
        <p:spPr>
          <a:xfrm>
            <a:off x="-4718" y="428627"/>
            <a:ext cx="10987041" cy="6429374"/>
          </a:xfrm>
          <a:custGeom>
            <a:avLst/>
            <a:gdLst>
              <a:gd name="csX0" fmla="*/ 0 w 10653666"/>
              <a:gd name="csY0" fmla="*/ 0 h 5914871"/>
              <a:gd name="csX1" fmla="*/ 10653666 w 10653666"/>
              <a:gd name="csY1" fmla="*/ 5914871 h 5914871"/>
              <a:gd name="csX2" fmla="*/ 0 w 10653666"/>
              <a:gd name="csY2" fmla="*/ 5914871 h 5914871"/>
            </a:gdLst>
            <a:ahLst/>
            <a:cxnLst>
              <a:cxn ang="0">
                <a:pos x="csX0" y="csY0"/>
              </a:cxn>
              <a:cxn ang="0">
                <a:pos x="csX1" y="csY1"/>
              </a:cxn>
              <a:cxn ang="0">
                <a:pos x="csX2" y="csY2"/>
              </a:cxn>
            </a:cxnLst>
            <a:rect l="l" t="t" r="r" b="b"/>
            <a:pathLst>
              <a:path w="10653666" h="5914871">
                <a:moveTo>
                  <a:pt x="0" y="0"/>
                </a:moveTo>
                <a:lnTo>
                  <a:pt x="10653666" y="5914871"/>
                </a:lnTo>
                <a:lnTo>
                  <a:pt x="0" y="5914871"/>
                </a:lnTo>
                <a:close/>
              </a:path>
            </a:pathLst>
          </a:custGeom>
        </p:spPr>
      </p:pic>
      <p:sp>
        <p:nvSpPr>
          <p:cNvPr id="42" name="直角三角形 41">
            <a:extLst>
              <a:ext uri="{FF2B5EF4-FFF2-40B4-BE49-F238E27FC236}">
                <a16:creationId xmlns:a16="http://schemas.microsoft.com/office/drawing/2014/main" id="{20F9FD5C-35E5-D4F6-250E-210C952BFC9B}"/>
              </a:ext>
            </a:extLst>
          </p:cNvPr>
          <p:cNvSpPr>
            <a:spLocks noGrp="1" noRot="1" noMove="1" noResize="1" noEditPoints="1" noAdjustHandles="1" noChangeArrowheads="1" noChangeShapeType="1"/>
          </p:cNvSpPr>
          <p:nvPr userDrawn="1"/>
        </p:nvSpPr>
        <p:spPr>
          <a:xfrm>
            <a:off x="-4719" y="428625"/>
            <a:ext cx="10987042" cy="6429375"/>
          </a:xfrm>
          <a:prstGeom prst="r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BA1C"/>
              </a:solidFill>
            </a:endParaRPr>
          </a:p>
        </p:txBody>
      </p:sp>
      <p:sp>
        <p:nvSpPr>
          <p:cNvPr id="6" name="文本框 5">
            <a:extLst>
              <a:ext uri="{FF2B5EF4-FFF2-40B4-BE49-F238E27FC236}">
                <a16:creationId xmlns:a16="http://schemas.microsoft.com/office/drawing/2014/main" id="{7FC21724-E9B9-AF3D-384F-CAB4C2062062}"/>
              </a:ext>
            </a:extLst>
          </p:cNvPr>
          <p:cNvSpPr txBox="1">
            <a:spLocks noGrp="1" noRot="1" noMove="1" noResize="1" noEditPoints="1" noAdjustHandles="1" noChangeArrowheads="1" noChangeShapeType="1"/>
          </p:cNvSpPr>
          <p:nvPr userDrawn="1"/>
        </p:nvSpPr>
        <p:spPr>
          <a:xfrm>
            <a:off x="470443" y="3318309"/>
            <a:ext cx="4874555" cy="784830"/>
          </a:xfrm>
          <a:prstGeom prst="rect">
            <a:avLst/>
          </a:prstGeom>
          <a:noFill/>
        </p:spPr>
        <p:txBody>
          <a:bodyPr wrap="square" rtlCol="0" anchor="ctr" anchorCtr="0">
            <a:spAutoFit/>
          </a:bodyPr>
          <a:lstStyle/>
          <a:p>
            <a:pPr marL="0" indent="0">
              <a:buFont typeface="Arial" panose="020B0604020202020204" pitchFamily="34" charset="0"/>
              <a:buNone/>
            </a:pPr>
            <a:r>
              <a:rPr lang="zh-CN" altLang="en-US" sz="4500" b="1" dirty="0">
                <a:solidFill>
                  <a:schemeClr val="bg1"/>
                </a:solidFill>
                <a:latin typeface="微软雅黑" panose="020B0503020204020204" pitchFamily="34" charset="-122"/>
                <a:ea typeface="微软雅黑" panose="020B0503020204020204" pitchFamily="34" charset="-122"/>
              </a:rPr>
              <a:t>感 谢 观 看</a:t>
            </a:r>
          </a:p>
        </p:txBody>
      </p:sp>
      <p:cxnSp>
        <p:nvCxnSpPr>
          <p:cNvPr id="46" name="直接连接符 45">
            <a:extLst>
              <a:ext uri="{FF2B5EF4-FFF2-40B4-BE49-F238E27FC236}">
                <a16:creationId xmlns:a16="http://schemas.microsoft.com/office/drawing/2014/main" id="{0B3C49ED-FC51-9CB2-4D9C-2FD4CDBAFD45}"/>
              </a:ext>
            </a:extLst>
          </p:cNvPr>
          <p:cNvCxnSpPr>
            <a:cxnSpLocks noGrp="1" noRot="1" noMove="1" noResize="1" noEditPoints="1" noAdjustHandles="1" noChangeArrowheads="1" noChangeShapeType="1"/>
          </p:cNvCxnSpPr>
          <p:nvPr userDrawn="1"/>
        </p:nvCxnSpPr>
        <p:spPr>
          <a:xfrm flipH="1">
            <a:off x="4769963" y="2545237"/>
            <a:ext cx="7258639" cy="4204355"/>
          </a:xfrm>
          <a:prstGeom prst="line">
            <a:avLst/>
          </a:prstGeom>
          <a:ln w="25400">
            <a:solidFill>
              <a:schemeClr val="bg1"/>
            </a:solidFill>
          </a:ln>
          <a:effectLst>
            <a:glow rad="139700">
              <a:srgbClr val="DBBA1C">
                <a:alpha val="40000"/>
              </a:srgbClr>
            </a:glow>
          </a:effectLst>
        </p:spPr>
        <p:style>
          <a:lnRef idx="1">
            <a:schemeClr val="accent1"/>
          </a:lnRef>
          <a:fillRef idx="0">
            <a:schemeClr val="accent1"/>
          </a:fillRef>
          <a:effectRef idx="0">
            <a:schemeClr val="accent1"/>
          </a:effectRef>
          <a:fontRef idx="minor">
            <a:schemeClr val="tx1"/>
          </a:fontRef>
        </p:style>
      </p:cxnSp>
      <p:sp>
        <p:nvSpPr>
          <p:cNvPr id="35" name="直角三角形 34">
            <a:extLst>
              <a:ext uri="{FF2B5EF4-FFF2-40B4-BE49-F238E27FC236}">
                <a16:creationId xmlns:a16="http://schemas.microsoft.com/office/drawing/2014/main" id="{A895AFA8-3924-A448-8FAD-2E0BC2709E94}"/>
              </a:ext>
            </a:extLst>
          </p:cNvPr>
          <p:cNvSpPr>
            <a:spLocks noGrp="1" noRot="1" noMove="1" noResize="1" noEditPoints="1" noAdjustHandles="1" noChangeArrowheads="1" noChangeShapeType="1"/>
          </p:cNvSpPr>
          <p:nvPr userDrawn="1"/>
        </p:nvSpPr>
        <p:spPr>
          <a:xfrm flipH="1">
            <a:off x="4557188" y="2445259"/>
            <a:ext cx="7634812" cy="4412741"/>
          </a:xfrm>
          <a:prstGeom prst="rtTriangle">
            <a:avLst/>
          </a:prstGeom>
          <a:gradFill>
            <a:gsLst>
              <a:gs pos="100000">
                <a:srgbClr val="1A51B1"/>
              </a:gs>
              <a:gs pos="0">
                <a:srgbClr val="164DAD"/>
              </a:gs>
            </a:gsLst>
            <a:lin ang="10800000" scaled="1"/>
          </a:gradFill>
          <a:ln>
            <a:noFill/>
          </a:ln>
          <a:effectLst>
            <a:outerShdw blurRad="254000" dist="190500" dir="13740000" sx="88000" sy="88000" algn="b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Grp="1" noRot="1" noChangeAspect="1" noMove="1" noResize="1" noEditPoints="1" noAdjustHandles="1" noChangeArrowheads="1" noChangeShapeType="1" noCrop="1"/>
          </p:cNvPicPr>
          <p:nvPr userDrawn="1"/>
        </p:nvPicPr>
        <p:blipFill>
          <a:blip r:embed="rId5">
            <a:extLst>
              <a:ext uri="{28A0092B-C50C-407E-A947-70E740481C1C}">
                <a14:useLocalDpi xmlns:a14="http://schemas.microsoft.com/office/drawing/2010/main" val="0"/>
              </a:ext>
            </a:extLst>
          </a:blip>
          <a:stretch>
            <a:fillRect/>
          </a:stretch>
        </p:blipFill>
        <p:spPr>
          <a:xfrm>
            <a:off x="7374218" y="5833887"/>
            <a:ext cx="4354916" cy="646606"/>
          </a:xfrm>
          <a:prstGeom prst="rect">
            <a:avLst/>
          </a:prstGeom>
        </p:spPr>
      </p:pic>
      <p:sp>
        <p:nvSpPr>
          <p:cNvPr id="2" name="矩形 1">
            <a:extLst>
              <a:ext uri="{FF2B5EF4-FFF2-40B4-BE49-F238E27FC236}">
                <a16:creationId xmlns:a16="http://schemas.microsoft.com/office/drawing/2014/main" id="{F25D0DD1-8E7C-56E6-0713-E449C228A8AC}"/>
              </a:ext>
            </a:extLst>
          </p:cNvPr>
          <p:cNvSpPr>
            <a:spLocks/>
          </p:cNvSpPr>
          <p:nvPr userDrawn="1"/>
        </p:nvSpPr>
        <p:spPr>
          <a:xfrm>
            <a:off x="257666" y="4229070"/>
            <a:ext cx="1034472" cy="84738"/>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a:extLst>
              <a:ext uri="{FF2B5EF4-FFF2-40B4-BE49-F238E27FC236}">
                <a16:creationId xmlns:a16="http://schemas.microsoft.com/office/drawing/2014/main" id="{F456CC83-4708-A2E3-07CD-316AF083F281}"/>
              </a:ext>
            </a:extLst>
          </p:cNvPr>
          <p:cNvSpPr>
            <a:spLocks noGrp="1" noRot="1" noMove="1" noResize="1" noEditPoints="1" noAdjustHandles="1" noChangeArrowheads="1" noChangeShapeType="1"/>
          </p:cNvSpPr>
          <p:nvPr userDrawn="1"/>
        </p:nvSpPr>
        <p:spPr>
          <a:xfrm>
            <a:off x="1292139" y="4229070"/>
            <a:ext cx="4307384" cy="84738"/>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903669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Image 1" descr="preencoded.png">
            <a:extLst>
              <a:ext uri="{FF2B5EF4-FFF2-40B4-BE49-F238E27FC236}">
                <a16:creationId xmlns:a16="http://schemas.microsoft.com/office/drawing/2014/main" id="{F47AB723-2030-653E-2742-CF406AA5D848}"/>
              </a:ext>
            </a:extLst>
          </p:cNvPr>
          <p:cNvPicPr>
            <a:picLocks noGrp="1" noRot="1" noChangeAspect="1" noMove="1" noResize="1" noEditPoints="1" noAdjustHandles="1" noChangeArrowheads="1" noChangeShapeType="1" noCrop="1"/>
          </p:cNvPicPr>
          <p:nvPr userDrawn="1"/>
        </p:nvPicPr>
        <p:blipFill>
          <a:blip r:embed="rId3">
            <a:alphaModFix/>
          </a:blip>
          <a:stretch>
            <a:fillRect/>
          </a:stretch>
        </p:blipFill>
        <p:spPr>
          <a:xfrm>
            <a:off x="0" y="-973"/>
            <a:ext cx="4313333" cy="6858001"/>
          </a:xfrm>
          <a:prstGeom prst="rect">
            <a:avLst/>
          </a:prstGeom>
        </p:spPr>
      </p:pic>
      <p:sp>
        <p:nvSpPr>
          <p:cNvPr id="4" name="Shape 0">
            <a:extLst>
              <a:ext uri="{FF2B5EF4-FFF2-40B4-BE49-F238E27FC236}">
                <a16:creationId xmlns:a16="http://schemas.microsoft.com/office/drawing/2014/main" id="{4AD0F183-B0D4-1ADE-3D12-65FA940DA4E1}"/>
              </a:ext>
            </a:extLst>
          </p:cNvPr>
          <p:cNvSpPr>
            <a:spLocks noGrp="1" noRot="1" noMove="1" noResize="1" noEditPoints="1" noAdjustHandles="1" noChangeArrowheads="1" noChangeShapeType="1"/>
          </p:cNvSpPr>
          <p:nvPr userDrawn="1"/>
        </p:nvSpPr>
        <p:spPr>
          <a:xfrm>
            <a:off x="4313333" y="-972"/>
            <a:ext cx="60000" cy="6858971"/>
          </a:xfrm>
          <a:custGeom>
            <a:avLst/>
            <a:gdLst/>
            <a:ahLst/>
            <a:cxnLst/>
            <a:rect l="l" t="t" r="r" b="b"/>
            <a:pathLst>
              <a:path w="3280000" h="5154271">
                <a:moveTo>
                  <a:pt x="0" y="0"/>
                </a:moveTo>
                <a:moveTo>
                  <a:pt x="0" y="0"/>
                </a:moveTo>
                <a:lnTo>
                  <a:pt x="3280000" y="0"/>
                </a:lnTo>
                <a:lnTo>
                  <a:pt x="3280000" y="5154271"/>
                </a:lnTo>
                <a:lnTo>
                  <a:pt x="0" y="5154271"/>
                </a:lnTo>
                <a:close/>
              </a:path>
            </a:pathLst>
          </a:custGeom>
          <a:solidFill>
            <a:srgbClr val="DBBA1C"/>
          </a:solidFill>
          <a:ln/>
        </p:spPr>
        <p:txBody>
          <a:bodyPr/>
          <a:lstStyle/>
          <a:p>
            <a:endParaRPr lang="zh-CN" altLang="en-US" sz="2400"/>
          </a:p>
        </p:txBody>
      </p:sp>
      <p:sp>
        <p:nvSpPr>
          <p:cNvPr id="7" name="Text 1">
            <a:extLst>
              <a:ext uri="{FF2B5EF4-FFF2-40B4-BE49-F238E27FC236}">
                <a16:creationId xmlns:a16="http://schemas.microsoft.com/office/drawing/2014/main" id="{1E7A9123-FE23-706F-3F2E-2FC55A2371AE}"/>
              </a:ext>
            </a:extLst>
          </p:cNvPr>
          <p:cNvSpPr>
            <a:spLocks noGrp="1" noRot="1" noMove="1" noResize="1" noEditPoints="1" noAdjustHandles="1" noChangeArrowheads="1" noChangeShapeType="1"/>
          </p:cNvSpPr>
          <p:nvPr userDrawn="1"/>
        </p:nvSpPr>
        <p:spPr>
          <a:xfrm>
            <a:off x="1068126" y="536411"/>
            <a:ext cx="2632436" cy="932756"/>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r>
              <a:rPr lang="en-US" sz="4000" b="1" dirty="0">
                <a:solidFill>
                  <a:srgbClr val="E1E1E1"/>
                </a:solidFill>
                <a:latin typeface="Microsoft Yahei" pitchFamily="34" charset="0"/>
                <a:ea typeface="Microsoft Yahei" pitchFamily="34" charset="-122"/>
                <a:cs typeface="Microsoft Yahei" pitchFamily="34" charset="-120"/>
              </a:rPr>
              <a:t>目录</a:t>
            </a:r>
            <a:endParaRPr lang="en-US" sz="4000" dirty="0"/>
          </a:p>
        </p:txBody>
      </p:sp>
      <p:sp>
        <p:nvSpPr>
          <p:cNvPr id="8" name="Shape 2">
            <a:extLst>
              <a:ext uri="{FF2B5EF4-FFF2-40B4-BE49-F238E27FC236}">
                <a16:creationId xmlns:a16="http://schemas.microsoft.com/office/drawing/2014/main" id="{C6553F10-B1AB-4FDC-7C61-88398BBC4E5D}"/>
              </a:ext>
            </a:extLst>
          </p:cNvPr>
          <p:cNvSpPr>
            <a:spLocks noGrp="1" noRot="1" noMove="1" noResize="1" noEditPoints="1" noAdjustHandles="1" noChangeArrowheads="1" noChangeShapeType="1"/>
          </p:cNvSpPr>
          <p:nvPr userDrawn="1"/>
        </p:nvSpPr>
        <p:spPr>
          <a:xfrm>
            <a:off x="937641" y="-972"/>
            <a:ext cx="60960" cy="1846667"/>
          </a:xfrm>
          <a:custGeom>
            <a:avLst/>
            <a:gdLst/>
            <a:ahLst/>
            <a:cxnLst/>
            <a:rect l="l" t="t" r="r" b="b"/>
            <a:pathLst>
              <a:path w="45720" h="1385000">
                <a:moveTo>
                  <a:pt x="0" y="0"/>
                </a:moveTo>
                <a:moveTo>
                  <a:pt x="0" y="0"/>
                </a:moveTo>
                <a:lnTo>
                  <a:pt x="0" y="1385000"/>
                </a:lnTo>
              </a:path>
            </a:pathLst>
          </a:custGeom>
          <a:noFill/>
          <a:ln w="19050">
            <a:solidFill>
              <a:srgbClr val="DBBA1C"/>
            </a:solidFill>
            <a:prstDash val="solid"/>
            <a:headEnd type="none"/>
            <a:tailEnd type="arrow"/>
          </a:ln>
        </p:spPr>
        <p:txBody>
          <a:bodyPr/>
          <a:lstStyle/>
          <a:p>
            <a:endParaRPr lang="zh-CN" altLang="en-US" sz="2400"/>
          </a:p>
        </p:txBody>
      </p:sp>
      <p:sp>
        <p:nvSpPr>
          <p:cNvPr id="9" name="Text 3">
            <a:extLst>
              <a:ext uri="{FF2B5EF4-FFF2-40B4-BE49-F238E27FC236}">
                <a16:creationId xmlns:a16="http://schemas.microsoft.com/office/drawing/2014/main" id="{C46B07A3-6497-64D5-360D-A0E9AB8CCA01}"/>
              </a:ext>
            </a:extLst>
          </p:cNvPr>
          <p:cNvSpPr>
            <a:spLocks noGrp="1" noRot="1" noMove="1" noResize="1" noEditPoints="1" noAdjustHandles="1" noChangeArrowheads="1" noChangeShapeType="1"/>
          </p:cNvSpPr>
          <p:nvPr userDrawn="1"/>
        </p:nvSpPr>
        <p:spPr>
          <a:xfrm>
            <a:off x="1072084" y="1190640"/>
            <a:ext cx="2893333" cy="707886"/>
          </a:xfrm>
          <a:prstGeom prst="rect">
            <a:avLst/>
          </a:prstGeom>
          <a:noFill/>
          <a:ln/>
        </p:spPr>
        <p:txBody>
          <a:bodyPr wrap="square" lIns="121920" tIns="121920" rIns="121920" bIns="121920" rtlCol="0" anchor="t">
            <a:spAutoFit/>
          </a:bodyPr>
          <a:lstStyle/>
          <a:p>
            <a:pPr marL="0" indent="0">
              <a:lnSpc>
                <a:spcPct val="100000"/>
              </a:lnSpc>
              <a:buNone/>
            </a:pPr>
            <a:r>
              <a:rPr lang="en-US" sz="3000" dirty="0">
                <a:solidFill>
                  <a:srgbClr val="E1E1E1"/>
                </a:solidFill>
                <a:latin typeface="Microsoft Yahei" pitchFamily="34" charset="0"/>
                <a:ea typeface="Microsoft Yahei" pitchFamily="34" charset="-122"/>
                <a:cs typeface="Microsoft Yahei" pitchFamily="34" charset="-120"/>
              </a:rPr>
              <a:t>CONTENTS</a:t>
            </a:r>
            <a:endParaRPr lang="en-US" sz="3000" dirty="0"/>
          </a:p>
        </p:txBody>
      </p:sp>
      <p:sp>
        <p:nvSpPr>
          <p:cNvPr id="15" name="文本占位符 14">
            <a:extLst>
              <a:ext uri="{FF2B5EF4-FFF2-40B4-BE49-F238E27FC236}">
                <a16:creationId xmlns:a16="http://schemas.microsoft.com/office/drawing/2014/main" id="{DA963012-37B3-C953-23EA-2E30159481A9}"/>
              </a:ext>
            </a:extLst>
          </p:cNvPr>
          <p:cNvSpPr>
            <a:spLocks noGrp="1" noRot="1" noMove="1" noResize="1" noEditPoints="1" noAdjustHandles="1" noChangeArrowheads="1" noChangeShapeType="1"/>
          </p:cNvSpPr>
          <p:nvPr>
            <p:ph type="body" sz="quarter" idx="11" hasCustomPrompt="1"/>
          </p:nvPr>
        </p:nvSpPr>
        <p:spPr>
          <a:xfrm>
            <a:off x="4622242" y="703658"/>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29" name="文本占位符 14">
            <a:extLst>
              <a:ext uri="{FF2B5EF4-FFF2-40B4-BE49-F238E27FC236}">
                <a16:creationId xmlns:a16="http://schemas.microsoft.com/office/drawing/2014/main" id="{70D84674-DA81-EE2F-CBCD-CF96053BA111}"/>
              </a:ext>
            </a:extLst>
          </p:cNvPr>
          <p:cNvSpPr>
            <a:spLocks noGrp="1" noRot="1" noMove="1" noResize="1" noEditPoints="1" noAdjustHandles="1" noChangeArrowheads="1" noChangeShapeType="1"/>
          </p:cNvSpPr>
          <p:nvPr>
            <p:ph type="body" sz="quarter" idx="12" hasCustomPrompt="1"/>
          </p:nvPr>
        </p:nvSpPr>
        <p:spPr>
          <a:xfrm>
            <a:off x="4622242" y="1485812"/>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0" name="文本占位符 14">
            <a:extLst>
              <a:ext uri="{FF2B5EF4-FFF2-40B4-BE49-F238E27FC236}">
                <a16:creationId xmlns:a16="http://schemas.microsoft.com/office/drawing/2014/main" id="{3350CC7B-A24E-B96F-22D6-12EE2075E737}"/>
              </a:ext>
            </a:extLst>
          </p:cNvPr>
          <p:cNvSpPr>
            <a:spLocks noGrp="1" noRot="1" noMove="1" noResize="1" noEditPoints="1" noAdjustHandles="1" noChangeArrowheads="1" noChangeShapeType="1"/>
          </p:cNvSpPr>
          <p:nvPr>
            <p:ph type="body" sz="quarter" idx="13" hasCustomPrompt="1"/>
          </p:nvPr>
        </p:nvSpPr>
        <p:spPr>
          <a:xfrm>
            <a:off x="4622242" y="2267967"/>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1" name="文本占位符 14">
            <a:extLst>
              <a:ext uri="{FF2B5EF4-FFF2-40B4-BE49-F238E27FC236}">
                <a16:creationId xmlns:a16="http://schemas.microsoft.com/office/drawing/2014/main" id="{ABD7C0DE-5895-5E43-ACD7-DC272A9BEDEA}"/>
              </a:ext>
            </a:extLst>
          </p:cNvPr>
          <p:cNvSpPr>
            <a:spLocks noGrp="1" noRot="1" noMove="1" noResize="1" noEditPoints="1" noAdjustHandles="1" noChangeArrowheads="1" noChangeShapeType="1"/>
          </p:cNvSpPr>
          <p:nvPr>
            <p:ph type="body" sz="quarter" idx="14" hasCustomPrompt="1"/>
          </p:nvPr>
        </p:nvSpPr>
        <p:spPr>
          <a:xfrm>
            <a:off x="4622242" y="3050122"/>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2" name="文本占位符 14">
            <a:extLst>
              <a:ext uri="{FF2B5EF4-FFF2-40B4-BE49-F238E27FC236}">
                <a16:creationId xmlns:a16="http://schemas.microsoft.com/office/drawing/2014/main" id="{9C6BDFB8-7F4F-836E-5433-D11B3474DD47}"/>
              </a:ext>
            </a:extLst>
          </p:cNvPr>
          <p:cNvSpPr>
            <a:spLocks noGrp="1" noRot="1" noMove="1" noResize="1" noEditPoints="1" noAdjustHandles="1" noChangeArrowheads="1" noChangeShapeType="1"/>
          </p:cNvSpPr>
          <p:nvPr>
            <p:ph type="body" sz="quarter" idx="15" hasCustomPrompt="1"/>
          </p:nvPr>
        </p:nvSpPr>
        <p:spPr>
          <a:xfrm>
            <a:off x="4622242" y="3832276"/>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4" name="文本占位符 33">
            <a:extLst>
              <a:ext uri="{FF2B5EF4-FFF2-40B4-BE49-F238E27FC236}">
                <a16:creationId xmlns:a16="http://schemas.microsoft.com/office/drawing/2014/main" id="{9E39A227-5060-11F2-B25A-375E6F706FB6}"/>
              </a:ext>
            </a:extLst>
          </p:cNvPr>
          <p:cNvSpPr>
            <a:spLocks noGrp="1" noRot="1" noMove="1" noResize="1" noEditPoints="1" noAdjustHandles="1" noChangeArrowheads="1" noChangeShapeType="1"/>
          </p:cNvSpPr>
          <p:nvPr>
            <p:ph type="body" sz="quarter" idx="16" hasCustomPrompt="1"/>
          </p:nvPr>
        </p:nvSpPr>
        <p:spPr>
          <a:xfrm>
            <a:off x="6152549" y="848694"/>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50" name="文本占位符 33">
            <a:extLst>
              <a:ext uri="{FF2B5EF4-FFF2-40B4-BE49-F238E27FC236}">
                <a16:creationId xmlns:a16="http://schemas.microsoft.com/office/drawing/2014/main" id="{5D508A53-852F-D074-6251-A8802F3B8D6C}"/>
              </a:ext>
            </a:extLst>
          </p:cNvPr>
          <p:cNvSpPr>
            <a:spLocks noGrp="1" noRot="1" noMove="1" noResize="1" noEditPoints="1" noAdjustHandles="1" noChangeArrowheads="1" noChangeShapeType="1"/>
          </p:cNvSpPr>
          <p:nvPr>
            <p:ph type="body" sz="quarter" idx="17" hasCustomPrompt="1"/>
          </p:nvPr>
        </p:nvSpPr>
        <p:spPr>
          <a:xfrm>
            <a:off x="6152549" y="1638232"/>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51" name="文本占位符 33">
            <a:extLst>
              <a:ext uri="{FF2B5EF4-FFF2-40B4-BE49-F238E27FC236}">
                <a16:creationId xmlns:a16="http://schemas.microsoft.com/office/drawing/2014/main" id="{A35C0F93-1579-B1C2-42F1-A8E2419CB7CA}"/>
              </a:ext>
            </a:extLst>
          </p:cNvPr>
          <p:cNvSpPr>
            <a:spLocks noGrp="1" noRot="1" noMove="1" noResize="1" noEditPoints="1" noAdjustHandles="1" noChangeArrowheads="1" noChangeShapeType="1"/>
          </p:cNvSpPr>
          <p:nvPr>
            <p:ph type="body" sz="quarter" idx="18" hasCustomPrompt="1"/>
          </p:nvPr>
        </p:nvSpPr>
        <p:spPr>
          <a:xfrm>
            <a:off x="6152549" y="2427771"/>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52" name="文本占位符 33">
            <a:extLst>
              <a:ext uri="{FF2B5EF4-FFF2-40B4-BE49-F238E27FC236}">
                <a16:creationId xmlns:a16="http://schemas.microsoft.com/office/drawing/2014/main" id="{61DBF195-2392-933F-BB2C-FF0FD0BB7661}"/>
              </a:ext>
            </a:extLst>
          </p:cNvPr>
          <p:cNvSpPr>
            <a:spLocks noGrp="1" noRot="1" noMove="1" noResize="1" noEditPoints="1" noAdjustHandles="1" noChangeArrowheads="1" noChangeShapeType="1"/>
          </p:cNvSpPr>
          <p:nvPr>
            <p:ph type="body" sz="quarter" idx="19" hasCustomPrompt="1"/>
          </p:nvPr>
        </p:nvSpPr>
        <p:spPr>
          <a:xfrm>
            <a:off x="6152549" y="3217310"/>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53" name="文本占位符 33">
            <a:extLst>
              <a:ext uri="{FF2B5EF4-FFF2-40B4-BE49-F238E27FC236}">
                <a16:creationId xmlns:a16="http://schemas.microsoft.com/office/drawing/2014/main" id="{2E87E059-7437-7D63-F68B-858BC06855DE}"/>
              </a:ext>
            </a:extLst>
          </p:cNvPr>
          <p:cNvSpPr>
            <a:spLocks noGrp="1" noRot="1" noMove="1" noResize="1" noEditPoints="1" noAdjustHandles="1" noChangeArrowheads="1" noChangeShapeType="1"/>
          </p:cNvSpPr>
          <p:nvPr>
            <p:ph type="body" sz="quarter" idx="20" hasCustomPrompt="1"/>
          </p:nvPr>
        </p:nvSpPr>
        <p:spPr>
          <a:xfrm>
            <a:off x="6152549" y="4006848"/>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2" name="文本占位符 14">
            <a:extLst>
              <a:ext uri="{FF2B5EF4-FFF2-40B4-BE49-F238E27FC236}">
                <a16:creationId xmlns:a16="http://schemas.microsoft.com/office/drawing/2014/main" id="{D2731E74-2F6C-43D3-8438-B8BF9F89DC57}"/>
              </a:ext>
            </a:extLst>
          </p:cNvPr>
          <p:cNvSpPr>
            <a:spLocks noGrp="1" noRot="1" noMove="1" noResize="1" noEditPoints="1" noAdjustHandles="1" noChangeArrowheads="1" noChangeShapeType="1"/>
          </p:cNvSpPr>
          <p:nvPr>
            <p:ph type="body" sz="quarter" idx="21" hasCustomPrompt="1"/>
          </p:nvPr>
        </p:nvSpPr>
        <p:spPr>
          <a:xfrm>
            <a:off x="4622242" y="4614430"/>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 name="文本占位符 33">
            <a:extLst>
              <a:ext uri="{FF2B5EF4-FFF2-40B4-BE49-F238E27FC236}">
                <a16:creationId xmlns:a16="http://schemas.microsoft.com/office/drawing/2014/main" id="{495A3F94-7439-0DFF-A291-FDA89B6D69E4}"/>
              </a:ext>
            </a:extLst>
          </p:cNvPr>
          <p:cNvSpPr>
            <a:spLocks noGrp="1" noRot="1" noMove="1" noResize="1" noEditPoints="1" noAdjustHandles="1" noChangeArrowheads="1" noChangeShapeType="1"/>
          </p:cNvSpPr>
          <p:nvPr>
            <p:ph type="body" sz="quarter" idx="22" hasCustomPrompt="1"/>
          </p:nvPr>
        </p:nvSpPr>
        <p:spPr>
          <a:xfrm>
            <a:off x="6152549" y="4789002"/>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
        <p:nvSpPr>
          <p:cNvPr id="6" name="文本占位符 14">
            <a:extLst>
              <a:ext uri="{FF2B5EF4-FFF2-40B4-BE49-F238E27FC236}">
                <a16:creationId xmlns:a16="http://schemas.microsoft.com/office/drawing/2014/main" id="{582C945C-F5B5-1666-0E8A-1EC1ED69FC72}"/>
              </a:ext>
            </a:extLst>
          </p:cNvPr>
          <p:cNvSpPr>
            <a:spLocks noGrp="1" noRot="1" noMove="1" noResize="1" noEditPoints="1" noAdjustHandles="1" noChangeArrowheads="1" noChangeShapeType="1"/>
          </p:cNvSpPr>
          <p:nvPr>
            <p:ph type="body" sz="quarter" idx="23" hasCustomPrompt="1"/>
          </p:nvPr>
        </p:nvSpPr>
        <p:spPr>
          <a:xfrm>
            <a:off x="4622242" y="5396584"/>
            <a:ext cx="1526349" cy="765509"/>
          </a:xfrm>
          <a:prstGeom prst="rect">
            <a:avLst/>
          </a:prstGeom>
        </p:spPr>
        <p:txBody>
          <a:bodyPr anchor="ctr" anchorCtr="0"/>
          <a:lstStyle>
            <a:lvl1pPr marL="0" indent="0">
              <a:spcBef>
                <a:spcPts val="0"/>
              </a:spcBef>
              <a:buNone/>
              <a:defRPr sz="2667" b="1">
                <a:solidFill>
                  <a:srgbClr val="023999"/>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10" name="文本占位符 33">
            <a:extLst>
              <a:ext uri="{FF2B5EF4-FFF2-40B4-BE49-F238E27FC236}">
                <a16:creationId xmlns:a16="http://schemas.microsoft.com/office/drawing/2014/main" id="{B9616582-1611-EEB1-F823-FEFCB4D510FD}"/>
              </a:ext>
            </a:extLst>
          </p:cNvPr>
          <p:cNvSpPr>
            <a:spLocks noGrp="1" noRot="1" noMove="1" noResize="1" noEditPoints="1" noAdjustHandles="1" noChangeArrowheads="1" noChangeShapeType="1"/>
          </p:cNvSpPr>
          <p:nvPr>
            <p:ph type="body" sz="quarter" idx="24" hasCustomPrompt="1"/>
          </p:nvPr>
        </p:nvSpPr>
        <p:spPr>
          <a:xfrm>
            <a:off x="6152549" y="5571156"/>
            <a:ext cx="5444547" cy="475437"/>
          </a:xfrm>
          <a:prstGeom prst="rect">
            <a:avLst/>
          </a:prstGeom>
        </p:spPr>
        <p:txBody>
          <a:bodyPr anchor="ctr" anchorCtr="0"/>
          <a:lstStyle>
            <a:lvl1pPr marL="0" indent="0">
              <a:spcBef>
                <a:spcPts val="0"/>
              </a:spcBef>
              <a:buNone/>
              <a:defRPr sz="2470">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r>
              <a:rPr lang="zh-CN" altLang="en-US" dirty="0"/>
              <a:t>标题</a:t>
            </a:r>
          </a:p>
        </p:txBody>
      </p:sp>
    </p:spTree>
    <p:extLst>
      <p:ext uri="{BB962C8B-B14F-4D97-AF65-F5344CB8AC3E}">
        <p14:creationId xmlns:p14="http://schemas.microsoft.com/office/powerpoint/2010/main" val="3352821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18">
            <a:extLst>
              <a:ext uri="{FF2B5EF4-FFF2-40B4-BE49-F238E27FC236}">
                <a16:creationId xmlns:a16="http://schemas.microsoft.com/office/drawing/2014/main" id="{AC6C2DBE-C3AC-A253-95A1-926E5FFE12E8}"/>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rcRect l="224" r="224"/>
          <a:stretch/>
        </p:blipFill>
        <p:spPr bwMode="auto">
          <a:xfrm>
            <a:off x="0" y="-11674"/>
            <a:ext cx="12192000" cy="6869674"/>
          </a:xfrm>
          <a:prstGeom prst="rect">
            <a:avLst/>
          </a:prstGeom>
          <a:noFill/>
          <a:extLst>
            <a:ext uri="{909E8E84-426E-40DD-AFC4-6F175D3DCCD1}">
              <a14:hiddenFill xmlns:a14="http://schemas.microsoft.com/office/drawing/2010/main">
                <a:solidFill>
                  <a:srgbClr val="FFFFFF"/>
                </a:solidFill>
              </a14:hiddenFill>
            </a:ext>
          </a:extLst>
        </p:spPr>
      </p:pic>
      <p:sp>
        <p:nvSpPr>
          <p:cNvPr id="9" name="箭头: V 形 8">
            <a:extLst>
              <a:ext uri="{FF2B5EF4-FFF2-40B4-BE49-F238E27FC236}">
                <a16:creationId xmlns:a16="http://schemas.microsoft.com/office/drawing/2014/main" id="{EC023755-8D97-9CCC-B8D2-F423C61D2C67}"/>
              </a:ext>
            </a:extLst>
          </p:cNvPr>
          <p:cNvSpPr>
            <a:spLocks noGrp="1" noRot="1" noMove="1" noResize="1" noEditPoints="1" noAdjustHandles="1" noChangeArrowheads="1" noChangeShapeType="1"/>
          </p:cNvSpPr>
          <p:nvPr userDrawn="1"/>
        </p:nvSpPr>
        <p:spPr>
          <a:xfrm>
            <a:off x="7688641" y="0"/>
            <a:ext cx="3696271" cy="6857999"/>
          </a:xfrm>
          <a:prstGeom prst="chevron">
            <a:avLst>
              <a:gd name="adj" fmla="val 62846"/>
            </a:avLst>
          </a:prstGeom>
          <a:solidFill>
            <a:srgbClr val="4472C4">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id="{B988F2FB-F6BD-72AE-D5D3-F764C229A26A}"/>
              </a:ext>
            </a:extLst>
          </p:cNvPr>
          <p:cNvSpPr>
            <a:spLocks noGrp="1" noRot="1" noMove="1" noResize="1" noEditPoints="1" noAdjustHandles="1" noChangeArrowheads="1" noChangeShapeType="1"/>
          </p:cNvSpPr>
          <p:nvPr userDrawn="1"/>
        </p:nvSpPr>
        <p:spPr>
          <a:xfrm>
            <a:off x="6323328" y="-9729"/>
            <a:ext cx="3696271" cy="6869674"/>
          </a:xfrm>
          <a:prstGeom prst="chevron">
            <a:avLst>
              <a:gd name="adj" fmla="val 62846"/>
            </a:avLst>
          </a:prstGeom>
          <a:solidFill>
            <a:srgbClr val="4472C4">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5460E603-521B-92B8-6ABA-5AC5F023A601}"/>
              </a:ext>
            </a:extLst>
          </p:cNvPr>
          <p:cNvSpPr>
            <a:spLocks noGrp="1" noRot="1" noMove="1" noResize="1" noEditPoints="1" noAdjustHandles="1" noChangeArrowheads="1" noChangeShapeType="1"/>
          </p:cNvSpPr>
          <p:nvPr userDrawn="1"/>
        </p:nvSpPr>
        <p:spPr>
          <a:xfrm>
            <a:off x="4958015" y="-9729"/>
            <a:ext cx="3696271" cy="6869674"/>
          </a:xfrm>
          <a:prstGeom prst="chevron">
            <a:avLst>
              <a:gd name="adj" fmla="val 62846"/>
            </a:avLst>
          </a:prstGeom>
          <a:solidFill>
            <a:srgbClr val="4472C4">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F43499CE-3A96-9FE5-BBFE-1E1010197143}"/>
              </a:ext>
            </a:extLst>
          </p:cNvPr>
          <p:cNvSpPr>
            <a:spLocks noGrp="1" noRot="1" noMove="1" noResize="1" noEditPoints="1" noAdjustHandles="1" noChangeArrowheads="1" noChangeShapeType="1"/>
          </p:cNvSpPr>
          <p:nvPr userDrawn="1"/>
        </p:nvSpPr>
        <p:spPr>
          <a:xfrm>
            <a:off x="3592702" y="-9729"/>
            <a:ext cx="3696271" cy="6869674"/>
          </a:xfrm>
          <a:prstGeom prst="chevron">
            <a:avLst>
              <a:gd name="adj" fmla="val 62846"/>
            </a:avLst>
          </a:prstGeom>
          <a:solidFill>
            <a:srgbClr val="4472C4">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a:extLst>
              <a:ext uri="{FF2B5EF4-FFF2-40B4-BE49-F238E27FC236}">
                <a16:creationId xmlns:a16="http://schemas.microsoft.com/office/drawing/2014/main" id="{CB6168AF-D6ED-574F-1FFD-13A0C9880DAB}"/>
              </a:ext>
            </a:extLst>
          </p:cNvPr>
          <p:cNvSpPr>
            <a:spLocks noGrp="1" noRot="1" noMove="1" noResize="1" noEditPoints="1" noAdjustHandles="1" noChangeArrowheads="1" noChangeShapeType="1"/>
          </p:cNvSpPr>
          <p:nvPr userDrawn="1"/>
        </p:nvSpPr>
        <p:spPr>
          <a:xfrm>
            <a:off x="-4715" y="-7783"/>
            <a:ext cx="3602129" cy="6865783"/>
          </a:xfrm>
          <a:prstGeom prst="rect">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等腰三角形 14">
            <a:extLst>
              <a:ext uri="{FF2B5EF4-FFF2-40B4-BE49-F238E27FC236}">
                <a16:creationId xmlns:a16="http://schemas.microsoft.com/office/drawing/2014/main" id="{85DA9520-6536-1B08-3192-7FCD4CED6523}"/>
              </a:ext>
            </a:extLst>
          </p:cNvPr>
          <p:cNvSpPr>
            <a:spLocks noGrp="1" noRot="1" noMove="1" noResize="1" noEditPoints="1" noAdjustHandles="1" noChangeArrowheads="1" noChangeShapeType="1"/>
          </p:cNvSpPr>
          <p:nvPr userDrawn="1"/>
        </p:nvSpPr>
        <p:spPr>
          <a:xfrm rot="5400000">
            <a:off x="1333106" y="2250499"/>
            <a:ext cx="6867729" cy="2347273"/>
          </a:xfrm>
          <a:prstGeom prs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Shape 3">
            <a:extLst>
              <a:ext uri="{FF2B5EF4-FFF2-40B4-BE49-F238E27FC236}">
                <a16:creationId xmlns:a16="http://schemas.microsoft.com/office/drawing/2014/main" id="{E0229870-814C-255F-DF66-8F792F7FBE87}"/>
              </a:ext>
            </a:extLst>
          </p:cNvPr>
          <p:cNvSpPr>
            <a:spLocks noGrp="1" noRot="1" noMove="1" noResize="1" noEditPoints="1" noAdjustHandles="1" noChangeArrowheads="1" noChangeShapeType="1"/>
          </p:cNvSpPr>
          <p:nvPr userDrawn="1"/>
        </p:nvSpPr>
        <p:spPr>
          <a:xfrm>
            <a:off x="245083" y="2916060"/>
            <a:ext cx="5099900"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
        <p:nvSpPr>
          <p:cNvPr id="17" name="Text 1">
            <a:extLst>
              <a:ext uri="{FF2B5EF4-FFF2-40B4-BE49-F238E27FC236}">
                <a16:creationId xmlns:a16="http://schemas.microsoft.com/office/drawing/2014/main" id="{77C09044-803D-E546-DF3D-C6C6C07822E0}"/>
              </a:ext>
            </a:extLst>
          </p:cNvPr>
          <p:cNvSpPr>
            <a:spLocks noGrp="1" noRot="1" noMove="1" noResize="1" noEditPoints="1" noAdjustHandles="1" noChangeArrowheads="1" noChangeShapeType="1"/>
          </p:cNvSpPr>
          <p:nvPr userDrawn="1"/>
        </p:nvSpPr>
        <p:spPr>
          <a:xfrm>
            <a:off x="169682" y="1684752"/>
            <a:ext cx="5099899" cy="1276055"/>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endParaRPr lang="en-US" sz="6000" dirty="0"/>
          </a:p>
        </p:txBody>
      </p:sp>
      <p:sp>
        <p:nvSpPr>
          <p:cNvPr id="18" name="文本占位符 14">
            <a:extLst>
              <a:ext uri="{FF2B5EF4-FFF2-40B4-BE49-F238E27FC236}">
                <a16:creationId xmlns:a16="http://schemas.microsoft.com/office/drawing/2014/main" id="{3B506C17-6512-4C88-CBE5-F137B676F144}"/>
              </a:ext>
            </a:extLst>
          </p:cNvPr>
          <p:cNvSpPr>
            <a:spLocks noGrp="1" noRot="1" noMove="1" noResize="1" noEditPoints="1" noAdjustHandles="1" noChangeArrowheads="1" noChangeShapeType="1"/>
          </p:cNvSpPr>
          <p:nvPr>
            <p:ph type="body" sz="quarter" idx="11"/>
          </p:nvPr>
        </p:nvSpPr>
        <p:spPr>
          <a:xfrm>
            <a:off x="246902" y="2022922"/>
            <a:ext cx="5022679" cy="784830"/>
          </a:xfrm>
          <a:prstGeom prst="rect">
            <a:avLst/>
          </a:prstGeom>
        </p:spPr>
        <p:txBody>
          <a:bodyPr wrap="square" anchor="b" anchorCtr="0">
            <a:spAutoFit/>
          </a:bodyPr>
          <a:lstStyle>
            <a:lvl1pPr marL="0" indent="0">
              <a:spcBef>
                <a:spcPts val="0"/>
              </a:spcBef>
              <a:buNone/>
              <a:defRPr sz="4500" b="1">
                <a:solidFill>
                  <a:srgbClr val="DBBA1C"/>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2" name="文本占位符 14">
            <a:extLst>
              <a:ext uri="{FF2B5EF4-FFF2-40B4-BE49-F238E27FC236}">
                <a16:creationId xmlns:a16="http://schemas.microsoft.com/office/drawing/2014/main" id="{DE612CE7-2ECB-8F46-54AB-0B62C4F583ED}"/>
              </a:ext>
            </a:extLst>
          </p:cNvPr>
          <p:cNvSpPr>
            <a:spLocks noGrp="1"/>
          </p:cNvSpPr>
          <p:nvPr>
            <p:ph type="body" sz="quarter" idx="13"/>
          </p:nvPr>
        </p:nvSpPr>
        <p:spPr>
          <a:xfrm>
            <a:off x="245083" y="3068143"/>
            <a:ext cx="6638289" cy="630942"/>
          </a:xfrm>
          <a:prstGeom prst="rect">
            <a:avLst/>
          </a:prstGeom>
        </p:spPr>
        <p:txBody>
          <a:bodyPr wrap="square">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3" name="文本占位符 14">
            <a:extLst>
              <a:ext uri="{FF2B5EF4-FFF2-40B4-BE49-F238E27FC236}">
                <a16:creationId xmlns:a16="http://schemas.microsoft.com/office/drawing/2014/main" id="{ADD49505-12BB-E3AD-1B32-F99DE5F0ABCC}"/>
              </a:ext>
            </a:extLst>
          </p:cNvPr>
          <p:cNvSpPr>
            <a:spLocks noGrp="1"/>
          </p:cNvSpPr>
          <p:nvPr>
            <p:ph type="body" sz="quarter" idx="14"/>
          </p:nvPr>
        </p:nvSpPr>
        <p:spPr>
          <a:xfrm>
            <a:off x="249798" y="3644005"/>
            <a:ext cx="6638289" cy="630942"/>
          </a:xfrm>
          <a:prstGeom prst="rect">
            <a:avLst/>
          </a:prstGeom>
        </p:spPr>
        <p:txBody>
          <a:bodyPr wrap="square" anchor="t" anchorCtr="0">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Tree>
    <p:extLst>
      <p:ext uri="{BB962C8B-B14F-4D97-AF65-F5344CB8AC3E}">
        <p14:creationId xmlns:p14="http://schemas.microsoft.com/office/powerpoint/2010/main" val="2408027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C3339C2-BE7C-D7CD-1B94-C1B8A8C6D7C9}"/>
              </a:ext>
            </a:extLst>
          </p:cNvPr>
          <p:cNvPicPr>
            <a:picLocks noGrp="1" noRot="1" noChangeAspect="1" noMove="1" noResize="1" noEditPoints="1" noAdjustHandles="1" noChangeArrowheads="1" noChangeShapeType="1" noCrop="1"/>
          </p:cNvPicPr>
          <p:nvPr userDrawn="1"/>
        </p:nvPicPr>
        <p:blipFill rotWithShape="1">
          <a:blip r:embed="rId3">
            <a:extLst>
              <a:ext uri="{28A0092B-C50C-407E-A947-70E740481C1C}">
                <a14:useLocalDpi xmlns:a14="http://schemas.microsoft.com/office/drawing/2010/main" val="0"/>
              </a:ext>
            </a:extLst>
          </a:blip>
          <a:srcRect l="2012" r="2012"/>
          <a:stretch>
            <a:fillRect/>
          </a:stretch>
        </p:blipFill>
        <p:spPr>
          <a:xfrm>
            <a:off x="-3961" y="0"/>
            <a:ext cx="12192000" cy="7145518"/>
          </a:xfrm>
          <a:prstGeom prst="rect">
            <a:avLst/>
          </a:prstGeom>
        </p:spPr>
      </p:pic>
      <p:sp>
        <p:nvSpPr>
          <p:cNvPr id="7" name="矩形 6">
            <a:extLst>
              <a:ext uri="{FF2B5EF4-FFF2-40B4-BE49-F238E27FC236}">
                <a16:creationId xmlns:a16="http://schemas.microsoft.com/office/drawing/2014/main" id="{8F61986C-95A4-A7E7-E324-BC9D4726BBA6}"/>
              </a:ext>
            </a:extLst>
          </p:cNvPr>
          <p:cNvSpPr>
            <a:spLocks noGrp="1" noRot="1" noMove="1" noResize="1" noEditPoints="1" noAdjustHandles="1" noChangeArrowheads="1" noChangeShapeType="1"/>
          </p:cNvSpPr>
          <p:nvPr userDrawn="1"/>
        </p:nvSpPr>
        <p:spPr>
          <a:xfrm>
            <a:off x="-3961" y="-1"/>
            <a:ext cx="12192000" cy="7145517"/>
          </a:xfrm>
          <a:prstGeom prst="rect">
            <a:avLst/>
          </a:prstGeom>
          <a:gradFill flip="none" rotWithShape="1">
            <a:gsLst>
              <a:gs pos="100000">
                <a:schemeClr val="tx1"/>
              </a:gs>
              <a:gs pos="0">
                <a:srgbClr val="023999">
                  <a:alpha val="20000"/>
                </a:srgbClr>
              </a:gs>
              <a:gs pos="25000">
                <a:srgbClr val="1A51B1">
                  <a:alpha val="40000"/>
                </a:srgbClr>
              </a:gs>
              <a:gs pos="53000">
                <a:srgbClr val="346BCB"/>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6C3BDE72-E2DA-7F7A-D58E-1E95FB3C35B6}"/>
              </a:ext>
            </a:extLst>
          </p:cNvPr>
          <p:cNvSpPr>
            <a:spLocks noGrp="1" noRot="1" noMove="1" noResize="1" noEditPoints="1" noAdjustHandles="1" noChangeArrowheads="1" noChangeShapeType="1"/>
          </p:cNvSpPr>
          <p:nvPr>
            <p:ph type="body" sz="quarter" idx="10"/>
          </p:nvPr>
        </p:nvSpPr>
        <p:spPr>
          <a:xfrm>
            <a:off x="705870" y="2307187"/>
            <a:ext cx="4422311" cy="1045672"/>
          </a:xfrm>
          <a:prstGeom prst="rect">
            <a:avLst/>
          </a:prstGeom>
        </p:spPr>
        <p:txBody>
          <a:bodyPr anchor="ctr" anchorCtr="0"/>
          <a:lstStyle>
            <a:lvl1pPr marL="0" indent="0">
              <a:spcBef>
                <a:spcPts val="0"/>
              </a:spcBef>
              <a:buFontTx/>
              <a:buNone/>
              <a:defRPr sz="4500" b="1">
                <a:solidFill>
                  <a:srgbClr val="DBBA1C"/>
                </a:solidFill>
                <a:latin typeface="微软雅黑" panose="020B0503020204020204" pitchFamily="34" charset="-122"/>
                <a:ea typeface="微软雅黑" panose="020B0503020204020204" pitchFamily="34" charset="-122"/>
              </a:defRPr>
            </a:lvl1pPr>
            <a:lvl2pPr marL="609585" indent="0">
              <a:buFontTx/>
              <a:buNone/>
              <a:defRPr/>
            </a:lvl2pPr>
            <a:lvl3pPr marL="1219170" indent="0">
              <a:buFontTx/>
              <a:buNone/>
              <a:defRPr/>
            </a:lvl3pPr>
            <a:lvl4pPr marL="1828754" indent="0">
              <a:buFontTx/>
              <a:buNone/>
              <a:defRPr/>
            </a:lvl4pPr>
            <a:lvl5pPr marL="2438339" indent="0">
              <a:buFontTx/>
              <a:buNone/>
              <a:defRPr/>
            </a:lvl5pPr>
          </a:lstStyle>
          <a:p>
            <a:pPr lvl="0"/>
            <a:endParaRPr lang="zh-CN" altLang="en-US" dirty="0"/>
          </a:p>
        </p:txBody>
      </p:sp>
      <p:sp>
        <p:nvSpPr>
          <p:cNvPr id="15" name="文本占位符 14">
            <a:extLst>
              <a:ext uri="{FF2B5EF4-FFF2-40B4-BE49-F238E27FC236}">
                <a16:creationId xmlns:a16="http://schemas.microsoft.com/office/drawing/2014/main" id="{83CB40A4-CAD0-D14F-A0FE-F1CBA6C3AAAD}"/>
              </a:ext>
            </a:extLst>
          </p:cNvPr>
          <p:cNvSpPr>
            <a:spLocks noGrp="1" noRot="1" noMove="1" noResize="1" noEditPoints="1" noAdjustHandles="1" noChangeArrowheads="1" noChangeShapeType="1"/>
          </p:cNvSpPr>
          <p:nvPr>
            <p:ph type="body" sz="quarter" idx="11"/>
          </p:nvPr>
        </p:nvSpPr>
        <p:spPr>
          <a:xfrm>
            <a:off x="705868" y="3500576"/>
            <a:ext cx="7863095" cy="630942"/>
          </a:xfrm>
          <a:prstGeom prst="rect">
            <a:avLst/>
          </a:prstGeom>
        </p:spPr>
        <p:txBody>
          <a:bodyPr wrap="square">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2" name="文本占位符 14">
            <a:extLst>
              <a:ext uri="{FF2B5EF4-FFF2-40B4-BE49-F238E27FC236}">
                <a16:creationId xmlns:a16="http://schemas.microsoft.com/office/drawing/2014/main" id="{4B02FF8A-9C8A-16F3-7E2F-C2CBDBE782E7}"/>
              </a:ext>
            </a:extLst>
          </p:cNvPr>
          <p:cNvSpPr>
            <a:spLocks noGrp="1" noRot="1" noMove="1" noResize="1" noEditPoints="1" noAdjustHandles="1" noChangeArrowheads="1" noChangeShapeType="1"/>
          </p:cNvSpPr>
          <p:nvPr>
            <p:ph type="body" sz="quarter" idx="12"/>
          </p:nvPr>
        </p:nvSpPr>
        <p:spPr>
          <a:xfrm>
            <a:off x="705868" y="4219070"/>
            <a:ext cx="7863097" cy="630942"/>
          </a:xfrm>
          <a:prstGeom prst="rect">
            <a:avLst/>
          </a:prstGeom>
        </p:spPr>
        <p:txBody>
          <a:bodyPr wrap="square" anchor="t" anchorCtr="0">
            <a:spAutoFit/>
          </a:bodyPr>
          <a:lstStyle>
            <a:lvl1pPr marL="0" indent="0" algn="r">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5" name="Shape 3">
            <a:extLst>
              <a:ext uri="{FF2B5EF4-FFF2-40B4-BE49-F238E27FC236}">
                <a16:creationId xmlns:a16="http://schemas.microsoft.com/office/drawing/2014/main" id="{1F081C7D-01C0-D820-7F37-5E763E63CEB7}"/>
              </a:ext>
            </a:extLst>
          </p:cNvPr>
          <p:cNvSpPr>
            <a:spLocks noGrp="1" noRot="1" noMove="1" noResize="1" noEditPoints="1" noAdjustHandles="1" noChangeArrowheads="1" noChangeShapeType="1"/>
          </p:cNvSpPr>
          <p:nvPr userDrawn="1"/>
        </p:nvSpPr>
        <p:spPr>
          <a:xfrm>
            <a:off x="705869" y="3352859"/>
            <a:ext cx="7863096"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Tree>
    <p:extLst>
      <p:ext uri="{BB962C8B-B14F-4D97-AF65-F5344CB8AC3E}">
        <p14:creationId xmlns:p14="http://schemas.microsoft.com/office/powerpoint/2010/main" val="3034734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单页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 2" descr="preencoded.png">
            <a:extLst>
              <a:ext uri="{FF2B5EF4-FFF2-40B4-BE49-F238E27FC236}">
                <a16:creationId xmlns:a16="http://schemas.microsoft.com/office/drawing/2014/main" id="{D5B7E111-6653-9699-7EFC-93548B99E246}"/>
              </a:ext>
            </a:extLst>
          </p:cNvPr>
          <p:cNvPicPr>
            <a:picLocks noGrp="1" noRot="1" noMove="1" noResize="1" noEditPoints="1" noAdjustHandles="1" noChangeArrowheads="1" noChangeShapeType="1" noCrop="1"/>
          </p:cNvPicPr>
          <p:nvPr userDrawn="1"/>
        </p:nvPicPr>
        <p:blipFill>
          <a:blip r:embed="rId3"/>
          <a:stretch>
            <a:fillRect/>
          </a:stretch>
        </p:blipFill>
        <p:spPr>
          <a:xfrm>
            <a:off x="0" y="0"/>
            <a:ext cx="12192000" cy="6858000"/>
          </a:xfrm>
          <a:prstGeom prst="rect">
            <a:avLst/>
          </a:prstGeom>
        </p:spPr>
      </p:pic>
      <p:pic>
        <p:nvPicPr>
          <p:cNvPr id="4" name="Image 3" descr="preencoded.png">
            <a:extLst>
              <a:ext uri="{FF2B5EF4-FFF2-40B4-BE49-F238E27FC236}">
                <a16:creationId xmlns:a16="http://schemas.microsoft.com/office/drawing/2014/main" id="{CA4A82D3-1359-25AA-BDDE-FD352270EC54}"/>
              </a:ext>
            </a:extLst>
          </p:cNvPr>
          <p:cNvPicPr>
            <a:picLocks noGrp="1" noRot="1" noMove="1" noResize="1" noEditPoints="1" noAdjustHandles="1" noChangeArrowheads="1" noChangeShapeType="1" noCrop="1"/>
          </p:cNvPicPr>
          <p:nvPr userDrawn="1"/>
        </p:nvPicPr>
        <p:blipFill>
          <a:blip r:embed="rId4"/>
          <a:stretch>
            <a:fillRect/>
          </a:stretch>
        </p:blipFill>
        <p:spPr>
          <a:xfrm>
            <a:off x="546201" y="0"/>
            <a:ext cx="11100816" cy="6858000"/>
          </a:xfrm>
          <a:prstGeom prst="rect">
            <a:avLst/>
          </a:prstGeom>
        </p:spPr>
      </p:pic>
      <p:sp>
        <p:nvSpPr>
          <p:cNvPr id="10" name="文本占位符 10">
            <a:extLst>
              <a:ext uri="{FF2B5EF4-FFF2-40B4-BE49-F238E27FC236}">
                <a16:creationId xmlns:a16="http://schemas.microsoft.com/office/drawing/2014/main" id="{63ADACE3-1CD3-BCFC-D552-D045E9400E57}"/>
              </a:ext>
            </a:extLst>
          </p:cNvPr>
          <p:cNvSpPr>
            <a:spLocks noGrp="1" noRot="1" noMove="1" noResize="1" noEditPoints="1" noAdjustHandles="1" noChangeArrowheads="1" noChangeShapeType="1"/>
          </p:cNvSpPr>
          <p:nvPr>
            <p:ph type="body" sz="quarter" idx="11"/>
          </p:nvPr>
        </p:nvSpPr>
        <p:spPr>
          <a:xfrm>
            <a:off x="2327158" y="2724583"/>
            <a:ext cx="7537681" cy="861774"/>
          </a:xfrm>
          <a:prstGeom prst="rect">
            <a:avLst/>
          </a:prstGeom>
        </p:spPr>
        <p:txBody>
          <a:bodyPr wrap="square" anchor="b" anchorCtr="0">
            <a:spAutoFit/>
          </a:bodyPr>
          <a:lstStyle>
            <a:lvl1pPr marL="0" indent="0" algn="ctr">
              <a:buNone/>
              <a:defRPr sz="5000" b="1">
                <a:solidFill>
                  <a:schemeClr val="tx1"/>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2" name="Shape 3">
            <a:extLst>
              <a:ext uri="{FF2B5EF4-FFF2-40B4-BE49-F238E27FC236}">
                <a16:creationId xmlns:a16="http://schemas.microsoft.com/office/drawing/2014/main" id="{27A596E2-6564-4CB2-AA5D-A1CBA17A3E90}"/>
              </a:ext>
            </a:extLst>
          </p:cNvPr>
          <p:cNvSpPr>
            <a:spLocks noGrp="1" noRot="1" noMove="1" noResize="1" noEditPoints="1" noAdjustHandles="1" noChangeArrowheads="1" noChangeShapeType="1"/>
          </p:cNvSpPr>
          <p:nvPr userDrawn="1"/>
        </p:nvSpPr>
        <p:spPr>
          <a:xfrm>
            <a:off x="3364100" y="3696973"/>
            <a:ext cx="5463799"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
        <p:nvSpPr>
          <p:cNvPr id="5" name="文本占位符 10">
            <a:extLst>
              <a:ext uri="{FF2B5EF4-FFF2-40B4-BE49-F238E27FC236}">
                <a16:creationId xmlns:a16="http://schemas.microsoft.com/office/drawing/2014/main" id="{FB4CDD29-0DDA-1706-695A-CE1AD8D3575F}"/>
              </a:ext>
            </a:extLst>
          </p:cNvPr>
          <p:cNvSpPr/>
          <p:nvPr>
            <p:ph type="body" sz="quarter" idx="12"/>
          </p:nvPr>
        </p:nvSpPr>
        <p:spPr>
          <a:xfrm>
            <a:off x="2327158" y="3853308"/>
            <a:ext cx="7537681" cy="861774"/>
          </a:xfrm>
          <a:prstGeom prst="rect">
            <a:avLst/>
          </a:prstGeom>
        </p:spPr>
        <p:txBody>
          <a:bodyPr wrap="square" anchor="b" anchorCtr="0">
            <a:spAutoFit/>
          </a:bodyPr>
          <a:lstStyle>
            <a:lvl1pPr marL="0" indent="0" algn="ctr">
              <a:buNone/>
              <a:defRPr sz="5000" b="1">
                <a:solidFill>
                  <a:schemeClr val="tx1"/>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695211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正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3493037"/>
            <a:ext cx="11275585"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pic>
        <p:nvPicPr>
          <p:cNvPr id="2" name="图片 1">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3"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5" name="矩形 4">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410304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分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779964"/>
            <a:ext cx="11275585" cy="540341"/>
          </a:xfrm>
          <a:prstGeom prst="rect">
            <a:avLst/>
          </a:prstGeom>
        </p:spPr>
        <p:txBody>
          <a:bodyPr wrap="square" anchor="t"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占位符 26">
            <a:extLst>
              <a:ext uri="{FF2B5EF4-FFF2-40B4-BE49-F238E27FC236}">
                <a16:creationId xmlns:a16="http://schemas.microsoft.com/office/drawing/2014/main" id="{E3E15A99-011D-71DE-0E0B-0B3AFD406C57}"/>
              </a:ext>
            </a:extLst>
          </p:cNvPr>
          <p:cNvSpPr>
            <a:spLocks noGrp="1"/>
          </p:cNvSpPr>
          <p:nvPr>
            <p:ph type="body" sz="quarter" idx="12"/>
          </p:nvPr>
        </p:nvSpPr>
        <p:spPr>
          <a:xfrm>
            <a:off x="337293" y="1377335"/>
            <a:ext cx="11275585" cy="586764"/>
          </a:xfrm>
          <a:prstGeom prst="rect">
            <a:avLst/>
          </a:prstGeom>
        </p:spPr>
        <p:txBody>
          <a:bodyPr wrap="square" numCol="2" spcCol="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1608120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正文+竖图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片占位符 4">
            <a:extLst>
              <a:ext uri="{FF2B5EF4-FFF2-40B4-BE49-F238E27FC236}">
                <a16:creationId xmlns:a16="http://schemas.microsoft.com/office/drawing/2014/main" id="{E7457676-213F-5052-58F9-B98727940B43}"/>
              </a:ext>
            </a:extLst>
          </p:cNvPr>
          <p:cNvSpPr>
            <a:spLocks noGrp="1"/>
          </p:cNvSpPr>
          <p:nvPr>
            <p:ph type="pic" sz="quarter" idx="14"/>
          </p:nvPr>
        </p:nvSpPr>
        <p:spPr>
          <a:xfrm>
            <a:off x="5741377" y="838606"/>
            <a:ext cx="5871502" cy="5849202"/>
          </a:xfrm>
          <a:prstGeom prst="rect">
            <a:avLst/>
          </a:prstGeom>
        </p:spPr>
        <p:txBody>
          <a:bodyPr/>
          <a:lstStyle/>
          <a:p>
            <a:endParaRPr lang="zh-CN" altLang="en-US"/>
          </a:p>
        </p:txBody>
      </p:sp>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占位符 26">
            <a:extLst>
              <a:ext uri="{FF2B5EF4-FFF2-40B4-BE49-F238E27FC236}">
                <a16:creationId xmlns:a16="http://schemas.microsoft.com/office/drawing/2014/main" id="{9ED28EF6-1489-C866-14D1-C76F06297669}"/>
              </a:ext>
            </a:extLst>
          </p:cNvPr>
          <p:cNvSpPr>
            <a:spLocks noGrp="1"/>
          </p:cNvSpPr>
          <p:nvPr>
            <p:ph type="body" sz="quarter" idx="11"/>
          </p:nvPr>
        </p:nvSpPr>
        <p:spPr>
          <a:xfrm>
            <a:off x="337295" y="3493037"/>
            <a:ext cx="5337642"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spTree>
    <p:extLst>
      <p:ext uri="{BB962C8B-B14F-4D97-AF65-F5344CB8AC3E}">
        <p14:creationId xmlns:p14="http://schemas.microsoft.com/office/powerpoint/2010/main" val="3058176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正文+竖图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5741377" y="824611"/>
            <a:ext cx="5871502" cy="2924700"/>
          </a:xfrm>
          <a:prstGeom prst="rect">
            <a:avLst/>
          </a:prstGeom>
        </p:spPr>
        <p:txBody>
          <a:bodyPr/>
          <a:lstStyle/>
          <a:p>
            <a:endParaRPr lang="zh-CN" altLang="en-US"/>
          </a:p>
        </p:txBody>
      </p:sp>
      <p:sp>
        <p:nvSpPr>
          <p:cNvPr id="2" name="文本占位符 26">
            <a:extLst>
              <a:ext uri="{FF2B5EF4-FFF2-40B4-BE49-F238E27FC236}">
                <a16:creationId xmlns:a16="http://schemas.microsoft.com/office/drawing/2014/main" id="{9ED28EF6-1489-C866-14D1-C76F06297669}"/>
              </a:ext>
            </a:extLst>
          </p:cNvPr>
          <p:cNvSpPr>
            <a:spLocks noGrp="1"/>
          </p:cNvSpPr>
          <p:nvPr>
            <p:ph type="body" sz="quarter" idx="11"/>
          </p:nvPr>
        </p:nvSpPr>
        <p:spPr>
          <a:xfrm>
            <a:off x="337295" y="3493037"/>
            <a:ext cx="5337642"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sp>
        <p:nvSpPr>
          <p:cNvPr id="3" name="图片占位符 4">
            <a:extLst>
              <a:ext uri="{FF2B5EF4-FFF2-40B4-BE49-F238E27FC236}">
                <a16:creationId xmlns:a16="http://schemas.microsoft.com/office/drawing/2014/main" id="{E7457676-213F-5052-58F9-B98727940B43}"/>
              </a:ext>
            </a:extLst>
          </p:cNvPr>
          <p:cNvSpPr>
            <a:spLocks noGrp="1"/>
          </p:cNvSpPr>
          <p:nvPr>
            <p:ph type="pic" sz="quarter" idx="14"/>
          </p:nvPr>
        </p:nvSpPr>
        <p:spPr>
          <a:xfrm>
            <a:off x="5741377" y="3763108"/>
            <a:ext cx="5871502" cy="2924700"/>
          </a:xfrm>
          <a:prstGeom prst="rect">
            <a:avLst/>
          </a:prstGeom>
        </p:spPr>
        <p:txBody>
          <a:bodyPr/>
          <a:lstStyle/>
          <a:p>
            <a:endParaRPr lang="zh-CN" altLang="en-US"/>
          </a:p>
        </p:txBody>
      </p:sp>
    </p:spTree>
    <p:extLst>
      <p:ext uri="{BB962C8B-B14F-4D97-AF65-F5344CB8AC3E}">
        <p14:creationId xmlns:p14="http://schemas.microsoft.com/office/powerpoint/2010/main" val="836431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384417"/>
      </p:ext>
    </p:extLst>
  </p:cSld>
  <p:clrMap bg1="lt1" tx1="dk1" bg2="lt2" tx2="dk2" accent1="accent1" accent2="accent2" accent3="accent3" accent4="accent4" accent5="accent5" accent6="accent6" hlink="hlink" folHlink="folHlink"/>
  <p:sldLayoutIdLst>
    <p:sldLayoutId id="2147483716" r:id="rId1"/>
    <p:sldLayoutId id="2147483694" r:id="rId2"/>
    <p:sldLayoutId id="2147483706" r:id="rId3"/>
    <p:sldLayoutId id="2147483693" r:id="rId4"/>
    <p:sldLayoutId id="2147483710" r:id="rId5"/>
    <p:sldLayoutId id="2147483702" r:id="rId6"/>
    <p:sldLayoutId id="2147483707" r:id="rId7"/>
    <p:sldLayoutId id="2147483705" r:id="rId8"/>
    <p:sldLayoutId id="2147483714" r:id="rId9"/>
    <p:sldLayoutId id="2147483711" r:id="rId10"/>
    <p:sldLayoutId id="2147483717" r:id="rId11"/>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8.xml"/></Relationships>
</file>

<file path=ppt/slides/_rels/slide13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0.xml"/></Relationships>
</file>

<file path=ppt/slides/_rels/slide13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0.xml"/></Relationships>
</file>

<file path=ppt/slides/_rels/slide15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6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8.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0.xml"/></Relationships>
</file>

<file path=ppt/slides/_rels/slide16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0.xml"/></Relationships>
</file>

<file path=ppt/slides/_rels/slide16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0.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0.xml"/></Relationships>
</file>

<file path=ppt/slides/_rels/slide16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7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0.xml"/></Relationships>
</file>

<file path=ppt/slides/_rels/slide17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8.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0.xml"/></Relationships>
</file>

<file path=ppt/slides/_rels/slide174.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0.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0.xml"/></Relationships>
</file>

<file path=ppt/slides/_rels/slide17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0.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0.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8.xml"/></Relationships>
</file>

<file path=ppt/slides/_rels/slide18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8.xml"/></Relationships>
</file>

<file path=ppt/slides/_rels/slide188.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8.xml"/></Relationships>
</file>

<file path=ppt/slides/_rels/slide18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0.xml"/></Relationships>
</file>

<file path=ppt/slides/_rels/slide19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0.xml"/></Relationships>
</file>

<file path=ppt/slides/_rels/slide194.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8.xml"/></Relationships>
</file>

<file path=ppt/slides/_rels/slide202.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8.xml"/></Relationships>
</file>

<file path=ppt/slides/_rels/slide203.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8.xml"/></Relationships>
</file>

<file path=ppt/slides/_rels/slide204.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8.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10.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8.xml"/></Relationships>
</file>

<file path=ppt/slides/_rels/slide21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8.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0.xml"/></Relationships>
</file>

<file path=ppt/slides/_rels/slide214.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0.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0.xml"/></Relationships>
</file>

<file path=ppt/slides/_rels/slide217.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0.xml"/></Relationships>
</file>

<file path=ppt/slides/_rels/slide218.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8.xml"/></Relationships>
</file>

<file path=ppt/slides/_rels/slide21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0.xml"/></Relationships>
</file>

<file path=ppt/slides/_rels/slide221.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8.xml"/></Relationships>
</file>

<file path=ppt/slides/_rels/slide22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0.xml"/></Relationships>
</file>

<file path=ppt/slides/_rels/slide223.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0.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5.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0.xml"/></Relationships>
</file>

<file path=ppt/slides/_rels/slide226.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0.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2.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8.xml"/></Relationships>
</file>

<file path=ppt/slides/_rels/slide233.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8.xml"/></Relationships>
</file>

<file path=ppt/slides/_rels/slide234.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8.xml"/></Relationships>
</file>

<file path=ppt/slides/_rels/slide235.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8.xml"/></Relationships>
</file>

<file path=ppt/slides/_rels/slide23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8.xml"/></Relationships>
</file>

<file path=ppt/slides/_rels/slide237.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8.xml"/></Relationships>
</file>

<file path=ppt/slides/_rels/slide238.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0.xml"/></Relationships>
</file>

<file path=ppt/slides/_rels/slide239.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240.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0.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0.xml"/></Relationships>
</file>

<file path=ppt/slides/_rels/slide243.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0.xml"/></Relationships>
</file>

<file path=ppt/slides/_rels/slide244.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10.xml"/></Relationships>
</file>

<file path=ppt/slides/_rels/slide245.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10.xml"/></Relationships>
</file>

<file path=ppt/slides/_rels/slide246.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10.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8.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0.xml"/></Relationships>
</file>

<file path=ppt/slides/_rels/slide249.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1.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10.xml"/></Relationships>
</file>

<file path=ppt/slides/_rels/slide252.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0.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10.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1.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8.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4.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8.xml"/></Relationships>
</file>

<file path=ppt/slides/_rels/slide265.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8.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270.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8.xml"/></Relationships>
</file>

<file path=ppt/slides/_rels/slide271.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8.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3.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0.xml"/></Relationships>
</file>

<file path=ppt/slides/_rels/slide274.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0.xml"/></Relationships>
</file>

<file path=ppt/slides/_rels/slide275.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10.xml"/></Relationships>
</file>

<file path=ppt/slides/_rels/slide276.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0.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8.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10.xml"/></Relationships>
</file>

<file path=ppt/slides/_rels/slide279.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1.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0.xml"/></Relationships>
</file>

<file path=ppt/slides/_rels/slide282.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10.xml"/></Relationships>
</file>

<file path=ppt/slides/_rels/slide283.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8.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5.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10.xml"/></Relationships>
</file>

<file path=ppt/slides/_rels/slide286.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10.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8.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10.xml"/></Relationships>
</file>

<file path=ppt/slides/_rels/slide289.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1.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10.xml"/></Relationships>
</file>

<file path=ppt/slides/_rels/slide292.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10.xml"/></Relationships>
</file>

<file path=ppt/slides/_rels/slide293.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8.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9.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1.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10.xml"/></Relationships>
</file>

<file path=ppt/slides/_rels/slide302.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10.xml"/></Relationships>
</file>

<file path=ppt/slides/_rels/slide303.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8.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5.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0.xml"/></Relationships>
</file>

<file path=ppt/slides/_rels/slide306.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10.xml"/></Relationships>
</file>

<file path=ppt/slides/_rels/slide307.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8.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9.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0.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10.xml"/></Relationships>
</file>

<file path=ppt/slides/_rels/slide311.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8.xml"/></Relationships>
</file>

<file path=ppt/slides/_rels/slide312.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8.xml"/></Relationships>
</file>

<file path=ppt/slides/_rels/slide313.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8.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5.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10.xml"/></Relationships>
</file>

<file path=ppt/slides/_rels/slide316.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10.xml"/></Relationships>
</file>

<file path=ppt/slides/_rels/slide317.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8.xml"/></Relationships>
</file>

<file path=ppt/slides/_rels/slide318.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8.xml"/></Relationships>
</file>

<file path=ppt/slides/_rels/slide319.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320.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8.xml"/></Relationships>
</file>

<file path=ppt/slides/_rels/slide321.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8.xml"/></Relationships>
</file>

<file path=ppt/slides/_rels/slide322.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8.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9.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1.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10.xml"/></Relationships>
</file>

<file path=ppt/slides/_rels/slide332.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8.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4.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10.xml"/></Relationships>
</file>

<file path=ppt/slides/_rels/slide335.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10.xml"/></Relationships>
</file>

<file path=ppt/slides/_rels/slide336.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8.xml"/></Relationships>
</file>

<file path=ppt/slides/_rels/slide337.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8.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9.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0.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10.xml"/></Relationships>
</file>

<file path=ppt/slides/_rels/slide341.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8.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7.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8.xml"/></Relationships>
</file>

<file path=ppt/slides/_rels/slide348.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8.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xml"/></Relationships>
</file>

<file path=ppt/slides/_rels/slide350.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10.xml"/></Relationships>
</file>

<file path=ppt/slides/_rels/slide351.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10.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3.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10.xml"/></Relationships>
</file>

<file path=ppt/slides/_rels/slide354.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10.xml"/></Relationships>
</file>

<file path=ppt/slides/_rels/slide355.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10.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7.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10.xml"/></Relationships>
</file>

<file path=ppt/slides/_rels/slide358.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10.xml"/></Relationships>
</file>

<file path=ppt/slides/_rels/slide359.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1.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10.xml"/></Relationships>
</file>

<file path=ppt/slides/_rels/slide362.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10.xml"/></Relationships>
</file>

<file path=ppt/slides/_rels/slide363.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10.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5.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10.xml"/></Relationships>
</file>

<file path=ppt/slides/_rels/slide366.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10.xml"/></Relationships>
</file>

<file path=ppt/slides/_rels/slide367.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10.xml"/></Relationships>
</file>

<file path=ppt/slides/_rels/slide368.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8.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5.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10.xml"/></Relationships>
</file>

<file path=ppt/slides/_rels/slide376.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8.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8.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10.xml"/></Relationships>
</file>

<file path=ppt/slides/_rels/slide379.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1.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10.xml"/></Relationships>
</file>

<file path=ppt/slides/_rels/slide382.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10.xml"/></Relationships>
</file>

<file path=ppt/slides/_rels/slide383.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8.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5.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10.xml"/></Relationships>
</file>

<file path=ppt/slides/_rels/slide386.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8.xml"/></Relationships>
</file>

<file path=ppt/slides/_rels/slide387.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8.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7.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10.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9.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400.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10.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3.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10.xml"/></Relationships>
</file>

<file path=ppt/slides/_rels/slide404.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10.xml"/></Relationships>
</file>

<file path=ppt/slides/_rels/slide405.xml.rels><?xml version="1.0" encoding="UTF-8" standalone="yes"?>
<Relationships xmlns="http://schemas.openxmlformats.org/package/2006/relationships"><Relationship Id="rId2" Type="http://schemas.openxmlformats.org/officeDocument/2006/relationships/image" Target="../media/image247.png"/><Relationship Id="rId1" Type="http://schemas.openxmlformats.org/officeDocument/2006/relationships/slideLayout" Target="../slideLayouts/slideLayout10.xml"/></Relationships>
</file>

<file path=ppt/slides/_rels/slide406.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10.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8.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10.xml"/></Relationships>
</file>

<file path=ppt/slides/_rels/slide409.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0.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10.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2.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10.xml"/></Relationships>
</file>

<file path=ppt/slides/_rels/slide413.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10.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5.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10.xml"/></Relationships>
</file>

<file path=ppt/slides/_rels/slide416.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10.xml"/></Relationships>
</file>

<file path=ppt/slides/_rels/slide417.xml.rels><?xml version="1.0" encoding="UTF-8" standalone="yes"?>
<Relationships xmlns="http://schemas.openxmlformats.org/package/2006/relationships"><Relationship Id="rId2" Type="http://schemas.openxmlformats.org/officeDocument/2006/relationships/image" Target="../media/image256.png"/><Relationship Id="rId1" Type="http://schemas.openxmlformats.org/officeDocument/2006/relationships/slideLayout" Target="../slideLayouts/slideLayout8.xml"/></Relationships>
</file>

<file path=ppt/slides/_rels/slide418.xml.rels><?xml version="1.0" encoding="UTF-8" standalone="yes"?>
<Relationships xmlns="http://schemas.openxmlformats.org/package/2006/relationships"><Relationship Id="rId2" Type="http://schemas.openxmlformats.org/officeDocument/2006/relationships/image" Target="../media/image257.png"/><Relationship Id="rId1" Type="http://schemas.openxmlformats.org/officeDocument/2006/relationships/slideLayout" Target="../slideLayouts/slideLayout8.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420.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10.xml"/></Relationships>
</file>

<file path=ppt/slides/_rels/slide421.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10.xml"/></Relationships>
</file>

<file path=ppt/slides/_rels/slide422.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10.xml"/></Relationships>
</file>

<file path=ppt/slides/_rels/slide423.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10.xml"/></Relationships>
</file>

<file path=ppt/slides/_rels/slide424.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8.xml"/></Relationships>
</file>

<file path=ppt/slides/_rels/slide425.xml.rels><?xml version="1.0" encoding="UTF-8" standalone="yes"?>
<Relationships xmlns="http://schemas.openxmlformats.org/package/2006/relationships"><Relationship Id="rId2" Type="http://schemas.openxmlformats.org/officeDocument/2006/relationships/image" Target="../media/image263.png"/><Relationship Id="rId1" Type="http://schemas.openxmlformats.org/officeDocument/2006/relationships/slideLayout" Target="../slideLayouts/slideLayout8.xml"/></Relationships>
</file>

<file path=ppt/slides/_rels/slide426.xml.rels><?xml version="1.0" encoding="UTF-8" standalone="yes"?>
<Relationships xmlns="http://schemas.openxmlformats.org/package/2006/relationships"><Relationship Id="rId2" Type="http://schemas.openxmlformats.org/officeDocument/2006/relationships/image" Target="../media/image264.png"/><Relationship Id="rId1" Type="http://schemas.openxmlformats.org/officeDocument/2006/relationships/slideLayout" Target="../slideLayouts/slideLayout8.xml"/></Relationships>
</file>

<file path=ppt/slides/_rels/slide427.xml.rels><?xml version="1.0" encoding="UTF-8" standalone="yes"?>
<Relationships xmlns="http://schemas.openxmlformats.org/package/2006/relationships"><Relationship Id="rId2" Type="http://schemas.openxmlformats.org/officeDocument/2006/relationships/image" Target="../media/image265.png"/><Relationship Id="rId1" Type="http://schemas.openxmlformats.org/officeDocument/2006/relationships/slideLayout" Target="../slideLayouts/slideLayout8.xml"/></Relationships>
</file>

<file path=ppt/slides/_rels/slide428.xml.rels><?xml version="1.0" encoding="UTF-8" standalone="yes"?>
<Relationships xmlns="http://schemas.openxmlformats.org/package/2006/relationships"><Relationship Id="rId2" Type="http://schemas.openxmlformats.org/officeDocument/2006/relationships/image" Target="../media/image266.png"/><Relationship Id="rId1" Type="http://schemas.openxmlformats.org/officeDocument/2006/relationships/slideLayout" Target="../slideLayouts/slideLayout8.xml"/></Relationships>
</file>

<file path=ppt/slides/_rels/slide429.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430.xml.rels><?xml version="1.0" encoding="UTF-8" standalone="yes"?>
<Relationships xmlns="http://schemas.openxmlformats.org/package/2006/relationships"><Relationship Id="rId2" Type="http://schemas.openxmlformats.org/officeDocument/2006/relationships/image" Target="../media/image268.png"/><Relationship Id="rId1" Type="http://schemas.openxmlformats.org/officeDocument/2006/relationships/slideLayout" Target="../slideLayouts/slideLayout8.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2.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10.xml"/></Relationships>
</file>

<file path=ppt/slides/_rels/slide433.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10.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440.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10.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2.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10.xml"/></Relationships>
</file>

<file path=ppt/slides/_rels/slide443.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10.xml"/></Relationships>
</file>

<file path=ppt/slides/_rels/slide444.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8.xml"/></Relationships>
</file>

<file path=ppt/slides/_rels/slide445.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8.xml"/></Relationships>
</file>

<file path=ppt/slides/_rels/slide446.xml.rels><?xml version="1.0" encoding="UTF-8" standalone="yes"?>
<Relationships xmlns="http://schemas.openxmlformats.org/package/2006/relationships"><Relationship Id="rId2" Type="http://schemas.openxmlformats.org/officeDocument/2006/relationships/image" Target="../media/image276.png"/><Relationship Id="rId1" Type="http://schemas.openxmlformats.org/officeDocument/2006/relationships/slideLayout" Target="../slideLayouts/slideLayout8.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3.xml.rels><?xml version="1.0" encoding="UTF-8" standalone="yes"?>
<Relationships xmlns="http://schemas.openxmlformats.org/package/2006/relationships"><Relationship Id="rId2" Type="http://schemas.openxmlformats.org/officeDocument/2006/relationships/image" Target="../media/image277.png"/><Relationship Id="rId1" Type="http://schemas.openxmlformats.org/officeDocument/2006/relationships/slideLayout" Target="../slideLayouts/slideLayout10.xml"/></Relationships>
</file>

<file path=ppt/slides/_rels/slide454.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10.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6.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10.xml"/></Relationships>
</file>

<file path=ppt/slides/_rels/slide457.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10.xml"/></Relationships>
</file>

<file path=ppt/slides/_rels/slide458.xml.rels><?xml version="1.0" encoding="UTF-8" standalone="yes"?>
<Relationships xmlns="http://schemas.openxmlformats.org/package/2006/relationships"><Relationship Id="rId2" Type="http://schemas.openxmlformats.org/officeDocument/2006/relationships/image" Target="../media/image281.png"/><Relationship Id="rId1" Type="http://schemas.openxmlformats.org/officeDocument/2006/relationships/slideLayout" Target="../slideLayouts/slideLayout8.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460.xml.rels><?xml version="1.0" encoding="UTF-8" standalone="yes"?>
<Relationships xmlns="http://schemas.openxmlformats.org/package/2006/relationships"><Relationship Id="rId2" Type="http://schemas.openxmlformats.org/officeDocument/2006/relationships/image" Target="../media/image282.png"/><Relationship Id="rId1" Type="http://schemas.openxmlformats.org/officeDocument/2006/relationships/slideLayout" Target="../slideLayouts/slideLayout10.xml"/></Relationships>
</file>

<file path=ppt/slides/_rels/slide461.xml.rels><?xml version="1.0" encoding="UTF-8" standalone="yes"?>
<Relationships xmlns="http://schemas.openxmlformats.org/package/2006/relationships"><Relationship Id="rId2" Type="http://schemas.openxmlformats.org/officeDocument/2006/relationships/image" Target="../media/image283.png"/><Relationship Id="rId1" Type="http://schemas.openxmlformats.org/officeDocument/2006/relationships/slideLayout" Target="../slideLayouts/slideLayout10.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3.xml.rels><?xml version="1.0" encoding="UTF-8" standalone="yes"?>
<Relationships xmlns="http://schemas.openxmlformats.org/package/2006/relationships"><Relationship Id="rId2" Type="http://schemas.openxmlformats.org/officeDocument/2006/relationships/image" Target="../media/image284.png"/><Relationship Id="rId1" Type="http://schemas.openxmlformats.org/officeDocument/2006/relationships/slideLayout" Target="../slideLayouts/slideLayout10.xml"/></Relationships>
</file>

<file path=ppt/slides/_rels/slide464.xml.rels><?xml version="1.0" encoding="UTF-8" standalone="yes"?>
<Relationships xmlns="http://schemas.openxmlformats.org/package/2006/relationships"><Relationship Id="rId2" Type="http://schemas.openxmlformats.org/officeDocument/2006/relationships/image" Target="../media/image285.png"/><Relationship Id="rId1" Type="http://schemas.openxmlformats.org/officeDocument/2006/relationships/slideLayout" Target="../slideLayouts/slideLayout10.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470.xml.rels><?xml version="1.0" encoding="UTF-8" standalone="yes"?>
<Relationships xmlns="http://schemas.openxmlformats.org/package/2006/relationships"><Relationship Id="rId2" Type="http://schemas.openxmlformats.org/officeDocument/2006/relationships/image" Target="../media/image286.png"/><Relationship Id="rId1" Type="http://schemas.openxmlformats.org/officeDocument/2006/relationships/slideLayout" Target="../slideLayouts/slideLayout8.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2.xml.rels><?xml version="1.0" encoding="UTF-8" standalone="yes"?>
<Relationships xmlns="http://schemas.openxmlformats.org/package/2006/relationships"><Relationship Id="rId2" Type="http://schemas.openxmlformats.org/officeDocument/2006/relationships/image" Target="../media/image287.png"/><Relationship Id="rId1" Type="http://schemas.openxmlformats.org/officeDocument/2006/relationships/slideLayout" Target="../slideLayouts/slideLayout10.xml"/></Relationships>
</file>

<file path=ppt/slides/_rels/slide473.xml.rels><?xml version="1.0" encoding="UTF-8" standalone="yes"?>
<Relationships xmlns="http://schemas.openxmlformats.org/package/2006/relationships"><Relationship Id="rId2" Type="http://schemas.openxmlformats.org/officeDocument/2006/relationships/image" Target="../media/image288.png"/><Relationship Id="rId1" Type="http://schemas.openxmlformats.org/officeDocument/2006/relationships/slideLayout" Target="../slideLayouts/slideLayout10.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5.xml.rels><?xml version="1.0" encoding="UTF-8" standalone="yes"?>
<Relationships xmlns="http://schemas.openxmlformats.org/package/2006/relationships"><Relationship Id="rId2" Type="http://schemas.openxmlformats.org/officeDocument/2006/relationships/image" Target="../media/image289.png"/><Relationship Id="rId1" Type="http://schemas.openxmlformats.org/officeDocument/2006/relationships/slideLayout" Target="../slideLayouts/slideLayout10.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7.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10.xml"/></Relationships>
</file>

<file path=ppt/slides/_rels/slide478.xml.rels><?xml version="1.0" encoding="UTF-8" standalone="yes"?>
<Relationships xmlns="http://schemas.openxmlformats.org/package/2006/relationships"><Relationship Id="rId2" Type="http://schemas.openxmlformats.org/officeDocument/2006/relationships/image" Target="../media/image291.png"/><Relationship Id="rId1" Type="http://schemas.openxmlformats.org/officeDocument/2006/relationships/slideLayout" Target="../slideLayouts/slideLayout10.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0.xml.rels><?xml version="1.0" encoding="UTF-8" standalone="yes"?>
<Relationships xmlns="http://schemas.openxmlformats.org/package/2006/relationships"><Relationship Id="rId2" Type="http://schemas.openxmlformats.org/officeDocument/2006/relationships/image" Target="../media/image292.png"/><Relationship Id="rId1" Type="http://schemas.openxmlformats.org/officeDocument/2006/relationships/slideLayout" Target="../slideLayouts/slideLayout10.xml"/></Relationships>
</file>

<file path=ppt/slides/_rels/slide481.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10.xml"/></Relationships>
</file>

<file path=ppt/slides/_rels/slide482.xml.rels><?xml version="1.0" encoding="UTF-8" standalone="yes"?>
<Relationships xmlns="http://schemas.openxmlformats.org/package/2006/relationships"><Relationship Id="rId2" Type="http://schemas.openxmlformats.org/officeDocument/2006/relationships/image" Target="../media/image294.png"/><Relationship Id="rId1" Type="http://schemas.openxmlformats.org/officeDocument/2006/relationships/slideLayout" Target="../slideLayouts/slideLayout8.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4.xml.rels><?xml version="1.0" encoding="UTF-8" standalone="yes"?>
<Relationships xmlns="http://schemas.openxmlformats.org/package/2006/relationships"><Relationship Id="rId2" Type="http://schemas.openxmlformats.org/officeDocument/2006/relationships/image" Target="../media/image295.png"/><Relationship Id="rId1" Type="http://schemas.openxmlformats.org/officeDocument/2006/relationships/slideLayout" Target="../slideLayouts/slideLayout10.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9.xml.rels><?xml version="1.0" encoding="UTF-8" standalone="yes"?>
<Relationships xmlns="http://schemas.openxmlformats.org/package/2006/relationships"><Relationship Id="rId2" Type="http://schemas.openxmlformats.org/officeDocument/2006/relationships/image" Target="../media/image296.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0.xml.rels><?xml version="1.0" encoding="UTF-8" standalone="yes"?>
<Relationships xmlns="http://schemas.openxmlformats.org/package/2006/relationships"><Relationship Id="rId2" Type="http://schemas.openxmlformats.org/officeDocument/2006/relationships/image" Target="../media/image297.png"/><Relationship Id="rId1" Type="http://schemas.openxmlformats.org/officeDocument/2006/relationships/slideLayout" Target="../slideLayouts/slideLayout8.xml"/></Relationships>
</file>

<file path=ppt/slides/_rels/slide491.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8.xml"/></Relationships>
</file>

<file path=ppt/slides/_rels/slide492.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8.xml"/></Relationships>
</file>

<file path=ppt/slides/_rels/slide493.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8.xml"/></Relationships>
</file>

<file path=ppt/slides/_rels/slide494.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8.xml"/></Relationships>
</file>

<file path=ppt/slides/_rels/slide495.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10.xml"/></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7.xml.rels><?xml version="1.0" encoding="UTF-8" standalone="yes"?>
<Relationships xmlns="http://schemas.openxmlformats.org/package/2006/relationships"><Relationship Id="rId2" Type="http://schemas.openxmlformats.org/officeDocument/2006/relationships/image" Target="../media/image303.png"/><Relationship Id="rId1" Type="http://schemas.openxmlformats.org/officeDocument/2006/relationships/slideLayout" Target="../slideLayouts/slideLayout10.xml"/></Relationships>
</file>

<file path=ppt/slides/_rels/slide498.xml.rels><?xml version="1.0" encoding="UTF-8" standalone="yes"?>
<Relationships xmlns="http://schemas.openxmlformats.org/package/2006/relationships"><Relationship Id="rId2" Type="http://schemas.openxmlformats.org/officeDocument/2006/relationships/image" Target="../media/image304.png"/><Relationship Id="rId1" Type="http://schemas.openxmlformats.org/officeDocument/2006/relationships/slideLayout" Target="../slideLayouts/slideLayout10.xml"/></Relationships>
</file>

<file path=ppt/slides/_rels/slide4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0.xml.rels><?xml version="1.0" encoding="UTF-8" standalone="yes"?>
<Relationships xmlns="http://schemas.openxmlformats.org/package/2006/relationships"><Relationship Id="rId2" Type="http://schemas.openxmlformats.org/officeDocument/2006/relationships/image" Target="../media/image305.png"/><Relationship Id="rId1" Type="http://schemas.openxmlformats.org/officeDocument/2006/relationships/slideLayout" Target="../slideLayouts/slideLayout10.xml"/></Relationships>
</file>

<file path=ppt/slides/_rels/slide501.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10.xml"/></Relationships>
</file>

<file path=ppt/slides/_rels/slide502.xml.rels><?xml version="1.0" encoding="UTF-8" standalone="yes"?>
<Relationships xmlns="http://schemas.openxmlformats.org/package/2006/relationships"><Relationship Id="rId2" Type="http://schemas.openxmlformats.org/officeDocument/2006/relationships/image" Target="../media/image307.png"/><Relationship Id="rId1" Type="http://schemas.openxmlformats.org/officeDocument/2006/relationships/slideLayout" Target="../slideLayouts/slideLayout8.xml"/></Relationships>
</file>

<file path=ppt/slides/_rels/slide503.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8.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5.xml.rels><?xml version="1.0" encoding="UTF-8" standalone="yes"?>
<Relationships xmlns="http://schemas.openxmlformats.org/package/2006/relationships"><Relationship Id="rId2" Type="http://schemas.openxmlformats.org/officeDocument/2006/relationships/image" Target="../media/image309.png"/><Relationship Id="rId1" Type="http://schemas.openxmlformats.org/officeDocument/2006/relationships/slideLayout" Target="../slideLayouts/slideLayout10.xml"/></Relationships>
</file>

<file path=ppt/slides/_rels/slide506.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10.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8.xml.rels><?xml version="1.0" encoding="UTF-8" standalone="yes"?>
<Relationships xmlns="http://schemas.openxmlformats.org/package/2006/relationships"><Relationship Id="rId2" Type="http://schemas.openxmlformats.org/officeDocument/2006/relationships/image" Target="../media/image311.png"/><Relationship Id="rId1" Type="http://schemas.openxmlformats.org/officeDocument/2006/relationships/slideLayout" Target="../slideLayouts/slideLayout10.xml"/></Relationships>
</file>

<file path=ppt/slides/_rels/slide509.xml.rels><?xml version="1.0" encoding="UTF-8" standalone="yes"?>
<Relationships xmlns="http://schemas.openxmlformats.org/package/2006/relationships"><Relationship Id="rId2" Type="http://schemas.openxmlformats.org/officeDocument/2006/relationships/image" Target="../media/image312.pn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0.xml.rels><?xml version="1.0" encoding="UTF-8" standalone="yes"?>
<Relationships xmlns="http://schemas.openxmlformats.org/package/2006/relationships"><Relationship Id="rId2" Type="http://schemas.openxmlformats.org/officeDocument/2006/relationships/image" Target="../media/image313.png"/><Relationship Id="rId1" Type="http://schemas.openxmlformats.org/officeDocument/2006/relationships/slideLayout" Target="../slideLayouts/slideLayout10.xml"/></Relationships>
</file>

<file path=ppt/slides/_rels/slide5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2.xml.rels><?xml version="1.0" encoding="UTF-8" standalone="yes"?>
<Relationships xmlns="http://schemas.openxmlformats.org/package/2006/relationships"><Relationship Id="rId2" Type="http://schemas.openxmlformats.org/officeDocument/2006/relationships/image" Target="../media/image314.png"/><Relationship Id="rId1" Type="http://schemas.openxmlformats.org/officeDocument/2006/relationships/slideLayout" Target="../slideLayouts/slideLayout10.xml"/></Relationships>
</file>

<file path=ppt/slides/_rels/slide513.xml.rels><?xml version="1.0" encoding="UTF-8" standalone="yes"?>
<Relationships xmlns="http://schemas.openxmlformats.org/package/2006/relationships"><Relationship Id="rId2" Type="http://schemas.openxmlformats.org/officeDocument/2006/relationships/image" Target="../media/image315.png"/><Relationship Id="rId1" Type="http://schemas.openxmlformats.org/officeDocument/2006/relationships/slideLayout" Target="../slideLayouts/slideLayout10.xml"/></Relationships>
</file>

<file path=ppt/slides/_rels/slide514.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8.xml"/></Relationships>
</file>

<file path=ppt/slides/_rels/slide5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7.xml.rels><?xml version="1.0" encoding="UTF-8" standalone="yes"?>
<Relationships xmlns="http://schemas.openxmlformats.org/package/2006/relationships"><Relationship Id="rId2" Type="http://schemas.openxmlformats.org/officeDocument/2006/relationships/image" Target="../media/image317.png"/><Relationship Id="rId1" Type="http://schemas.openxmlformats.org/officeDocument/2006/relationships/slideLayout" Target="../slideLayouts/slideLayout10.xml"/></Relationships>
</file>

<file path=ppt/slides/_rels/slide518.xml.rels><?xml version="1.0" encoding="UTF-8" standalone="yes"?>
<Relationships xmlns="http://schemas.openxmlformats.org/package/2006/relationships"><Relationship Id="rId2" Type="http://schemas.openxmlformats.org/officeDocument/2006/relationships/image" Target="../media/image318.png"/><Relationship Id="rId1" Type="http://schemas.openxmlformats.org/officeDocument/2006/relationships/slideLayout" Target="../slideLayouts/slideLayout10.xml"/></Relationships>
</file>

<file path=ppt/slides/_rels/slide5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2.xml.rels><?xml version="1.0" encoding="UTF-8" standalone="yes"?>
<Relationships xmlns="http://schemas.openxmlformats.org/package/2006/relationships"><Relationship Id="rId2" Type="http://schemas.openxmlformats.org/officeDocument/2006/relationships/image" Target="../media/image319.png"/><Relationship Id="rId1" Type="http://schemas.openxmlformats.org/officeDocument/2006/relationships/slideLayout" Target="../slideLayouts/slideLayout8.xml"/></Relationships>
</file>

<file path=ppt/slides/_rels/slide5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6.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8.xml"/></Relationships>
</file>

<file path=ppt/slides/_rels/slide527.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8.xml"/></Relationships>
</file>

<file path=ppt/slides/_rels/slide5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5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1.xml.rels><?xml version="1.0" encoding="UTF-8" standalone="yes"?>
<Relationships xmlns="http://schemas.openxmlformats.org/package/2006/relationships"><Relationship Id="rId2" Type="http://schemas.openxmlformats.org/officeDocument/2006/relationships/image" Target="../media/image321.png"/><Relationship Id="rId1" Type="http://schemas.openxmlformats.org/officeDocument/2006/relationships/slideLayout" Target="../slideLayouts/slideLayout6.xml"/></Relationships>
</file>

<file path=ppt/slides/_rels/slide5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503703D-92E8-FBCC-33D0-0687BB3A867D}"/>
              </a:ext>
            </a:extLst>
          </p:cNvPr>
          <p:cNvSpPr>
            <a:spLocks noGrp="1"/>
          </p:cNvSpPr>
          <p:nvPr>
            <p:ph type="body" sz="quarter" idx="11"/>
          </p:nvPr>
        </p:nvSpPr>
        <p:spPr>
          <a:xfrm>
            <a:off x="257668" y="3318309"/>
            <a:ext cx="4136122" cy="784830"/>
          </a:xfrm>
        </p:spPr>
        <p:txBody>
          <a:bodyPr/>
          <a:lstStyle/>
          <a:p>
            <a:r>
              <a:rPr lang="zh-CN" altLang="en-US"/>
              <a:t>视觉特效</a:t>
            </a:r>
            <a:endParaRPr lang="zh-CN" altLang="en-US" dirty="0"/>
          </a:p>
        </p:txBody>
      </p:sp>
      <p:sp>
        <p:nvSpPr>
          <p:cNvPr id="3" name="文本占位符 2">
            <a:extLst>
              <a:ext uri="{FF2B5EF4-FFF2-40B4-BE49-F238E27FC236}">
                <a16:creationId xmlns:a16="http://schemas.microsoft.com/office/drawing/2014/main" id="{E09CEC9A-EE05-4A9A-FB08-8AC88DD87AC4}"/>
              </a:ext>
            </a:extLst>
          </p:cNvPr>
          <p:cNvSpPr>
            <a:spLocks noGrp="1"/>
          </p:cNvSpPr>
          <p:nvPr>
            <p:ph type="body" sz="quarter" idx="12"/>
          </p:nvPr>
        </p:nvSpPr>
        <p:spPr>
          <a:xfrm>
            <a:off x="1292138" y="4459257"/>
            <a:ext cx="4307385" cy="861774"/>
          </a:xfrm>
        </p:spPr>
        <p:txBody>
          <a:bodyPr/>
          <a:lstStyle/>
          <a:p>
            <a:r>
              <a:rPr lang="zh-CN" altLang="en-US"/>
              <a:t>后期制作实战</a:t>
            </a:r>
            <a:endParaRPr lang="zh-CN" altLang="en-US" dirty="0"/>
          </a:p>
        </p:txBody>
      </p:sp>
    </p:spTree>
    <p:extLst>
      <p:ext uri="{BB962C8B-B14F-4D97-AF65-F5344CB8AC3E}">
        <p14:creationId xmlns:p14="http://schemas.microsoft.com/office/powerpoint/2010/main" val="38820055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3DE5A-7135-C8ED-A535-1F36BCDDF269}"/>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DCF92738-BE7C-FE18-5690-03CAB4D4BB63}"/>
              </a:ext>
            </a:extLst>
          </p:cNvPr>
          <p:cNvSpPr>
            <a:spLocks noGrp="1"/>
          </p:cNvSpPr>
          <p:nvPr>
            <p:ph type="body" sz="quarter" idx="10"/>
          </p:nvPr>
        </p:nvSpPr>
        <p:spPr/>
        <p:txBody>
          <a:bodyPr/>
          <a:lstStyle/>
          <a:p>
            <a:r>
              <a:rPr lang="zh-CN" altLang="en-US" dirty="0"/>
              <a:t>知识准备</a:t>
            </a:r>
          </a:p>
        </p:txBody>
      </p:sp>
      <p:sp>
        <p:nvSpPr>
          <p:cNvPr id="19" name="文本占位符 18">
            <a:extLst>
              <a:ext uri="{FF2B5EF4-FFF2-40B4-BE49-F238E27FC236}">
                <a16:creationId xmlns:a16="http://schemas.microsoft.com/office/drawing/2014/main" id="{72C8223D-919D-479B-CDCC-E7650C77F3D2}"/>
              </a:ext>
            </a:extLst>
          </p:cNvPr>
          <p:cNvSpPr>
            <a:spLocks noGrp="1"/>
          </p:cNvSpPr>
          <p:nvPr>
            <p:ph type="body" sz="quarter" idx="11"/>
          </p:nvPr>
        </p:nvSpPr>
        <p:spPr>
          <a:xfrm>
            <a:off x="337297" y="1223848"/>
            <a:ext cx="11275585" cy="1556003"/>
          </a:xfrm>
        </p:spPr>
        <p:txBody>
          <a:bodyPr/>
          <a:lstStyle/>
          <a:p>
            <a:r>
              <a:rPr lang="en-US" altLang="zh-CN" dirty="0"/>
              <a:t>4. </a:t>
            </a:r>
            <a:r>
              <a:rPr lang="zh-CN" altLang="en-US" dirty="0"/>
              <a:t>常用文件格式</a:t>
            </a:r>
          </a:p>
          <a:p>
            <a:r>
              <a:rPr lang="en-US" altLang="zh-CN" dirty="0"/>
              <a:t>After Effects </a:t>
            </a:r>
            <a:r>
              <a:rPr lang="zh-CN" altLang="en-US" dirty="0"/>
              <a:t>支持大部分的视频、音频、图像以及图形文件格式，还可以将记录三维通道的文件调入并进行修改。下面对常用的文件格式进行介绍。</a:t>
            </a:r>
            <a:endParaRPr lang="en-US" altLang="zh-CN" dirty="0"/>
          </a:p>
        </p:txBody>
      </p:sp>
      <p:sp>
        <p:nvSpPr>
          <p:cNvPr id="2" name="文本占位符 1">
            <a:extLst>
              <a:ext uri="{FF2B5EF4-FFF2-40B4-BE49-F238E27FC236}">
                <a16:creationId xmlns:a16="http://schemas.microsoft.com/office/drawing/2014/main" id="{741E8DE6-CFD6-6BA8-56BE-C85BCCFF4AD4}"/>
              </a:ext>
            </a:extLst>
          </p:cNvPr>
          <p:cNvSpPr>
            <a:spLocks noGrp="1"/>
          </p:cNvSpPr>
          <p:nvPr>
            <p:ph type="body" sz="quarter" idx="12"/>
          </p:nvPr>
        </p:nvSpPr>
        <p:spPr>
          <a:xfrm>
            <a:off x="337296" y="2779851"/>
            <a:ext cx="11275585" cy="3587329"/>
          </a:xfrm>
        </p:spPr>
        <p:txBody>
          <a:bodyPr/>
          <a:lstStyle/>
          <a:p>
            <a:pPr marL="1074738" indent="-342900">
              <a:buSzPct val="80000"/>
              <a:buFont typeface="Wingdings" panose="05000000000000000000" pitchFamily="2" charset="2"/>
              <a:buChar char="l"/>
            </a:pPr>
            <a:r>
              <a:rPr lang="en-US" altLang="zh-CN" dirty="0"/>
              <a:t>BMP </a:t>
            </a:r>
          </a:p>
          <a:p>
            <a:pPr marL="1074738" indent="-342900">
              <a:buSzPct val="80000"/>
              <a:buFont typeface="Wingdings" panose="05000000000000000000" pitchFamily="2" charset="2"/>
              <a:buChar char="l"/>
            </a:pPr>
            <a:r>
              <a:rPr lang="en-US" altLang="zh-CN" dirty="0"/>
              <a:t>AI </a:t>
            </a:r>
            <a:endParaRPr lang="zh-CN" altLang="en-US" dirty="0"/>
          </a:p>
          <a:p>
            <a:pPr marL="1074738" indent="-342900">
              <a:buSzPct val="80000"/>
              <a:buFont typeface="Wingdings" panose="05000000000000000000" pitchFamily="2" charset="2"/>
              <a:buChar char="l"/>
            </a:pPr>
            <a:r>
              <a:rPr lang="en-US" altLang="zh-CN" dirty="0"/>
              <a:t>EPS </a:t>
            </a:r>
          </a:p>
          <a:p>
            <a:pPr marL="1074738" indent="-342900">
              <a:buSzPct val="80000"/>
              <a:buFont typeface="Wingdings" panose="05000000000000000000" pitchFamily="2" charset="2"/>
              <a:buChar char="l"/>
            </a:pPr>
            <a:r>
              <a:rPr lang="en-US" altLang="zh-CN" dirty="0"/>
              <a:t>JPG </a:t>
            </a:r>
          </a:p>
          <a:p>
            <a:pPr marL="1074738" indent="-342900">
              <a:buSzPct val="80000"/>
              <a:buFont typeface="Wingdings" panose="05000000000000000000" pitchFamily="2" charset="2"/>
              <a:buChar char="l"/>
            </a:pPr>
            <a:r>
              <a:rPr lang="en-US" altLang="zh-CN" dirty="0"/>
              <a:t>GIF </a:t>
            </a:r>
          </a:p>
          <a:p>
            <a:pPr marL="1074738" indent="-342900">
              <a:buSzPct val="80000"/>
              <a:buFont typeface="Wingdings" panose="05000000000000000000" pitchFamily="2" charset="2"/>
              <a:buChar char="l"/>
            </a:pPr>
            <a:r>
              <a:rPr lang="en-US" altLang="zh-CN" dirty="0"/>
              <a:t>PNG</a:t>
            </a:r>
          </a:p>
          <a:p>
            <a:pPr marL="1074738" indent="-342900">
              <a:buSzPct val="80000"/>
              <a:buFont typeface="Wingdings" panose="05000000000000000000" pitchFamily="2" charset="2"/>
              <a:buChar char="l"/>
            </a:pPr>
            <a:r>
              <a:rPr lang="en-US" altLang="zh-CN" dirty="0"/>
              <a:t>PSD</a:t>
            </a:r>
          </a:p>
          <a:p>
            <a:pPr marL="1074738" indent="-342900">
              <a:buSzPct val="80000"/>
              <a:buFont typeface="Wingdings" panose="05000000000000000000" pitchFamily="2" charset="2"/>
              <a:buChar char="l"/>
            </a:pPr>
            <a:r>
              <a:rPr lang="en-US" altLang="zh-CN" dirty="0"/>
              <a:t>TGA</a:t>
            </a:r>
          </a:p>
          <a:p>
            <a:pPr marL="1074738" indent="-342900">
              <a:buSzPct val="80000"/>
              <a:buFont typeface="Wingdings" panose="05000000000000000000" pitchFamily="2" charset="2"/>
              <a:buChar char="l"/>
            </a:pPr>
            <a:r>
              <a:rPr lang="en-US" altLang="zh-CN" dirty="0"/>
              <a:t>AVI</a:t>
            </a:r>
          </a:p>
          <a:p>
            <a:pPr marL="1074738" indent="-342900">
              <a:buSzPct val="80000"/>
              <a:buFont typeface="Wingdings" panose="05000000000000000000" pitchFamily="2" charset="2"/>
              <a:buChar char="l"/>
            </a:pPr>
            <a:r>
              <a:rPr lang="en-US" altLang="zh-CN" dirty="0"/>
              <a:t>MPEG</a:t>
            </a:r>
          </a:p>
          <a:p>
            <a:pPr marL="1074738" indent="-342900">
              <a:buSzPct val="80000"/>
              <a:buFont typeface="Wingdings" panose="05000000000000000000" pitchFamily="2" charset="2"/>
              <a:buChar char="l"/>
            </a:pPr>
            <a:r>
              <a:rPr lang="en-US" altLang="zh-CN" dirty="0"/>
              <a:t>WMV</a:t>
            </a:r>
          </a:p>
          <a:p>
            <a:pPr marL="1074738" indent="-342900">
              <a:buSzPct val="80000"/>
              <a:buFont typeface="Wingdings" panose="05000000000000000000" pitchFamily="2" charset="2"/>
              <a:buChar char="l"/>
            </a:pPr>
            <a:r>
              <a:rPr lang="en-US" altLang="zh-CN" dirty="0"/>
              <a:t>MP3</a:t>
            </a:r>
          </a:p>
          <a:p>
            <a:pPr marL="1074738" indent="-342900">
              <a:buSzPct val="80000"/>
              <a:buFont typeface="Wingdings" panose="05000000000000000000" pitchFamily="2" charset="2"/>
              <a:buChar char="l"/>
            </a:pPr>
            <a:r>
              <a:rPr lang="en-US" altLang="zh-CN" dirty="0"/>
              <a:t>MP4</a:t>
            </a:r>
          </a:p>
        </p:txBody>
      </p:sp>
    </p:spTree>
    <p:extLst>
      <p:ext uri="{BB962C8B-B14F-4D97-AF65-F5344CB8AC3E}">
        <p14:creationId xmlns:p14="http://schemas.microsoft.com/office/powerpoint/2010/main" val="3375164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D7AE3-951D-1A0D-F4ED-B6F6FD2559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34EEAD-C689-321D-B992-468BBF7B3AE6}"/>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EAC974DB-4DAF-16D7-DD81-1E143353647B}"/>
              </a:ext>
            </a:extLst>
          </p:cNvPr>
          <p:cNvPicPr>
            <a:picLocks noGrp="1" noChangeAspect="1"/>
          </p:cNvPicPr>
          <p:nvPr>
            <p:ph type="pic" sz="quarter" idx="13"/>
          </p:nvPr>
        </p:nvPicPr>
        <p:blipFill rotWithShape="1">
          <a:blip r:embed="rId2"/>
          <a:srcRect t="-99678" b="-99678"/>
          <a:stretch>
            <a:fillRect/>
          </a:stretch>
        </p:blipFill>
        <p:spPr>
          <a:prstGeom prst="rect">
            <a:avLst/>
          </a:prstGeom>
        </p:spPr>
      </p:pic>
    </p:spTree>
    <p:extLst>
      <p:ext uri="{BB962C8B-B14F-4D97-AF65-F5344CB8AC3E}">
        <p14:creationId xmlns:p14="http://schemas.microsoft.com/office/powerpoint/2010/main" val="328791339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FC46F-C509-8905-3A63-820F2C2A91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2F6D3BE-36F9-7DDC-F761-69DC556C8C45}"/>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D353BB96-C448-1F6F-F99A-E847B614DB1C}"/>
              </a:ext>
            </a:extLst>
          </p:cNvPr>
          <p:cNvPicPr>
            <a:picLocks noGrp="1" noChangeAspect="1"/>
          </p:cNvPicPr>
          <p:nvPr>
            <p:ph type="pic" sz="quarter" idx="13"/>
          </p:nvPr>
        </p:nvPicPr>
        <p:blipFill rotWithShape="1">
          <a:blip r:embed="rId2"/>
          <a:srcRect l="-13685" r="-13685"/>
          <a:stretch>
            <a:fillRect/>
          </a:stretch>
        </p:blipFill>
        <p:spPr>
          <a:prstGeom prst="rect">
            <a:avLst/>
          </a:prstGeom>
        </p:spPr>
      </p:pic>
    </p:spTree>
    <p:extLst>
      <p:ext uri="{BB962C8B-B14F-4D97-AF65-F5344CB8AC3E}">
        <p14:creationId xmlns:p14="http://schemas.microsoft.com/office/powerpoint/2010/main" val="4420076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311698-0F7F-66B9-4929-38533F381CC4}"/>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C8890D53-3E2F-2C06-49C3-39FD01A5919E}"/>
              </a:ext>
            </a:extLst>
          </p:cNvPr>
          <p:cNvSpPr>
            <a:spLocks noGrp="1"/>
          </p:cNvSpPr>
          <p:nvPr>
            <p:ph type="body" sz="quarter" idx="11"/>
          </p:nvPr>
        </p:nvSpPr>
        <p:spPr>
          <a:xfrm>
            <a:off x="337294" y="2985209"/>
            <a:ext cx="11275585" cy="1556003"/>
          </a:xfrm>
        </p:spPr>
        <p:txBody>
          <a:bodyPr/>
          <a:lstStyle/>
          <a:p>
            <a:r>
              <a:rPr lang="zh-CN" altLang="en-US" dirty="0"/>
              <a:t>在“时间轴”面板中，右击“</a:t>
            </a:r>
            <a:r>
              <a:rPr lang="en-US" altLang="zh-CN" dirty="0"/>
              <a:t>47. </a:t>
            </a:r>
            <a:r>
              <a:rPr lang="zh-CN" altLang="en-US" dirty="0"/>
              <a:t>冲击波</a:t>
            </a:r>
            <a:r>
              <a:rPr lang="en-US" altLang="zh-CN" dirty="0"/>
              <a:t>.mov”</a:t>
            </a:r>
            <a:r>
              <a:rPr lang="zh-CN" altLang="en-US" dirty="0"/>
              <a:t>图层，在右键菜单中选择“效果”→“颜色校正”→“三色调”选项。在“效果控件”面板中，将三色调的“中间调”改为蓝色。三色调调整如图 </a:t>
            </a:r>
            <a:r>
              <a:rPr lang="en-US" altLang="zh-CN" dirty="0"/>
              <a:t>1-4-14 </a:t>
            </a:r>
            <a:r>
              <a:rPr lang="zh-CN" altLang="en-US" dirty="0"/>
              <a:t>所示，调色后的画面效果如图 </a:t>
            </a:r>
            <a:r>
              <a:rPr lang="en-US" altLang="zh-CN" dirty="0"/>
              <a:t>1-4-15 </a:t>
            </a:r>
            <a:r>
              <a:rPr lang="zh-CN" altLang="en-US" dirty="0"/>
              <a:t>所示。</a:t>
            </a:r>
          </a:p>
        </p:txBody>
      </p:sp>
      <p:sp>
        <p:nvSpPr>
          <p:cNvPr id="5" name="文本占位符 4">
            <a:extLst>
              <a:ext uri="{FF2B5EF4-FFF2-40B4-BE49-F238E27FC236}">
                <a16:creationId xmlns:a16="http://schemas.microsoft.com/office/drawing/2014/main" id="{362D1A20-59F1-31CA-AF22-E7C76FE9FCB6}"/>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82902774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28869-0DEA-C9F3-63AB-7BE24B981EC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F7743F2-39F2-C6E8-0B8C-F069EAB92027}"/>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FA53D9DC-1449-E5BF-4D5B-698DA69B6DF8}"/>
              </a:ext>
            </a:extLst>
          </p:cNvPr>
          <p:cNvPicPr>
            <a:picLocks noGrp="1" noChangeAspect="1"/>
          </p:cNvPicPr>
          <p:nvPr>
            <p:ph type="pic" sz="quarter" idx="13"/>
          </p:nvPr>
        </p:nvPicPr>
        <p:blipFill rotWithShape="1">
          <a:blip r:embed="rId2"/>
          <a:srcRect l="-10812" r="-10812"/>
          <a:stretch>
            <a:fillRect/>
          </a:stretch>
        </p:blipFill>
        <p:spPr>
          <a:prstGeom prst="rect">
            <a:avLst/>
          </a:prstGeom>
        </p:spPr>
      </p:pic>
    </p:spTree>
    <p:extLst>
      <p:ext uri="{BB962C8B-B14F-4D97-AF65-F5344CB8AC3E}">
        <p14:creationId xmlns:p14="http://schemas.microsoft.com/office/powerpoint/2010/main" val="344285205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3B035-5276-241B-391B-E648A288922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BE4E3A1-F5D1-BCAA-30D1-A0234D9062D1}"/>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91F8306E-7D38-7CE5-8520-4291CD0FFA65}"/>
              </a:ext>
            </a:extLst>
          </p:cNvPr>
          <p:cNvPicPr>
            <a:picLocks noGrp="1" noChangeAspect="1"/>
          </p:cNvPicPr>
          <p:nvPr>
            <p:ph type="pic" sz="quarter" idx="13"/>
          </p:nvPr>
        </p:nvPicPr>
        <p:blipFill rotWithShape="1">
          <a:blip r:embed="rId2"/>
          <a:srcRect l="-15619" r="-15619"/>
          <a:stretch>
            <a:fillRect/>
          </a:stretch>
        </p:blipFill>
        <p:spPr>
          <a:prstGeom prst="rect">
            <a:avLst/>
          </a:prstGeom>
        </p:spPr>
      </p:pic>
    </p:spTree>
    <p:extLst>
      <p:ext uri="{BB962C8B-B14F-4D97-AF65-F5344CB8AC3E}">
        <p14:creationId xmlns:p14="http://schemas.microsoft.com/office/powerpoint/2010/main" val="245748550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2CF8D-E8E9-5D80-5DDD-40BE424792DA}"/>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10012542-AE6C-7826-DD77-DAC9ACBDC132}"/>
              </a:ext>
            </a:extLst>
          </p:cNvPr>
          <p:cNvPicPr>
            <a:picLocks noGrp="1" noChangeAspect="1"/>
          </p:cNvPicPr>
          <p:nvPr>
            <p:ph type="pic" sz="quarter" idx="14"/>
          </p:nvPr>
        </p:nvPicPr>
        <p:blipFill rotWithShape="1">
          <a:blip r:embed="rId2"/>
          <a:srcRect t="-27712" b="-27712"/>
          <a:stretch>
            <a:fillRect/>
          </a:stretch>
        </p:blipFill>
        <p:spPr>
          <a:prstGeom prst="rect">
            <a:avLst/>
          </a:prstGeom>
        </p:spPr>
      </p:pic>
      <p:sp>
        <p:nvSpPr>
          <p:cNvPr id="5" name="文本占位符 4">
            <a:extLst>
              <a:ext uri="{FF2B5EF4-FFF2-40B4-BE49-F238E27FC236}">
                <a16:creationId xmlns:a16="http://schemas.microsoft.com/office/drawing/2014/main" id="{9352053B-F33A-B51E-CB12-55F63BF08A59}"/>
              </a:ext>
            </a:extLst>
          </p:cNvPr>
          <p:cNvSpPr>
            <a:spLocks noGrp="1"/>
          </p:cNvSpPr>
          <p:nvPr>
            <p:ph type="body" sz="quarter" idx="10"/>
          </p:nvPr>
        </p:nvSpPr>
        <p:spPr/>
        <p:txBody>
          <a:bodyPr/>
          <a:lstStyle/>
          <a:p>
            <a:r>
              <a:rPr lang="zh-CN" altLang="en-US" dirty="0"/>
              <a:t>任务实施步骤</a:t>
            </a:r>
          </a:p>
        </p:txBody>
      </p:sp>
      <p:sp>
        <p:nvSpPr>
          <p:cNvPr id="7" name="文本占位符 6">
            <a:extLst>
              <a:ext uri="{FF2B5EF4-FFF2-40B4-BE49-F238E27FC236}">
                <a16:creationId xmlns:a16="http://schemas.microsoft.com/office/drawing/2014/main" id="{7A5BC717-1C9F-32B8-9767-B21FDC3B4C91}"/>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05 </a:t>
            </a:r>
            <a:r>
              <a:rPr lang="zh-CN" altLang="en-US" dirty="0"/>
              <a:t>传送门制作。</a:t>
            </a:r>
            <a:endParaRPr lang="en-US" altLang="zh-CN" dirty="0"/>
          </a:p>
          <a:p>
            <a:r>
              <a:rPr lang="zh-CN" altLang="en-US" dirty="0"/>
              <a:t>执行“合成”→“新建合成”命令，新建一个合成。将星空背景素材导入新合成的“时间轴”面板中，按 </a:t>
            </a:r>
            <a:r>
              <a:rPr lang="en-US" altLang="zh-CN" dirty="0"/>
              <a:t>S </a:t>
            </a:r>
            <a:r>
              <a:rPr lang="zh-CN" altLang="en-US" dirty="0"/>
              <a:t>键调整其缩放属性，使其适配合成窗口大小。画面效果如图 </a:t>
            </a:r>
            <a:r>
              <a:rPr lang="en-US" altLang="zh-CN" dirty="0"/>
              <a:t>1-4-16 </a:t>
            </a:r>
            <a:r>
              <a:rPr lang="zh-CN" altLang="en-US" dirty="0"/>
              <a:t>所示。</a:t>
            </a:r>
            <a:endParaRPr lang="en-US" altLang="zh-CN" dirty="0"/>
          </a:p>
          <a:p>
            <a:r>
              <a:rPr lang="zh-CN" altLang="en-US" dirty="0"/>
              <a:t>提示：调出缩放属性的快捷键为 </a:t>
            </a:r>
            <a:r>
              <a:rPr lang="en-US" altLang="zh-CN" dirty="0"/>
              <a:t>S</a:t>
            </a:r>
            <a:r>
              <a:rPr lang="zh-CN" altLang="en-US" dirty="0"/>
              <a:t>。</a:t>
            </a:r>
          </a:p>
        </p:txBody>
      </p:sp>
    </p:spTree>
    <p:extLst>
      <p:ext uri="{BB962C8B-B14F-4D97-AF65-F5344CB8AC3E}">
        <p14:creationId xmlns:p14="http://schemas.microsoft.com/office/powerpoint/2010/main" val="328718236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D7F9F-DB5E-8180-7A65-D0DBA24FAF0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2749DDC-BA9B-CFBE-0A35-AD208F4B00D7}"/>
              </a:ext>
            </a:extLst>
          </p:cNvPr>
          <p:cNvSpPr>
            <a:spLocks noGrp="1"/>
          </p:cNvSpPr>
          <p:nvPr>
            <p:ph type="body" sz="quarter" idx="10"/>
          </p:nvPr>
        </p:nvSpPr>
        <p:spPr/>
        <p:txBody>
          <a:bodyPr/>
          <a:lstStyle/>
          <a:p>
            <a:r>
              <a:rPr lang="zh-CN" altLang="en-US" dirty="0"/>
              <a:t>任务实施步骤</a:t>
            </a:r>
          </a:p>
        </p:txBody>
      </p:sp>
      <p:sp>
        <p:nvSpPr>
          <p:cNvPr id="7" name="文本占位符 6">
            <a:extLst>
              <a:ext uri="{FF2B5EF4-FFF2-40B4-BE49-F238E27FC236}">
                <a16:creationId xmlns:a16="http://schemas.microsoft.com/office/drawing/2014/main" id="{D410A550-D452-2C45-1FCA-AF6F3927D780}"/>
              </a:ext>
            </a:extLst>
          </p:cNvPr>
          <p:cNvSpPr>
            <a:spLocks noGrp="1"/>
          </p:cNvSpPr>
          <p:nvPr>
            <p:ph type="body" sz="quarter" idx="11"/>
          </p:nvPr>
        </p:nvSpPr>
        <p:spPr>
          <a:xfrm>
            <a:off x="337295" y="1461712"/>
            <a:ext cx="5337642" cy="4602991"/>
          </a:xfrm>
        </p:spPr>
        <p:txBody>
          <a:bodyPr/>
          <a:lstStyle/>
          <a:p>
            <a:r>
              <a:rPr lang="zh-CN" altLang="en-US" dirty="0"/>
              <a:t>在“时间轴”面板空白处右击，新建一个调整图层。右击调整图层，添加“</a:t>
            </a:r>
            <a:r>
              <a:rPr lang="en-US" altLang="zh-CN" dirty="0"/>
              <a:t>Saber”</a:t>
            </a:r>
            <a:r>
              <a:rPr lang="zh-CN" altLang="en-US" dirty="0"/>
              <a:t>特效。选择工具栏中的椭圆工具，在合成窗口中绘制一个椭圆形蒙版。在 </a:t>
            </a:r>
            <a:r>
              <a:rPr lang="en-US" altLang="zh-CN" dirty="0"/>
              <a:t>Saber </a:t>
            </a:r>
            <a:r>
              <a:rPr lang="zh-CN" altLang="en-US" dirty="0"/>
              <a:t>特效的“效果控件”面板中，将“自定义核心”下的“核心类型”设置为“图层遮罩”。在“时间轴”面板中，勾选蒙版属性的“反转”。画面效果如图 </a:t>
            </a:r>
            <a:r>
              <a:rPr lang="en-US" altLang="zh-CN" dirty="0"/>
              <a:t>1-4-17 </a:t>
            </a:r>
            <a:r>
              <a:rPr lang="zh-CN" altLang="en-US" dirty="0"/>
              <a:t>所示。</a:t>
            </a:r>
          </a:p>
        </p:txBody>
      </p:sp>
      <p:pic>
        <p:nvPicPr>
          <p:cNvPr id="8" name="图片占位符 7">
            <a:extLst>
              <a:ext uri="{FF2B5EF4-FFF2-40B4-BE49-F238E27FC236}">
                <a16:creationId xmlns:a16="http://schemas.microsoft.com/office/drawing/2014/main" id="{657B4660-A08F-C4A4-D6C0-B7A9B8C9CAE9}"/>
              </a:ext>
            </a:extLst>
          </p:cNvPr>
          <p:cNvPicPr>
            <a:picLocks noGrp="1" noChangeAspect="1"/>
          </p:cNvPicPr>
          <p:nvPr>
            <p:ph type="pic" sz="quarter" idx="14"/>
          </p:nvPr>
        </p:nvPicPr>
        <p:blipFill rotWithShape="1">
          <a:blip r:embed="rId2"/>
          <a:srcRect t="-89486" b="-89486"/>
          <a:stretch>
            <a:fillRect/>
          </a:stretch>
        </p:blipFill>
        <p:spPr>
          <a:prstGeom prst="rect">
            <a:avLst/>
          </a:prstGeom>
        </p:spPr>
      </p:pic>
    </p:spTree>
    <p:extLst>
      <p:ext uri="{BB962C8B-B14F-4D97-AF65-F5344CB8AC3E}">
        <p14:creationId xmlns:p14="http://schemas.microsoft.com/office/powerpoint/2010/main" val="64540948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41FD9-B0B7-2B3F-0E7D-41C5213BCDC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850FB9C-EC45-8C7F-E95E-BA57B8A028D4}"/>
              </a:ext>
            </a:extLst>
          </p:cNvPr>
          <p:cNvSpPr>
            <a:spLocks noGrp="1"/>
          </p:cNvSpPr>
          <p:nvPr>
            <p:ph type="body" sz="quarter" idx="10"/>
          </p:nvPr>
        </p:nvSpPr>
        <p:spPr/>
        <p:txBody>
          <a:bodyPr/>
          <a:lstStyle/>
          <a:p>
            <a:r>
              <a:rPr lang="zh-CN" altLang="en-US" dirty="0"/>
              <a:t>任务实施步骤</a:t>
            </a:r>
          </a:p>
        </p:txBody>
      </p:sp>
      <p:sp>
        <p:nvSpPr>
          <p:cNvPr id="7" name="文本占位符 6">
            <a:extLst>
              <a:ext uri="{FF2B5EF4-FFF2-40B4-BE49-F238E27FC236}">
                <a16:creationId xmlns:a16="http://schemas.microsoft.com/office/drawing/2014/main" id="{2A6970F5-6F47-5062-F09D-EA1E0F3B11AD}"/>
              </a:ext>
            </a:extLst>
          </p:cNvPr>
          <p:cNvSpPr>
            <a:spLocks noGrp="1"/>
          </p:cNvSpPr>
          <p:nvPr>
            <p:ph type="body" sz="quarter" idx="11"/>
          </p:nvPr>
        </p:nvSpPr>
        <p:spPr>
          <a:xfrm>
            <a:off x="337295" y="2731290"/>
            <a:ext cx="5337642" cy="2063835"/>
          </a:xfrm>
        </p:spPr>
        <p:txBody>
          <a:bodyPr/>
          <a:lstStyle/>
          <a:p>
            <a:r>
              <a:rPr lang="zh-CN" altLang="en-US" dirty="0"/>
              <a:t>在 </a:t>
            </a:r>
            <a:r>
              <a:rPr lang="en-US" altLang="zh-CN" dirty="0"/>
              <a:t>Saber </a:t>
            </a:r>
            <a:r>
              <a:rPr lang="zh-CN" altLang="en-US" dirty="0"/>
              <a:t>特效的“效果控件”面板中，将“预设”选为“导电”，增加“辉光强度”数值，并调整羽化值。</a:t>
            </a:r>
            <a:r>
              <a:rPr lang="en-US" altLang="zh-CN" dirty="0"/>
              <a:t>Saber </a:t>
            </a:r>
            <a:r>
              <a:rPr lang="zh-CN" altLang="en-US" dirty="0"/>
              <a:t>属性调整如图 </a:t>
            </a:r>
            <a:r>
              <a:rPr lang="en-US" altLang="zh-CN" dirty="0"/>
              <a:t>1-4-18 </a:t>
            </a:r>
            <a:r>
              <a:rPr lang="zh-CN" altLang="en-US" dirty="0"/>
              <a:t>所示。</a:t>
            </a:r>
          </a:p>
        </p:txBody>
      </p:sp>
      <p:pic>
        <p:nvPicPr>
          <p:cNvPr id="6" name="图片占位符 5">
            <a:extLst>
              <a:ext uri="{FF2B5EF4-FFF2-40B4-BE49-F238E27FC236}">
                <a16:creationId xmlns:a16="http://schemas.microsoft.com/office/drawing/2014/main" id="{A00C98A4-CD22-0DA2-0993-A74FE2E8CA89}"/>
              </a:ext>
            </a:extLst>
          </p:cNvPr>
          <p:cNvPicPr>
            <a:picLocks noGrp="1" noChangeAspect="1"/>
          </p:cNvPicPr>
          <p:nvPr>
            <p:ph type="pic" sz="quarter" idx="14"/>
          </p:nvPr>
        </p:nvPicPr>
        <p:blipFill rotWithShape="1">
          <a:blip r:embed="rId2"/>
          <a:srcRect t="-81627" b="-81627"/>
          <a:stretch>
            <a:fillRect/>
          </a:stretch>
        </p:blipFill>
        <p:spPr>
          <a:prstGeom prst="rect">
            <a:avLst/>
          </a:prstGeom>
        </p:spPr>
      </p:pic>
    </p:spTree>
    <p:extLst>
      <p:ext uri="{BB962C8B-B14F-4D97-AF65-F5344CB8AC3E}">
        <p14:creationId xmlns:p14="http://schemas.microsoft.com/office/powerpoint/2010/main" val="199349002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08FF7-E028-F879-F2EB-1118ADCEFD4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265DE68-1880-F19D-E3A8-3ABED00C34A6}"/>
              </a:ext>
            </a:extLst>
          </p:cNvPr>
          <p:cNvSpPr>
            <a:spLocks noGrp="1"/>
          </p:cNvSpPr>
          <p:nvPr>
            <p:ph type="body" sz="quarter" idx="10"/>
          </p:nvPr>
        </p:nvSpPr>
        <p:spPr/>
        <p:txBody>
          <a:bodyPr/>
          <a:lstStyle/>
          <a:p>
            <a:r>
              <a:rPr lang="zh-CN" altLang="en-US" dirty="0"/>
              <a:t>任务实施步骤</a:t>
            </a:r>
          </a:p>
        </p:txBody>
      </p:sp>
      <p:sp>
        <p:nvSpPr>
          <p:cNvPr id="7" name="文本占位符 6">
            <a:extLst>
              <a:ext uri="{FF2B5EF4-FFF2-40B4-BE49-F238E27FC236}">
                <a16:creationId xmlns:a16="http://schemas.microsoft.com/office/drawing/2014/main" id="{5A0EC0A8-450E-E660-1095-5FE34B7E4B79}"/>
              </a:ext>
            </a:extLst>
          </p:cNvPr>
          <p:cNvSpPr>
            <a:spLocks noGrp="1"/>
          </p:cNvSpPr>
          <p:nvPr>
            <p:ph type="body" sz="quarter" idx="11"/>
          </p:nvPr>
        </p:nvSpPr>
        <p:spPr>
          <a:xfrm>
            <a:off x="337295" y="2223459"/>
            <a:ext cx="5337642" cy="3079497"/>
          </a:xfrm>
        </p:spPr>
        <p:txBody>
          <a:bodyPr/>
          <a:lstStyle/>
          <a:p>
            <a:r>
              <a:rPr lang="zh-CN" altLang="en-US" dirty="0"/>
              <a:t>右击星空背景图层，添加“湍流置换”效果（路径：“效果”→“扭曲”→“湍流置换”）。在“效果控件”面板中，为“演化”属性设置关键帧动画，使其从开始到结束旋转约两圈。湍流置换属性调整如图 </a:t>
            </a:r>
            <a:r>
              <a:rPr lang="en-US" altLang="zh-CN" dirty="0"/>
              <a:t>1-4-19 </a:t>
            </a:r>
            <a:r>
              <a:rPr lang="zh-CN" altLang="en-US" dirty="0"/>
              <a:t>所示。</a:t>
            </a:r>
          </a:p>
        </p:txBody>
      </p:sp>
      <p:pic>
        <p:nvPicPr>
          <p:cNvPr id="8" name="图片占位符 7">
            <a:extLst>
              <a:ext uri="{FF2B5EF4-FFF2-40B4-BE49-F238E27FC236}">
                <a16:creationId xmlns:a16="http://schemas.microsoft.com/office/drawing/2014/main" id="{BBBF8CC6-590F-3746-0FF2-A48097C9809B}"/>
              </a:ext>
            </a:extLst>
          </p:cNvPr>
          <p:cNvPicPr>
            <a:picLocks noGrp="1" noChangeAspect="1"/>
          </p:cNvPicPr>
          <p:nvPr>
            <p:ph type="pic" sz="quarter" idx="14"/>
          </p:nvPr>
        </p:nvPicPr>
        <p:blipFill rotWithShape="1">
          <a:blip r:embed="rId2"/>
          <a:srcRect t="-17768" b="-17768"/>
          <a:stretch>
            <a:fillRect/>
          </a:stretch>
        </p:blipFill>
        <p:spPr>
          <a:prstGeom prst="rect">
            <a:avLst/>
          </a:prstGeom>
        </p:spPr>
      </p:pic>
    </p:spTree>
    <p:extLst>
      <p:ext uri="{BB962C8B-B14F-4D97-AF65-F5344CB8AC3E}">
        <p14:creationId xmlns:p14="http://schemas.microsoft.com/office/powerpoint/2010/main" val="79011386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DDB82-49CF-B6A4-F4B8-616DD30D6A8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5ACD8CB-CE2F-3386-E2F1-CF81BFE03DD4}"/>
              </a:ext>
            </a:extLst>
          </p:cNvPr>
          <p:cNvSpPr>
            <a:spLocks noGrp="1"/>
          </p:cNvSpPr>
          <p:nvPr>
            <p:ph type="body" sz="quarter" idx="10"/>
          </p:nvPr>
        </p:nvSpPr>
        <p:spPr/>
        <p:txBody>
          <a:bodyPr/>
          <a:lstStyle/>
          <a:p>
            <a:r>
              <a:rPr lang="zh-CN" altLang="en-US" dirty="0"/>
              <a:t>任务实施步骤</a:t>
            </a:r>
          </a:p>
        </p:txBody>
      </p:sp>
      <p:sp>
        <p:nvSpPr>
          <p:cNvPr id="7" name="文本占位符 6">
            <a:extLst>
              <a:ext uri="{FF2B5EF4-FFF2-40B4-BE49-F238E27FC236}">
                <a16:creationId xmlns:a16="http://schemas.microsoft.com/office/drawing/2014/main" id="{653596E0-6CF5-45E6-627E-41608CCA7EE2}"/>
              </a:ext>
            </a:extLst>
          </p:cNvPr>
          <p:cNvSpPr>
            <a:spLocks noGrp="1"/>
          </p:cNvSpPr>
          <p:nvPr>
            <p:ph type="body" sz="quarter" idx="11"/>
          </p:nvPr>
        </p:nvSpPr>
        <p:spPr>
          <a:xfrm>
            <a:off x="337295" y="2223459"/>
            <a:ext cx="5337642" cy="3079497"/>
          </a:xfrm>
        </p:spPr>
        <p:txBody>
          <a:bodyPr/>
          <a:lstStyle/>
          <a:p>
            <a:r>
              <a:rPr lang="zh-CN" altLang="en-US" dirty="0"/>
              <a:t>将当前制作的传送门合成渲染输出为视频文件。执行“合成”→“添加到渲染队列”命令，在渲染队列中设置输出格式和保存路径，重命名为“子传送门合成”后进行渲染。视频输出设置如图 </a:t>
            </a:r>
            <a:r>
              <a:rPr lang="en-US" altLang="zh-CN" dirty="0"/>
              <a:t>1-4-20 </a:t>
            </a:r>
            <a:r>
              <a:rPr lang="zh-CN" altLang="en-US" dirty="0"/>
              <a:t>所示。</a:t>
            </a:r>
          </a:p>
        </p:txBody>
      </p:sp>
      <p:pic>
        <p:nvPicPr>
          <p:cNvPr id="6" name="图片占位符 5">
            <a:extLst>
              <a:ext uri="{FF2B5EF4-FFF2-40B4-BE49-F238E27FC236}">
                <a16:creationId xmlns:a16="http://schemas.microsoft.com/office/drawing/2014/main" id="{087AF5CE-8761-B8B0-F06B-DCD9AAF52CFA}"/>
              </a:ext>
            </a:extLst>
          </p:cNvPr>
          <p:cNvPicPr>
            <a:picLocks noGrp="1" noChangeAspect="1"/>
          </p:cNvPicPr>
          <p:nvPr>
            <p:ph type="pic" sz="quarter" idx="14"/>
          </p:nvPr>
        </p:nvPicPr>
        <p:blipFill rotWithShape="1">
          <a:blip r:embed="rId2"/>
          <a:srcRect t="-129289" b="-129289"/>
          <a:stretch>
            <a:fillRect/>
          </a:stretch>
        </p:blipFill>
        <p:spPr>
          <a:prstGeom prst="rect">
            <a:avLst/>
          </a:prstGeom>
        </p:spPr>
      </p:pic>
    </p:spTree>
    <p:extLst>
      <p:ext uri="{BB962C8B-B14F-4D97-AF65-F5344CB8AC3E}">
        <p14:creationId xmlns:p14="http://schemas.microsoft.com/office/powerpoint/2010/main" val="1482080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6996C584-DD37-DAB4-3EC1-32E068E34169}"/>
              </a:ext>
            </a:extLst>
          </p:cNvPr>
          <p:cNvSpPr>
            <a:spLocks noGrp="1"/>
          </p:cNvSpPr>
          <p:nvPr>
            <p:ph type="body" sz="quarter" idx="10"/>
          </p:nvPr>
        </p:nvSpPr>
        <p:spPr>
          <a:xfrm>
            <a:off x="705870" y="2307187"/>
            <a:ext cx="4422311" cy="1045672"/>
          </a:xfrm>
        </p:spPr>
        <p:txBody>
          <a:bodyPr/>
          <a:lstStyle/>
          <a:p>
            <a:r>
              <a:rPr lang="zh-CN" altLang="en-US" dirty="0"/>
              <a:t>任务 </a:t>
            </a:r>
            <a:r>
              <a:rPr lang="en-US" altLang="zh-CN" dirty="0"/>
              <a:t>1.1</a:t>
            </a:r>
            <a:r>
              <a:rPr lang="zh-CN" altLang="en-US" dirty="0"/>
              <a:t>　</a:t>
            </a:r>
          </a:p>
        </p:txBody>
      </p:sp>
      <p:sp>
        <p:nvSpPr>
          <p:cNvPr id="9" name="文本占位符 8">
            <a:extLst>
              <a:ext uri="{FF2B5EF4-FFF2-40B4-BE49-F238E27FC236}">
                <a16:creationId xmlns:a16="http://schemas.microsoft.com/office/drawing/2014/main" id="{22882A77-E0F0-E933-6713-F5E881D52725}"/>
              </a:ext>
            </a:extLst>
          </p:cNvPr>
          <p:cNvSpPr>
            <a:spLocks noGrp="1"/>
          </p:cNvSpPr>
          <p:nvPr>
            <p:ph type="body" sz="quarter" idx="11"/>
          </p:nvPr>
        </p:nvSpPr>
        <p:spPr>
          <a:xfrm>
            <a:off x="705869" y="3500576"/>
            <a:ext cx="6636470" cy="630942"/>
          </a:xfrm>
        </p:spPr>
        <p:txBody>
          <a:bodyPr/>
          <a:lstStyle/>
          <a:p>
            <a:r>
              <a:rPr lang="zh-CN" altLang="en-US"/>
              <a:t>超越现实的“隔空取物”</a:t>
            </a:r>
            <a:endParaRPr lang="en-US" altLang="zh-CN" dirty="0"/>
          </a:p>
        </p:txBody>
      </p:sp>
      <p:sp>
        <p:nvSpPr>
          <p:cNvPr id="22" name="文本占位符 21">
            <a:extLst>
              <a:ext uri="{FF2B5EF4-FFF2-40B4-BE49-F238E27FC236}">
                <a16:creationId xmlns:a16="http://schemas.microsoft.com/office/drawing/2014/main" id="{36B08CC3-F5B9-FF84-9F50-DA179BD184C3}"/>
              </a:ext>
            </a:extLst>
          </p:cNvPr>
          <p:cNvSpPr>
            <a:spLocks noGrp="1"/>
          </p:cNvSpPr>
          <p:nvPr>
            <p:ph type="body" sz="quarter" idx="12"/>
          </p:nvPr>
        </p:nvSpPr>
        <p:spPr>
          <a:xfrm>
            <a:off x="1932495" y="4219070"/>
            <a:ext cx="6636470" cy="630942"/>
          </a:xfrm>
        </p:spPr>
        <p:txBody>
          <a:bodyPr/>
          <a:lstStyle/>
          <a:p>
            <a:r>
              <a:rPr lang="en-US" altLang="zh-CN" dirty="0"/>
              <a:t>——</a:t>
            </a:r>
            <a:r>
              <a:rPr lang="zh-CN" altLang="en-US"/>
              <a:t>科技助力创意无界</a:t>
            </a:r>
            <a:endParaRPr lang="zh-CN" altLang="en-US" dirty="0"/>
          </a:p>
        </p:txBody>
      </p:sp>
    </p:spTree>
    <p:extLst>
      <p:ext uri="{BB962C8B-B14F-4D97-AF65-F5344CB8AC3E}">
        <p14:creationId xmlns:p14="http://schemas.microsoft.com/office/powerpoint/2010/main" val="50163842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C3A2E-2747-A5F5-F4BF-3E85EDFF05F2}"/>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5DBA4E9B-0377-80DE-BA22-54A0642E004D}"/>
              </a:ext>
            </a:extLst>
          </p:cNvPr>
          <p:cNvSpPr>
            <a:spLocks noGrp="1"/>
          </p:cNvSpPr>
          <p:nvPr>
            <p:ph type="body" sz="quarter" idx="11"/>
          </p:nvPr>
        </p:nvSpPr>
        <p:spPr>
          <a:xfrm>
            <a:off x="337294" y="2223459"/>
            <a:ext cx="11275585" cy="3079497"/>
          </a:xfrm>
        </p:spPr>
        <p:txBody>
          <a:bodyPr/>
          <a:lstStyle/>
          <a:p>
            <a:r>
              <a:rPr lang="zh-CN" altLang="en-US" dirty="0"/>
              <a:t>将渲染输出的传送门视频再次导入“项目”面板。在原始合成的“时间轴”面板中，再次选中“项目”面板中的实拍素材图层，在 “效果控件”面板中单击“</a:t>
            </a:r>
            <a:r>
              <a:rPr lang="en-US" altLang="zh-CN" dirty="0"/>
              <a:t>3D </a:t>
            </a:r>
            <a:r>
              <a:rPr lang="zh-CN" altLang="en-US" dirty="0"/>
              <a:t>摄像机跟踪器”重新进行跟踪。在合成窗口的跟踪点云中框选合适的点并右击，在右键菜单中选择“创建实底”选项。按住 </a:t>
            </a:r>
            <a:r>
              <a:rPr lang="en-US" altLang="zh-CN" dirty="0"/>
              <a:t>Alt </a:t>
            </a:r>
            <a:r>
              <a:rPr lang="zh-CN" altLang="en-US" dirty="0"/>
              <a:t>键，将“项目”面板中的“子传送门合成”视频素材拖至新生成的跟踪实底图层上进行替换，并将该图层与 </a:t>
            </a:r>
            <a:r>
              <a:rPr lang="en-US" altLang="zh-CN" dirty="0"/>
              <a:t>3D </a:t>
            </a:r>
            <a:r>
              <a:rPr lang="zh-CN" altLang="en-US" dirty="0"/>
              <a:t>摄像机跟踪器图层对齐。</a:t>
            </a:r>
            <a:r>
              <a:rPr lang="en-US" altLang="zh-CN" dirty="0"/>
              <a:t>3D </a:t>
            </a:r>
            <a:r>
              <a:rPr lang="zh-CN" altLang="en-US" dirty="0"/>
              <a:t>摄像机跟踪器如图 </a:t>
            </a:r>
            <a:r>
              <a:rPr lang="en-US" altLang="zh-CN" dirty="0"/>
              <a:t>1-4-21 </a:t>
            </a:r>
            <a:r>
              <a:rPr lang="zh-CN" altLang="en-US" dirty="0"/>
              <a:t>所示，跟踪彩色点如图 </a:t>
            </a:r>
            <a:r>
              <a:rPr lang="en-US" altLang="zh-CN" dirty="0"/>
              <a:t>1-4-22 </a:t>
            </a:r>
            <a:r>
              <a:rPr lang="zh-CN" altLang="en-US" dirty="0"/>
              <a:t>所示，图层调整如图 </a:t>
            </a:r>
            <a:r>
              <a:rPr lang="en-US" altLang="zh-CN" dirty="0"/>
              <a:t>1-4-23 </a:t>
            </a:r>
            <a:r>
              <a:rPr lang="zh-CN" altLang="en-US" dirty="0"/>
              <a:t>所示。</a:t>
            </a:r>
          </a:p>
        </p:txBody>
      </p:sp>
      <p:sp>
        <p:nvSpPr>
          <p:cNvPr id="5" name="文本占位符 4">
            <a:extLst>
              <a:ext uri="{FF2B5EF4-FFF2-40B4-BE49-F238E27FC236}">
                <a16:creationId xmlns:a16="http://schemas.microsoft.com/office/drawing/2014/main" id="{6EAA9C8F-791F-B62E-B28D-05F148DB7370}"/>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75081691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BAFAC-830E-9523-805A-B84852DC67C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F7B105-689D-04AA-65BC-FF25C9E99601}"/>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939DCB62-328C-A618-EE90-8B7FA46CCD82}"/>
              </a:ext>
            </a:extLst>
          </p:cNvPr>
          <p:cNvPicPr>
            <a:picLocks noGrp="1" noChangeAspect="1"/>
          </p:cNvPicPr>
          <p:nvPr>
            <p:ph type="pic" sz="quarter" idx="13"/>
          </p:nvPr>
        </p:nvPicPr>
        <p:blipFill rotWithShape="1">
          <a:blip r:embed="rId2"/>
          <a:srcRect l="-33303" r="-33303"/>
          <a:stretch>
            <a:fillRect/>
          </a:stretch>
        </p:blipFill>
        <p:spPr>
          <a:prstGeom prst="rect">
            <a:avLst/>
          </a:prstGeom>
        </p:spPr>
      </p:pic>
    </p:spTree>
    <p:extLst>
      <p:ext uri="{BB962C8B-B14F-4D97-AF65-F5344CB8AC3E}">
        <p14:creationId xmlns:p14="http://schemas.microsoft.com/office/powerpoint/2010/main" val="41741982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979F-8375-171E-EDF9-010EB9914E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3673343-DF1F-D66A-2F20-154AA15A1BCA}"/>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24C83ABF-48CE-31CE-F275-9203C6E338CE}"/>
              </a:ext>
            </a:extLst>
          </p:cNvPr>
          <p:cNvPicPr>
            <a:picLocks noGrp="1" noChangeAspect="1"/>
          </p:cNvPicPr>
          <p:nvPr>
            <p:ph type="pic" sz="quarter" idx="13"/>
          </p:nvPr>
        </p:nvPicPr>
        <p:blipFill rotWithShape="1">
          <a:blip r:embed="rId2"/>
          <a:srcRect l="-11696" r="-11696"/>
          <a:stretch>
            <a:fillRect/>
          </a:stretch>
        </p:blipFill>
        <p:spPr>
          <a:prstGeom prst="rect">
            <a:avLst/>
          </a:prstGeom>
        </p:spPr>
      </p:pic>
    </p:spTree>
    <p:extLst>
      <p:ext uri="{BB962C8B-B14F-4D97-AF65-F5344CB8AC3E}">
        <p14:creationId xmlns:p14="http://schemas.microsoft.com/office/powerpoint/2010/main" val="242832587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2A67D-1310-F835-74BF-290E1042319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69096D-E792-BBA8-8AF1-28D8A0AD3293}"/>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529D9619-AD86-7861-CDA9-3F7E3069CB53}"/>
              </a:ext>
            </a:extLst>
          </p:cNvPr>
          <p:cNvPicPr>
            <a:picLocks noGrp="1" noChangeAspect="1"/>
          </p:cNvPicPr>
          <p:nvPr>
            <p:ph type="pic" sz="quarter" idx="13"/>
          </p:nvPr>
        </p:nvPicPr>
        <p:blipFill rotWithShape="1">
          <a:blip r:embed="rId2"/>
          <a:srcRect t="-46376" b="-46376"/>
          <a:stretch>
            <a:fillRect/>
          </a:stretch>
        </p:blipFill>
        <p:spPr>
          <a:prstGeom prst="rect">
            <a:avLst/>
          </a:prstGeom>
        </p:spPr>
      </p:pic>
    </p:spTree>
    <p:extLst>
      <p:ext uri="{BB962C8B-B14F-4D97-AF65-F5344CB8AC3E}">
        <p14:creationId xmlns:p14="http://schemas.microsoft.com/office/powerpoint/2010/main" val="308237440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F89A4-BC34-60A8-7235-AA306BA648F6}"/>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8A48D8E6-A75B-E805-67F9-561F70043EC1}"/>
              </a:ext>
            </a:extLst>
          </p:cNvPr>
          <p:cNvSpPr>
            <a:spLocks noGrp="1"/>
          </p:cNvSpPr>
          <p:nvPr>
            <p:ph type="body" sz="quarter" idx="11"/>
          </p:nvPr>
        </p:nvSpPr>
        <p:spPr>
          <a:xfrm>
            <a:off x="337294" y="2985206"/>
            <a:ext cx="11275585" cy="1556003"/>
          </a:xfrm>
        </p:spPr>
        <p:txBody>
          <a:bodyPr/>
          <a:lstStyle/>
          <a:p>
            <a:r>
              <a:rPr lang="zh-CN" altLang="en-US" dirty="0"/>
              <a:t>展开“子传送门合成”图层的属性，调整其大小和位置以匹配画面。将图层的锚点下移，为其缩放属性设置关键帧动画，并开启该图层的运动模糊开关。传送门画面大小调整如图 </a:t>
            </a:r>
            <a:r>
              <a:rPr lang="en-US" altLang="zh-CN" dirty="0"/>
              <a:t>1-4-24 </a:t>
            </a:r>
            <a:r>
              <a:rPr lang="zh-CN" altLang="en-US" dirty="0"/>
              <a:t>所示，图层关键帧动画如图 </a:t>
            </a:r>
            <a:r>
              <a:rPr lang="en-US" altLang="zh-CN" dirty="0"/>
              <a:t>1-4-25 </a:t>
            </a:r>
            <a:r>
              <a:rPr lang="zh-CN" altLang="en-US" dirty="0"/>
              <a:t>所示。</a:t>
            </a:r>
          </a:p>
        </p:txBody>
      </p:sp>
      <p:sp>
        <p:nvSpPr>
          <p:cNvPr id="5" name="文本占位符 4">
            <a:extLst>
              <a:ext uri="{FF2B5EF4-FFF2-40B4-BE49-F238E27FC236}">
                <a16:creationId xmlns:a16="http://schemas.microsoft.com/office/drawing/2014/main" id="{B9A3C2B3-253B-B86D-BF94-34DC83967BD7}"/>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99306660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0C218-45C5-43B0-8E16-7296EDDD27D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1DD8E55-46A6-CAF6-58A8-DEA7B6DD67AC}"/>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AA221413-2DAC-180B-24D6-B6CCFC7DD90E}"/>
              </a:ext>
            </a:extLst>
          </p:cNvPr>
          <p:cNvPicPr>
            <a:picLocks noGrp="1" noChangeAspect="1"/>
          </p:cNvPicPr>
          <p:nvPr>
            <p:ph type="pic" sz="quarter" idx="13"/>
          </p:nvPr>
        </p:nvPicPr>
        <p:blipFill rotWithShape="1">
          <a:blip r:embed="rId2"/>
          <a:srcRect l="-6083" r="-6083"/>
          <a:stretch>
            <a:fillRect/>
          </a:stretch>
        </p:blipFill>
        <p:spPr>
          <a:prstGeom prst="rect">
            <a:avLst/>
          </a:prstGeom>
        </p:spPr>
      </p:pic>
    </p:spTree>
    <p:extLst>
      <p:ext uri="{BB962C8B-B14F-4D97-AF65-F5344CB8AC3E}">
        <p14:creationId xmlns:p14="http://schemas.microsoft.com/office/powerpoint/2010/main" val="3611898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5240F-A98E-A43F-7EF0-59BA071E9AF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06C7A6D-322E-81FA-DE21-B4D51B74302E}"/>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628A0992-1790-9A82-2522-9D9EFA17A0F9}"/>
              </a:ext>
            </a:extLst>
          </p:cNvPr>
          <p:cNvPicPr>
            <a:picLocks noGrp="1" noChangeAspect="1"/>
          </p:cNvPicPr>
          <p:nvPr>
            <p:ph type="pic" sz="quarter" idx="13"/>
          </p:nvPr>
        </p:nvPicPr>
        <p:blipFill rotWithShape="1">
          <a:blip r:embed="rId2"/>
          <a:srcRect t="-43603" b="-43603"/>
          <a:stretch>
            <a:fillRect/>
          </a:stretch>
        </p:blipFill>
        <p:spPr>
          <a:prstGeom prst="rect">
            <a:avLst/>
          </a:prstGeom>
        </p:spPr>
      </p:pic>
    </p:spTree>
    <p:extLst>
      <p:ext uri="{BB962C8B-B14F-4D97-AF65-F5344CB8AC3E}">
        <p14:creationId xmlns:p14="http://schemas.microsoft.com/office/powerpoint/2010/main" val="409419499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5137B-E6E3-714E-4443-8575CC6C0B47}"/>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2583DE74-141D-C92C-C58B-8426DA4712F9}"/>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06 </a:t>
            </a:r>
            <a:r>
              <a:rPr lang="zh-CN" altLang="en-US" dirty="0"/>
              <a:t>在“时间轴”面板中，复制人物起跳的素材图层“无音素材</a:t>
            </a:r>
            <a:r>
              <a:rPr lang="en-US" altLang="zh-CN" dirty="0"/>
              <a:t>.mp4”</a:t>
            </a:r>
            <a:r>
              <a:rPr lang="zh-CN" altLang="en-US" dirty="0"/>
              <a:t>，并将副本置于图层顶部。拆分该副本图层，只保留人物跳起的部分。双击进入图层面板，使用工具箱中的 </a:t>
            </a:r>
            <a:r>
              <a:rPr lang="en-US" altLang="zh-CN" dirty="0"/>
              <a:t>Roto </a:t>
            </a:r>
            <a:r>
              <a:rPr lang="zh-CN" altLang="en-US" dirty="0"/>
              <a:t>笔刷工具对人物进行抠像。</a:t>
            </a:r>
            <a:r>
              <a:rPr lang="en-US" altLang="zh-CN" dirty="0"/>
              <a:t>Roto </a:t>
            </a:r>
            <a:r>
              <a:rPr lang="zh-CN" altLang="en-US" dirty="0"/>
              <a:t>笔刷抠像如图 </a:t>
            </a:r>
            <a:r>
              <a:rPr lang="en-US" altLang="zh-CN" dirty="0"/>
              <a:t>1-4-26 </a:t>
            </a:r>
            <a:r>
              <a:rPr lang="zh-CN" altLang="en-US" dirty="0"/>
              <a:t>所示，图层调整如图 </a:t>
            </a:r>
            <a:r>
              <a:rPr lang="en-US" altLang="zh-CN" dirty="0"/>
              <a:t>1-4-27 </a:t>
            </a:r>
            <a:r>
              <a:rPr lang="zh-CN" altLang="en-US" dirty="0"/>
              <a:t>所示。</a:t>
            </a:r>
          </a:p>
        </p:txBody>
      </p:sp>
      <p:sp>
        <p:nvSpPr>
          <p:cNvPr id="5" name="文本占位符 4">
            <a:extLst>
              <a:ext uri="{FF2B5EF4-FFF2-40B4-BE49-F238E27FC236}">
                <a16:creationId xmlns:a16="http://schemas.microsoft.com/office/drawing/2014/main" id="{C462653E-0BD4-C430-19B7-2046863829A3}"/>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43372641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11EA6-F36F-8393-3B8D-3160A5D126E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6FC58E-EF16-0B02-17F4-33C216996F84}"/>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2D9193BD-DC30-CFD0-30FA-8B708259839F}"/>
              </a:ext>
            </a:extLst>
          </p:cNvPr>
          <p:cNvPicPr>
            <a:picLocks noGrp="1" noChangeAspect="1"/>
          </p:cNvPicPr>
          <p:nvPr>
            <p:ph type="pic" sz="quarter" idx="13"/>
          </p:nvPr>
        </p:nvPicPr>
        <p:blipFill rotWithShape="1">
          <a:blip r:embed="rId2"/>
          <a:srcRect l="-9929" r="-9929"/>
          <a:stretch>
            <a:fillRect/>
          </a:stretch>
        </p:blipFill>
        <p:spPr>
          <a:prstGeom prst="rect">
            <a:avLst/>
          </a:prstGeom>
        </p:spPr>
      </p:pic>
    </p:spTree>
    <p:extLst>
      <p:ext uri="{BB962C8B-B14F-4D97-AF65-F5344CB8AC3E}">
        <p14:creationId xmlns:p14="http://schemas.microsoft.com/office/powerpoint/2010/main" val="363866623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4A70B-A514-74CC-E910-0CD85662BDC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D60331-2BAA-B4C5-5AD2-D512981A67EE}"/>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077A1607-09C8-D91F-20B1-F270BF7F3458}"/>
              </a:ext>
            </a:extLst>
          </p:cNvPr>
          <p:cNvPicPr>
            <a:picLocks noGrp="1" noChangeAspect="1"/>
          </p:cNvPicPr>
          <p:nvPr>
            <p:ph type="pic" sz="quarter" idx="13"/>
          </p:nvPr>
        </p:nvPicPr>
        <p:blipFill rotWithShape="1">
          <a:blip r:embed="rId2"/>
          <a:srcRect t="-45800" b="-45800"/>
          <a:stretch>
            <a:fillRect/>
          </a:stretch>
        </p:blipFill>
        <p:spPr>
          <a:prstGeom prst="rect">
            <a:avLst/>
          </a:prstGeom>
        </p:spPr>
      </p:pic>
    </p:spTree>
    <p:extLst>
      <p:ext uri="{BB962C8B-B14F-4D97-AF65-F5344CB8AC3E}">
        <p14:creationId xmlns:p14="http://schemas.microsoft.com/office/powerpoint/2010/main" val="42717824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0F69BA2-9FEF-6466-5DF2-A5D4F6D78DEA}"/>
              </a:ext>
            </a:extLst>
          </p:cNvPr>
          <p:cNvSpPr>
            <a:spLocks noGrp="1"/>
          </p:cNvSpPr>
          <p:nvPr>
            <p:ph type="body" sz="quarter" idx="11"/>
          </p:nvPr>
        </p:nvSpPr>
        <p:spPr>
          <a:xfrm>
            <a:off x="337294" y="2731290"/>
            <a:ext cx="11275585" cy="2063835"/>
          </a:xfrm>
        </p:spPr>
        <p:txBody>
          <a:bodyPr/>
          <a:lstStyle/>
          <a:p>
            <a:r>
              <a:rPr lang="zh-CN" altLang="en-US" dirty="0"/>
              <a:t>“隔空取物”特效通过模拟物体在静止画面中被无形力量移动的过程，实现无须接触即可操控物体的视觉效果。其核心技术在于对视频图层的拆分处理，结合蒙版路径动画，精确控制物体的分离与移动轨迹，从而营造出逼真的魔法感。该特效的制作过程体现了后期合成技术在创意表达中的灵活应用。</a:t>
            </a:r>
          </a:p>
        </p:txBody>
      </p:sp>
      <p:sp>
        <p:nvSpPr>
          <p:cNvPr id="4" name="文本占位符 3">
            <a:extLst>
              <a:ext uri="{FF2B5EF4-FFF2-40B4-BE49-F238E27FC236}">
                <a16:creationId xmlns:a16="http://schemas.microsoft.com/office/drawing/2014/main" id="{A11ECCCA-0322-FEAE-6AE7-03C54F0122F6}"/>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323742890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CCA44-4909-31CA-32CB-BBCC84527873}"/>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BE86C30A-D87A-7A68-D969-1A3850B9D47A}"/>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07 </a:t>
            </a:r>
            <a:r>
              <a:rPr lang="zh-CN" altLang="en-US" dirty="0"/>
              <a:t>在“时间轴”面板空白处右击，新建一个纯色图层。右击该纯色图层，添加“</a:t>
            </a:r>
            <a:r>
              <a:rPr lang="en-US" altLang="zh-CN" dirty="0"/>
              <a:t>Optical Flares”</a:t>
            </a:r>
            <a:r>
              <a:rPr lang="zh-CN" altLang="en-US" dirty="0"/>
              <a:t>光效。根据合成窗口的视觉效果，调整光效，使其与人物跳起的动作相匹配。可以通过光效自身的属性（亮度、大小）或图层的不透明度属性制作淡入淡出动画。光效的“效果控件”面板如图 </a:t>
            </a:r>
            <a:r>
              <a:rPr lang="en-US" altLang="zh-CN" dirty="0"/>
              <a:t>1-4-28 </a:t>
            </a:r>
            <a:r>
              <a:rPr lang="zh-CN" altLang="en-US" dirty="0"/>
              <a:t>所示，画面效果展示如图 </a:t>
            </a:r>
            <a:r>
              <a:rPr lang="en-US" altLang="zh-CN" dirty="0"/>
              <a:t>1-4-29 </a:t>
            </a:r>
            <a:r>
              <a:rPr lang="zh-CN" altLang="en-US" dirty="0"/>
              <a:t>所示。</a:t>
            </a:r>
          </a:p>
        </p:txBody>
      </p:sp>
      <p:sp>
        <p:nvSpPr>
          <p:cNvPr id="5" name="文本占位符 4">
            <a:extLst>
              <a:ext uri="{FF2B5EF4-FFF2-40B4-BE49-F238E27FC236}">
                <a16:creationId xmlns:a16="http://schemas.microsoft.com/office/drawing/2014/main" id="{0A1E1CEC-8B8B-16EE-A427-8CF758F96C1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14731220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F1156-62C4-F1F4-AD66-2EC9C18F1C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39645C-19F9-238F-31B6-628FA8A4A458}"/>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7420099C-80B0-57C7-2E6A-B575848371EA}"/>
              </a:ext>
            </a:extLst>
          </p:cNvPr>
          <p:cNvPicPr>
            <a:picLocks noGrp="1" noChangeAspect="1"/>
          </p:cNvPicPr>
          <p:nvPr>
            <p:ph type="pic" sz="quarter" idx="13"/>
          </p:nvPr>
        </p:nvPicPr>
        <p:blipFill rotWithShape="1">
          <a:blip r:embed="rId2"/>
          <a:srcRect l="-27684" r="-27684"/>
          <a:stretch>
            <a:fillRect/>
          </a:stretch>
        </p:blipFill>
        <p:spPr>
          <a:prstGeom prst="rect">
            <a:avLst/>
          </a:prstGeom>
        </p:spPr>
      </p:pic>
    </p:spTree>
    <p:extLst>
      <p:ext uri="{BB962C8B-B14F-4D97-AF65-F5344CB8AC3E}">
        <p14:creationId xmlns:p14="http://schemas.microsoft.com/office/powerpoint/2010/main" val="352903492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50DF6-6788-D5A3-2436-E2FAD599C41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97B8604-E966-9EF0-E935-8F098A34D951}"/>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425E4F42-8725-38D7-10E6-65E4DE0B0D76}"/>
              </a:ext>
            </a:extLst>
          </p:cNvPr>
          <p:cNvPicPr>
            <a:picLocks noGrp="1" noChangeAspect="1"/>
          </p:cNvPicPr>
          <p:nvPr>
            <p:ph type="pic" sz="quarter" idx="13"/>
          </p:nvPr>
        </p:nvPicPr>
        <p:blipFill rotWithShape="1">
          <a:blip r:embed="rId2"/>
          <a:srcRect l="-9539" r="-9539"/>
          <a:stretch>
            <a:fillRect/>
          </a:stretch>
        </p:blipFill>
        <p:spPr>
          <a:prstGeom prst="rect">
            <a:avLst/>
          </a:prstGeom>
        </p:spPr>
      </p:pic>
    </p:spTree>
    <p:extLst>
      <p:ext uri="{BB962C8B-B14F-4D97-AF65-F5344CB8AC3E}">
        <p14:creationId xmlns:p14="http://schemas.microsoft.com/office/powerpoint/2010/main" val="86022020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429A5-118F-9954-18A6-ACD4998062E5}"/>
            </a:ext>
          </a:extLst>
        </p:cNvPr>
        <p:cNvGrpSpPr/>
        <p:nvPr/>
      </p:nvGrpSpPr>
      <p:grpSpPr>
        <a:xfrm>
          <a:off x="0" y="0"/>
          <a:ext cx="0" cy="0"/>
          <a:chOff x="0" y="0"/>
          <a:chExt cx="0" cy="0"/>
        </a:xfrm>
      </p:grpSpPr>
      <p:sp>
        <p:nvSpPr>
          <p:cNvPr id="8" name="文本占位符 7">
            <a:extLst>
              <a:ext uri="{FF2B5EF4-FFF2-40B4-BE49-F238E27FC236}">
                <a16:creationId xmlns:a16="http://schemas.microsoft.com/office/drawing/2014/main" id="{9214CCBC-EF8E-5F34-33E0-D5AEC4D45E27}"/>
              </a:ext>
            </a:extLst>
          </p:cNvPr>
          <p:cNvSpPr>
            <a:spLocks noGrp="1"/>
          </p:cNvSpPr>
          <p:nvPr>
            <p:ph type="body" sz="quarter" idx="11"/>
          </p:nvPr>
        </p:nvSpPr>
        <p:spPr>
          <a:xfrm>
            <a:off x="337294" y="1715628"/>
            <a:ext cx="11275585" cy="4095160"/>
          </a:xfrm>
        </p:spPr>
        <p:txBody>
          <a:bodyPr/>
          <a:lstStyle/>
          <a:p>
            <a:r>
              <a:rPr lang="zh-CN" altLang="en-US" dirty="0"/>
              <a:t>步骤 </a:t>
            </a:r>
            <a:r>
              <a:rPr lang="en-US" altLang="zh-CN" dirty="0"/>
              <a:t>08 </a:t>
            </a:r>
            <a:r>
              <a:rPr lang="zh-CN" altLang="en-US" dirty="0"/>
              <a:t>完成所有效果制作后，观看合成窗口中的案例效果，并对画面进行细化调整。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5" name="文本占位符 4">
            <a:extLst>
              <a:ext uri="{FF2B5EF4-FFF2-40B4-BE49-F238E27FC236}">
                <a16:creationId xmlns:a16="http://schemas.microsoft.com/office/drawing/2014/main" id="{CA05B043-3164-42D7-9556-1CD97AADFF2F}"/>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61210118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ED0F25A-840F-6978-F2D7-6063FDEF2EBE}"/>
              </a:ext>
            </a:extLst>
          </p:cNvPr>
          <p:cNvSpPr>
            <a:spLocks noGrp="1"/>
          </p:cNvSpPr>
          <p:nvPr>
            <p:ph type="body" sz="quarter" idx="10"/>
          </p:nvPr>
        </p:nvSpPr>
        <p:spPr/>
        <p:txBody>
          <a:bodyPr/>
          <a:lstStyle/>
          <a:p>
            <a:r>
              <a:rPr lang="zh-CN" altLang="en-US" dirty="0"/>
              <a:t>任务 </a:t>
            </a:r>
            <a:r>
              <a:rPr lang="en-US" altLang="zh-CN" dirty="0"/>
              <a:t>1.5</a:t>
            </a:r>
            <a:endParaRPr lang="zh-CN" altLang="en-US" dirty="0"/>
          </a:p>
        </p:txBody>
      </p:sp>
      <p:sp>
        <p:nvSpPr>
          <p:cNvPr id="5" name="文本占位符 4">
            <a:extLst>
              <a:ext uri="{FF2B5EF4-FFF2-40B4-BE49-F238E27FC236}">
                <a16:creationId xmlns:a16="http://schemas.microsoft.com/office/drawing/2014/main" id="{1A54751F-E5F3-8BD3-FF20-41B4A34A90B0}"/>
              </a:ext>
            </a:extLst>
          </p:cNvPr>
          <p:cNvSpPr>
            <a:spLocks noGrp="1"/>
          </p:cNvSpPr>
          <p:nvPr>
            <p:ph type="body" sz="quarter" idx="11"/>
          </p:nvPr>
        </p:nvSpPr>
        <p:spPr>
          <a:xfrm>
            <a:off x="705869" y="3500576"/>
            <a:ext cx="7863096" cy="1708160"/>
          </a:xfrm>
        </p:spPr>
        <p:txBody>
          <a:bodyPr/>
          <a:lstStyle/>
          <a:p>
            <a:r>
              <a:rPr lang="zh-CN" altLang="en-US" dirty="0"/>
              <a:t>墙体魔术遁形</a:t>
            </a:r>
            <a:r>
              <a:rPr lang="en-US" altLang="zh-CN" dirty="0"/>
              <a:t>——</a:t>
            </a:r>
            <a:r>
              <a:rPr lang="zh-CN" altLang="en-US" dirty="0"/>
              <a:t>在现实与幻想间穿梭</a:t>
            </a:r>
          </a:p>
          <a:p>
            <a:endParaRPr lang="zh-CN" altLang="en-US" dirty="0"/>
          </a:p>
        </p:txBody>
      </p:sp>
    </p:spTree>
    <p:extLst>
      <p:ext uri="{BB962C8B-B14F-4D97-AF65-F5344CB8AC3E}">
        <p14:creationId xmlns:p14="http://schemas.microsoft.com/office/powerpoint/2010/main" val="88150047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E21EB-1600-051B-C0D0-CFB1198B66EE}"/>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175FC245-14D1-D146-892F-344BA128157A}"/>
              </a:ext>
            </a:extLst>
          </p:cNvPr>
          <p:cNvSpPr>
            <a:spLocks noGrp="1"/>
          </p:cNvSpPr>
          <p:nvPr>
            <p:ph type="body" sz="quarter" idx="11"/>
          </p:nvPr>
        </p:nvSpPr>
        <p:spPr>
          <a:xfrm>
            <a:off x="337294" y="2477376"/>
            <a:ext cx="11275585" cy="2571666"/>
          </a:xfrm>
        </p:spPr>
        <p:txBody>
          <a:bodyPr/>
          <a:lstStyle/>
          <a:p>
            <a:r>
              <a:rPr lang="zh-CN" altLang="en-US" dirty="0"/>
              <a:t>本任务以“打墙藏人”为主题，结合 </a:t>
            </a:r>
            <a:r>
              <a:rPr lang="en-US" altLang="zh-CN" dirty="0"/>
              <a:t>Adobe After Effects </a:t>
            </a:r>
            <a:r>
              <a:rPr lang="zh-CN" altLang="en-US" dirty="0"/>
              <a:t>软件与实拍素材，打造虚实结合的视觉魔术效果，探索影视特效的创作奥秘。</a:t>
            </a:r>
            <a:endParaRPr lang="en-US" altLang="zh-CN" dirty="0"/>
          </a:p>
          <a:p>
            <a:r>
              <a:rPr lang="zh-CN" altLang="en-US" dirty="0"/>
              <a:t>通过精细调整图层叠加顺序，实现人物与墙体之间的空间关系真实还原；运用蒙版路径动画准确描绘人物穿墙而过的轨迹，使特效既具奇幻感又保持视觉逻辑。预合成技术的使用有效提升了制作效率，而时间属性的关键帧控制则赋予了动画流畅的节奏与生命力。</a:t>
            </a:r>
          </a:p>
        </p:txBody>
      </p:sp>
      <p:sp>
        <p:nvSpPr>
          <p:cNvPr id="5" name="文本占位符 4">
            <a:extLst>
              <a:ext uri="{FF2B5EF4-FFF2-40B4-BE49-F238E27FC236}">
                <a16:creationId xmlns:a16="http://schemas.microsoft.com/office/drawing/2014/main" id="{A71CC48D-ACA3-E951-58C8-94682C5428A5}"/>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62305065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BDAC8-ED2F-DE0C-5070-FA2DF200E48E}"/>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F084BC76-974D-C744-9F13-3D1EC4D61E63}"/>
              </a:ext>
            </a:extLst>
          </p:cNvPr>
          <p:cNvSpPr>
            <a:spLocks noGrp="1"/>
          </p:cNvSpPr>
          <p:nvPr>
            <p:ph type="body" sz="quarter" idx="11"/>
          </p:nvPr>
        </p:nvSpPr>
        <p:spPr>
          <a:xfrm>
            <a:off x="337294" y="2477376"/>
            <a:ext cx="11275585" cy="2571666"/>
          </a:xfrm>
        </p:spPr>
        <p:txBody>
          <a:bodyPr/>
          <a:lstStyle/>
          <a:p>
            <a:r>
              <a:rPr lang="zh-CN" altLang="en-US" dirty="0"/>
              <a:t>（</a:t>
            </a:r>
            <a:r>
              <a:rPr lang="en-US" altLang="zh-CN" dirty="0"/>
              <a:t>1</a:t>
            </a:r>
            <a:r>
              <a:rPr lang="zh-CN" altLang="en-US" dirty="0"/>
              <a:t>）掌握图层关系调整的应用。</a:t>
            </a:r>
          </a:p>
          <a:p>
            <a:r>
              <a:rPr lang="zh-CN" altLang="en-US" dirty="0"/>
              <a:t>（</a:t>
            </a:r>
            <a:r>
              <a:rPr lang="en-US" altLang="zh-CN" dirty="0"/>
              <a:t>2</a:t>
            </a:r>
            <a:r>
              <a:rPr lang="zh-CN" altLang="en-US" dirty="0"/>
              <a:t>）掌握蒙版路径动画的应用。</a:t>
            </a:r>
          </a:p>
          <a:p>
            <a:r>
              <a:rPr lang="zh-CN" altLang="en-US" dirty="0"/>
              <a:t>（</a:t>
            </a:r>
            <a:r>
              <a:rPr lang="en-US" altLang="zh-CN" dirty="0"/>
              <a:t>3</a:t>
            </a:r>
            <a:r>
              <a:rPr lang="zh-CN" altLang="en-US" dirty="0"/>
              <a:t>）掌握预合成的应用。</a:t>
            </a:r>
          </a:p>
          <a:p>
            <a:r>
              <a:rPr lang="zh-CN" altLang="en-US" dirty="0"/>
              <a:t>（</a:t>
            </a:r>
            <a:r>
              <a:rPr lang="en-US" altLang="zh-CN" dirty="0"/>
              <a:t>4</a:t>
            </a:r>
            <a:r>
              <a:rPr lang="zh-CN" altLang="en-US" dirty="0"/>
              <a:t>）能够使用项目实拍素材及相关现有素材制作视觉特效。</a:t>
            </a:r>
          </a:p>
          <a:p>
            <a:r>
              <a:rPr lang="zh-CN" altLang="en-US" dirty="0"/>
              <a:t>（</a:t>
            </a:r>
            <a:r>
              <a:rPr lang="en-US" altLang="zh-CN" dirty="0"/>
              <a:t>5</a:t>
            </a:r>
            <a:r>
              <a:rPr lang="zh-CN" altLang="en-US" dirty="0"/>
              <a:t>）激发学生的创新思维，助力其创作出独具匠心的作品。</a:t>
            </a:r>
          </a:p>
        </p:txBody>
      </p:sp>
      <p:sp>
        <p:nvSpPr>
          <p:cNvPr id="5" name="文本占位符 4">
            <a:extLst>
              <a:ext uri="{FF2B5EF4-FFF2-40B4-BE49-F238E27FC236}">
                <a16:creationId xmlns:a16="http://schemas.microsoft.com/office/drawing/2014/main" id="{55F29FD8-8C7D-4B48-AC22-01FC422D501B}"/>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134330549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1CBAA-1ACB-605E-704C-32AD4EE7A98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79002F4-22CF-8E24-BF4B-01A4AAAEECE6}"/>
              </a:ext>
            </a:extLst>
          </p:cNvPr>
          <p:cNvSpPr>
            <a:spLocks noGrp="1"/>
          </p:cNvSpPr>
          <p:nvPr>
            <p:ph type="body" sz="quarter" idx="11"/>
          </p:nvPr>
        </p:nvSpPr>
        <p:spPr>
          <a:xfrm>
            <a:off x="337294" y="2985207"/>
            <a:ext cx="11275585" cy="1556003"/>
          </a:xfrm>
        </p:spPr>
        <p:txBody>
          <a:bodyPr/>
          <a:lstStyle/>
          <a:p>
            <a:r>
              <a:rPr lang="zh-CN" altLang="en-US" dirty="0"/>
              <a:t>将手机或相机固定在三脚架上，对准拍摄区域，开始拍摄。人物进行表演，跑进画面，开始砸墙（大约三次砸墙动作），然后人物贴墙，往另一个方向走出画面。拍摄结束关闭手机或者相机，将拍摄的视频传至计算机。</a:t>
            </a:r>
          </a:p>
        </p:txBody>
      </p:sp>
      <p:sp>
        <p:nvSpPr>
          <p:cNvPr id="5" name="文本占位符 4">
            <a:extLst>
              <a:ext uri="{FF2B5EF4-FFF2-40B4-BE49-F238E27FC236}">
                <a16:creationId xmlns:a16="http://schemas.microsoft.com/office/drawing/2014/main" id="{9A0FAE36-C066-57C2-D38F-655E673BFE9A}"/>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26054466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EB79D-2445-0484-F01A-15274E374B5F}"/>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CBE24886-3126-B9D7-048B-BA8153646C76}"/>
              </a:ext>
            </a:extLst>
          </p:cNvPr>
          <p:cNvPicPr>
            <a:picLocks noGrp="1" noChangeAspect="1"/>
          </p:cNvPicPr>
          <p:nvPr>
            <p:ph type="pic" sz="quarter" idx="14"/>
          </p:nvPr>
        </p:nvPicPr>
        <p:blipFill rotWithShape="1">
          <a:blip r:embed="rId2"/>
          <a:srcRect t="-61784" b="-61784"/>
          <a:stretch>
            <a:fillRect/>
          </a:stretch>
        </p:blipFill>
        <p:spPr>
          <a:prstGeom prst="rect">
            <a:avLst/>
          </a:prstGeom>
        </p:spPr>
      </p:pic>
      <p:sp>
        <p:nvSpPr>
          <p:cNvPr id="5" name="文本占位符 4">
            <a:extLst>
              <a:ext uri="{FF2B5EF4-FFF2-40B4-BE49-F238E27FC236}">
                <a16:creationId xmlns:a16="http://schemas.microsoft.com/office/drawing/2014/main" id="{0ED4555B-D12E-13E8-349B-F926A984906E}"/>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5889210A-7A89-D936-1445-6A1CB7219702}"/>
              </a:ext>
            </a:extLst>
          </p:cNvPr>
          <p:cNvSpPr>
            <a:spLocks noGrp="1"/>
          </p:cNvSpPr>
          <p:nvPr>
            <p:ph type="body" sz="quarter" idx="11"/>
          </p:nvPr>
        </p:nvSpPr>
        <p:spPr>
          <a:xfrm>
            <a:off x="337295" y="1715628"/>
            <a:ext cx="5337642" cy="4095160"/>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容白处，导入所需素材。选中“项目”面板中的实拍素材，将其拖至“项目”面板左下角的“新建合成”按钮，创建一个与实拍素材尺寸相同的合成。拖动“项目”面板中的素材至“新建合成”按钮上的操作如图 </a:t>
            </a:r>
            <a:r>
              <a:rPr lang="en-US" altLang="zh-CN" dirty="0"/>
              <a:t>1-5-2 </a:t>
            </a:r>
            <a:r>
              <a:rPr lang="zh-CN" altLang="en-US" dirty="0"/>
              <a:t>所示。</a:t>
            </a:r>
          </a:p>
        </p:txBody>
      </p:sp>
    </p:spTree>
    <p:extLst>
      <p:ext uri="{BB962C8B-B14F-4D97-AF65-F5344CB8AC3E}">
        <p14:creationId xmlns:p14="http://schemas.microsoft.com/office/powerpoint/2010/main" val="183936598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90D3C-DA31-2E16-7BEB-940341087D1F}"/>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88359E53-8E70-0B99-7523-CBF9D05E9DA3}"/>
              </a:ext>
            </a:extLst>
          </p:cNvPr>
          <p:cNvSpPr>
            <a:spLocks noGrp="1"/>
          </p:cNvSpPr>
          <p:nvPr>
            <p:ph type="body" sz="quarter" idx="11"/>
          </p:nvPr>
        </p:nvSpPr>
        <p:spPr>
          <a:xfrm>
            <a:off x="337294" y="1461713"/>
            <a:ext cx="11275585" cy="4602991"/>
          </a:xfrm>
        </p:spPr>
        <p:txBody>
          <a:bodyPr/>
          <a:lstStyle/>
          <a:p>
            <a:r>
              <a:rPr lang="zh-CN" altLang="en-US" dirty="0"/>
              <a:t>步骤 </a:t>
            </a:r>
            <a:r>
              <a:rPr lang="en-US" altLang="zh-CN" dirty="0"/>
              <a:t>02 </a:t>
            </a:r>
            <a:r>
              <a:rPr lang="zh-CN" altLang="en-US" dirty="0"/>
              <a:t>在合成窗口中播放视频，定位人物打墙的位置。将“墙劈裂</a:t>
            </a:r>
            <a:r>
              <a:rPr lang="en-US" altLang="zh-CN" dirty="0"/>
              <a:t>.mp4”</a:t>
            </a:r>
            <a:r>
              <a:rPr lang="zh-CN" altLang="en-US" dirty="0"/>
              <a:t>素材导入“时间轴”面板。选中该素材图层，使用工具栏中的钢笔工具对素材进行初步抠像。右击该图层，在右键菜单中 选择“效果”→“抠像”→“</a:t>
            </a:r>
            <a:r>
              <a:rPr lang="en-US" altLang="zh-CN" dirty="0" err="1"/>
              <a:t>Keylight</a:t>
            </a:r>
            <a:r>
              <a:rPr lang="en-US" altLang="zh-CN" dirty="0"/>
              <a:t>(1.2)”</a:t>
            </a:r>
            <a:r>
              <a:rPr lang="zh-CN" altLang="en-US" dirty="0"/>
              <a:t>选项，使用吸管工具吸取绿色背景完成抠除。抠像完成后，调整图层的位置属性以匹配画面。</a:t>
            </a:r>
            <a:endParaRPr lang="en-US" altLang="zh-CN" dirty="0"/>
          </a:p>
          <a:p>
            <a:r>
              <a:rPr lang="zh-CN" altLang="en-US" dirty="0"/>
              <a:t>接着调整素材的时间节奏：右击素材图层，选择“时间”→“时间伸缩”选项，设置拉伸因数约为 </a:t>
            </a:r>
            <a:r>
              <a:rPr lang="en-US" altLang="zh-CN" dirty="0"/>
              <a:t>30%</a:t>
            </a:r>
            <a:r>
              <a:rPr lang="zh-CN" altLang="en-US" dirty="0"/>
              <a:t>（具体数值根据实拍节奏微调）。然后在“时间轴”面板中选中该图层，观察合成窗口画面，对三次墙体裂开的部分进行图层拆分，确保每次裂墙效果与人物砸墙动作准确对齐。“时间轴”面板的图层关系如图 </a:t>
            </a:r>
            <a:r>
              <a:rPr lang="en-US" altLang="zh-CN" dirty="0"/>
              <a:t>1-5-3 </a:t>
            </a:r>
            <a:r>
              <a:rPr lang="zh-CN" altLang="en-US" dirty="0"/>
              <a:t>所示。</a:t>
            </a:r>
            <a:endParaRPr lang="en-US" altLang="zh-CN" dirty="0"/>
          </a:p>
          <a:p>
            <a:r>
              <a:rPr lang="zh-CN" altLang="en-US" dirty="0"/>
              <a:t>提示：拆分图层的快捷键为 </a:t>
            </a:r>
            <a:r>
              <a:rPr lang="en-US" altLang="zh-CN" dirty="0" err="1"/>
              <a:t>Ctrl+Shift+D</a:t>
            </a:r>
            <a:r>
              <a:rPr lang="zh-CN" altLang="en-US" dirty="0"/>
              <a:t>。</a:t>
            </a:r>
          </a:p>
        </p:txBody>
      </p:sp>
      <p:sp>
        <p:nvSpPr>
          <p:cNvPr id="5" name="文本占位符 4">
            <a:extLst>
              <a:ext uri="{FF2B5EF4-FFF2-40B4-BE49-F238E27FC236}">
                <a16:creationId xmlns:a16="http://schemas.microsoft.com/office/drawing/2014/main" id="{641E6DE1-7C38-1CCB-9355-19B5DC3677EA}"/>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620853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69D60-2562-A4C9-3302-8EEBE3ECBE09}"/>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EE36CE8-5949-1D19-377E-14A8521765B6}"/>
              </a:ext>
            </a:extLst>
          </p:cNvPr>
          <p:cNvSpPr>
            <a:spLocks noGrp="1"/>
          </p:cNvSpPr>
          <p:nvPr>
            <p:ph type="body" sz="quarter" idx="11"/>
          </p:nvPr>
        </p:nvSpPr>
        <p:spPr>
          <a:xfrm>
            <a:off x="337294" y="2477375"/>
            <a:ext cx="11275585" cy="2571666"/>
          </a:xfrm>
        </p:spPr>
        <p:txBody>
          <a:bodyPr/>
          <a:lstStyle/>
          <a:p>
            <a:r>
              <a:rPr lang="zh-CN" altLang="en-US" dirty="0"/>
              <a:t>（</a:t>
            </a:r>
            <a:r>
              <a:rPr lang="en-US" altLang="zh-CN" dirty="0"/>
              <a:t>1</a:t>
            </a:r>
            <a:r>
              <a:rPr lang="zh-CN" altLang="en-US" dirty="0"/>
              <a:t>）掌握图层的拆分方法。</a:t>
            </a:r>
          </a:p>
          <a:p>
            <a:r>
              <a:rPr lang="zh-CN" altLang="en-US" dirty="0"/>
              <a:t>（</a:t>
            </a:r>
            <a:r>
              <a:rPr lang="en-US" altLang="zh-CN" dirty="0"/>
              <a:t>2</a:t>
            </a:r>
            <a:r>
              <a:rPr lang="zh-CN" altLang="en-US" dirty="0"/>
              <a:t>）掌握蒙版路径动画的制作方法。</a:t>
            </a:r>
            <a:endParaRPr lang="en-US" altLang="zh-CN" dirty="0"/>
          </a:p>
          <a:p>
            <a:r>
              <a:rPr lang="zh-CN" altLang="en-US" dirty="0"/>
              <a:t>（</a:t>
            </a:r>
            <a:r>
              <a:rPr lang="en-US" altLang="zh-CN" dirty="0"/>
              <a:t>3</a:t>
            </a:r>
            <a:r>
              <a:rPr lang="zh-CN" altLang="en-US" dirty="0"/>
              <a:t>）能够熟练使用项目素材进行图层裁剪。</a:t>
            </a:r>
          </a:p>
          <a:p>
            <a:r>
              <a:rPr lang="zh-CN" altLang="en-US" dirty="0"/>
              <a:t>（</a:t>
            </a:r>
            <a:r>
              <a:rPr lang="en-US" altLang="zh-CN" dirty="0"/>
              <a:t>4</a:t>
            </a:r>
            <a:r>
              <a:rPr lang="zh-CN" altLang="en-US" dirty="0"/>
              <a:t>）培养学生在实践操作中的专注力。</a:t>
            </a:r>
          </a:p>
          <a:p>
            <a:r>
              <a:rPr lang="zh-CN" altLang="en-US" dirty="0"/>
              <a:t>（</a:t>
            </a:r>
            <a:r>
              <a:rPr lang="en-US" altLang="zh-CN" dirty="0"/>
              <a:t>5</a:t>
            </a:r>
            <a:r>
              <a:rPr lang="zh-CN" altLang="en-US" dirty="0"/>
              <a:t>）培养学生细致观察生活的能力。</a:t>
            </a:r>
          </a:p>
        </p:txBody>
      </p:sp>
      <p:sp>
        <p:nvSpPr>
          <p:cNvPr id="5" name="文本占位符 4">
            <a:extLst>
              <a:ext uri="{FF2B5EF4-FFF2-40B4-BE49-F238E27FC236}">
                <a16:creationId xmlns:a16="http://schemas.microsoft.com/office/drawing/2014/main" id="{BF2331F4-1F26-7573-94C3-755B53851326}"/>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330383771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18681-8330-271E-218E-C4738E733DA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64435FE-367A-507E-372C-A29CCD2C8E2D}"/>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1F9C4660-0F0C-FE6F-BBB0-0C0E6D9194A8}"/>
              </a:ext>
            </a:extLst>
          </p:cNvPr>
          <p:cNvPicPr>
            <a:picLocks noGrp="1" noChangeAspect="1"/>
          </p:cNvPicPr>
          <p:nvPr>
            <p:ph type="pic" sz="quarter" idx="13"/>
          </p:nvPr>
        </p:nvPicPr>
        <p:blipFill rotWithShape="1">
          <a:blip r:embed="rId2"/>
          <a:srcRect t="-32698" b="-32698"/>
          <a:stretch>
            <a:fillRect/>
          </a:stretch>
        </p:blipFill>
        <p:spPr>
          <a:prstGeom prst="rect">
            <a:avLst/>
          </a:prstGeom>
        </p:spPr>
      </p:pic>
    </p:spTree>
    <p:extLst>
      <p:ext uri="{BB962C8B-B14F-4D97-AF65-F5344CB8AC3E}">
        <p14:creationId xmlns:p14="http://schemas.microsoft.com/office/powerpoint/2010/main" val="163624257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4A9AB-BAF9-B245-CDCA-1E5788CFB1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A172D0-232E-C261-2E71-A2843F113C4A}"/>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3B200429-A1BE-7053-5E4B-293E00D594D2}"/>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03 </a:t>
            </a:r>
            <a:r>
              <a:rPr lang="zh-CN" altLang="en-US" dirty="0"/>
              <a:t>在“时间轴”面板中，将人物表演的“素材</a:t>
            </a:r>
            <a:r>
              <a:rPr lang="en-US" altLang="zh-CN" dirty="0"/>
              <a:t>.mp4” </a:t>
            </a:r>
            <a:r>
              <a:rPr lang="zh-CN" altLang="en-US" dirty="0"/>
              <a:t>图层置于墙面裂开图层的下方。复制“素材</a:t>
            </a:r>
            <a:r>
              <a:rPr lang="en-US" altLang="zh-CN" dirty="0"/>
              <a:t>.mp4”</a:t>
            </a:r>
            <a:r>
              <a:rPr lang="zh-CN" altLang="en-US" dirty="0"/>
              <a:t>图层，并将副本放置在时间轴最上层。图层复制效果如图 </a:t>
            </a:r>
            <a:r>
              <a:rPr lang="en-US" altLang="zh-CN" dirty="0"/>
              <a:t>1-5-4 </a:t>
            </a:r>
            <a:r>
              <a:rPr lang="zh-CN" altLang="en-US" dirty="0"/>
              <a:t>所示。</a:t>
            </a:r>
            <a:endParaRPr lang="en-US" altLang="zh-CN" dirty="0"/>
          </a:p>
          <a:p>
            <a:r>
              <a:rPr lang="zh-CN" altLang="en-US" dirty="0"/>
              <a:t>提示：复制图层的快捷键为 </a:t>
            </a:r>
            <a:r>
              <a:rPr lang="en-US" altLang="zh-CN" dirty="0" err="1"/>
              <a:t>Ctrl+D</a:t>
            </a:r>
            <a:r>
              <a:rPr lang="zh-CN" altLang="en-US" dirty="0"/>
              <a:t>。</a:t>
            </a:r>
          </a:p>
        </p:txBody>
      </p:sp>
      <p:pic>
        <p:nvPicPr>
          <p:cNvPr id="8" name="图片占位符 7">
            <a:extLst>
              <a:ext uri="{FF2B5EF4-FFF2-40B4-BE49-F238E27FC236}">
                <a16:creationId xmlns:a16="http://schemas.microsoft.com/office/drawing/2014/main" id="{BE4DB235-212D-21D0-7360-9A135C9845DC}"/>
              </a:ext>
            </a:extLst>
          </p:cNvPr>
          <p:cNvPicPr>
            <a:picLocks noGrp="1" noChangeAspect="1"/>
          </p:cNvPicPr>
          <p:nvPr>
            <p:ph type="pic" sz="quarter" idx="14"/>
          </p:nvPr>
        </p:nvPicPr>
        <p:blipFill rotWithShape="1">
          <a:blip r:embed="rId2"/>
          <a:srcRect t="-120993" b="-120993"/>
          <a:stretch>
            <a:fillRect/>
          </a:stretch>
        </p:blipFill>
        <p:spPr>
          <a:prstGeom prst="rect">
            <a:avLst/>
          </a:prstGeom>
        </p:spPr>
      </p:pic>
    </p:spTree>
    <p:extLst>
      <p:ext uri="{BB962C8B-B14F-4D97-AF65-F5344CB8AC3E}">
        <p14:creationId xmlns:p14="http://schemas.microsoft.com/office/powerpoint/2010/main" val="22381304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C63AA0-3276-FF41-B497-C122437403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F60EDF7-57BD-7C41-76DA-C14AD80C0D2F}"/>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C4CEDB2E-E136-C28B-EA3B-53C0CE073CAC}"/>
              </a:ext>
            </a:extLst>
          </p:cNvPr>
          <p:cNvSpPr>
            <a:spLocks noGrp="1"/>
          </p:cNvSpPr>
          <p:nvPr>
            <p:ph type="body" sz="quarter" idx="11"/>
          </p:nvPr>
        </p:nvSpPr>
        <p:spPr>
          <a:xfrm>
            <a:off x="337295" y="2985207"/>
            <a:ext cx="5337642" cy="1556003"/>
          </a:xfrm>
        </p:spPr>
        <p:txBody>
          <a:bodyPr/>
          <a:lstStyle/>
          <a:p>
            <a:r>
              <a:rPr lang="zh-CN" altLang="en-US" dirty="0"/>
              <a:t>选中复制的“素材</a:t>
            </a:r>
            <a:r>
              <a:rPr lang="en-US" altLang="zh-CN" dirty="0"/>
              <a:t>.mp4”</a:t>
            </a:r>
            <a:r>
              <a:rPr lang="zh-CN" altLang="en-US" dirty="0"/>
              <a:t>图层，删除其在人物打墙位置的片段。删除图层前段效果如图 </a:t>
            </a:r>
            <a:r>
              <a:rPr lang="en-US" altLang="zh-CN" dirty="0"/>
              <a:t>1-5-5 </a:t>
            </a:r>
            <a:r>
              <a:rPr lang="zh-CN" altLang="en-US" dirty="0"/>
              <a:t>所示。</a:t>
            </a:r>
          </a:p>
        </p:txBody>
      </p:sp>
      <p:pic>
        <p:nvPicPr>
          <p:cNvPr id="7" name="图片占位符 6">
            <a:extLst>
              <a:ext uri="{FF2B5EF4-FFF2-40B4-BE49-F238E27FC236}">
                <a16:creationId xmlns:a16="http://schemas.microsoft.com/office/drawing/2014/main" id="{0EC049C6-C963-0CE3-9D20-BFD5C9B809F7}"/>
              </a:ext>
            </a:extLst>
          </p:cNvPr>
          <p:cNvPicPr>
            <a:picLocks noGrp="1" noChangeAspect="1"/>
          </p:cNvPicPr>
          <p:nvPr>
            <p:ph type="pic" sz="quarter" idx="14"/>
          </p:nvPr>
        </p:nvPicPr>
        <p:blipFill rotWithShape="1">
          <a:blip r:embed="rId2"/>
          <a:srcRect t="-182547" b="-182547"/>
          <a:stretch>
            <a:fillRect/>
          </a:stretch>
        </p:blipFill>
        <p:spPr>
          <a:prstGeom prst="rect">
            <a:avLst/>
          </a:prstGeom>
        </p:spPr>
      </p:pic>
    </p:spTree>
    <p:extLst>
      <p:ext uri="{BB962C8B-B14F-4D97-AF65-F5344CB8AC3E}">
        <p14:creationId xmlns:p14="http://schemas.microsoft.com/office/powerpoint/2010/main" val="183337917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D778F-0128-72DD-1356-B14AFFBB71C4}"/>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F7737716-7C43-72EE-0721-0156E585950B}"/>
              </a:ext>
            </a:extLst>
          </p:cNvPr>
          <p:cNvSpPr>
            <a:spLocks noGrp="1"/>
          </p:cNvSpPr>
          <p:nvPr>
            <p:ph type="body" sz="quarter" idx="11"/>
          </p:nvPr>
        </p:nvSpPr>
        <p:spPr>
          <a:xfrm>
            <a:off x="337294" y="2477375"/>
            <a:ext cx="11275585" cy="2571666"/>
          </a:xfrm>
        </p:spPr>
        <p:txBody>
          <a:bodyPr/>
          <a:lstStyle/>
          <a:p>
            <a:r>
              <a:rPr lang="zh-CN" altLang="en-US" dirty="0"/>
              <a:t>在“时间轴”面板中，使用钢笔工具对该复制图层中的人物绘制蒙版，在合成窗口中完成精细抠像。完成抠像后，在“时间轴”面板展开该图层的蒙版属性，为“蒙版路径”添加关键帧动画，实现人物运动轨迹的动态遮罩效果。</a:t>
            </a:r>
          </a:p>
          <a:p>
            <a:r>
              <a:rPr lang="zh-CN" altLang="en-US" dirty="0"/>
              <a:t>使用钢笔工具抠像的过程如图 </a:t>
            </a:r>
            <a:r>
              <a:rPr lang="en-US" altLang="zh-CN" dirty="0"/>
              <a:t>1-5-6 </a:t>
            </a:r>
            <a:r>
              <a:rPr lang="zh-CN" altLang="en-US" dirty="0"/>
              <a:t>所示。蒙版路径动画设置界面如图 </a:t>
            </a:r>
            <a:r>
              <a:rPr lang="en-US" altLang="zh-CN" dirty="0"/>
              <a:t>1-5-7 </a:t>
            </a:r>
            <a:r>
              <a:rPr lang="zh-CN" altLang="en-US" dirty="0"/>
              <a:t>所示。蒙版路径动画效果展示如图 </a:t>
            </a:r>
            <a:r>
              <a:rPr lang="en-US" altLang="zh-CN" dirty="0"/>
              <a:t>1-5-8 </a:t>
            </a:r>
            <a:r>
              <a:rPr lang="zh-CN" altLang="en-US" dirty="0"/>
              <a:t>所示。</a:t>
            </a:r>
          </a:p>
        </p:txBody>
      </p:sp>
      <p:sp>
        <p:nvSpPr>
          <p:cNvPr id="5" name="文本占位符 4">
            <a:extLst>
              <a:ext uri="{FF2B5EF4-FFF2-40B4-BE49-F238E27FC236}">
                <a16:creationId xmlns:a16="http://schemas.microsoft.com/office/drawing/2014/main" id="{235989CD-7C41-D1B4-EDFE-D7295F4B4EB8}"/>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2994598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DF6E4-F54C-AFA7-96B6-B306EB2B73A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72CA33D-CC03-4D75-F1DD-79C6994D2117}"/>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3EC4075B-A447-900C-2A9F-D703EFB83166}"/>
              </a:ext>
            </a:extLst>
          </p:cNvPr>
          <p:cNvPicPr>
            <a:picLocks noGrp="1" noChangeAspect="1"/>
          </p:cNvPicPr>
          <p:nvPr>
            <p:ph type="pic" sz="quarter" idx="13"/>
          </p:nvPr>
        </p:nvPicPr>
        <p:blipFill rotWithShape="1">
          <a:blip r:embed="rId2"/>
          <a:srcRect l="-8566" r="-8566"/>
          <a:stretch>
            <a:fillRect/>
          </a:stretch>
        </p:blipFill>
        <p:spPr>
          <a:prstGeom prst="rect">
            <a:avLst/>
          </a:prstGeom>
        </p:spPr>
      </p:pic>
    </p:spTree>
    <p:extLst>
      <p:ext uri="{BB962C8B-B14F-4D97-AF65-F5344CB8AC3E}">
        <p14:creationId xmlns:p14="http://schemas.microsoft.com/office/powerpoint/2010/main" val="13315325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AA69A-032D-99FB-2615-2DB4CA43E0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61C0BF7-101B-7C09-C401-3A29CB62DF58}"/>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095BEAB5-F3E7-9A91-F32B-700D6C6C7C38}"/>
              </a:ext>
            </a:extLst>
          </p:cNvPr>
          <p:cNvPicPr>
            <a:picLocks noGrp="1" noChangeAspect="1"/>
          </p:cNvPicPr>
          <p:nvPr>
            <p:ph type="pic" sz="quarter" idx="13"/>
          </p:nvPr>
        </p:nvPicPr>
        <p:blipFill rotWithShape="1">
          <a:blip r:embed="rId2"/>
          <a:srcRect t="-42403" b="-42403"/>
          <a:stretch>
            <a:fillRect/>
          </a:stretch>
        </p:blipFill>
        <p:spPr>
          <a:prstGeom prst="rect">
            <a:avLst/>
          </a:prstGeom>
        </p:spPr>
      </p:pic>
    </p:spTree>
    <p:extLst>
      <p:ext uri="{BB962C8B-B14F-4D97-AF65-F5344CB8AC3E}">
        <p14:creationId xmlns:p14="http://schemas.microsoft.com/office/powerpoint/2010/main" val="265303300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0C0DC-1164-9933-5506-E324E29A72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C4D4A0C-0FB1-8A17-F03E-470252FB2CFE}"/>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BE263952-0CFF-50B6-F891-B97AFF1E9AC2}"/>
              </a:ext>
            </a:extLst>
          </p:cNvPr>
          <p:cNvPicPr>
            <a:picLocks noGrp="1" noChangeAspect="1"/>
          </p:cNvPicPr>
          <p:nvPr>
            <p:ph type="pic" sz="quarter" idx="13"/>
          </p:nvPr>
        </p:nvPicPr>
        <p:blipFill rotWithShape="1">
          <a:blip r:embed="rId2"/>
          <a:srcRect l="-15091" r="-15091"/>
          <a:stretch>
            <a:fillRect/>
          </a:stretch>
        </p:blipFill>
        <p:spPr>
          <a:prstGeom prst="rect">
            <a:avLst/>
          </a:prstGeom>
        </p:spPr>
      </p:pic>
    </p:spTree>
    <p:extLst>
      <p:ext uri="{BB962C8B-B14F-4D97-AF65-F5344CB8AC3E}">
        <p14:creationId xmlns:p14="http://schemas.microsoft.com/office/powerpoint/2010/main" val="246567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356D4-3364-A01A-6CAC-4222F124CCAA}"/>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9B579891-1DC7-FEDA-4F96-4B4A1D4A51E4}"/>
              </a:ext>
            </a:extLst>
          </p:cNvPr>
          <p:cNvPicPr>
            <a:picLocks noGrp="1" noChangeAspect="1"/>
          </p:cNvPicPr>
          <p:nvPr>
            <p:ph type="pic" sz="quarter" idx="14"/>
          </p:nvPr>
        </p:nvPicPr>
        <p:blipFill rotWithShape="1">
          <a:blip r:embed="rId2"/>
          <a:srcRect t="-38196" b="-38196"/>
          <a:stretch>
            <a:fillRect/>
          </a:stretch>
        </p:blipFill>
        <p:spPr>
          <a:prstGeom prst="rect">
            <a:avLst/>
          </a:prstGeom>
        </p:spPr>
      </p:pic>
      <p:sp>
        <p:nvSpPr>
          <p:cNvPr id="5" name="文本占位符 4">
            <a:extLst>
              <a:ext uri="{FF2B5EF4-FFF2-40B4-BE49-F238E27FC236}">
                <a16:creationId xmlns:a16="http://schemas.microsoft.com/office/drawing/2014/main" id="{3AFB517D-8A7F-1BBC-7BFE-47AE5FAA3291}"/>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2F79D199-52A3-57F8-3E88-A30EAAE5AFF8}"/>
              </a:ext>
            </a:extLst>
          </p:cNvPr>
          <p:cNvSpPr>
            <a:spLocks noGrp="1"/>
          </p:cNvSpPr>
          <p:nvPr>
            <p:ph type="body" sz="quarter" idx="11"/>
          </p:nvPr>
        </p:nvSpPr>
        <p:spPr>
          <a:xfrm>
            <a:off x="337295" y="1715628"/>
            <a:ext cx="5337642" cy="4095160"/>
          </a:xfrm>
        </p:spPr>
        <p:txBody>
          <a:bodyPr/>
          <a:lstStyle/>
          <a:p>
            <a:r>
              <a:rPr lang="zh-CN" altLang="en-US" dirty="0"/>
              <a:t>选中时间轴中底层的“素材</a:t>
            </a:r>
            <a:r>
              <a:rPr lang="en-US" altLang="zh-CN" dirty="0"/>
              <a:t>.mp4”</a:t>
            </a:r>
            <a:r>
              <a:rPr lang="zh-CN" altLang="en-US" dirty="0"/>
              <a:t>图层以及三个“墙劈裂</a:t>
            </a:r>
            <a:r>
              <a:rPr lang="en-US" altLang="zh-CN" dirty="0"/>
              <a:t>.mp4” </a:t>
            </a:r>
            <a:r>
              <a:rPr lang="zh-CN" altLang="en-US" dirty="0"/>
              <a:t>图层，共四个图层，全部选中后右击，在右键菜单中选择“预合成” 选项，在弹出的对话框中选择“将所有属性移动到新合成”选项。预合成操作界面如图 </a:t>
            </a:r>
            <a:r>
              <a:rPr lang="en-US" altLang="zh-CN" dirty="0"/>
              <a:t>1-5-9 </a:t>
            </a:r>
            <a:r>
              <a:rPr lang="zh-CN" altLang="en-US" dirty="0"/>
              <a:t>所示。</a:t>
            </a:r>
            <a:endParaRPr lang="en-US" altLang="zh-CN" dirty="0"/>
          </a:p>
          <a:p>
            <a:r>
              <a:rPr lang="zh-CN" altLang="en-US" dirty="0"/>
              <a:t>提示：执行预合成操作的快捷键为 </a:t>
            </a:r>
            <a:r>
              <a:rPr lang="en-US" altLang="zh-CN" dirty="0" err="1"/>
              <a:t>Ctrl+Shift+C</a:t>
            </a:r>
            <a:r>
              <a:rPr lang="zh-CN" altLang="en-US" dirty="0"/>
              <a:t>。</a:t>
            </a:r>
          </a:p>
        </p:txBody>
      </p:sp>
    </p:spTree>
    <p:extLst>
      <p:ext uri="{BB962C8B-B14F-4D97-AF65-F5344CB8AC3E}">
        <p14:creationId xmlns:p14="http://schemas.microsoft.com/office/powerpoint/2010/main" val="206255491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1E998-F895-AF5C-2D1E-4FB3F3CD7D54}"/>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639DC49-9D1F-CB27-1AFB-967BF07B5209}"/>
              </a:ext>
            </a:extLst>
          </p:cNvPr>
          <p:cNvSpPr>
            <a:spLocks noGrp="1"/>
          </p:cNvSpPr>
          <p:nvPr>
            <p:ph type="body" sz="quarter" idx="11"/>
          </p:nvPr>
        </p:nvSpPr>
        <p:spPr>
          <a:xfrm>
            <a:off x="337294" y="2477375"/>
            <a:ext cx="11275585" cy="2571666"/>
          </a:xfrm>
        </p:spPr>
        <p:txBody>
          <a:bodyPr/>
          <a:lstStyle/>
          <a:p>
            <a:r>
              <a:rPr lang="zh-CN" altLang="en-US" dirty="0"/>
              <a:t>在“时间轴”面板中，将生成的预合成图层复制一份，在新复制的图层上右击，在右键菜单中选择“时间”→“冻结帧”选项，使其静止显示某一帧画面。随后使用钢笔工具为其添加蒙版，并制作相应的蒙版路径动画，使视觉效果过渡自然。</a:t>
            </a:r>
          </a:p>
          <a:p>
            <a:r>
              <a:rPr lang="zh-CN" altLang="en-US" dirty="0"/>
              <a:t>预合成复制效果如图 </a:t>
            </a:r>
            <a:r>
              <a:rPr lang="en-US" altLang="zh-CN" dirty="0"/>
              <a:t>1-5-10 </a:t>
            </a:r>
            <a:r>
              <a:rPr lang="zh-CN" altLang="en-US" dirty="0"/>
              <a:t>所示。冻结帧设置如图 </a:t>
            </a:r>
            <a:r>
              <a:rPr lang="en-US" altLang="zh-CN" dirty="0"/>
              <a:t>1-5-11 </a:t>
            </a:r>
            <a:r>
              <a:rPr lang="zh-CN" altLang="en-US" dirty="0"/>
              <a:t>所示。蒙版路径动画应用效果如图 </a:t>
            </a:r>
            <a:r>
              <a:rPr lang="en-US" altLang="zh-CN" dirty="0"/>
              <a:t>1-5-12 </a:t>
            </a:r>
            <a:r>
              <a:rPr lang="zh-CN" altLang="en-US" dirty="0"/>
              <a:t>所示。</a:t>
            </a:r>
          </a:p>
        </p:txBody>
      </p:sp>
      <p:sp>
        <p:nvSpPr>
          <p:cNvPr id="5" name="文本占位符 4">
            <a:extLst>
              <a:ext uri="{FF2B5EF4-FFF2-40B4-BE49-F238E27FC236}">
                <a16:creationId xmlns:a16="http://schemas.microsoft.com/office/drawing/2014/main" id="{64AB17E9-1F95-62CF-B6C7-E38FCDAC5F87}"/>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25209301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468EB-88B3-7C9B-0355-CFAD3E08EEB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37275FB-3C0B-86BB-D279-DBDF55E2B833}"/>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33706B03-F249-E2DF-201E-E89E178DA04F}"/>
              </a:ext>
            </a:extLst>
          </p:cNvPr>
          <p:cNvPicPr>
            <a:picLocks noGrp="1" noChangeAspect="1"/>
          </p:cNvPicPr>
          <p:nvPr>
            <p:ph type="pic" sz="quarter" idx="13"/>
          </p:nvPr>
        </p:nvPicPr>
        <p:blipFill rotWithShape="1">
          <a:blip r:embed="rId2"/>
          <a:srcRect l="-2871" r="-2871"/>
          <a:stretch>
            <a:fillRect/>
          </a:stretch>
        </p:blipFill>
        <p:spPr>
          <a:prstGeom prst="rect">
            <a:avLst/>
          </a:prstGeom>
        </p:spPr>
      </p:pic>
    </p:spTree>
    <p:extLst>
      <p:ext uri="{BB962C8B-B14F-4D97-AF65-F5344CB8AC3E}">
        <p14:creationId xmlns:p14="http://schemas.microsoft.com/office/powerpoint/2010/main" val="1341380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C34B7-0BF4-1154-37CB-921E52213A7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165CE5B5-F208-D6A3-EF43-E6A322E0571E}"/>
              </a:ext>
            </a:extLst>
          </p:cNvPr>
          <p:cNvSpPr>
            <a:spLocks noGrp="1"/>
          </p:cNvSpPr>
          <p:nvPr>
            <p:ph type="body" sz="quarter" idx="11"/>
          </p:nvPr>
        </p:nvSpPr>
        <p:spPr>
          <a:xfrm>
            <a:off x="337294" y="2477375"/>
            <a:ext cx="11275585" cy="2571666"/>
          </a:xfrm>
        </p:spPr>
        <p:txBody>
          <a:bodyPr/>
          <a:lstStyle/>
          <a:p>
            <a:r>
              <a:rPr lang="zh-CN" altLang="en-US" dirty="0"/>
              <a:t>将手机或相机固定在三脚架上，对准拍摄区域，开始拍摄。首先，拍摄一段人物空手招引饮料瓶的视频；接着，人物用另一只手拿起饮料瓶，轻轻放置于做手势的手掌上，保持手托饮料瓶的姿势不变，静止 </a:t>
            </a:r>
            <a:r>
              <a:rPr lang="en-US" altLang="zh-CN" dirty="0"/>
              <a:t>3</a:t>
            </a:r>
            <a:r>
              <a:rPr lang="zh-CN" altLang="en-US" dirty="0"/>
              <a:t>～</a:t>
            </a:r>
            <a:r>
              <a:rPr lang="en-US" altLang="zh-CN" dirty="0"/>
              <a:t>5s </a:t>
            </a:r>
            <a:r>
              <a:rPr lang="zh-CN" altLang="en-US" dirty="0"/>
              <a:t>；然后，打开饮料瓶并喝饮料。表演结束后，人物将饮料瓶移出画面，随后自己离开镜头；继续拍摄空镜头 </a:t>
            </a:r>
            <a:r>
              <a:rPr lang="en-US" altLang="zh-CN" dirty="0"/>
              <a:t>3</a:t>
            </a:r>
            <a:r>
              <a:rPr lang="zh-CN" altLang="en-US" dirty="0"/>
              <a:t>～</a:t>
            </a:r>
            <a:r>
              <a:rPr lang="en-US" altLang="zh-CN" dirty="0"/>
              <a:t>5s</a:t>
            </a:r>
            <a:r>
              <a:rPr lang="zh-CN" altLang="en-US" dirty="0"/>
              <a:t>，再关闭手机或者相机。最后，将拍摄的视频传至计算机。</a:t>
            </a:r>
          </a:p>
        </p:txBody>
      </p:sp>
      <p:sp>
        <p:nvSpPr>
          <p:cNvPr id="5" name="文本占位符 4">
            <a:extLst>
              <a:ext uri="{FF2B5EF4-FFF2-40B4-BE49-F238E27FC236}">
                <a16:creationId xmlns:a16="http://schemas.microsoft.com/office/drawing/2014/main" id="{9621E5B9-DBDB-DBA6-DB68-798E8E59A537}"/>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380663863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8FB3D8-DAC9-AB5C-4968-611D8ED43A3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F9190C9-28C1-C92E-3CE3-A80D266C8E9F}"/>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CFAB4FD4-70BF-6D96-85A6-0B3F6A195B87}"/>
              </a:ext>
            </a:extLst>
          </p:cNvPr>
          <p:cNvPicPr>
            <a:picLocks noGrp="1" noChangeAspect="1"/>
          </p:cNvPicPr>
          <p:nvPr>
            <p:ph type="pic" sz="quarter" idx="13"/>
          </p:nvPr>
        </p:nvPicPr>
        <p:blipFill rotWithShape="1">
          <a:blip r:embed="rId2"/>
          <a:srcRect l="-9908" r="-9908"/>
          <a:stretch>
            <a:fillRect/>
          </a:stretch>
        </p:blipFill>
        <p:spPr>
          <a:prstGeom prst="rect">
            <a:avLst/>
          </a:prstGeom>
        </p:spPr>
      </p:pic>
    </p:spTree>
    <p:extLst>
      <p:ext uri="{BB962C8B-B14F-4D97-AF65-F5344CB8AC3E}">
        <p14:creationId xmlns:p14="http://schemas.microsoft.com/office/powerpoint/2010/main" val="200143949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A8226-491A-8D9D-935F-4CFBC747C6B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7E77525-D150-CC42-769F-6083B616A67C}"/>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B7949A9B-0C3B-6ADE-62CD-50E1343D73F9}"/>
              </a:ext>
            </a:extLst>
          </p:cNvPr>
          <p:cNvPicPr>
            <a:picLocks noGrp="1" noChangeAspect="1"/>
          </p:cNvPicPr>
          <p:nvPr>
            <p:ph type="pic" sz="quarter" idx="13"/>
          </p:nvPr>
        </p:nvPicPr>
        <p:blipFill rotWithShape="1">
          <a:blip r:embed="rId2"/>
          <a:srcRect t="-36528" b="-36528"/>
          <a:stretch>
            <a:fillRect/>
          </a:stretch>
        </p:blipFill>
        <p:spPr>
          <a:prstGeom prst="rect">
            <a:avLst/>
          </a:prstGeom>
        </p:spPr>
      </p:pic>
    </p:spTree>
    <p:extLst>
      <p:ext uri="{BB962C8B-B14F-4D97-AF65-F5344CB8AC3E}">
        <p14:creationId xmlns:p14="http://schemas.microsoft.com/office/powerpoint/2010/main" val="44134439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194EB-EF7D-B21F-096D-10A28AA438E9}"/>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81FED6CB-A63D-BC1C-6299-422EDCC6387F}"/>
              </a:ext>
            </a:extLst>
          </p:cNvPr>
          <p:cNvPicPr>
            <a:picLocks noGrp="1" noChangeAspect="1"/>
          </p:cNvPicPr>
          <p:nvPr>
            <p:ph type="pic" sz="quarter" idx="14"/>
          </p:nvPr>
        </p:nvPicPr>
        <p:blipFill rotWithShape="1">
          <a:blip r:embed="rId2"/>
          <a:srcRect t="-20609" b="-20609"/>
          <a:stretch>
            <a:fillRect/>
          </a:stretch>
        </p:blipFill>
        <p:spPr>
          <a:prstGeom prst="rect">
            <a:avLst/>
          </a:prstGeom>
        </p:spPr>
      </p:pic>
      <p:sp>
        <p:nvSpPr>
          <p:cNvPr id="5" name="文本占位符 4">
            <a:extLst>
              <a:ext uri="{FF2B5EF4-FFF2-40B4-BE49-F238E27FC236}">
                <a16:creationId xmlns:a16="http://schemas.microsoft.com/office/drawing/2014/main" id="{44DA30A3-8A52-560F-EFDF-5E8131875A08}"/>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616B02AA-F642-A88B-D60A-394CF2E2E6CC}"/>
              </a:ext>
            </a:extLst>
          </p:cNvPr>
          <p:cNvSpPr>
            <a:spLocks noGrp="1"/>
          </p:cNvSpPr>
          <p:nvPr>
            <p:ph type="body" sz="quarter" idx="11"/>
          </p:nvPr>
        </p:nvSpPr>
        <p:spPr>
          <a:xfrm>
            <a:off x="337295" y="1461713"/>
            <a:ext cx="5337642" cy="4602991"/>
          </a:xfrm>
        </p:spPr>
        <p:txBody>
          <a:bodyPr/>
          <a:lstStyle/>
          <a:p>
            <a:r>
              <a:rPr lang="zh-CN" altLang="en-US" dirty="0"/>
              <a:t>步骤 </a:t>
            </a:r>
            <a:r>
              <a:rPr lang="en-US" altLang="zh-CN" dirty="0"/>
              <a:t>04 </a:t>
            </a:r>
            <a:r>
              <a:rPr lang="zh-CN" altLang="en-US" dirty="0"/>
              <a:t>再次复制该预合成图层，移动时间指示器至其中无人物出现的镜头部分，右击该图层，在右键菜单中选择“时间”→“冻结帧”选项。使用工具栏中的钢笔工具创建蒙版区域，并在“时间轴”面板中调整蒙版属性，设置蒙版羽化值约为 </a:t>
            </a:r>
            <a:r>
              <a:rPr lang="en-US" altLang="zh-CN" dirty="0"/>
              <a:t>2</a:t>
            </a:r>
            <a:r>
              <a:rPr lang="zh-CN" altLang="en-US" dirty="0"/>
              <a:t>，使边缘过渡柔和。蒙版制作效果如图 </a:t>
            </a:r>
            <a:r>
              <a:rPr lang="en-US" altLang="zh-CN" dirty="0"/>
              <a:t>1-5-13 </a:t>
            </a:r>
            <a:r>
              <a:rPr lang="zh-CN" altLang="en-US" dirty="0"/>
              <a:t>所示。</a:t>
            </a:r>
            <a:endParaRPr lang="en-US" altLang="zh-CN" dirty="0"/>
          </a:p>
          <a:p>
            <a:r>
              <a:rPr lang="zh-CN" altLang="en-US" dirty="0"/>
              <a:t>提示：复制图层的快捷键为 </a:t>
            </a:r>
            <a:r>
              <a:rPr lang="en-US" altLang="zh-CN" dirty="0" err="1"/>
              <a:t>Ctrl+D</a:t>
            </a:r>
            <a:r>
              <a:rPr lang="zh-CN" altLang="en-US" dirty="0"/>
              <a:t>。</a:t>
            </a:r>
          </a:p>
        </p:txBody>
      </p:sp>
    </p:spTree>
    <p:extLst>
      <p:ext uri="{BB962C8B-B14F-4D97-AF65-F5344CB8AC3E}">
        <p14:creationId xmlns:p14="http://schemas.microsoft.com/office/powerpoint/2010/main" val="176699128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16879-6A14-17B4-9526-92719895F509}"/>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5EE35EFE-9040-5E1C-28B1-01830A27143C}"/>
              </a:ext>
            </a:extLst>
          </p:cNvPr>
          <p:cNvSpPr>
            <a:spLocks noGrp="1"/>
          </p:cNvSpPr>
          <p:nvPr>
            <p:ph type="body" sz="quarter" idx="11"/>
          </p:nvPr>
        </p:nvSpPr>
        <p:spPr>
          <a:xfrm>
            <a:off x="337294" y="3239122"/>
            <a:ext cx="11275585" cy="1048172"/>
          </a:xfrm>
        </p:spPr>
        <p:txBody>
          <a:bodyPr/>
          <a:lstStyle/>
          <a:p>
            <a:r>
              <a:rPr lang="zh-CN" altLang="en-US" dirty="0"/>
              <a:t>步骤 </a:t>
            </a:r>
            <a:r>
              <a:rPr lang="en-US" altLang="zh-CN" dirty="0"/>
              <a:t>05 </a:t>
            </a:r>
            <a:r>
              <a:rPr lang="zh-CN" altLang="en-US" dirty="0"/>
              <a:t>再次复制底层的预合成图层，在带有墙面裂痕的部分，为其设置不透明度关键帧动画，使裂痕逐渐消失，实现修复动画效果。</a:t>
            </a:r>
          </a:p>
        </p:txBody>
      </p:sp>
      <p:sp>
        <p:nvSpPr>
          <p:cNvPr id="5" name="文本占位符 4">
            <a:extLst>
              <a:ext uri="{FF2B5EF4-FFF2-40B4-BE49-F238E27FC236}">
                <a16:creationId xmlns:a16="http://schemas.microsoft.com/office/drawing/2014/main" id="{54F4E3C0-5B18-47BB-0165-6502C6C66DDC}"/>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40637077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ED979-CCB7-4A69-C8E0-2B488F81D8C2}"/>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48E8D879-6341-1831-6260-CE9857D3CAAF}"/>
              </a:ext>
            </a:extLst>
          </p:cNvPr>
          <p:cNvSpPr>
            <a:spLocks noGrp="1"/>
          </p:cNvSpPr>
          <p:nvPr>
            <p:ph type="body" sz="quarter" idx="11"/>
          </p:nvPr>
        </p:nvSpPr>
        <p:spPr>
          <a:xfrm>
            <a:off x="337294" y="1715629"/>
            <a:ext cx="11275585" cy="4095160"/>
          </a:xfrm>
        </p:spPr>
        <p:txBody>
          <a:bodyPr/>
          <a:lstStyle/>
          <a:p>
            <a:r>
              <a:rPr lang="zh-CN" altLang="en-US" dirty="0"/>
              <a:t>步骤 </a:t>
            </a:r>
            <a:r>
              <a:rPr lang="en-US" altLang="zh-CN" dirty="0"/>
              <a:t>06 </a:t>
            </a:r>
            <a:r>
              <a:rPr lang="zh-CN" altLang="en-US" dirty="0"/>
              <a:t>预览合成窗口中的整体效果，进一步细化画面细节。在菜单栏中选择“合成”→“添加到渲染队列”选项，将当前合成添加至“渲染队列”面板。在 “渲染队列”面板中，双击“输出模块”，在弹出的“输出模块设置”对话框中，将输出格式设置为“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5" name="文本占位符 4">
            <a:extLst>
              <a:ext uri="{FF2B5EF4-FFF2-40B4-BE49-F238E27FC236}">
                <a16:creationId xmlns:a16="http://schemas.microsoft.com/office/drawing/2014/main" id="{7395C7BC-3980-460C-EF13-FF07AB6B6B00}"/>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10009383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1CA09-D270-B945-30E1-E79E3CFEF35F}"/>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21C8F183-2311-3A93-61E2-0B180756E79F}"/>
              </a:ext>
            </a:extLst>
          </p:cNvPr>
          <p:cNvSpPr>
            <a:spLocks noGrp="1"/>
          </p:cNvSpPr>
          <p:nvPr>
            <p:ph type="body" sz="quarter" idx="11"/>
          </p:nvPr>
        </p:nvSpPr>
        <p:spPr/>
        <p:txBody>
          <a:bodyPr/>
          <a:lstStyle/>
          <a:p>
            <a:r>
              <a:rPr lang="zh-CN" altLang="en-US" dirty="0"/>
              <a:t>项目 </a:t>
            </a:r>
            <a:r>
              <a:rPr lang="en-US" altLang="zh-CN" dirty="0"/>
              <a:t>2</a:t>
            </a:r>
            <a:endParaRPr lang="zh-CN" altLang="en-US" dirty="0"/>
          </a:p>
        </p:txBody>
      </p:sp>
      <p:sp>
        <p:nvSpPr>
          <p:cNvPr id="4" name="文本占位符 3">
            <a:extLst>
              <a:ext uri="{FF2B5EF4-FFF2-40B4-BE49-F238E27FC236}">
                <a16:creationId xmlns:a16="http://schemas.microsoft.com/office/drawing/2014/main" id="{AFC11DF4-DBC8-5E6B-4F1D-46443162CD83}"/>
              </a:ext>
            </a:extLst>
          </p:cNvPr>
          <p:cNvSpPr>
            <a:spLocks noGrp="1"/>
          </p:cNvSpPr>
          <p:nvPr>
            <p:ph type="body" sz="quarter" idx="13"/>
          </p:nvPr>
        </p:nvSpPr>
        <p:spPr/>
        <p:txBody>
          <a:bodyPr/>
          <a:lstStyle/>
          <a:p>
            <a:r>
              <a:rPr lang="zh-CN" altLang="en-US" dirty="0"/>
              <a:t>视觉错觉与创意交融的</a:t>
            </a:r>
          </a:p>
        </p:txBody>
      </p:sp>
      <p:sp>
        <p:nvSpPr>
          <p:cNvPr id="6" name="文本占位符 5">
            <a:extLst>
              <a:ext uri="{FF2B5EF4-FFF2-40B4-BE49-F238E27FC236}">
                <a16:creationId xmlns:a16="http://schemas.microsoft.com/office/drawing/2014/main" id="{1C8E3039-5AD4-CF9D-6912-86A43AB58E10}"/>
              </a:ext>
            </a:extLst>
          </p:cNvPr>
          <p:cNvSpPr>
            <a:spLocks noGrp="1"/>
          </p:cNvSpPr>
          <p:nvPr>
            <p:ph type="body" sz="quarter" idx="14"/>
          </p:nvPr>
        </p:nvSpPr>
        <p:spPr/>
        <p:txBody>
          <a:bodyPr/>
          <a:lstStyle/>
          <a:p>
            <a:r>
              <a:rPr lang="zh-CN" altLang="en-US" dirty="0"/>
              <a:t>艺术实践</a:t>
            </a:r>
          </a:p>
        </p:txBody>
      </p:sp>
    </p:spTree>
    <p:extLst>
      <p:ext uri="{BB962C8B-B14F-4D97-AF65-F5344CB8AC3E}">
        <p14:creationId xmlns:p14="http://schemas.microsoft.com/office/powerpoint/2010/main" val="265389542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5B0986FB-1799-C8E9-9A26-A63CC85623FA}"/>
              </a:ext>
            </a:extLst>
          </p:cNvPr>
          <p:cNvPicPr>
            <a:picLocks noGrp="1" noChangeAspect="1"/>
          </p:cNvPicPr>
          <p:nvPr>
            <p:ph type="pic" sz="quarter" idx="14"/>
          </p:nvPr>
        </p:nvPicPr>
        <p:blipFill rotWithShape="1">
          <a:blip r:embed="rId2"/>
          <a:srcRect t="-187237" b="-187237"/>
          <a:stretch>
            <a:fillRect/>
          </a:stretch>
        </p:blipFill>
        <p:spPr>
          <a:prstGeom prst="rect">
            <a:avLst/>
          </a:prstGeom>
        </p:spPr>
      </p:pic>
      <p:sp>
        <p:nvSpPr>
          <p:cNvPr id="5" name="文本占位符 4">
            <a:extLst>
              <a:ext uri="{FF2B5EF4-FFF2-40B4-BE49-F238E27FC236}">
                <a16:creationId xmlns:a16="http://schemas.microsoft.com/office/drawing/2014/main" id="{82514807-15DC-F1F8-0F66-6FDAF5054621}"/>
              </a:ext>
            </a:extLst>
          </p:cNvPr>
          <p:cNvSpPr>
            <a:spLocks noGrp="1"/>
          </p:cNvSpPr>
          <p:nvPr>
            <p:ph type="body" sz="quarter" idx="10"/>
          </p:nvPr>
        </p:nvSpPr>
        <p:spPr/>
        <p:txBody>
          <a:bodyPr/>
          <a:lstStyle/>
          <a:p>
            <a:r>
              <a:rPr lang="zh-CN" altLang="en-US" dirty="0"/>
              <a:t>知识准备</a:t>
            </a:r>
          </a:p>
        </p:txBody>
      </p:sp>
      <p:sp>
        <p:nvSpPr>
          <p:cNvPr id="7" name="文本占位符 6">
            <a:extLst>
              <a:ext uri="{FF2B5EF4-FFF2-40B4-BE49-F238E27FC236}">
                <a16:creationId xmlns:a16="http://schemas.microsoft.com/office/drawing/2014/main" id="{51EE2016-FF9F-01D7-F0C5-90027483CEA4}"/>
              </a:ext>
            </a:extLst>
          </p:cNvPr>
          <p:cNvSpPr>
            <a:spLocks noGrp="1"/>
          </p:cNvSpPr>
          <p:nvPr>
            <p:ph type="body" sz="quarter" idx="11"/>
          </p:nvPr>
        </p:nvSpPr>
        <p:spPr>
          <a:xfrm>
            <a:off x="337295" y="953881"/>
            <a:ext cx="5337642" cy="5618654"/>
          </a:xfrm>
        </p:spPr>
        <p:txBody>
          <a:bodyPr/>
          <a:lstStyle/>
          <a:p>
            <a:r>
              <a:rPr lang="en-US" altLang="zh-CN" dirty="0"/>
              <a:t>1. </a:t>
            </a:r>
            <a:r>
              <a:rPr lang="zh-CN" altLang="en-US" dirty="0"/>
              <a:t>了解图层概念</a:t>
            </a:r>
          </a:p>
          <a:p>
            <a:r>
              <a:rPr lang="zh-CN" altLang="en-US" dirty="0"/>
              <a:t>在 </a:t>
            </a:r>
            <a:r>
              <a:rPr lang="en-US" altLang="zh-CN" dirty="0"/>
              <a:t>After Effects </a:t>
            </a:r>
            <a:r>
              <a:rPr lang="zh-CN" altLang="en-US" dirty="0"/>
              <a:t>中，无论是创作项目合成、动画还是特效处理等操作都离不开图层。因此，学习动态影像制作的第一步就是了解和掌握图层。“合成”面板中的素材都是以图层的方式显示在“时间轴”面板中，并按照顺序排列组合的。</a:t>
            </a:r>
          </a:p>
          <a:p>
            <a:r>
              <a:rPr lang="en-US" altLang="zh-CN" dirty="0"/>
              <a:t>After Effects </a:t>
            </a:r>
            <a:r>
              <a:rPr lang="zh-CN" altLang="en-US" dirty="0"/>
              <a:t>除可以导入视频、音频、图像、序列等素材外，还可以创建不同类型的图层，包括文本、纯色、灯光、摄像机等，如图 </a:t>
            </a:r>
            <a:r>
              <a:rPr lang="en-US" altLang="zh-CN" dirty="0"/>
              <a:t>2-0-1 </a:t>
            </a:r>
            <a:r>
              <a:rPr lang="zh-CN" altLang="en-US" dirty="0"/>
              <a:t>所示。</a:t>
            </a:r>
          </a:p>
        </p:txBody>
      </p:sp>
    </p:spTree>
    <p:extLst>
      <p:ext uri="{BB962C8B-B14F-4D97-AF65-F5344CB8AC3E}">
        <p14:creationId xmlns:p14="http://schemas.microsoft.com/office/powerpoint/2010/main" val="63269571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C309D-B4BD-6C41-9612-9721CAFC1F3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A8E1687-3889-3C22-6F8B-9F3D50A5118C}"/>
              </a:ext>
            </a:extLst>
          </p:cNvPr>
          <p:cNvSpPr>
            <a:spLocks noGrp="1"/>
          </p:cNvSpPr>
          <p:nvPr>
            <p:ph type="body" sz="quarter" idx="11"/>
          </p:nvPr>
        </p:nvSpPr>
        <p:spPr>
          <a:xfrm>
            <a:off x="337294" y="1207799"/>
            <a:ext cx="11275585" cy="5110823"/>
          </a:xfrm>
        </p:spPr>
        <p:txBody>
          <a:bodyPr/>
          <a:lstStyle/>
          <a:p>
            <a:r>
              <a:rPr lang="en-US" altLang="zh-CN" dirty="0"/>
              <a:t>1. </a:t>
            </a:r>
            <a:r>
              <a:rPr lang="zh-CN" altLang="en-US" dirty="0"/>
              <a:t>了解图层概念</a:t>
            </a:r>
          </a:p>
          <a:p>
            <a:r>
              <a:rPr lang="zh-CN" altLang="en-US" dirty="0"/>
              <a:t>（</a:t>
            </a:r>
            <a:r>
              <a:rPr lang="en-US" altLang="zh-CN" dirty="0"/>
              <a:t>1</a:t>
            </a:r>
            <a:r>
              <a:rPr lang="zh-CN" altLang="en-US" dirty="0"/>
              <a:t>）素材图层</a:t>
            </a:r>
            <a:endParaRPr lang="en-US" altLang="zh-CN" dirty="0"/>
          </a:p>
          <a:p>
            <a:r>
              <a:rPr lang="zh-CN" altLang="en-US" dirty="0"/>
              <a:t>（</a:t>
            </a:r>
            <a:r>
              <a:rPr lang="en-US" altLang="zh-CN" dirty="0"/>
              <a:t>2</a:t>
            </a:r>
            <a:r>
              <a:rPr lang="zh-CN" altLang="en-US" dirty="0"/>
              <a:t>）文本图层</a:t>
            </a:r>
            <a:endParaRPr lang="en-US" altLang="zh-CN" dirty="0"/>
          </a:p>
          <a:p>
            <a:r>
              <a:rPr lang="zh-CN" altLang="en-US" dirty="0"/>
              <a:t>（</a:t>
            </a:r>
            <a:r>
              <a:rPr lang="en-US" altLang="zh-CN" dirty="0"/>
              <a:t>3</a:t>
            </a:r>
            <a:r>
              <a:rPr lang="zh-CN" altLang="en-US" dirty="0"/>
              <a:t>）纯色图层</a:t>
            </a:r>
            <a:endParaRPr lang="en-US" altLang="zh-CN" dirty="0"/>
          </a:p>
          <a:p>
            <a:r>
              <a:rPr lang="zh-CN" altLang="en-US" dirty="0"/>
              <a:t>（</a:t>
            </a:r>
            <a:r>
              <a:rPr lang="en-US" altLang="zh-CN" dirty="0"/>
              <a:t>4</a:t>
            </a:r>
            <a:r>
              <a:rPr lang="zh-CN" altLang="en-US" dirty="0"/>
              <a:t>）灯光图层</a:t>
            </a:r>
            <a:endParaRPr lang="en-US" altLang="zh-CN" dirty="0"/>
          </a:p>
          <a:p>
            <a:r>
              <a:rPr lang="zh-CN" altLang="en-US" dirty="0"/>
              <a:t>（</a:t>
            </a:r>
            <a:r>
              <a:rPr lang="en-US" altLang="zh-CN" dirty="0"/>
              <a:t>5</a:t>
            </a:r>
            <a:r>
              <a:rPr lang="zh-CN" altLang="en-US" dirty="0"/>
              <a:t>）摄像机图层</a:t>
            </a:r>
            <a:endParaRPr lang="en-US" altLang="zh-CN" dirty="0"/>
          </a:p>
          <a:p>
            <a:r>
              <a:rPr lang="zh-CN" altLang="en-US" dirty="0"/>
              <a:t>（</a:t>
            </a:r>
            <a:r>
              <a:rPr lang="en-US" altLang="zh-CN" dirty="0"/>
              <a:t>6</a:t>
            </a:r>
            <a:r>
              <a:rPr lang="zh-CN" altLang="en-US" dirty="0"/>
              <a:t>）空对象图层</a:t>
            </a:r>
            <a:endParaRPr lang="en-US" altLang="zh-CN" dirty="0"/>
          </a:p>
          <a:p>
            <a:r>
              <a:rPr lang="zh-CN" altLang="en-US" dirty="0"/>
              <a:t>（</a:t>
            </a:r>
            <a:r>
              <a:rPr lang="en-US" altLang="zh-CN" dirty="0"/>
              <a:t>7</a:t>
            </a:r>
            <a:r>
              <a:rPr lang="zh-CN" altLang="en-US" dirty="0"/>
              <a:t>）形状图层</a:t>
            </a:r>
            <a:endParaRPr lang="en-US" altLang="zh-CN" dirty="0"/>
          </a:p>
          <a:p>
            <a:r>
              <a:rPr lang="zh-CN" altLang="en-US" dirty="0"/>
              <a:t>（</a:t>
            </a:r>
            <a:r>
              <a:rPr lang="en-US" altLang="zh-CN" dirty="0"/>
              <a:t>8</a:t>
            </a:r>
            <a:r>
              <a:rPr lang="zh-CN" altLang="en-US" dirty="0"/>
              <a:t>）调整图层</a:t>
            </a:r>
            <a:endParaRPr lang="en-US" altLang="zh-CN" dirty="0"/>
          </a:p>
          <a:p>
            <a:r>
              <a:rPr lang="zh-CN" altLang="en-US" dirty="0"/>
              <a:t>（</a:t>
            </a:r>
            <a:r>
              <a:rPr lang="en-US" altLang="zh-CN" dirty="0"/>
              <a:t>9</a:t>
            </a:r>
            <a:r>
              <a:rPr lang="zh-CN" altLang="en-US" dirty="0"/>
              <a:t>）</a:t>
            </a:r>
            <a:r>
              <a:rPr lang="en-US" altLang="zh-CN" dirty="0"/>
              <a:t>Photoshop </a:t>
            </a:r>
            <a:r>
              <a:rPr lang="zh-CN" altLang="en-US" dirty="0"/>
              <a:t>图层</a:t>
            </a:r>
          </a:p>
        </p:txBody>
      </p:sp>
      <p:sp>
        <p:nvSpPr>
          <p:cNvPr id="5" name="文本占位符 4">
            <a:extLst>
              <a:ext uri="{FF2B5EF4-FFF2-40B4-BE49-F238E27FC236}">
                <a16:creationId xmlns:a16="http://schemas.microsoft.com/office/drawing/2014/main" id="{6281161A-8DDF-8AC0-AAF5-CBA43865A8B6}"/>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270689331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A1A14-8E3E-7779-CADF-928ED3774DF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53B09EE-F05D-32FE-4900-2F001171D7A0}"/>
              </a:ext>
            </a:extLst>
          </p:cNvPr>
          <p:cNvSpPr>
            <a:spLocks noGrp="1"/>
          </p:cNvSpPr>
          <p:nvPr>
            <p:ph type="body" sz="quarter" idx="11"/>
          </p:nvPr>
        </p:nvSpPr>
        <p:spPr>
          <a:xfrm>
            <a:off x="337294" y="1969547"/>
            <a:ext cx="11275585" cy="3587329"/>
          </a:xfrm>
        </p:spPr>
        <p:txBody>
          <a:bodyPr/>
          <a:lstStyle/>
          <a:p>
            <a:r>
              <a:rPr lang="en-US" altLang="zh-CN" dirty="0"/>
              <a:t>2. </a:t>
            </a:r>
            <a:r>
              <a:rPr lang="zh-CN" altLang="en-US" dirty="0"/>
              <a:t>蒙版工具</a:t>
            </a:r>
            <a:endParaRPr lang="en-US" altLang="zh-CN" dirty="0"/>
          </a:p>
          <a:p>
            <a:r>
              <a:rPr lang="zh-CN" altLang="en-US" dirty="0"/>
              <a:t>利用蒙版工具创建蒙版是最常用的蒙版创建方法。</a:t>
            </a:r>
            <a:r>
              <a:rPr lang="en-US" altLang="zh-CN" dirty="0"/>
              <a:t>After Effects </a:t>
            </a:r>
            <a:r>
              <a:rPr lang="zh-CN" altLang="en-US" dirty="0"/>
              <a:t>中的蒙版是一种路径，可以是开放的路径也可以是闭合的路径。蒙版可以绘制在图层中，一个图层可以包含多个蒙版。虽然蒙版和它作用的图像属于同一个图层，但可以将其概念化为两部分：一个是轮廓层，即蒙版层；另一个是被蒙版层，即蒙版下面的图像层。</a:t>
            </a:r>
          </a:p>
          <a:p>
            <a:r>
              <a:rPr lang="zh-CN" altLang="en-US" dirty="0"/>
              <a:t>使用形状工具可以创建常见的几何形状蒙版，比如矩形、圆形、多边形、星形等；使用钢笔工具则可以绘制不规则形状或者开放路径的蒙版。</a:t>
            </a:r>
          </a:p>
        </p:txBody>
      </p:sp>
      <p:sp>
        <p:nvSpPr>
          <p:cNvPr id="5" name="文本占位符 4">
            <a:extLst>
              <a:ext uri="{FF2B5EF4-FFF2-40B4-BE49-F238E27FC236}">
                <a16:creationId xmlns:a16="http://schemas.microsoft.com/office/drawing/2014/main" id="{A4CE68BF-38F2-D98A-D561-6C300F185B2F}"/>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275737357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93359-27C4-4015-0EFB-DE429DB36C8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ECACB07-51DC-21EA-E46D-A4DBC6DCC4CD}"/>
              </a:ext>
            </a:extLst>
          </p:cNvPr>
          <p:cNvSpPr>
            <a:spLocks noGrp="1"/>
          </p:cNvSpPr>
          <p:nvPr>
            <p:ph type="body" sz="quarter" idx="11"/>
          </p:nvPr>
        </p:nvSpPr>
        <p:spPr>
          <a:xfrm>
            <a:off x="337294" y="1461719"/>
            <a:ext cx="11275585" cy="4602991"/>
          </a:xfrm>
        </p:spPr>
        <p:txBody>
          <a:bodyPr/>
          <a:lstStyle/>
          <a:p>
            <a:r>
              <a:rPr lang="en-US" altLang="zh-CN" dirty="0"/>
              <a:t>3. </a:t>
            </a:r>
            <a:r>
              <a:rPr lang="zh-CN" altLang="en-US" dirty="0"/>
              <a:t>形状工具组</a:t>
            </a:r>
            <a:endParaRPr lang="en-US" altLang="zh-CN" dirty="0"/>
          </a:p>
          <a:p>
            <a:r>
              <a:rPr lang="zh-CN" altLang="en-US" dirty="0"/>
              <a:t>使用形状工具可以绘制出多种规则的几何形状蒙版，形状工具按钮位于工具栏中，包括“矩形工具”“圆角矩形工具”“椭圆工具”“多边形工具”“星形工具”</a:t>
            </a:r>
            <a:r>
              <a:rPr lang="en-US" altLang="zh-CN" dirty="0"/>
              <a:t>5 </a:t>
            </a:r>
            <a:r>
              <a:rPr lang="zh-CN" altLang="en-US" dirty="0"/>
              <a:t>种工具。单击并按住工具图标，可展开其他工具选项。</a:t>
            </a:r>
            <a:endParaRPr lang="en-US" altLang="zh-CN" dirty="0"/>
          </a:p>
          <a:p>
            <a:r>
              <a:rPr lang="zh-CN" altLang="en-US" dirty="0"/>
              <a:t>（</a:t>
            </a:r>
            <a:r>
              <a:rPr lang="en-US" altLang="zh-CN" dirty="0"/>
              <a:t>1</a:t>
            </a:r>
            <a:r>
              <a:rPr lang="zh-CN" altLang="en-US" dirty="0"/>
              <a:t>）矩形工具</a:t>
            </a:r>
            <a:endParaRPr lang="en-US" altLang="zh-CN" dirty="0"/>
          </a:p>
          <a:p>
            <a:r>
              <a:rPr lang="zh-CN" altLang="en-US" dirty="0"/>
              <a:t>（</a:t>
            </a:r>
            <a:r>
              <a:rPr lang="en-US" altLang="zh-CN" dirty="0"/>
              <a:t>2</a:t>
            </a:r>
            <a:r>
              <a:rPr lang="zh-CN" altLang="en-US" dirty="0"/>
              <a:t>）圆角矩形工具</a:t>
            </a:r>
            <a:endParaRPr lang="en-US" altLang="zh-CN" dirty="0"/>
          </a:p>
          <a:p>
            <a:r>
              <a:rPr lang="zh-CN" altLang="en-US" dirty="0"/>
              <a:t>（</a:t>
            </a:r>
            <a:r>
              <a:rPr lang="en-US" altLang="zh-CN" dirty="0"/>
              <a:t>3</a:t>
            </a:r>
            <a:r>
              <a:rPr lang="zh-CN" altLang="en-US" dirty="0"/>
              <a:t>）椭圆工具</a:t>
            </a:r>
            <a:endParaRPr lang="en-US" altLang="zh-CN" dirty="0"/>
          </a:p>
          <a:p>
            <a:r>
              <a:rPr lang="zh-CN" altLang="en-US" dirty="0"/>
              <a:t>（</a:t>
            </a:r>
            <a:r>
              <a:rPr lang="en-US" altLang="zh-CN" dirty="0"/>
              <a:t>4</a:t>
            </a:r>
            <a:r>
              <a:rPr lang="zh-CN" altLang="en-US" dirty="0"/>
              <a:t>）多边形工具</a:t>
            </a:r>
            <a:endParaRPr lang="en-US" altLang="zh-CN" dirty="0"/>
          </a:p>
          <a:p>
            <a:r>
              <a:rPr lang="zh-CN" altLang="en-US" dirty="0"/>
              <a:t>（</a:t>
            </a:r>
            <a:r>
              <a:rPr lang="en-US" altLang="zh-CN" dirty="0"/>
              <a:t>5</a:t>
            </a:r>
            <a:r>
              <a:rPr lang="zh-CN" altLang="en-US" dirty="0"/>
              <a:t>）星形工具</a:t>
            </a:r>
          </a:p>
        </p:txBody>
      </p:sp>
      <p:sp>
        <p:nvSpPr>
          <p:cNvPr id="5" name="文本占位符 4">
            <a:extLst>
              <a:ext uri="{FF2B5EF4-FFF2-40B4-BE49-F238E27FC236}">
                <a16:creationId xmlns:a16="http://schemas.microsoft.com/office/drawing/2014/main" id="{9A87D6FA-E1E7-BD8E-D22B-012874772F06}"/>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3761127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3E42B-C5C5-074A-0B1A-6FE7896DC801}"/>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E0FCCC38-D6BF-A2DE-E4EE-5AA9464CFC03}"/>
              </a:ext>
            </a:extLst>
          </p:cNvPr>
          <p:cNvSpPr>
            <a:spLocks noGrp="1"/>
          </p:cNvSpPr>
          <p:nvPr>
            <p:ph type="body" sz="quarter" idx="10"/>
          </p:nvPr>
        </p:nvSpPr>
        <p:spPr/>
        <p:txBody>
          <a:bodyPr/>
          <a:lstStyle/>
          <a:p>
            <a:r>
              <a:rPr lang="zh-CN" altLang="en-US" dirty="0"/>
              <a:t>任务实施步骤</a:t>
            </a:r>
          </a:p>
        </p:txBody>
      </p:sp>
      <p:sp>
        <p:nvSpPr>
          <p:cNvPr id="19" name="文本占位符 18">
            <a:extLst>
              <a:ext uri="{FF2B5EF4-FFF2-40B4-BE49-F238E27FC236}">
                <a16:creationId xmlns:a16="http://schemas.microsoft.com/office/drawing/2014/main" id="{79B8E403-7BFB-DF13-7871-C2CDDD38BFED}"/>
              </a:ext>
            </a:extLst>
          </p:cNvPr>
          <p:cNvSpPr>
            <a:spLocks noGrp="1"/>
          </p:cNvSpPr>
          <p:nvPr>
            <p:ph type="body" sz="quarter" idx="11"/>
          </p:nvPr>
        </p:nvSpPr>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软件，双击“项目”面板的空白处，导入所需素材。选中“项目”面板中的实拍素材，将其拖至“项目”面板左下角的“新建合成”按钮上，创建一个与实拍素材尺寸相同的合成。“项目”面板如图 </a:t>
            </a:r>
            <a:r>
              <a:rPr lang="en-US" altLang="zh-CN" dirty="0"/>
              <a:t>1-1-2 </a:t>
            </a:r>
            <a:r>
              <a:rPr lang="zh-CN" altLang="en-US" dirty="0"/>
              <a:t>所示。“新建合成”按钮如图 </a:t>
            </a:r>
            <a:r>
              <a:rPr lang="en-US" altLang="zh-CN" dirty="0"/>
              <a:t>1-1-3 </a:t>
            </a:r>
            <a:r>
              <a:rPr lang="zh-CN" altLang="en-US" dirty="0"/>
              <a:t>所示。</a:t>
            </a:r>
            <a:endParaRPr lang="en-US" altLang="zh-CN" dirty="0"/>
          </a:p>
        </p:txBody>
      </p:sp>
      <p:pic>
        <p:nvPicPr>
          <p:cNvPr id="24" name="图片占位符 23">
            <a:extLst>
              <a:ext uri="{FF2B5EF4-FFF2-40B4-BE49-F238E27FC236}">
                <a16:creationId xmlns:a16="http://schemas.microsoft.com/office/drawing/2014/main" id="{D7CC6DFF-6A1F-34B2-1770-6D8997B6273D}"/>
              </a:ext>
            </a:extLst>
          </p:cNvPr>
          <p:cNvPicPr>
            <a:picLocks noGrp="1" noChangeAspect="1"/>
          </p:cNvPicPr>
          <p:nvPr>
            <p:ph type="pic" sz="quarter" idx="14"/>
          </p:nvPr>
        </p:nvPicPr>
        <p:blipFill rotWithShape="1">
          <a:blip r:embed="rId2"/>
          <a:srcRect l="-32915" r="-32915"/>
          <a:stretch>
            <a:fillRect/>
          </a:stretch>
        </p:blipFill>
        <p:spPr>
          <a:prstGeom prst="rect">
            <a:avLst/>
          </a:prstGeom>
        </p:spPr>
      </p:pic>
      <p:pic>
        <p:nvPicPr>
          <p:cNvPr id="22" name="图片占位符 21">
            <a:extLst>
              <a:ext uri="{FF2B5EF4-FFF2-40B4-BE49-F238E27FC236}">
                <a16:creationId xmlns:a16="http://schemas.microsoft.com/office/drawing/2014/main" id="{073417F9-472C-18A3-25F1-ADFD29740488}"/>
              </a:ext>
            </a:extLst>
          </p:cNvPr>
          <p:cNvPicPr>
            <a:picLocks noGrp="1" noChangeAspect="1"/>
          </p:cNvPicPr>
          <p:nvPr>
            <p:ph type="pic" sz="quarter" idx="13"/>
          </p:nvPr>
        </p:nvPicPr>
        <p:blipFill rotWithShape="1">
          <a:blip r:embed="rId3"/>
          <a:srcRect l="-41293" r="-41293"/>
          <a:stretch>
            <a:fillRect/>
          </a:stretch>
        </p:blipFill>
        <p:spPr>
          <a:prstGeom prst="rect">
            <a:avLst/>
          </a:prstGeom>
        </p:spPr>
      </p:pic>
    </p:spTree>
    <p:extLst>
      <p:ext uri="{BB962C8B-B14F-4D97-AF65-F5344CB8AC3E}">
        <p14:creationId xmlns:p14="http://schemas.microsoft.com/office/powerpoint/2010/main" val="15376709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92CBC-278F-254E-4DD8-66C823BBF57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88FAB065-7646-7A4E-0D9B-26027E2A56DC}"/>
              </a:ext>
            </a:extLst>
          </p:cNvPr>
          <p:cNvSpPr>
            <a:spLocks noGrp="1"/>
          </p:cNvSpPr>
          <p:nvPr>
            <p:ph type="body" sz="quarter" idx="11"/>
          </p:nvPr>
        </p:nvSpPr>
        <p:spPr>
          <a:xfrm>
            <a:off x="337294" y="1715637"/>
            <a:ext cx="11275585" cy="4095160"/>
          </a:xfrm>
        </p:spPr>
        <p:txBody>
          <a:bodyPr/>
          <a:lstStyle/>
          <a:p>
            <a:r>
              <a:rPr lang="en-US" altLang="zh-CN" dirty="0"/>
              <a:t>4. </a:t>
            </a:r>
            <a:r>
              <a:rPr lang="zh-CN" altLang="en-US" dirty="0"/>
              <a:t>钢笔工具组</a:t>
            </a:r>
            <a:endParaRPr lang="en-US" altLang="zh-CN" dirty="0"/>
          </a:p>
          <a:p>
            <a:r>
              <a:rPr lang="zh-CN" altLang="en-US" dirty="0"/>
              <a:t>利用钢笔工具可以绘制任意形状的蒙版。钢笔工具组中包括“钢笔工具”“添加‘顶点’工具”“删除‘顶点’工具”“转换‘顶点’工具”以及“蒙版羽化工具” 。</a:t>
            </a:r>
            <a:endParaRPr lang="en-US" altLang="zh-CN" dirty="0"/>
          </a:p>
          <a:p>
            <a:r>
              <a:rPr lang="zh-CN" altLang="en-US" dirty="0"/>
              <a:t>（</a:t>
            </a:r>
            <a:r>
              <a:rPr lang="en-US" altLang="zh-CN" dirty="0"/>
              <a:t>1</a:t>
            </a:r>
            <a:r>
              <a:rPr lang="zh-CN" altLang="en-US" dirty="0"/>
              <a:t>）钢笔工具</a:t>
            </a:r>
            <a:endParaRPr lang="en-US" altLang="zh-CN" dirty="0"/>
          </a:p>
          <a:p>
            <a:r>
              <a:rPr lang="zh-CN" altLang="en-US" dirty="0"/>
              <a:t>（</a:t>
            </a:r>
            <a:r>
              <a:rPr lang="en-US" altLang="zh-CN" dirty="0"/>
              <a:t>2</a:t>
            </a:r>
            <a:r>
              <a:rPr lang="zh-CN" altLang="en-US" dirty="0"/>
              <a:t>）添加“顶点”工具</a:t>
            </a:r>
            <a:endParaRPr lang="en-US" altLang="zh-CN" dirty="0"/>
          </a:p>
          <a:p>
            <a:r>
              <a:rPr lang="zh-CN" altLang="en-US" dirty="0"/>
              <a:t>（</a:t>
            </a:r>
            <a:r>
              <a:rPr lang="en-US" altLang="zh-CN" dirty="0"/>
              <a:t>3</a:t>
            </a:r>
            <a:r>
              <a:rPr lang="zh-CN" altLang="en-US" dirty="0"/>
              <a:t>）删除“顶点”工具</a:t>
            </a:r>
            <a:endParaRPr lang="en-US" altLang="zh-CN" dirty="0"/>
          </a:p>
          <a:p>
            <a:r>
              <a:rPr lang="zh-CN" altLang="en-US" dirty="0"/>
              <a:t>（</a:t>
            </a:r>
            <a:r>
              <a:rPr lang="en-US" altLang="zh-CN" dirty="0"/>
              <a:t>4</a:t>
            </a:r>
            <a:r>
              <a:rPr lang="zh-CN" altLang="en-US" dirty="0"/>
              <a:t>）转换“顶点”工具</a:t>
            </a:r>
            <a:endParaRPr lang="en-US" altLang="zh-CN" dirty="0"/>
          </a:p>
          <a:p>
            <a:r>
              <a:rPr lang="zh-CN" altLang="en-US" dirty="0"/>
              <a:t>（</a:t>
            </a:r>
            <a:r>
              <a:rPr lang="en-US" altLang="zh-CN" dirty="0"/>
              <a:t>5</a:t>
            </a:r>
            <a:r>
              <a:rPr lang="zh-CN" altLang="en-US" dirty="0"/>
              <a:t>）蒙版羽化工具</a:t>
            </a:r>
          </a:p>
        </p:txBody>
      </p:sp>
      <p:sp>
        <p:nvSpPr>
          <p:cNvPr id="5" name="文本占位符 4">
            <a:extLst>
              <a:ext uri="{FF2B5EF4-FFF2-40B4-BE49-F238E27FC236}">
                <a16:creationId xmlns:a16="http://schemas.microsoft.com/office/drawing/2014/main" id="{D74FC75E-020E-9196-6B16-17519D9FC278}"/>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4295844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D1B8E-A3D6-A780-72A7-09D392C9DE1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2558BA1-4301-45A6-E7A5-0A4CDA1C0370}"/>
              </a:ext>
            </a:extLst>
          </p:cNvPr>
          <p:cNvSpPr>
            <a:spLocks noGrp="1"/>
          </p:cNvSpPr>
          <p:nvPr>
            <p:ph type="body" sz="quarter" idx="11"/>
          </p:nvPr>
        </p:nvSpPr>
        <p:spPr>
          <a:xfrm>
            <a:off x="337294" y="953893"/>
            <a:ext cx="11275585" cy="5618654"/>
          </a:xfrm>
        </p:spPr>
        <p:txBody>
          <a:bodyPr/>
          <a:lstStyle/>
          <a:p>
            <a:r>
              <a:rPr lang="en-US" altLang="zh-CN" dirty="0"/>
              <a:t>5. </a:t>
            </a:r>
            <a:r>
              <a:rPr lang="zh-CN" altLang="en-US" dirty="0"/>
              <a:t>设置蒙版</a:t>
            </a:r>
          </a:p>
          <a:p>
            <a:r>
              <a:rPr lang="zh-CN" altLang="en-US" dirty="0"/>
              <a:t>创建蒙版之后，用户可通过设置蒙版的混合样式或者其基本属性调整蒙版效果。</a:t>
            </a:r>
            <a:endParaRPr lang="en-US" altLang="zh-CN" dirty="0"/>
          </a:p>
          <a:p>
            <a:r>
              <a:rPr lang="zh-CN" altLang="en-US" dirty="0"/>
              <a:t>在创建完成蒙版后，“时间轴”面板会出现一个“蒙版”属性。“蒙版”右侧的下拉列表中显示了蒙版模式选项。</a:t>
            </a:r>
            <a:endParaRPr lang="en-US" altLang="zh-CN" dirty="0"/>
          </a:p>
          <a:p>
            <a:pPr marL="1074738" indent="-342900">
              <a:buSzPct val="80000"/>
              <a:buFont typeface="Wingdings" panose="05000000000000000000" pitchFamily="2" charset="2"/>
              <a:buChar char="l"/>
            </a:pPr>
            <a:r>
              <a:rPr lang="zh-CN" altLang="en-US" dirty="0"/>
              <a:t>“无”</a:t>
            </a:r>
            <a:endParaRPr lang="en-US" altLang="zh-CN" dirty="0"/>
          </a:p>
          <a:p>
            <a:pPr marL="1074738" indent="-342900">
              <a:buSzPct val="80000"/>
              <a:buFont typeface="Wingdings" panose="05000000000000000000" pitchFamily="2" charset="2"/>
              <a:buChar char="l"/>
            </a:pPr>
            <a:r>
              <a:rPr lang="zh-CN" altLang="en-US" dirty="0"/>
              <a:t>“相加”</a:t>
            </a:r>
            <a:endParaRPr lang="en-US" altLang="zh-CN" dirty="0"/>
          </a:p>
          <a:p>
            <a:pPr marL="1074738" indent="-342900">
              <a:buSzPct val="80000"/>
              <a:buFont typeface="Wingdings" panose="05000000000000000000" pitchFamily="2" charset="2"/>
              <a:buChar char="l"/>
            </a:pPr>
            <a:r>
              <a:rPr lang="zh-CN" altLang="en-US" dirty="0"/>
              <a:t>“相减” </a:t>
            </a:r>
            <a:endParaRPr lang="en-US" altLang="zh-CN" dirty="0"/>
          </a:p>
          <a:p>
            <a:pPr marL="1074738" indent="-342900">
              <a:buSzPct val="80000"/>
              <a:buFont typeface="Wingdings" panose="05000000000000000000" pitchFamily="2" charset="2"/>
              <a:buChar char="l"/>
            </a:pPr>
            <a:r>
              <a:rPr lang="en-US" altLang="zh-CN" dirty="0"/>
              <a:t>“</a:t>
            </a:r>
            <a:r>
              <a:rPr lang="zh-CN" altLang="en-US" dirty="0"/>
              <a:t>交集” </a:t>
            </a:r>
            <a:endParaRPr lang="en-US" altLang="zh-CN" dirty="0"/>
          </a:p>
          <a:p>
            <a:pPr marL="1074738" indent="-342900">
              <a:buSzPct val="80000"/>
              <a:buFont typeface="Wingdings" panose="05000000000000000000" pitchFamily="2" charset="2"/>
              <a:buChar char="l"/>
            </a:pPr>
            <a:r>
              <a:rPr lang="en-US" altLang="zh-CN" dirty="0"/>
              <a:t>“</a:t>
            </a:r>
            <a:r>
              <a:rPr lang="zh-CN" altLang="en-US" dirty="0"/>
              <a:t>变亮”</a:t>
            </a:r>
            <a:endParaRPr lang="en-US" altLang="zh-CN" dirty="0"/>
          </a:p>
          <a:p>
            <a:pPr marL="1074738" indent="-342900">
              <a:buSzPct val="80000"/>
              <a:buFont typeface="Wingdings" panose="05000000000000000000" pitchFamily="2" charset="2"/>
              <a:buChar char="l"/>
            </a:pPr>
            <a:r>
              <a:rPr lang="en-US" altLang="zh-CN" dirty="0"/>
              <a:t>“</a:t>
            </a:r>
            <a:r>
              <a:rPr lang="zh-CN" altLang="en-US" dirty="0"/>
              <a:t>变暗”</a:t>
            </a:r>
            <a:endParaRPr lang="en-US" altLang="zh-CN" dirty="0"/>
          </a:p>
          <a:p>
            <a:pPr marL="1074738" indent="-342900">
              <a:buSzPct val="80000"/>
              <a:buFont typeface="Wingdings" panose="05000000000000000000" pitchFamily="2" charset="2"/>
              <a:buChar char="l"/>
            </a:pPr>
            <a:r>
              <a:rPr lang="zh-CN" altLang="en-US" dirty="0"/>
              <a:t>“差值”</a:t>
            </a:r>
          </a:p>
        </p:txBody>
      </p:sp>
      <p:sp>
        <p:nvSpPr>
          <p:cNvPr id="5" name="文本占位符 4">
            <a:extLst>
              <a:ext uri="{FF2B5EF4-FFF2-40B4-BE49-F238E27FC236}">
                <a16:creationId xmlns:a16="http://schemas.microsoft.com/office/drawing/2014/main" id="{27A74B12-EAD2-DB7A-7039-040F386DCFB2}"/>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162544702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63E13C5-1C67-1AF2-9A1C-3350A1BF55EF}"/>
              </a:ext>
            </a:extLst>
          </p:cNvPr>
          <p:cNvSpPr>
            <a:spLocks noGrp="1"/>
          </p:cNvSpPr>
          <p:nvPr>
            <p:ph type="body" sz="quarter" idx="10"/>
          </p:nvPr>
        </p:nvSpPr>
        <p:spPr>
          <a:xfrm>
            <a:off x="705870" y="2307187"/>
            <a:ext cx="4422311" cy="1045672"/>
          </a:xfrm>
        </p:spPr>
        <p:txBody>
          <a:bodyPr/>
          <a:lstStyle/>
          <a:p>
            <a:r>
              <a:rPr lang="zh-CN" altLang="en-US" dirty="0"/>
              <a:t>任务 </a:t>
            </a:r>
            <a:r>
              <a:rPr lang="en-US" altLang="zh-CN" dirty="0"/>
              <a:t>2.1</a:t>
            </a:r>
            <a:endParaRPr lang="zh-CN" altLang="en-US" dirty="0"/>
          </a:p>
        </p:txBody>
      </p:sp>
      <p:sp>
        <p:nvSpPr>
          <p:cNvPr id="5" name="文本占位符 4">
            <a:extLst>
              <a:ext uri="{FF2B5EF4-FFF2-40B4-BE49-F238E27FC236}">
                <a16:creationId xmlns:a16="http://schemas.microsoft.com/office/drawing/2014/main" id="{283843C7-741E-0AF9-500B-266DE28E47AB}"/>
              </a:ext>
            </a:extLst>
          </p:cNvPr>
          <p:cNvSpPr>
            <a:spLocks noGrp="1"/>
          </p:cNvSpPr>
          <p:nvPr>
            <p:ph type="body" sz="quarter" idx="11"/>
          </p:nvPr>
        </p:nvSpPr>
        <p:spPr>
          <a:xfrm>
            <a:off x="705868" y="3500576"/>
            <a:ext cx="7863095" cy="630942"/>
          </a:xfrm>
        </p:spPr>
        <p:txBody>
          <a:bodyPr/>
          <a:lstStyle/>
          <a:p>
            <a:r>
              <a:rPr lang="zh-CN" altLang="en-US" dirty="0"/>
              <a:t>画圈隐人术</a:t>
            </a:r>
            <a:r>
              <a:rPr lang="en-US" altLang="zh-CN" dirty="0"/>
              <a:t>——</a:t>
            </a:r>
            <a:r>
              <a:rPr lang="zh-CN" altLang="en-US" dirty="0"/>
              <a:t>探索视觉错觉的新维度</a:t>
            </a:r>
          </a:p>
        </p:txBody>
      </p:sp>
    </p:spTree>
    <p:extLst>
      <p:ext uri="{BB962C8B-B14F-4D97-AF65-F5344CB8AC3E}">
        <p14:creationId xmlns:p14="http://schemas.microsoft.com/office/powerpoint/2010/main" val="338441382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610B500E-E061-7771-488E-D556C8EF45DD}"/>
              </a:ext>
            </a:extLst>
          </p:cNvPr>
          <p:cNvSpPr>
            <a:spLocks noGrp="1"/>
          </p:cNvSpPr>
          <p:nvPr>
            <p:ph type="body" sz="quarter" idx="11"/>
          </p:nvPr>
        </p:nvSpPr>
        <p:spPr>
          <a:xfrm>
            <a:off x="337294" y="2223459"/>
            <a:ext cx="11275585" cy="3079497"/>
          </a:xfrm>
        </p:spPr>
        <p:txBody>
          <a:bodyPr/>
          <a:lstStyle/>
          <a:p>
            <a:r>
              <a:rPr lang="zh-CN" altLang="en-US" dirty="0"/>
              <a:t>小魔法成就大悬念，该特效常用于营造神秘或奇幻的视觉氛围，激发观众对画面中人物或物体的好奇与探究心理。本任务通过“划开地面、人物跳入并消失”的情节设计，构建强烈的视觉张力与戏剧性效果。使用 </a:t>
            </a:r>
            <a:r>
              <a:rPr lang="en-US" altLang="zh-CN" dirty="0"/>
              <a:t>Adobe After Effects </a:t>
            </a:r>
            <a:r>
              <a:rPr lang="zh-CN" altLang="en-US" dirty="0"/>
              <a:t>软件，结合图层层级关系管理，运用内置特效 </a:t>
            </a:r>
            <a:r>
              <a:rPr lang="en-US" altLang="zh-CN" dirty="0"/>
              <a:t>CC Split </a:t>
            </a:r>
            <a:r>
              <a:rPr lang="zh-CN" altLang="en-US" dirty="0"/>
              <a:t>模拟地面撕裂效果，并借助钢笔工具精确绘制运动路径与遮罩区域，实现人物进入地下的连贯动画。整个制作过程体现了基础工具与内置特效的协同应用，强化了创意表达与技术实现的融合。</a:t>
            </a:r>
          </a:p>
        </p:txBody>
      </p:sp>
      <p:sp>
        <p:nvSpPr>
          <p:cNvPr id="5" name="文本占位符 4">
            <a:extLst>
              <a:ext uri="{FF2B5EF4-FFF2-40B4-BE49-F238E27FC236}">
                <a16:creationId xmlns:a16="http://schemas.microsoft.com/office/drawing/2014/main" id="{5604B55E-AA3A-D95D-1B98-9A7050F5A398}"/>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285681687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7C167-60ED-8D3E-BD59-892B82C1659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F390E49-7513-B62D-96C6-F1910B20C119}"/>
              </a:ext>
            </a:extLst>
          </p:cNvPr>
          <p:cNvSpPr>
            <a:spLocks noGrp="1"/>
          </p:cNvSpPr>
          <p:nvPr>
            <p:ph type="body" sz="quarter" idx="11"/>
          </p:nvPr>
        </p:nvSpPr>
        <p:spPr>
          <a:xfrm>
            <a:off x="337294" y="1715628"/>
            <a:ext cx="11275585" cy="4095160"/>
          </a:xfrm>
        </p:spPr>
        <p:txBody>
          <a:bodyPr/>
          <a:lstStyle/>
          <a:p>
            <a:r>
              <a:rPr lang="zh-CN" altLang="en-US" dirty="0"/>
              <a:t>（</a:t>
            </a:r>
            <a:r>
              <a:rPr lang="en-US" altLang="zh-CN" dirty="0"/>
              <a:t>1</a:t>
            </a:r>
            <a:r>
              <a:rPr lang="zh-CN" altLang="en-US" dirty="0"/>
              <a:t>）掌握图层关系的调整方法。</a:t>
            </a:r>
          </a:p>
          <a:p>
            <a:r>
              <a:rPr lang="zh-CN" altLang="en-US" dirty="0"/>
              <a:t>（</a:t>
            </a:r>
            <a:r>
              <a:rPr lang="en-US" altLang="zh-CN" dirty="0"/>
              <a:t>2</a:t>
            </a:r>
            <a:r>
              <a:rPr lang="zh-CN" altLang="en-US" dirty="0"/>
              <a:t>）掌握内置特效 </a:t>
            </a:r>
            <a:r>
              <a:rPr lang="en-US" altLang="zh-CN" dirty="0"/>
              <a:t>CC Split </a:t>
            </a:r>
            <a:r>
              <a:rPr lang="zh-CN" altLang="en-US" dirty="0"/>
              <a:t>的应用。</a:t>
            </a:r>
            <a:endParaRPr lang="en-US" altLang="zh-CN" dirty="0"/>
          </a:p>
          <a:p>
            <a:r>
              <a:rPr lang="zh-CN" altLang="en-US" dirty="0"/>
              <a:t>（</a:t>
            </a:r>
            <a:r>
              <a:rPr lang="en-US" altLang="zh-CN" dirty="0"/>
              <a:t>3</a:t>
            </a:r>
            <a:r>
              <a:rPr lang="zh-CN" altLang="en-US" dirty="0"/>
              <a:t>）掌握钢笔工具的使用方法。</a:t>
            </a:r>
          </a:p>
          <a:p>
            <a:r>
              <a:rPr lang="zh-CN" altLang="en-US" dirty="0"/>
              <a:t>（</a:t>
            </a:r>
            <a:r>
              <a:rPr lang="en-US" altLang="zh-CN" dirty="0"/>
              <a:t>4</a:t>
            </a:r>
            <a:r>
              <a:rPr lang="zh-CN" altLang="en-US" dirty="0"/>
              <a:t>）能够利用图层裁剪等方法处理图层关系。</a:t>
            </a:r>
          </a:p>
          <a:p>
            <a:r>
              <a:rPr lang="zh-CN" altLang="en-US" dirty="0"/>
              <a:t>（</a:t>
            </a:r>
            <a:r>
              <a:rPr lang="en-US" altLang="zh-CN" dirty="0"/>
              <a:t>5</a:t>
            </a:r>
            <a:r>
              <a:rPr lang="zh-CN" altLang="en-US" dirty="0"/>
              <a:t>）能够使用项目实拍素材制作相关的 </a:t>
            </a:r>
            <a:r>
              <a:rPr lang="en-US" altLang="zh-CN" dirty="0"/>
              <a:t>CC Split </a:t>
            </a:r>
            <a:r>
              <a:rPr lang="zh-CN" altLang="en-US" dirty="0"/>
              <a:t>动画特效。</a:t>
            </a:r>
          </a:p>
          <a:p>
            <a:r>
              <a:rPr lang="zh-CN" altLang="en-US" dirty="0"/>
              <a:t>（</a:t>
            </a:r>
            <a:r>
              <a:rPr lang="en-US" altLang="zh-CN" dirty="0"/>
              <a:t>6</a:t>
            </a:r>
            <a:r>
              <a:rPr lang="zh-CN" altLang="en-US" dirty="0"/>
              <a:t>）能够利用钢笔工具制作蒙版。</a:t>
            </a:r>
          </a:p>
          <a:p>
            <a:r>
              <a:rPr lang="zh-CN" altLang="en-US" dirty="0"/>
              <a:t>（</a:t>
            </a:r>
            <a:r>
              <a:rPr lang="en-US" altLang="zh-CN" dirty="0"/>
              <a:t>7</a:t>
            </a:r>
            <a:r>
              <a:rPr lang="zh-CN" altLang="en-US" dirty="0"/>
              <a:t>）培养学生在实拍中的创意构思能力。</a:t>
            </a:r>
          </a:p>
          <a:p>
            <a:r>
              <a:rPr lang="zh-CN" altLang="en-US" dirty="0"/>
              <a:t>（</a:t>
            </a:r>
            <a:r>
              <a:rPr lang="en-US" altLang="zh-CN" dirty="0"/>
              <a:t>8</a:t>
            </a:r>
            <a:r>
              <a:rPr lang="zh-CN" altLang="en-US" dirty="0"/>
              <a:t>）培养学生在实践操作中的专注力。</a:t>
            </a:r>
          </a:p>
        </p:txBody>
      </p:sp>
      <p:sp>
        <p:nvSpPr>
          <p:cNvPr id="5" name="文本占位符 4">
            <a:extLst>
              <a:ext uri="{FF2B5EF4-FFF2-40B4-BE49-F238E27FC236}">
                <a16:creationId xmlns:a16="http://schemas.microsoft.com/office/drawing/2014/main" id="{61631BE3-B82B-EB7E-A84C-0E1FC84B0D81}"/>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341860788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E01B7-D2CE-F530-E3FB-B9CB1BC30E0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624B841-6B38-8373-950F-7586372EE789}"/>
              </a:ext>
            </a:extLst>
          </p:cNvPr>
          <p:cNvSpPr>
            <a:spLocks noGrp="1"/>
          </p:cNvSpPr>
          <p:nvPr>
            <p:ph type="body" sz="quarter" idx="11"/>
          </p:nvPr>
        </p:nvSpPr>
        <p:spPr>
          <a:xfrm>
            <a:off x="337294" y="2985206"/>
            <a:ext cx="11275585" cy="1556003"/>
          </a:xfrm>
        </p:spPr>
        <p:txBody>
          <a:bodyPr/>
          <a:lstStyle/>
          <a:p>
            <a:r>
              <a:rPr lang="zh-CN" altLang="en-US" dirty="0"/>
              <a:t>将手机或相机固定在三脚架上，对准拍摄区域，开始拍摄。人物向前走，在地上画一条直线，然后跳进画线位置，保留空镜头，继续拍摄至空镜头结束，关闭手机或者相机。将拍摄的视频传至计算机。</a:t>
            </a:r>
          </a:p>
        </p:txBody>
      </p:sp>
      <p:sp>
        <p:nvSpPr>
          <p:cNvPr id="5" name="文本占位符 4">
            <a:extLst>
              <a:ext uri="{FF2B5EF4-FFF2-40B4-BE49-F238E27FC236}">
                <a16:creationId xmlns:a16="http://schemas.microsoft.com/office/drawing/2014/main" id="{872B81C3-E70F-815B-73B8-F38C850743F6}"/>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392260246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A8880-09F2-71F2-0F59-32D634FC31C1}"/>
            </a:ext>
          </a:extLst>
        </p:cNvPr>
        <p:cNvGrpSpPr/>
        <p:nvPr/>
      </p:nvGrpSpPr>
      <p:grpSpPr>
        <a:xfrm>
          <a:off x="0" y="0"/>
          <a:ext cx="0" cy="0"/>
          <a:chOff x="0" y="0"/>
          <a:chExt cx="0" cy="0"/>
        </a:xfrm>
      </p:grpSpPr>
      <p:pic>
        <p:nvPicPr>
          <p:cNvPr id="8" name="图片占位符 7">
            <a:extLst>
              <a:ext uri="{FF2B5EF4-FFF2-40B4-BE49-F238E27FC236}">
                <a16:creationId xmlns:a16="http://schemas.microsoft.com/office/drawing/2014/main" id="{C2B0645B-D9F5-63A6-C9F7-F49D7232A091}"/>
              </a:ext>
            </a:extLst>
          </p:cNvPr>
          <p:cNvPicPr>
            <a:picLocks noGrp="1" noChangeAspect="1"/>
          </p:cNvPicPr>
          <p:nvPr>
            <p:ph type="pic" sz="quarter" idx="14"/>
          </p:nvPr>
        </p:nvPicPr>
        <p:blipFill rotWithShape="1">
          <a:blip r:embed="rId2"/>
          <a:srcRect t="-19268" b="-19268"/>
          <a:stretch>
            <a:fillRect/>
          </a:stretch>
        </p:blipFill>
        <p:spPr>
          <a:prstGeom prst="rect">
            <a:avLst/>
          </a:prstGeom>
        </p:spPr>
      </p:pic>
      <p:sp>
        <p:nvSpPr>
          <p:cNvPr id="5" name="文本占位符 4">
            <a:extLst>
              <a:ext uri="{FF2B5EF4-FFF2-40B4-BE49-F238E27FC236}">
                <a16:creationId xmlns:a16="http://schemas.microsoft.com/office/drawing/2014/main" id="{AA67F400-82CF-204B-69E4-1F76480BED16}"/>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6F218448-7BC7-1DE2-BE5C-4943F5C43CFA}"/>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软件，双击“项目”面板的空白处，导入所需素材。选中“项目”面板中的实拍素材，将其拖至“项目”面板左下角的“新建合成”按钮上，创建一个与实拍素材尺寸相同的合成。“项目”面板操作如图 </a:t>
            </a:r>
            <a:r>
              <a:rPr lang="en-US" altLang="zh-CN" dirty="0"/>
              <a:t>2-1-2 </a:t>
            </a:r>
            <a:r>
              <a:rPr lang="zh-CN" altLang="en-US" dirty="0"/>
              <a:t>所示。</a:t>
            </a:r>
          </a:p>
        </p:txBody>
      </p:sp>
    </p:spTree>
    <p:extLst>
      <p:ext uri="{BB962C8B-B14F-4D97-AF65-F5344CB8AC3E}">
        <p14:creationId xmlns:p14="http://schemas.microsoft.com/office/powerpoint/2010/main" val="288734385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A83BE-33A0-EF75-E52A-9E76415C2E0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3AF26A9-FF1C-A1B4-961F-67E93F95A9E9}"/>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02 </a:t>
            </a:r>
            <a:r>
              <a:rPr lang="zh-CN" altLang="en-US" dirty="0"/>
              <a:t>在合成窗口中观看实拍素材，找到人物跳起的位置。在“时间轴”面板中将时间指示器移至该位置，使用快捷键将图层拆分。随后将时间指示器移至空镜头位置，右击该图层，在右键菜单中选择“时间”→“冻结帧”选项。</a:t>
            </a:r>
            <a:endParaRPr lang="en-US" altLang="zh-CN" dirty="0"/>
          </a:p>
          <a:p>
            <a:r>
              <a:rPr lang="zh-CN" altLang="en-US" dirty="0"/>
              <a:t>提示：拆分图层的快捷键为 </a:t>
            </a:r>
            <a:r>
              <a:rPr lang="en-US" altLang="zh-CN" dirty="0" err="1"/>
              <a:t>Ctrl+Shift+D</a:t>
            </a:r>
            <a:r>
              <a:rPr lang="zh-CN" altLang="en-US" dirty="0"/>
              <a:t>。</a:t>
            </a:r>
            <a:endParaRPr lang="en-US" altLang="zh-CN" dirty="0"/>
          </a:p>
          <a:p>
            <a:r>
              <a:rPr lang="zh-CN" altLang="en-US" dirty="0"/>
              <a:t>图层拆分效果如图 </a:t>
            </a:r>
            <a:r>
              <a:rPr lang="en-US" altLang="zh-CN" dirty="0"/>
              <a:t>2-1-3 </a:t>
            </a:r>
            <a:r>
              <a:rPr lang="zh-CN" altLang="en-US" dirty="0"/>
              <a:t>所示。视频中人物跳起位置如图 </a:t>
            </a:r>
            <a:r>
              <a:rPr lang="en-US" altLang="zh-CN" dirty="0"/>
              <a:t>2-1-4 </a:t>
            </a:r>
            <a:r>
              <a:rPr lang="zh-CN" altLang="en-US" dirty="0"/>
              <a:t>所示。</a:t>
            </a:r>
          </a:p>
        </p:txBody>
      </p:sp>
      <p:sp>
        <p:nvSpPr>
          <p:cNvPr id="5" name="文本占位符 4">
            <a:extLst>
              <a:ext uri="{FF2B5EF4-FFF2-40B4-BE49-F238E27FC236}">
                <a16:creationId xmlns:a16="http://schemas.microsoft.com/office/drawing/2014/main" id="{40CB3F56-50CA-C67D-CD70-BA80F841935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21934459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4C052110-E0ED-7149-DA49-4C6A238D750F}"/>
              </a:ext>
            </a:extLst>
          </p:cNvPr>
          <p:cNvSpPr>
            <a:spLocks noGrp="1"/>
          </p:cNvSpPr>
          <p:nvPr>
            <p:ph type="body" sz="quarter" idx="10"/>
          </p:nvPr>
        </p:nvSpPr>
        <p:spPr/>
        <p:txBody>
          <a:bodyPr/>
          <a:lstStyle/>
          <a:p>
            <a:r>
              <a:rPr lang="zh-CN" altLang="en-US" dirty="0"/>
              <a:t>任务实施步骤</a:t>
            </a:r>
          </a:p>
        </p:txBody>
      </p:sp>
      <p:pic>
        <p:nvPicPr>
          <p:cNvPr id="11" name="图片占位符 10">
            <a:extLst>
              <a:ext uri="{FF2B5EF4-FFF2-40B4-BE49-F238E27FC236}">
                <a16:creationId xmlns:a16="http://schemas.microsoft.com/office/drawing/2014/main" id="{B38D2311-8495-06DF-12D5-CB9769FADF74}"/>
              </a:ext>
            </a:extLst>
          </p:cNvPr>
          <p:cNvPicPr>
            <a:picLocks noGrp="1" noChangeAspect="1"/>
          </p:cNvPicPr>
          <p:nvPr>
            <p:ph type="pic" sz="quarter" idx="13"/>
          </p:nvPr>
        </p:nvPicPr>
        <p:blipFill rotWithShape="1">
          <a:blip r:embed="rId2"/>
          <a:srcRect t="-68256" b="-68256"/>
          <a:stretch>
            <a:fillRect/>
          </a:stretch>
        </p:blipFill>
        <p:spPr>
          <a:prstGeom prst="rect">
            <a:avLst/>
          </a:prstGeom>
        </p:spPr>
      </p:pic>
    </p:spTree>
    <p:extLst>
      <p:ext uri="{BB962C8B-B14F-4D97-AF65-F5344CB8AC3E}">
        <p14:creationId xmlns:p14="http://schemas.microsoft.com/office/powerpoint/2010/main" val="402194965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28C00-1AAB-6209-5F17-62D454606D6C}"/>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0F2421A9-F79E-DF37-056F-A3807410C216}"/>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91C8E49E-DA99-5186-6AD8-0ACB43D177DB}"/>
              </a:ext>
            </a:extLst>
          </p:cNvPr>
          <p:cNvPicPr>
            <a:picLocks noGrp="1" noChangeAspect="1"/>
          </p:cNvPicPr>
          <p:nvPr>
            <p:ph type="pic" sz="quarter" idx="13"/>
          </p:nvPr>
        </p:nvPicPr>
        <p:blipFill rotWithShape="1">
          <a:blip r:embed="rId2"/>
          <a:srcRect l="-22092" r="-22092"/>
          <a:stretch>
            <a:fillRect/>
          </a:stretch>
        </p:blipFill>
        <p:spPr>
          <a:prstGeom prst="rect">
            <a:avLst/>
          </a:prstGeom>
        </p:spPr>
      </p:pic>
    </p:spTree>
    <p:extLst>
      <p:ext uri="{BB962C8B-B14F-4D97-AF65-F5344CB8AC3E}">
        <p14:creationId xmlns:p14="http://schemas.microsoft.com/office/powerpoint/2010/main" val="12992593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E6796-6F8F-8744-DC5D-1E953073B2CD}"/>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6358D1B3-4BD1-10C0-3E37-A894ED051C92}"/>
              </a:ext>
            </a:extLst>
          </p:cNvPr>
          <p:cNvSpPr>
            <a:spLocks noGrp="1"/>
          </p:cNvSpPr>
          <p:nvPr>
            <p:ph type="body" sz="quarter" idx="10"/>
          </p:nvPr>
        </p:nvSpPr>
        <p:spPr/>
        <p:txBody>
          <a:bodyPr/>
          <a:lstStyle/>
          <a:p>
            <a:r>
              <a:rPr lang="zh-CN" altLang="en-US" dirty="0"/>
              <a:t>任务实施步骤</a:t>
            </a:r>
          </a:p>
        </p:txBody>
      </p:sp>
      <p:sp>
        <p:nvSpPr>
          <p:cNvPr id="19" name="文本占位符 18">
            <a:extLst>
              <a:ext uri="{FF2B5EF4-FFF2-40B4-BE49-F238E27FC236}">
                <a16:creationId xmlns:a16="http://schemas.microsoft.com/office/drawing/2014/main" id="{CD0EF036-4CF8-8DBD-1758-FBC33DDA7FAE}"/>
              </a:ext>
            </a:extLst>
          </p:cNvPr>
          <p:cNvSpPr>
            <a:spLocks noGrp="1"/>
          </p:cNvSpPr>
          <p:nvPr>
            <p:ph type="body" sz="quarter" idx="11"/>
          </p:nvPr>
        </p:nvSpPr>
        <p:spPr>
          <a:xfrm>
            <a:off x="337295" y="2223459"/>
            <a:ext cx="5337642" cy="3079497"/>
          </a:xfrm>
        </p:spPr>
        <p:txBody>
          <a:bodyPr/>
          <a:lstStyle/>
          <a:p>
            <a:r>
              <a:rPr lang="zh-CN" altLang="en-US" dirty="0"/>
              <a:t>步骤 </a:t>
            </a:r>
            <a:r>
              <a:rPr lang="en-US" altLang="zh-CN" dirty="0"/>
              <a:t>02 </a:t>
            </a:r>
            <a:r>
              <a:rPr lang="zh-CN" altLang="en-US" dirty="0"/>
              <a:t>在“合成”面板中查看视频画面，并在“时间轴” 面板中将时间指示器定位到人物伸手的位置，以便对素材图层进行拆分。</a:t>
            </a:r>
            <a:endParaRPr lang="en-US" altLang="zh-CN" dirty="0"/>
          </a:p>
          <a:p>
            <a:r>
              <a:rPr lang="zh-CN" altLang="en-US" dirty="0"/>
              <a:t>素材画面展示如图 </a:t>
            </a:r>
            <a:r>
              <a:rPr lang="en-US" altLang="zh-CN" dirty="0"/>
              <a:t>1-1-4 </a:t>
            </a:r>
            <a:r>
              <a:rPr lang="zh-CN" altLang="en-US" dirty="0"/>
              <a:t>所示，图层拆分的操作则如图 </a:t>
            </a:r>
            <a:r>
              <a:rPr lang="en-US" altLang="zh-CN" dirty="0"/>
              <a:t>1-1-5 </a:t>
            </a:r>
            <a:r>
              <a:rPr lang="zh-CN" altLang="en-US" dirty="0"/>
              <a:t>所示。</a:t>
            </a:r>
            <a:endParaRPr lang="en-US" altLang="zh-CN" dirty="0"/>
          </a:p>
        </p:txBody>
      </p:sp>
      <p:pic>
        <p:nvPicPr>
          <p:cNvPr id="12" name="图片占位符 11">
            <a:extLst>
              <a:ext uri="{FF2B5EF4-FFF2-40B4-BE49-F238E27FC236}">
                <a16:creationId xmlns:a16="http://schemas.microsoft.com/office/drawing/2014/main" id="{6771C090-8047-21CD-28CB-497B55C3E3F7}"/>
              </a:ext>
            </a:extLst>
          </p:cNvPr>
          <p:cNvPicPr>
            <a:picLocks noGrp="1" noChangeAspect="1"/>
          </p:cNvPicPr>
          <p:nvPr>
            <p:ph type="pic" sz="quarter" idx="14"/>
          </p:nvPr>
        </p:nvPicPr>
        <p:blipFill rotWithShape="1">
          <a:blip r:embed="rId2"/>
          <a:srcRect l="-1484" r="-1484"/>
          <a:stretch>
            <a:fillRect/>
          </a:stretch>
        </p:blipFill>
        <p:spPr>
          <a:prstGeom prst="rect">
            <a:avLst/>
          </a:prstGeom>
        </p:spPr>
      </p:pic>
      <p:pic>
        <p:nvPicPr>
          <p:cNvPr id="17" name="图片占位符 16">
            <a:extLst>
              <a:ext uri="{FF2B5EF4-FFF2-40B4-BE49-F238E27FC236}">
                <a16:creationId xmlns:a16="http://schemas.microsoft.com/office/drawing/2014/main" id="{5BCB1023-3201-A1A8-B077-1B7355908DDB}"/>
              </a:ext>
            </a:extLst>
          </p:cNvPr>
          <p:cNvPicPr>
            <a:picLocks noGrp="1" noChangeAspect="1"/>
          </p:cNvPicPr>
          <p:nvPr>
            <p:ph type="pic" sz="quarter" idx="13"/>
          </p:nvPr>
        </p:nvPicPr>
        <p:blipFill rotWithShape="1">
          <a:blip r:embed="rId3"/>
          <a:srcRect l="-16433" r="-16433"/>
          <a:stretch>
            <a:fillRect/>
          </a:stretch>
        </p:blipFill>
        <p:spPr>
          <a:prstGeom prst="rect">
            <a:avLst/>
          </a:prstGeom>
        </p:spPr>
      </p:pic>
    </p:spTree>
    <p:extLst>
      <p:ext uri="{BB962C8B-B14F-4D97-AF65-F5344CB8AC3E}">
        <p14:creationId xmlns:p14="http://schemas.microsoft.com/office/powerpoint/2010/main" val="268620710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F0F5F-EE4F-9347-F410-6778985104CC}"/>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B63DE416-251F-CD5C-B940-29C5FAA49140}"/>
              </a:ext>
            </a:extLst>
          </p:cNvPr>
          <p:cNvPicPr>
            <a:picLocks noGrp="1" noChangeAspect="1"/>
          </p:cNvPicPr>
          <p:nvPr>
            <p:ph type="pic" sz="quarter" idx="14"/>
          </p:nvPr>
        </p:nvPicPr>
        <p:blipFill rotWithShape="1">
          <a:blip r:embed="rId2"/>
          <a:srcRect t="-180118" b="-180118"/>
          <a:stretch>
            <a:fillRect/>
          </a:stretch>
        </p:blipFill>
        <p:spPr>
          <a:prstGeom prst="rect">
            <a:avLst/>
          </a:prstGeom>
        </p:spPr>
      </p:pic>
      <p:sp>
        <p:nvSpPr>
          <p:cNvPr id="3" name="文本占位符 2">
            <a:extLst>
              <a:ext uri="{FF2B5EF4-FFF2-40B4-BE49-F238E27FC236}">
                <a16:creationId xmlns:a16="http://schemas.microsoft.com/office/drawing/2014/main" id="{BAA0BB0E-BC09-3B55-2473-8AF282B3BDFB}"/>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2CC3732B-7D62-8298-FE9D-9E37988493FA}"/>
              </a:ext>
            </a:extLst>
          </p:cNvPr>
          <p:cNvSpPr>
            <a:spLocks noGrp="1"/>
          </p:cNvSpPr>
          <p:nvPr>
            <p:ph type="body" sz="quarter" idx="11"/>
          </p:nvPr>
        </p:nvSpPr>
        <p:spPr>
          <a:xfrm>
            <a:off x="337295" y="1461713"/>
            <a:ext cx="5337642" cy="4602991"/>
          </a:xfrm>
        </p:spPr>
        <p:txBody>
          <a:bodyPr/>
          <a:lstStyle/>
          <a:p>
            <a:r>
              <a:rPr lang="zh-CN" altLang="en-US" dirty="0"/>
              <a:t>步骤 </a:t>
            </a:r>
            <a:r>
              <a:rPr lang="en-US" altLang="zh-CN" dirty="0"/>
              <a:t>03 </a:t>
            </a:r>
            <a:r>
              <a:rPr lang="zh-CN" altLang="en-US" dirty="0"/>
              <a:t>在“时间轴”面板中，复制前面的素材图层。选中复制图层并右击，在右键菜单中选择“重命名”选项并重命名为“人物起跳”。选中“人物起跳”图层，找到最后一帧，右击，在右键菜单中选择“时间”→“冻结帧”选项，以便自由调整其时间长度。</a:t>
            </a:r>
            <a:endParaRPr lang="en-US" altLang="zh-CN" dirty="0"/>
          </a:p>
          <a:p>
            <a:r>
              <a:rPr lang="zh-CN" altLang="en-US" dirty="0"/>
              <a:t>提示：复制图层的快捷键为 </a:t>
            </a:r>
            <a:r>
              <a:rPr lang="en-US" altLang="zh-CN" dirty="0" err="1"/>
              <a:t>Ctrl+D</a:t>
            </a:r>
            <a:r>
              <a:rPr lang="zh-CN" altLang="en-US" dirty="0"/>
              <a:t>。</a:t>
            </a:r>
            <a:endParaRPr lang="en-US" altLang="zh-CN" dirty="0"/>
          </a:p>
          <a:p>
            <a:r>
              <a:rPr lang="zh-CN" altLang="en-US" dirty="0"/>
              <a:t>图层之间的层级关系如图 </a:t>
            </a:r>
            <a:r>
              <a:rPr lang="en-US" altLang="zh-CN" dirty="0"/>
              <a:t>2-1-5 </a:t>
            </a:r>
            <a:r>
              <a:rPr lang="zh-CN" altLang="en-US" dirty="0"/>
              <a:t>所示。</a:t>
            </a:r>
          </a:p>
        </p:txBody>
      </p:sp>
    </p:spTree>
    <p:extLst>
      <p:ext uri="{BB962C8B-B14F-4D97-AF65-F5344CB8AC3E}">
        <p14:creationId xmlns:p14="http://schemas.microsoft.com/office/powerpoint/2010/main" val="210916598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E58DB-F297-2AED-40DA-B784A0112FC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05B0430B-0E34-5AA5-965A-9F42ED758EBE}"/>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04 </a:t>
            </a:r>
            <a:r>
              <a:rPr lang="zh-CN" altLang="en-US" dirty="0"/>
              <a:t>在“时间轴”面板中，找到原始素材图层中人物手划地面的位置，将时间指示器移至该帧，使用快捷键对图层进行拆分，将手划地面图层命名为“手划地面”。</a:t>
            </a:r>
            <a:endParaRPr lang="en-US" altLang="zh-CN" dirty="0"/>
          </a:p>
          <a:p>
            <a:r>
              <a:rPr lang="zh-CN" altLang="en-US" dirty="0"/>
              <a:t>提示：拆分图层的快捷键为 </a:t>
            </a:r>
            <a:r>
              <a:rPr lang="en-US" altLang="zh-CN" dirty="0" err="1"/>
              <a:t>Ctrl+Shift+D</a:t>
            </a:r>
            <a:r>
              <a:rPr lang="zh-CN" altLang="en-US" dirty="0"/>
              <a:t>。</a:t>
            </a:r>
            <a:endParaRPr lang="en-US" altLang="zh-CN" dirty="0"/>
          </a:p>
          <a:p>
            <a:r>
              <a:rPr lang="zh-CN" altLang="en-US" dirty="0"/>
              <a:t>图层折分如图 </a:t>
            </a:r>
            <a:r>
              <a:rPr lang="en-US" altLang="zh-CN" dirty="0"/>
              <a:t>2-1-6 </a:t>
            </a:r>
            <a:r>
              <a:rPr lang="zh-CN" altLang="en-US" dirty="0"/>
              <a:t>所示。重命名为“手划地面”图层的操作如图 </a:t>
            </a:r>
            <a:r>
              <a:rPr lang="en-US" altLang="zh-CN" dirty="0"/>
              <a:t>2-1-7 </a:t>
            </a:r>
            <a:r>
              <a:rPr lang="zh-CN" altLang="en-US" dirty="0"/>
              <a:t>所示。</a:t>
            </a:r>
          </a:p>
        </p:txBody>
      </p:sp>
      <p:sp>
        <p:nvSpPr>
          <p:cNvPr id="3" name="文本占位符 2">
            <a:extLst>
              <a:ext uri="{FF2B5EF4-FFF2-40B4-BE49-F238E27FC236}">
                <a16:creationId xmlns:a16="http://schemas.microsoft.com/office/drawing/2014/main" id="{82103A64-6534-ED47-A454-E4CCCA36E2F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14436648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AD70D-68E7-05B0-4850-D65B3B4161A8}"/>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0EB3BFFA-6DDD-8C21-D3CE-C45C199F27EC}"/>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1EB65334-98E3-B8AE-C760-1482F589FD49}"/>
              </a:ext>
            </a:extLst>
          </p:cNvPr>
          <p:cNvPicPr>
            <a:picLocks noGrp="1" noChangeAspect="1"/>
          </p:cNvPicPr>
          <p:nvPr>
            <p:ph type="pic" sz="quarter" idx="13"/>
          </p:nvPr>
        </p:nvPicPr>
        <p:blipFill rotWithShape="1">
          <a:blip r:embed="rId2"/>
          <a:srcRect l="-3135" r="-3135"/>
          <a:stretch>
            <a:fillRect/>
          </a:stretch>
        </p:blipFill>
        <p:spPr>
          <a:prstGeom prst="rect">
            <a:avLst/>
          </a:prstGeom>
        </p:spPr>
      </p:pic>
    </p:spTree>
    <p:extLst>
      <p:ext uri="{BB962C8B-B14F-4D97-AF65-F5344CB8AC3E}">
        <p14:creationId xmlns:p14="http://schemas.microsoft.com/office/powerpoint/2010/main" val="310914557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429FC-B45B-3E27-CF0D-7F964BD55E3F}"/>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782CD601-99EC-19B4-150B-9AE620E1C3F9}"/>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9A6E1293-542F-6D2B-2105-2510BBFC27E1}"/>
              </a:ext>
            </a:extLst>
          </p:cNvPr>
          <p:cNvPicPr>
            <a:picLocks noGrp="1" noChangeAspect="1"/>
          </p:cNvPicPr>
          <p:nvPr>
            <p:ph type="pic" sz="quarter" idx="13"/>
          </p:nvPr>
        </p:nvPicPr>
        <p:blipFill rotWithShape="1">
          <a:blip r:embed="rId2"/>
          <a:srcRect t="-67396" b="-67396"/>
          <a:stretch>
            <a:fillRect/>
          </a:stretch>
        </p:blipFill>
        <p:spPr>
          <a:prstGeom prst="rect">
            <a:avLst/>
          </a:prstGeom>
        </p:spPr>
      </p:pic>
    </p:spTree>
    <p:extLst>
      <p:ext uri="{BB962C8B-B14F-4D97-AF65-F5344CB8AC3E}">
        <p14:creationId xmlns:p14="http://schemas.microsoft.com/office/powerpoint/2010/main" val="416328549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00998-0FF5-723B-F100-3B2E85C303F6}"/>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81A00665-7B97-D16D-144D-F95E5CE57E02}"/>
              </a:ext>
            </a:extLst>
          </p:cNvPr>
          <p:cNvSpPr>
            <a:spLocks noGrp="1"/>
          </p:cNvSpPr>
          <p:nvPr>
            <p:ph type="body" sz="quarter" idx="11"/>
          </p:nvPr>
        </p:nvSpPr>
        <p:spPr>
          <a:xfrm>
            <a:off x="337294" y="2477374"/>
            <a:ext cx="11275585" cy="2571666"/>
          </a:xfrm>
        </p:spPr>
        <p:txBody>
          <a:bodyPr/>
          <a:lstStyle/>
          <a:p>
            <a:r>
              <a:rPr lang="zh-CN" altLang="en-US" dirty="0"/>
              <a:t>步骤 </a:t>
            </a:r>
            <a:r>
              <a:rPr lang="en-US" altLang="zh-CN" dirty="0"/>
              <a:t>05 </a:t>
            </a:r>
            <a:r>
              <a:rPr lang="zh-CN" altLang="en-US" dirty="0"/>
              <a:t>在“时间轴”面板中，为“手划地面”图层添加特效：右击该图层，在右键菜单中选择“效果”→“扭曲”→“</a:t>
            </a:r>
            <a:r>
              <a:rPr lang="en-US" altLang="zh-CN" dirty="0"/>
              <a:t>CC Split </a:t>
            </a:r>
            <a:r>
              <a:rPr lang="zh-CN" altLang="en-US" dirty="0"/>
              <a:t>（分割）”选项。在 </a:t>
            </a:r>
            <a:r>
              <a:rPr lang="en-US" altLang="zh-CN" dirty="0"/>
              <a:t>CC Split </a:t>
            </a:r>
            <a:r>
              <a:rPr lang="zh-CN" altLang="en-US" dirty="0"/>
              <a:t>属性面板中，将 </a:t>
            </a:r>
            <a:r>
              <a:rPr lang="en-US" altLang="zh-CN" dirty="0"/>
              <a:t>A</a:t>
            </a:r>
            <a:r>
              <a:rPr lang="zh-CN" altLang="en-US" dirty="0"/>
              <a:t>、</a:t>
            </a:r>
            <a:r>
              <a:rPr lang="en-US" altLang="zh-CN" dirty="0"/>
              <a:t>B </a:t>
            </a:r>
            <a:r>
              <a:rPr lang="zh-CN" altLang="en-US" dirty="0"/>
              <a:t>位置对齐到手部接触地面的区域。</a:t>
            </a:r>
            <a:endParaRPr lang="en-US" altLang="zh-CN" dirty="0"/>
          </a:p>
          <a:p>
            <a:r>
              <a:rPr lang="zh-CN" altLang="en-US" dirty="0"/>
              <a:t>提示：</a:t>
            </a:r>
            <a:r>
              <a:rPr lang="en-US" altLang="zh-CN" dirty="0"/>
              <a:t>CC Split </a:t>
            </a:r>
            <a:r>
              <a:rPr lang="zh-CN" altLang="en-US" dirty="0"/>
              <a:t>为 </a:t>
            </a:r>
            <a:r>
              <a:rPr lang="en-US" altLang="zh-CN" dirty="0"/>
              <a:t>AE </a:t>
            </a:r>
            <a:r>
              <a:rPr lang="zh-CN" altLang="en-US" dirty="0"/>
              <a:t>软件自带插件。</a:t>
            </a:r>
            <a:endParaRPr lang="en-US" altLang="zh-CN" dirty="0"/>
          </a:p>
          <a:p>
            <a:r>
              <a:rPr lang="en-US" altLang="zh-CN" dirty="0"/>
              <a:t>A</a:t>
            </a:r>
            <a:r>
              <a:rPr lang="zh-CN" altLang="en-US" dirty="0"/>
              <a:t>、</a:t>
            </a:r>
            <a:r>
              <a:rPr lang="en-US" altLang="zh-CN" dirty="0"/>
              <a:t>B </a:t>
            </a:r>
            <a:r>
              <a:rPr lang="zh-CN" altLang="en-US" dirty="0"/>
              <a:t>位置设置如图 </a:t>
            </a:r>
            <a:r>
              <a:rPr lang="en-US" altLang="zh-CN" dirty="0"/>
              <a:t>2-1-8 </a:t>
            </a:r>
            <a:r>
              <a:rPr lang="zh-CN" altLang="en-US" dirty="0"/>
              <a:t>所示。</a:t>
            </a:r>
            <a:r>
              <a:rPr lang="en-US" altLang="zh-CN" dirty="0"/>
              <a:t> CC Split </a:t>
            </a:r>
            <a:r>
              <a:rPr lang="zh-CN" altLang="en-US" dirty="0"/>
              <a:t>属性面板如图 </a:t>
            </a:r>
            <a:r>
              <a:rPr lang="en-US" altLang="zh-CN" dirty="0"/>
              <a:t>2-1-9 </a:t>
            </a:r>
            <a:r>
              <a:rPr lang="zh-CN" altLang="en-US" dirty="0"/>
              <a:t>所示。</a:t>
            </a:r>
            <a:endParaRPr lang="en-US" altLang="zh-CN" dirty="0"/>
          </a:p>
        </p:txBody>
      </p:sp>
      <p:sp>
        <p:nvSpPr>
          <p:cNvPr id="3" name="文本占位符 2">
            <a:extLst>
              <a:ext uri="{FF2B5EF4-FFF2-40B4-BE49-F238E27FC236}">
                <a16:creationId xmlns:a16="http://schemas.microsoft.com/office/drawing/2014/main" id="{F033F0CA-FADF-06B1-5C8D-0DC3E121222F}"/>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60720317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E67CA-E688-E977-4A05-F58789D147EE}"/>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090902F8-2E3C-07D2-8EE1-2C0B59DE3AEB}"/>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851ABF12-21D9-D8B9-C913-365C44067DDE}"/>
              </a:ext>
            </a:extLst>
          </p:cNvPr>
          <p:cNvPicPr>
            <a:picLocks noGrp="1" noChangeAspect="1"/>
          </p:cNvPicPr>
          <p:nvPr>
            <p:ph type="pic" sz="quarter" idx="13"/>
          </p:nvPr>
        </p:nvPicPr>
        <p:blipFill rotWithShape="1">
          <a:blip r:embed="rId2"/>
          <a:srcRect l="-5611" r="-5611"/>
          <a:stretch>
            <a:fillRect/>
          </a:stretch>
        </p:blipFill>
        <p:spPr>
          <a:prstGeom prst="rect">
            <a:avLst/>
          </a:prstGeom>
        </p:spPr>
      </p:pic>
    </p:spTree>
    <p:extLst>
      <p:ext uri="{BB962C8B-B14F-4D97-AF65-F5344CB8AC3E}">
        <p14:creationId xmlns:p14="http://schemas.microsoft.com/office/powerpoint/2010/main" val="372964653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D4307-42A7-7826-D7A1-D3CB269A5155}"/>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EB0CDC3D-7D55-C62F-EB62-FACFD6F9D543}"/>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24195E8E-DE08-F787-ACB8-F296DE8CC430}"/>
              </a:ext>
            </a:extLst>
          </p:cNvPr>
          <p:cNvPicPr>
            <a:picLocks noGrp="1" noChangeAspect="1"/>
          </p:cNvPicPr>
          <p:nvPr>
            <p:ph type="pic" sz="quarter" idx="13"/>
          </p:nvPr>
        </p:nvPicPr>
        <p:blipFill rotWithShape="1">
          <a:blip r:embed="rId2"/>
          <a:srcRect t="-2799" b="-2799"/>
          <a:stretch>
            <a:fillRect/>
          </a:stretch>
        </p:blipFill>
        <p:spPr>
          <a:prstGeom prst="rect">
            <a:avLst/>
          </a:prstGeom>
        </p:spPr>
      </p:pic>
    </p:spTree>
    <p:extLst>
      <p:ext uri="{BB962C8B-B14F-4D97-AF65-F5344CB8AC3E}">
        <p14:creationId xmlns:p14="http://schemas.microsoft.com/office/powerpoint/2010/main" val="24468517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0C3DA-4923-6DF6-436C-4018A5CB30B0}"/>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0A077424-FA3E-4196-763D-C82D25E48149}"/>
              </a:ext>
            </a:extLst>
          </p:cNvPr>
          <p:cNvSpPr>
            <a:spLocks noGrp="1"/>
          </p:cNvSpPr>
          <p:nvPr>
            <p:ph type="body" sz="quarter" idx="11"/>
          </p:nvPr>
        </p:nvSpPr>
        <p:spPr>
          <a:xfrm>
            <a:off x="337294" y="2731289"/>
            <a:ext cx="11275585" cy="2063835"/>
          </a:xfrm>
        </p:spPr>
        <p:txBody>
          <a:bodyPr/>
          <a:lstStyle/>
          <a:p>
            <a:r>
              <a:rPr lang="zh-CN" altLang="en-US" dirty="0"/>
              <a:t>在 </a:t>
            </a:r>
            <a:r>
              <a:rPr lang="en-US" altLang="zh-CN" dirty="0"/>
              <a:t>CC Split </a:t>
            </a:r>
            <a:r>
              <a:rPr lang="zh-CN" altLang="en-US" dirty="0"/>
              <a:t>属性面板中，为 </a:t>
            </a:r>
            <a:r>
              <a:rPr lang="en-US" altLang="zh-CN" dirty="0"/>
              <a:t>A</a:t>
            </a:r>
            <a:r>
              <a:rPr lang="zh-CN" altLang="en-US" dirty="0"/>
              <a:t>、</a:t>
            </a:r>
            <a:r>
              <a:rPr lang="en-US" altLang="zh-CN" dirty="0"/>
              <a:t>B </a:t>
            </a:r>
            <a:r>
              <a:rPr lang="zh-CN" altLang="en-US" dirty="0"/>
              <a:t>位置创建关键帧动画。激活 </a:t>
            </a:r>
            <a:r>
              <a:rPr lang="en-US" altLang="zh-CN" dirty="0"/>
              <a:t>A </a:t>
            </a:r>
            <a:r>
              <a:rPr lang="zh-CN" altLang="en-US" dirty="0"/>
              <a:t>位置的关键帧记录器，根据手部移动轨迹逐帧调整其位置。最后增大 </a:t>
            </a:r>
            <a:r>
              <a:rPr lang="en-US" altLang="zh-CN" dirty="0"/>
              <a:t>Split </a:t>
            </a:r>
            <a:r>
              <a:rPr lang="zh-CN" altLang="en-US" dirty="0"/>
              <a:t>数值，观察地面裂开的视觉效果。</a:t>
            </a:r>
          </a:p>
          <a:p>
            <a:r>
              <a:rPr lang="zh-CN" altLang="en-US" dirty="0"/>
              <a:t>位置 </a:t>
            </a:r>
            <a:r>
              <a:rPr lang="en-US" altLang="zh-CN" dirty="0"/>
              <a:t>A </a:t>
            </a:r>
            <a:r>
              <a:rPr lang="zh-CN" altLang="en-US" dirty="0"/>
              <a:t>的关键帧动画如图 </a:t>
            </a:r>
            <a:r>
              <a:rPr lang="en-US" altLang="zh-CN" dirty="0"/>
              <a:t>2-1-10 </a:t>
            </a:r>
            <a:r>
              <a:rPr lang="zh-CN" altLang="en-US" dirty="0"/>
              <a:t>所示。</a:t>
            </a:r>
            <a:r>
              <a:rPr lang="en-US" altLang="zh-CN" dirty="0"/>
              <a:t>Split </a:t>
            </a:r>
            <a:r>
              <a:rPr lang="zh-CN" altLang="en-US" dirty="0"/>
              <a:t>数值调整如图 </a:t>
            </a:r>
            <a:r>
              <a:rPr lang="en-US" altLang="zh-CN" dirty="0"/>
              <a:t>2-1-11 </a:t>
            </a:r>
            <a:r>
              <a:rPr lang="zh-CN" altLang="en-US" dirty="0"/>
              <a:t>所示。最终视频地裂效果如图 </a:t>
            </a:r>
            <a:r>
              <a:rPr lang="en-US" altLang="zh-CN" dirty="0"/>
              <a:t>2-1-12 </a:t>
            </a:r>
            <a:r>
              <a:rPr lang="zh-CN" altLang="en-US" dirty="0"/>
              <a:t>所示。</a:t>
            </a:r>
          </a:p>
        </p:txBody>
      </p:sp>
      <p:sp>
        <p:nvSpPr>
          <p:cNvPr id="3" name="文本占位符 2">
            <a:extLst>
              <a:ext uri="{FF2B5EF4-FFF2-40B4-BE49-F238E27FC236}">
                <a16:creationId xmlns:a16="http://schemas.microsoft.com/office/drawing/2014/main" id="{F42308E7-6314-5D6F-64CE-2578682DC37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03420025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DA73-75B0-78E8-73F2-B102EA27F503}"/>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A6626ABE-3D55-0B1E-B7F9-B7B67A01C493}"/>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28B566DA-13F0-3E01-1C77-EA10FF2BC7CF}"/>
              </a:ext>
            </a:extLst>
          </p:cNvPr>
          <p:cNvPicPr>
            <a:picLocks noGrp="1" noChangeAspect="1"/>
          </p:cNvPicPr>
          <p:nvPr>
            <p:ph type="pic" sz="quarter" idx="13"/>
          </p:nvPr>
        </p:nvPicPr>
        <p:blipFill rotWithShape="1">
          <a:blip r:embed="rId2"/>
          <a:srcRect t="-45398" b="-45398"/>
          <a:stretch>
            <a:fillRect/>
          </a:stretch>
        </p:blipFill>
        <p:spPr>
          <a:prstGeom prst="rect">
            <a:avLst/>
          </a:prstGeom>
        </p:spPr>
      </p:pic>
    </p:spTree>
    <p:extLst>
      <p:ext uri="{BB962C8B-B14F-4D97-AF65-F5344CB8AC3E}">
        <p14:creationId xmlns:p14="http://schemas.microsoft.com/office/powerpoint/2010/main" val="375057648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86E7F-214B-AA68-8F68-3A8A383BC632}"/>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20A30391-5319-4A17-4407-86660660B3FD}"/>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11EF477D-976C-AF9A-BFDC-AE53B9EB84F1}"/>
              </a:ext>
            </a:extLst>
          </p:cNvPr>
          <p:cNvPicPr>
            <a:picLocks noGrp="1" noChangeAspect="1"/>
          </p:cNvPicPr>
          <p:nvPr>
            <p:ph type="pic" sz="quarter" idx="13"/>
          </p:nvPr>
        </p:nvPicPr>
        <p:blipFill rotWithShape="1">
          <a:blip r:embed="rId2"/>
          <a:srcRect l="-1978" r="-1978"/>
          <a:stretch>
            <a:fillRect/>
          </a:stretch>
        </p:blipFill>
        <p:spPr>
          <a:prstGeom prst="rect">
            <a:avLst/>
          </a:prstGeom>
        </p:spPr>
      </p:pic>
    </p:spTree>
    <p:extLst>
      <p:ext uri="{BB962C8B-B14F-4D97-AF65-F5344CB8AC3E}">
        <p14:creationId xmlns:p14="http://schemas.microsoft.com/office/powerpoint/2010/main" val="3878703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FBFAF-6F1F-C9B8-83A2-309CF1515D61}"/>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AEAA7514-51EC-0C45-9F64-78381A825F5B}"/>
              </a:ext>
            </a:extLst>
          </p:cNvPr>
          <p:cNvSpPr>
            <a:spLocks noGrp="1"/>
          </p:cNvSpPr>
          <p:nvPr>
            <p:ph type="body" sz="quarter" idx="10"/>
          </p:nvPr>
        </p:nvSpPr>
        <p:spPr/>
        <p:txBody>
          <a:bodyPr/>
          <a:lstStyle/>
          <a:p>
            <a:r>
              <a:rPr lang="zh-CN" altLang="en-US" dirty="0"/>
              <a:t>任务实施步骤</a:t>
            </a:r>
          </a:p>
        </p:txBody>
      </p:sp>
      <p:sp>
        <p:nvSpPr>
          <p:cNvPr id="19" name="文本占位符 18">
            <a:extLst>
              <a:ext uri="{FF2B5EF4-FFF2-40B4-BE49-F238E27FC236}">
                <a16:creationId xmlns:a16="http://schemas.microsoft.com/office/drawing/2014/main" id="{9C9E45DA-B019-1D18-3822-0538776E8F9F}"/>
              </a:ext>
            </a:extLst>
          </p:cNvPr>
          <p:cNvSpPr>
            <a:spLocks noGrp="1"/>
          </p:cNvSpPr>
          <p:nvPr>
            <p:ph type="body" sz="quarter" idx="11"/>
          </p:nvPr>
        </p:nvSpPr>
        <p:spPr>
          <a:xfrm>
            <a:off x="337295" y="2223459"/>
            <a:ext cx="5337642" cy="3079497"/>
          </a:xfrm>
        </p:spPr>
        <p:txBody>
          <a:bodyPr/>
          <a:lstStyle/>
          <a:p>
            <a:r>
              <a:rPr lang="zh-CN" altLang="en-US" dirty="0"/>
              <a:t>步骤 </a:t>
            </a:r>
            <a:r>
              <a:rPr lang="en-US" altLang="zh-CN" dirty="0"/>
              <a:t>03 </a:t>
            </a:r>
            <a:r>
              <a:rPr lang="zh-CN" altLang="en-US" dirty="0"/>
              <a:t>删除人物用右手从身后拿起饮料瓶并放置到左手手掌上的视频片段，保留左手放置饮料的动作部分。</a:t>
            </a:r>
          </a:p>
          <a:p>
            <a:r>
              <a:rPr lang="zh-CN" altLang="en-US" dirty="0"/>
              <a:t>提示：视频片段裁剪删除的快捷键为 </a:t>
            </a:r>
            <a:r>
              <a:rPr lang="en-US" altLang="zh-CN" dirty="0"/>
              <a:t>Alt+[ </a:t>
            </a:r>
            <a:r>
              <a:rPr lang="zh-CN" altLang="en-US" dirty="0"/>
              <a:t>。右手拿饮料瓶的画面如图 </a:t>
            </a:r>
            <a:r>
              <a:rPr lang="en-US" altLang="zh-CN" dirty="0"/>
              <a:t>1-1-6 </a:t>
            </a:r>
            <a:r>
              <a:rPr lang="zh-CN" altLang="en-US" dirty="0"/>
              <a:t>所示，裁剪删除操作如图 </a:t>
            </a:r>
            <a:r>
              <a:rPr lang="en-US" altLang="zh-CN" dirty="0"/>
              <a:t>1-1-7 </a:t>
            </a:r>
            <a:r>
              <a:rPr lang="zh-CN" altLang="en-US" dirty="0"/>
              <a:t>所示。</a:t>
            </a:r>
            <a:endParaRPr lang="en-US" altLang="zh-CN" dirty="0"/>
          </a:p>
        </p:txBody>
      </p:sp>
      <p:pic>
        <p:nvPicPr>
          <p:cNvPr id="11" name="图片占位符 10">
            <a:extLst>
              <a:ext uri="{FF2B5EF4-FFF2-40B4-BE49-F238E27FC236}">
                <a16:creationId xmlns:a16="http://schemas.microsoft.com/office/drawing/2014/main" id="{D0F5BB30-F09B-99FA-1544-8DE1F43082C9}"/>
              </a:ext>
            </a:extLst>
          </p:cNvPr>
          <p:cNvPicPr>
            <a:picLocks noGrp="1" noChangeAspect="1"/>
          </p:cNvPicPr>
          <p:nvPr>
            <p:ph type="pic" sz="quarter" idx="14"/>
          </p:nvPr>
        </p:nvPicPr>
        <p:blipFill rotWithShape="1">
          <a:blip r:embed="rId2"/>
          <a:srcRect t="-88642" b="-88642"/>
          <a:stretch>
            <a:fillRect/>
          </a:stretch>
        </p:blipFill>
        <p:spPr>
          <a:prstGeom prst="rect">
            <a:avLst/>
          </a:prstGeom>
        </p:spPr>
      </p:pic>
      <p:pic>
        <p:nvPicPr>
          <p:cNvPr id="15" name="图片占位符 14">
            <a:extLst>
              <a:ext uri="{FF2B5EF4-FFF2-40B4-BE49-F238E27FC236}">
                <a16:creationId xmlns:a16="http://schemas.microsoft.com/office/drawing/2014/main" id="{5B8474CE-710C-C4C7-D406-1E36F547DAD9}"/>
              </a:ext>
            </a:extLst>
          </p:cNvPr>
          <p:cNvPicPr>
            <a:picLocks noGrp="1" noChangeAspect="1"/>
          </p:cNvPicPr>
          <p:nvPr>
            <p:ph type="pic" sz="quarter" idx="13"/>
          </p:nvPr>
        </p:nvPicPr>
        <p:blipFill rotWithShape="1">
          <a:blip r:embed="rId3"/>
          <a:srcRect l="-9901" r="-9901"/>
          <a:stretch>
            <a:fillRect/>
          </a:stretch>
        </p:blipFill>
        <p:spPr>
          <a:prstGeom prst="rect">
            <a:avLst/>
          </a:prstGeom>
        </p:spPr>
      </p:pic>
    </p:spTree>
    <p:extLst>
      <p:ext uri="{BB962C8B-B14F-4D97-AF65-F5344CB8AC3E}">
        <p14:creationId xmlns:p14="http://schemas.microsoft.com/office/powerpoint/2010/main" val="393705436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5FA0B-8155-9526-AA59-28600C767D63}"/>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4C5CAEAD-7721-F07C-4AEB-B4242243539C}"/>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FFFC883E-09AE-C58D-57C9-361A2ACF810C}"/>
              </a:ext>
            </a:extLst>
          </p:cNvPr>
          <p:cNvPicPr>
            <a:picLocks noGrp="1" noChangeAspect="1"/>
          </p:cNvPicPr>
          <p:nvPr>
            <p:ph type="pic" sz="quarter" idx="13"/>
          </p:nvPr>
        </p:nvPicPr>
        <p:blipFill rotWithShape="1">
          <a:blip r:embed="rId2"/>
          <a:srcRect l="-2025" r="-2025"/>
          <a:stretch>
            <a:fillRect/>
          </a:stretch>
        </p:blipFill>
        <p:spPr>
          <a:prstGeom prst="rect">
            <a:avLst/>
          </a:prstGeom>
        </p:spPr>
      </p:pic>
    </p:spTree>
    <p:extLst>
      <p:ext uri="{BB962C8B-B14F-4D97-AF65-F5344CB8AC3E}">
        <p14:creationId xmlns:p14="http://schemas.microsoft.com/office/powerpoint/2010/main" val="175455278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258BA-7DEE-62A0-2645-0348DBEBEDD0}"/>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187DA6F8-506D-CF32-F082-1DEA4EB40B08}"/>
              </a:ext>
            </a:extLst>
          </p:cNvPr>
          <p:cNvPicPr>
            <a:picLocks noGrp="1" noChangeAspect="1"/>
          </p:cNvPicPr>
          <p:nvPr>
            <p:ph type="pic" sz="quarter" idx="14"/>
          </p:nvPr>
        </p:nvPicPr>
        <p:blipFill rotWithShape="1">
          <a:blip r:embed="rId2"/>
          <a:srcRect t="-102910" b="-102910"/>
          <a:stretch>
            <a:fillRect/>
          </a:stretch>
        </p:blipFill>
        <p:spPr>
          <a:prstGeom prst="rect">
            <a:avLst/>
          </a:prstGeom>
        </p:spPr>
      </p:pic>
      <p:sp>
        <p:nvSpPr>
          <p:cNvPr id="3" name="文本占位符 2">
            <a:extLst>
              <a:ext uri="{FF2B5EF4-FFF2-40B4-BE49-F238E27FC236}">
                <a16:creationId xmlns:a16="http://schemas.microsoft.com/office/drawing/2014/main" id="{993E34A4-75F6-AD5D-CC8D-1F1534E2B164}"/>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72F430ED-E5B8-EB6C-73DE-6C4765CD2EF1}"/>
              </a:ext>
            </a:extLst>
          </p:cNvPr>
          <p:cNvSpPr>
            <a:spLocks noGrp="1"/>
          </p:cNvSpPr>
          <p:nvPr>
            <p:ph type="body" sz="quarter" idx="11"/>
          </p:nvPr>
        </p:nvSpPr>
        <p:spPr>
          <a:xfrm>
            <a:off x="337295" y="1715628"/>
            <a:ext cx="5337642" cy="4095160"/>
          </a:xfrm>
        </p:spPr>
        <p:txBody>
          <a:bodyPr/>
          <a:lstStyle/>
          <a:p>
            <a:r>
              <a:rPr lang="zh-CN" altLang="en-US" dirty="0"/>
              <a:t>步骤 </a:t>
            </a:r>
            <a:r>
              <a:rPr lang="en-US" altLang="zh-CN" dirty="0"/>
              <a:t>06 </a:t>
            </a:r>
            <a:r>
              <a:rPr lang="zh-CN" altLang="en-US" dirty="0"/>
              <a:t>将“项目”面板中的“</a:t>
            </a:r>
            <a:r>
              <a:rPr lang="en-US" altLang="zh-CN" dirty="0"/>
              <a:t>34. </a:t>
            </a:r>
            <a:r>
              <a:rPr lang="zh-CN" altLang="en-US" dirty="0"/>
              <a:t>蓝天”素材导入“时间轴”面板，放置在“手划地面”图层的下方。根据视频画面大小，调整蓝天图层的缩放与位置属性。右击蓝天素材，在右键菜单中选择“时间”→“时间伸缩”选项，调整其播放速度以匹配整体节奏。</a:t>
            </a:r>
            <a:endParaRPr lang="en-US" altLang="zh-CN" dirty="0"/>
          </a:p>
          <a:p>
            <a:r>
              <a:rPr lang="zh-CN" altLang="en-US" dirty="0"/>
              <a:t>蓝天素材调整效果如图 </a:t>
            </a:r>
            <a:r>
              <a:rPr lang="en-US" altLang="zh-CN" dirty="0"/>
              <a:t>2-1-13 </a:t>
            </a:r>
            <a:r>
              <a:rPr lang="zh-CN" altLang="en-US" dirty="0"/>
              <a:t>所示。</a:t>
            </a:r>
          </a:p>
        </p:txBody>
      </p:sp>
    </p:spTree>
    <p:extLst>
      <p:ext uri="{BB962C8B-B14F-4D97-AF65-F5344CB8AC3E}">
        <p14:creationId xmlns:p14="http://schemas.microsoft.com/office/powerpoint/2010/main" val="210779113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5525FA3-85C8-734E-A112-A270C2F0CF87}"/>
              </a:ext>
            </a:extLst>
          </p:cNvPr>
          <p:cNvSpPr>
            <a:spLocks noGrp="1"/>
          </p:cNvSpPr>
          <p:nvPr>
            <p:ph type="body" sz="quarter" idx="11"/>
          </p:nvPr>
        </p:nvSpPr>
        <p:spPr>
          <a:xfrm>
            <a:off x="337294" y="1715629"/>
            <a:ext cx="11275585" cy="4095160"/>
          </a:xfrm>
        </p:spPr>
        <p:txBody>
          <a:bodyPr/>
          <a:lstStyle/>
          <a:p>
            <a:r>
              <a:rPr lang="zh-CN" altLang="en-US" dirty="0"/>
              <a:t>步骤 </a:t>
            </a:r>
            <a:r>
              <a:rPr lang="en-US" altLang="zh-CN" dirty="0"/>
              <a:t>07 </a:t>
            </a:r>
            <a:r>
              <a:rPr lang="zh-CN" altLang="en-US" dirty="0"/>
              <a:t>在“时间轴”面板中，将“空镜头”图层移动至“手划地面”图层下方，并将其入点与“人物起跳”图层的起始位置对齐。</a:t>
            </a:r>
            <a:endParaRPr lang="en-US" altLang="zh-CN" dirty="0"/>
          </a:p>
          <a:p>
            <a:r>
              <a:rPr lang="zh-CN" altLang="en-US" dirty="0"/>
              <a:t>接着，为“人物起跳”图层制作动画：先使用工具栏中的钢笔工具，在合成窗口中沿人物轮廓绘制蒙版，完成抠像。进入该图层的蒙版属性，为其设置适当的羽化值，使边缘过渡自然。</a:t>
            </a:r>
          </a:p>
          <a:p>
            <a:r>
              <a:rPr lang="zh-CN" altLang="en-US" dirty="0"/>
              <a:t>在位置属性（快捷键 </a:t>
            </a:r>
            <a:r>
              <a:rPr lang="en-US" altLang="zh-CN" dirty="0"/>
              <a:t>P</a:t>
            </a:r>
            <a:r>
              <a:rPr lang="zh-CN" altLang="en-US" dirty="0"/>
              <a:t>）和缩放属性（快捷键 </a:t>
            </a:r>
            <a:r>
              <a:rPr lang="en-US" altLang="zh-CN" dirty="0"/>
              <a:t>S</a:t>
            </a:r>
            <a:r>
              <a:rPr lang="zh-CN" altLang="en-US" dirty="0"/>
              <a:t>）上创建关键帧，模拟人物先跳起后快速下落的视觉效果。完成关键帧设置后，开启该图层的运动模糊开关。</a:t>
            </a:r>
            <a:endParaRPr lang="en-US" altLang="zh-CN" dirty="0"/>
          </a:p>
          <a:p>
            <a:r>
              <a:rPr lang="zh-CN" altLang="en-US" dirty="0"/>
              <a:t>画面起跳效果如图 </a:t>
            </a:r>
            <a:r>
              <a:rPr lang="en-US" altLang="zh-CN" dirty="0"/>
              <a:t>2-1-14 </a:t>
            </a:r>
            <a:r>
              <a:rPr lang="zh-CN" altLang="en-US" dirty="0"/>
              <a:t>所示。关键帧动画设置如图 </a:t>
            </a:r>
            <a:r>
              <a:rPr lang="en-US" altLang="zh-CN" dirty="0"/>
              <a:t>2-1-15 </a:t>
            </a:r>
            <a:r>
              <a:rPr lang="zh-CN" altLang="en-US" dirty="0"/>
              <a:t>所示。</a:t>
            </a:r>
          </a:p>
        </p:txBody>
      </p:sp>
      <p:sp>
        <p:nvSpPr>
          <p:cNvPr id="4" name="文本占位符 3">
            <a:extLst>
              <a:ext uri="{FF2B5EF4-FFF2-40B4-BE49-F238E27FC236}">
                <a16:creationId xmlns:a16="http://schemas.microsoft.com/office/drawing/2014/main" id="{345A50DA-B0AE-C1CA-4E41-49FA92FA3038}"/>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spTree>
    <p:extLst>
      <p:ext uri="{BB962C8B-B14F-4D97-AF65-F5344CB8AC3E}">
        <p14:creationId xmlns:p14="http://schemas.microsoft.com/office/powerpoint/2010/main" val="402521323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7906A-10A2-D4FF-20BE-D28C15EF9AF2}"/>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427F5343-AA04-1CE9-EC6B-938CC05285BF}"/>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AD441C75-3593-9ABE-70D7-6D3FC3B391E2}"/>
              </a:ext>
            </a:extLst>
          </p:cNvPr>
          <p:cNvPicPr>
            <a:picLocks noGrp="1" noChangeAspect="1"/>
          </p:cNvPicPr>
          <p:nvPr>
            <p:ph type="pic" sz="quarter" idx="13"/>
          </p:nvPr>
        </p:nvPicPr>
        <p:blipFill rotWithShape="1">
          <a:blip r:embed="rId2"/>
          <a:srcRect l="-17391" r="-17391"/>
          <a:stretch>
            <a:fillRect/>
          </a:stretch>
        </p:blipFill>
        <p:spPr>
          <a:prstGeom prst="rect">
            <a:avLst/>
          </a:prstGeom>
        </p:spPr>
      </p:pic>
    </p:spTree>
    <p:extLst>
      <p:ext uri="{BB962C8B-B14F-4D97-AF65-F5344CB8AC3E}">
        <p14:creationId xmlns:p14="http://schemas.microsoft.com/office/powerpoint/2010/main" val="270876678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2354C-3ADA-4EE9-FEB8-2D88DEF696F6}"/>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FB1851F8-4BE2-F2AE-78AF-53CC2B56FC35}"/>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218B5699-EBC5-51B7-1F81-098F6299278B}"/>
              </a:ext>
            </a:extLst>
          </p:cNvPr>
          <p:cNvPicPr>
            <a:picLocks noGrp="1" noChangeAspect="1"/>
          </p:cNvPicPr>
          <p:nvPr>
            <p:ph type="pic" sz="quarter" idx="13"/>
          </p:nvPr>
        </p:nvPicPr>
        <p:blipFill rotWithShape="1">
          <a:blip r:embed="rId2"/>
          <a:srcRect t="-48030" b="-48030"/>
          <a:stretch>
            <a:fillRect/>
          </a:stretch>
        </p:blipFill>
        <p:spPr>
          <a:prstGeom prst="rect">
            <a:avLst/>
          </a:prstGeom>
        </p:spPr>
      </p:pic>
    </p:spTree>
    <p:extLst>
      <p:ext uri="{BB962C8B-B14F-4D97-AF65-F5344CB8AC3E}">
        <p14:creationId xmlns:p14="http://schemas.microsoft.com/office/powerpoint/2010/main" val="45379416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4FDAE-063D-A2E5-D099-4E3FC0CE34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2342F35-D0E7-E313-0436-469BE6AF2A06}"/>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08 </a:t>
            </a:r>
            <a:r>
              <a:rPr lang="zh-CN" altLang="en-US" dirty="0"/>
              <a:t>解决人物跳起落下后未进入裂洞的问题：复制“空镜头”图层，并将复制图层“空镜头 </a:t>
            </a:r>
            <a:r>
              <a:rPr lang="en-US" altLang="zh-CN" dirty="0"/>
              <a:t>2”</a:t>
            </a:r>
            <a:r>
              <a:rPr lang="zh-CN" altLang="en-US" dirty="0"/>
              <a:t>置于时间轴最上层，与“人物起跳”图层开始位置对齐。为该图层创建蒙版，仅保留下半部分画面，以实现人物落入洞中的效果。</a:t>
            </a:r>
            <a:endParaRPr lang="en-US" altLang="zh-CN" dirty="0"/>
          </a:p>
          <a:p>
            <a:r>
              <a:rPr lang="zh-CN" altLang="en-US" dirty="0"/>
              <a:t>最终画面效果如图 </a:t>
            </a:r>
            <a:r>
              <a:rPr lang="en-US" altLang="zh-CN" dirty="0"/>
              <a:t>2-1-16 </a:t>
            </a:r>
            <a:r>
              <a:rPr lang="zh-CN" altLang="en-US" dirty="0"/>
              <a:t>所示。图层关系如图 </a:t>
            </a:r>
            <a:r>
              <a:rPr lang="en-US" altLang="zh-CN" dirty="0"/>
              <a:t>2-1-17 </a:t>
            </a:r>
            <a:r>
              <a:rPr lang="zh-CN" altLang="en-US" dirty="0"/>
              <a:t>所示。</a:t>
            </a:r>
          </a:p>
        </p:txBody>
      </p:sp>
      <p:sp>
        <p:nvSpPr>
          <p:cNvPr id="4" name="文本占位符 3">
            <a:extLst>
              <a:ext uri="{FF2B5EF4-FFF2-40B4-BE49-F238E27FC236}">
                <a16:creationId xmlns:a16="http://schemas.microsoft.com/office/drawing/2014/main" id="{BB736EA3-FA39-BE1D-E061-3F9411C571F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8017910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B124E12-1372-363D-E19E-3364D241D64C}"/>
              </a:ext>
            </a:extLst>
          </p:cNvPr>
          <p:cNvSpPr>
            <a:spLocks noGrp="1"/>
          </p:cNvSpPr>
          <p:nvPr>
            <p:ph type="body" sz="quarter" idx="10"/>
          </p:nvPr>
        </p:nvSpPr>
        <p:spPr/>
        <p:txBody>
          <a:bodyPr/>
          <a:lstStyle/>
          <a:p>
            <a:r>
              <a:rPr lang="zh-CN" altLang="en-US" dirty="0"/>
              <a:t>任务实施步骤</a:t>
            </a:r>
          </a:p>
        </p:txBody>
      </p:sp>
      <p:pic>
        <p:nvPicPr>
          <p:cNvPr id="8" name="图片占位符 7">
            <a:extLst>
              <a:ext uri="{FF2B5EF4-FFF2-40B4-BE49-F238E27FC236}">
                <a16:creationId xmlns:a16="http://schemas.microsoft.com/office/drawing/2014/main" id="{6D04F74A-AB24-1CD8-722E-08A379DD73AF}"/>
              </a:ext>
            </a:extLst>
          </p:cNvPr>
          <p:cNvPicPr>
            <a:picLocks noGrp="1" noChangeAspect="1"/>
          </p:cNvPicPr>
          <p:nvPr>
            <p:ph type="pic" sz="quarter" idx="13"/>
          </p:nvPr>
        </p:nvPicPr>
        <p:blipFill rotWithShape="1">
          <a:blip r:embed="rId2"/>
          <a:srcRect l="-12027" r="-12027"/>
          <a:stretch>
            <a:fillRect/>
          </a:stretch>
        </p:blipFill>
        <p:spPr>
          <a:prstGeom prst="rect">
            <a:avLst/>
          </a:prstGeom>
        </p:spPr>
      </p:pic>
    </p:spTree>
    <p:extLst>
      <p:ext uri="{BB962C8B-B14F-4D97-AF65-F5344CB8AC3E}">
        <p14:creationId xmlns:p14="http://schemas.microsoft.com/office/powerpoint/2010/main" val="2469837085"/>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7F366-4C28-43C5-749B-21F082BC386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967556-19FA-5697-98D0-FB79A78B439B}"/>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5253D3D-323B-51D3-CB88-809FBD983FA4}"/>
              </a:ext>
            </a:extLst>
          </p:cNvPr>
          <p:cNvPicPr>
            <a:picLocks noGrp="1" noChangeAspect="1"/>
          </p:cNvPicPr>
          <p:nvPr>
            <p:ph type="pic" sz="quarter" idx="13"/>
          </p:nvPr>
        </p:nvPicPr>
        <p:blipFill rotWithShape="1">
          <a:blip r:embed="rId2"/>
          <a:srcRect t="-48218" b="-48218"/>
          <a:stretch>
            <a:fillRect/>
          </a:stretch>
        </p:blipFill>
        <p:spPr>
          <a:prstGeom prst="rect">
            <a:avLst/>
          </a:prstGeom>
        </p:spPr>
      </p:pic>
    </p:spTree>
    <p:extLst>
      <p:ext uri="{BB962C8B-B14F-4D97-AF65-F5344CB8AC3E}">
        <p14:creationId xmlns:p14="http://schemas.microsoft.com/office/powerpoint/2010/main" val="194872182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80D78-562A-6126-454F-72D2103937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AE0B43B-9BAB-BC23-CFBD-FE9213C9B952}"/>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09 </a:t>
            </a:r>
            <a:r>
              <a:rPr lang="zh-CN" altLang="en-US" dirty="0"/>
              <a:t>制作人物跳入裂洞后地面复原的效果：在时间轴最下层的“空镜头”图层中，激活 </a:t>
            </a:r>
            <a:r>
              <a:rPr lang="en-US" altLang="zh-CN" dirty="0"/>
              <a:t>CC Split </a:t>
            </a:r>
            <a:r>
              <a:rPr lang="zh-CN" altLang="en-US" dirty="0"/>
              <a:t>特效的 </a:t>
            </a:r>
            <a:r>
              <a:rPr lang="en-US" altLang="zh-CN" dirty="0"/>
              <a:t>Split </a:t>
            </a:r>
            <a:r>
              <a:rPr lang="zh-CN" altLang="en-US" dirty="0"/>
              <a:t>属性，创建关键帧动画，在两帧内将 </a:t>
            </a:r>
            <a:r>
              <a:rPr lang="en-US" altLang="zh-CN" dirty="0"/>
              <a:t>Split </a:t>
            </a:r>
            <a:r>
              <a:rPr lang="zh-CN" altLang="en-US" dirty="0"/>
              <a:t>值快速归零，实现地面快速闭合的视觉效果。</a:t>
            </a:r>
            <a:endParaRPr lang="en-US" altLang="zh-CN" dirty="0"/>
          </a:p>
          <a:p>
            <a:r>
              <a:rPr lang="en-US" altLang="zh-CN" dirty="0"/>
              <a:t>Split </a:t>
            </a:r>
            <a:r>
              <a:rPr lang="zh-CN" altLang="en-US" dirty="0"/>
              <a:t>属性设置如图 </a:t>
            </a:r>
            <a:r>
              <a:rPr lang="en-US" altLang="zh-CN" dirty="0"/>
              <a:t>2-1-18 </a:t>
            </a:r>
            <a:r>
              <a:rPr lang="zh-CN" altLang="en-US" dirty="0"/>
              <a:t>所示。关键帧动画展示如图 </a:t>
            </a:r>
            <a:r>
              <a:rPr lang="en-US" altLang="zh-CN" dirty="0"/>
              <a:t>2-1-19 </a:t>
            </a:r>
            <a:r>
              <a:rPr lang="zh-CN" altLang="en-US" dirty="0"/>
              <a:t>所示。</a:t>
            </a:r>
          </a:p>
        </p:txBody>
      </p:sp>
      <p:sp>
        <p:nvSpPr>
          <p:cNvPr id="4" name="文本占位符 3">
            <a:extLst>
              <a:ext uri="{FF2B5EF4-FFF2-40B4-BE49-F238E27FC236}">
                <a16:creationId xmlns:a16="http://schemas.microsoft.com/office/drawing/2014/main" id="{919DBD97-FF35-65A8-1EA6-0DEC5A842C9D}"/>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420805938"/>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922BB-B41B-74BA-3DB0-E3D0E76EEF8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348E973-A5AB-12E5-5675-580F13B8163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F6E9A50-A6BB-9815-FBDA-F80D0943D2F4}"/>
              </a:ext>
            </a:extLst>
          </p:cNvPr>
          <p:cNvPicPr>
            <a:picLocks noGrp="1" noChangeAspect="1"/>
          </p:cNvPicPr>
          <p:nvPr>
            <p:ph type="pic" sz="quarter" idx="13"/>
          </p:nvPr>
        </p:nvPicPr>
        <p:blipFill rotWithShape="1">
          <a:blip r:embed="rId2"/>
          <a:srcRect l="-8663" r="-8663"/>
          <a:stretch>
            <a:fillRect/>
          </a:stretch>
        </p:blipFill>
        <p:spPr>
          <a:prstGeom prst="rect">
            <a:avLst/>
          </a:prstGeom>
        </p:spPr>
      </p:pic>
    </p:spTree>
    <p:extLst>
      <p:ext uri="{BB962C8B-B14F-4D97-AF65-F5344CB8AC3E}">
        <p14:creationId xmlns:p14="http://schemas.microsoft.com/office/powerpoint/2010/main" val="1770655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CA747-7CC8-E624-ACAF-2615350AD0DD}"/>
            </a:ext>
          </a:extLst>
        </p:cNvPr>
        <p:cNvGrpSpPr/>
        <p:nvPr/>
      </p:nvGrpSpPr>
      <p:grpSpPr>
        <a:xfrm>
          <a:off x="0" y="0"/>
          <a:ext cx="0" cy="0"/>
          <a:chOff x="0" y="0"/>
          <a:chExt cx="0" cy="0"/>
        </a:xfrm>
      </p:grpSpPr>
      <p:sp>
        <p:nvSpPr>
          <p:cNvPr id="19" name="文本占位符 18">
            <a:extLst>
              <a:ext uri="{FF2B5EF4-FFF2-40B4-BE49-F238E27FC236}">
                <a16:creationId xmlns:a16="http://schemas.microsoft.com/office/drawing/2014/main" id="{8D659060-DD02-C4E8-FB65-50493D9FA116}"/>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04 </a:t>
            </a:r>
            <a:r>
              <a:rPr lang="zh-CN" altLang="en-US" dirty="0"/>
              <a:t>在“时间轴”面板中，对“隔空取物 </a:t>
            </a:r>
            <a:r>
              <a:rPr lang="en-US" altLang="zh-CN" dirty="0"/>
              <a:t>13”</a:t>
            </a:r>
            <a:r>
              <a:rPr lang="zh-CN" altLang="en-US" dirty="0"/>
              <a:t>图层进行复制，将时间指示器移动至视频中的空镜头位置，右击该图层，在右键菜单中选择“时间”→“冻结帧”选项。再次右击该图层，将其重命名为“空镜头”。</a:t>
            </a:r>
            <a:endParaRPr lang="en-US" altLang="zh-CN" dirty="0"/>
          </a:p>
          <a:p>
            <a:r>
              <a:rPr lang="zh-CN" altLang="en-US" dirty="0"/>
              <a:t>提示：复制图层的快捷键为 </a:t>
            </a:r>
            <a:r>
              <a:rPr lang="en-US" altLang="zh-CN" dirty="0" err="1"/>
              <a:t>Ctrl+D</a:t>
            </a:r>
            <a:r>
              <a:rPr lang="zh-CN" altLang="en-US" dirty="0"/>
              <a:t>。图层复制操作如图 </a:t>
            </a:r>
            <a:r>
              <a:rPr lang="en-US" altLang="zh-CN" dirty="0"/>
              <a:t>1-1-8 </a:t>
            </a:r>
            <a:r>
              <a:rPr lang="zh-CN" altLang="en-US" dirty="0"/>
              <a:t>所示，空镜头画面如图 </a:t>
            </a:r>
            <a:r>
              <a:rPr lang="en-US" altLang="zh-CN" dirty="0"/>
              <a:t>1-1-9 </a:t>
            </a:r>
            <a:r>
              <a:rPr lang="zh-CN" altLang="en-US" dirty="0"/>
              <a:t>所示，空镜头重命名如图 </a:t>
            </a:r>
            <a:r>
              <a:rPr lang="en-US" altLang="zh-CN" dirty="0"/>
              <a:t>1-1-10 </a:t>
            </a:r>
            <a:r>
              <a:rPr lang="zh-CN" altLang="en-US" dirty="0"/>
              <a:t>所示。</a:t>
            </a:r>
            <a:endParaRPr lang="en-US" altLang="zh-CN" dirty="0"/>
          </a:p>
        </p:txBody>
      </p:sp>
      <p:sp>
        <p:nvSpPr>
          <p:cNvPr id="16" name="文本占位符 15">
            <a:extLst>
              <a:ext uri="{FF2B5EF4-FFF2-40B4-BE49-F238E27FC236}">
                <a16:creationId xmlns:a16="http://schemas.microsoft.com/office/drawing/2014/main" id="{B6F56537-1162-402C-406E-0B8E1BEA69C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90790446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70567-E795-AF4B-A026-60705D865A4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DA4D8FE-286A-C357-81B5-8F014969FFA3}"/>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14E5199A-0554-EC53-B380-105478EE5CDF}"/>
              </a:ext>
            </a:extLst>
          </p:cNvPr>
          <p:cNvPicPr>
            <a:picLocks noGrp="1" noChangeAspect="1"/>
          </p:cNvPicPr>
          <p:nvPr>
            <p:ph type="pic" sz="quarter" idx="13"/>
          </p:nvPr>
        </p:nvPicPr>
        <p:blipFill rotWithShape="1">
          <a:blip r:embed="rId2"/>
          <a:srcRect t="-131146" b="-131146"/>
          <a:stretch>
            <a:fillRect/>
          </a:stretch>
        </p:blipFill>
        <p:spPr>
          <a:prstGeom prst="rect">
            <a:avLst/>
          </a:prstGeom>
        </p:spPr>
      </p:pic>
    </p:spTree>
    <p:extLst>
      <p:ext uri="{BB962C8B-B14F-4D97-AF65-F5344CB8AC3E}">
        <p14:creationId xmlns:p14="http://schemas.microsoft.com/office/powerpoint/2010/main" val="1056702956"/>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0F3C5-2D62-334A-FE33-7D51FDA9478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1056DCE-35AD-B2A8-580E-0C5D631C8B63}"/>
              </a:ext>
            </a:extLst>
          </p:cNvPr>
          <p:cNvSpPr>
            <a:spLocks noGrp="1"/>
          </p:cNvSpPr>
          <p:nvPr>
            <p:ph type="body" sz="quarter" idx="11"/>
          </p:nvPr>
        </p:nvSpPr>
        <p:spPr>
          <a:xfrm>
            <a:off x="337294" y="1207797"/>
            <a:ext cx="11275585" cy="5110823"/>
          </a:xfrm>
        </p:spPr>
        <p:txBody>
          <a:bodyPr/>
          <a:lstStyle/>
          <a:p>
            <a:r>
              <a:rPr lang="zh-CN" altLang="en-US" dirty="0"/>
              <a:t>步骤 </a:t>
            </a:r>
            <a:r>
              <a:rPr lang="en-US" altLang="zh-CN" dirty="0"/>
              <a:t>10 </a:t>
            </a:r>
            <a:r>
              <a:rPr lang="zh-CN" altLang="en-US" dirty="0"/>
              <a:t>根据任务制作过程，观看画面效果。</a:t>
            </a:r>
            <a:endParaRPr lang="en-US" altLang="zh-CN" dirty="0"/>
          </a:p>
          <a:p>
            <a:r>
              <a:rPr lang="zh-CN" altLang="en-US" dirty="0"/>
              <a:t>保存项目文件：在菜单栏中选择“文件”→“另存为”选项，或按 </a:t>
            </a:r>
            <a:r>
              <a:rPr lang="en-US" altLang="zh-CN" dirty="0" err="1"/>
              <a:t>Ctrl+S</a:t>
            </a:r>
            <a:r>
              <a:rPr lang="en-US" altLang="zh-CN" dirty="0"/>
              <a:t> </a:t>
            </a:r>
            <a:r>
              <a:rPr lang="zh-CN" altLang="en-US" dirty="0"/>
              <a:t>组合键，将项目文件保存到指定位置。输出视频：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5975EA14-321E-430A-8BE2-2B3292332FE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25981108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4E5529E-7EA1-FF4B-BAEF-33AB2FBE069B}"/>
              </a:ext>
            </a:extLst>
          </p:cNvPr>
          <p:cNvSpPr>
            <a:spLocks noGrp="1"/>
          </p:cNvSpPr>
          <p:nvPr>
            <p:ph type="body" sz="quarter" idx="10"/>
          </p:nvPr>
        </p:nvSpPr>
        <p:spPr/>
        <p:txBody>
          <a:bodyPr/>
          <a:lstStyle/>
          <a:p>
            <a:r>
              <a:rPr lang="zh-CN" altLang="en-US" dirty="0"/>
              <a:t>任务 </a:t>
            </a:r>
            <a:r>
              <a:rPr lang="en-US" altLang="zh-CN" dirty="0"/>
              <a:t>2.2</a:t>
            </a:r>
            <a:endParaRPr lang="zh-CN" altLang="en-US" dirty="0"/>
          </a:p>
        </p:txBody>
      </p:sp>
      <p:sp>
        <p:nvSpPr>
          <p:cNvPr id="5" name="文本占位符 4">
            <a:extLst>
              <a:ext uri="{FF2B5EF4-FFF2-40B4-BE49-F238E27FC236}">
                <a16:creationId xmlns:a16="http://schemas.microsoft.com/office/drawing/2014/main" id="{38A08388-85A3-825D-C413-87E948DC816B}"/>
              </a:ext>
            </a:extLst>
          </p:cNvPr>
          <p:cNvSpPr>
            <a:spLocks noGrp="1"/>
          </p:cNvSpPr>
          <p:nvPr>
            <p:ph type="body" sz="quarter" idx="11"/>
          </p:nvPr>
        </p:nvSpPr>
        <p:spPr/>
        <p:txBody>
          <a:bodyPr/>
          <a:lstStyle/>
          <a:p>
            <a:r>
              <a:rPr lang="zh-CN" altLang="en-US" dirty="0"/>
              <a:t>水盆消失奇景</a:t>
            </a:r>
          </a:p>
        </p:txBody>
      </p:sp>
      <p:sp>
        <p:nvSpPr>
          <p:cNvPr id="6" name="文本占位符 5">
            <a:extLst>
              <a:ext uri="{FF2B5EF4-FFF2-40B4-BE49-F238E27FC236}">
                <a16:creationId xmlns:a16="http://schemas.microsoft.com/office/drawing/2014/main" id="{1415CAA4-59CC-C6F4-FE08-52039C11CE18}"/>
              </a:ext>
            </a:extLst>
          </p:cNvPr>
          <p:cNvSpPr>
            <a:spLocks noGrp="1"/>
          </p:cNvSpPr>
          <p:nvPr>
            <p:ph type="body" sz="quarter" idx="12"/>
          </p:nvPr>
        </p:nvSpPr>
        <p:spPr/>
        <p:txBody>
          <a:bodyPr/>
          <a:lstStyle/>
          <a:p>
            <a:r>
              <a:rPr lang="en-US" altLang="zh-CN" dirty="0"/>
              <a:t>——</a:t>
            </a:r>
            <a:r>
              <a:rPr lang="zh-CN" altLang="en-US" dirty="0"/>
              <a:t>创意与技术的完美交融</a:t>
            </a:r>
          </a:p>
        </p:txBody>
      </p:sp>
    </p:spTree>
    <p:extLst>
      <p:ext uri="{BB962C8B-B14F-4D97-AF65-F5344CB8AC3E}">
        <p14:creationId xmlns:p14="http://schemas.microsoft.com/office/powerpoint/2010/main" val="181362517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62BFF-FAEA-DDA2-5E8B-16D3318007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8392AB9-9388-3AAB-2D15-20B3C0D6549E}"/>
              </a:ext>
            </a:extLst>
          </p:cNvPr>
          <p:cNvSpPr>
            <a:spLocks noGrp="1"/>
          </p:cNvSpPr>
          <p:nvPr>
            <p:ph type="body" sz="quarter" idx="11"/>
          </p:nvPr>
        </p:nvSpPr>
        <p:spPr>
          <a:xfrm>
            <a:off x="337294" y="2477375"/>
            <a:ext cx="11275585" cy="2571666"/>
          </a:xfrm>
        </p:spPr>
        <p:txBody>
          <a:bodyPr/>
          <a:lstStyle/>
          <a:p>
            <a:r>
              <a:rPr lang="zh-CN" altLang="en-US" dirty="0"/>
              <a:t>本任务通过 </a:t>
            </a:r>
            <a:r>
              <a:rPr lang="en-US" altLang="zh-CN" dirty="0"/>
              <a:t>Adobe After Effects </a:t>
            </a:r>
            <a:r>
              <a:rPr lang="zh-CN" altLang="en-US" dirty="0"/>
              <a:t>软件结合实拍素材，制作“跳入水盆”视觉特效，实现人物瞬间消失的奇幻效果。利用图层拆分技术分离人物与背景，通过视频冻结帧定格关键画面，配合运动模糊增强动作连贯性与真实感，使人物跳入水盆的瞬间过渡自然，营造出虚实结合的视觉奇观。该任务以基础特效手段实现富有创意的影像表达，展现后期合成在视觉叙事中的应用价值。</a:t>
            </a:r>
          </a:p>
        </p:txBody>
      </p:sp>
      <p:sp>
        <p:nvSpPr>
          <p:cNvPr id="4" name="文本占位符 3">
            <a:extLst>
              <a:ext uri="{FF2B5EF4-FFF2-40B4-BE49-F238E27FC236}">
                <a16:creationId xmlns:a16="http://schemas.microsoft.com/office/drawing/2014/main" id="{1E351AFA-5A85-7BE4-7404-B4B08B40AE35}"/>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104319844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0E087-DFE2-148C-A40E-C9B4125ECE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3E76C4F-B881-BF10-68F6-048344669118}"/>
              </a:ext>
            </a:extLst>
          </p:cNvPr>
          <p:cNvSpPr>
            <a:spLocks noGrp="1"/>
          </p:cNvSpPr>
          <p:nvPr>
            <p:ph type="body" sz="quarter" idx="11"/>
          </p:nvPr>
        </p:nvSpPr>
        <p:spPr>
          <a:xfrm>
            <a:off x="337294" y="2477375"/>
            <a:ext cx="11275585" cy="2571666"/>
          </a:xfrm>
        </p:spPr>
        <p:txBody>
          <a:bodyPr/>
          <a:lstStyle/>
          <a:p>
            <a:r>
              <a:rPr lang="zh-CN" altLang="en-US" dirty="0"/>
              <a:t>（</a:t>
            </a:r>
            <a:r>
              <a:rPr lang="en-US" altLang="zh-CN" dirty="0"/>
              <a:t>1</a:t>
            </a:r>
            <a:r>
              <a:rPr lang="zh-CN" altLang="en-US" dirty="0"/>
              <a:t>）掌握图层拆分的方法。</a:t>
            </a:r>
          </a:p>
          <a:p>
            <a:r>
              <a:rPr lang="zh-CN" altLang="en-US" dirty="0"/>
              <a:t>（</a:t>
            </a:r>
            <a:r>
              <a:rPr lang="en-US" altLang="zh-CN" dirty="0"/>
              <a:t>2</a:t>
            </a:r>
            <a:r>
              <a:rPr lang="zh-CN" altLang="en-US" dirty="0"/>
              <a:t>）掌握视频冻结帧的应用。</a:t>
            </a:r>
          </a:p>
          <a:p>
            <a:r>
              <a:rPr lang="zh-CN" altLang="en-US" dirty="0"/>
              <a:t>（</a:t>
            </a:r>
            <a:r>
              <a:rPr lang="en-US" altLang="zh-CN" dirty="0"/>
              <a:t>3</a:t>
            </a:r>
            <a:r>
              <a:rPr lang="zh-CN" altLang="en-US" dirty="0"/>
              <a:t>）掌握运动模糊的应用。</a:t>
            </a:r>
          </a:p>
          <a:p>
            <a:r>
              <a:rPr lang="zh-CN" altLang="en-US" dirty="0"/>
              <a:t>（</a:t>
            </a:r>
            <a:r>
              <a:rPr lang="en-US" altLang="zh-CN" dirty="0"/>
              <a:t>4</a:t>
            </a:r>
            <a:r>
              <a:rPr lang="zh-CN" altLang="en-US" dirty="0"/>
              <a:t>）能够使用项目实拍素材制作相关视觉特效。</a:t>
            </a:r>
          </a:p>
          <a:p>
            <a:r>
              <a:rPr lang="zh-CN" altLang="en-US" dirty="0"/>
              <a:t>（</a:t>
            </a:r>
            <a:r>
              <a:rPr lang="en-US" altLang="zh-CN" dirty="0"/>
              <a:t>5</a:t>
            </a:r>
            <a:r>
              <a:rPr lang="zh-CN" altLang="en-US" dirty="0"/>
              <a:t>）培养学生善于在生活中观察细节并激发生成小创意的能力。</a:t>
            </a:r>
          </a:p>
        </p:txBody>
      </p:sp>
      <p:sp>
        <p:nvSpPr>
          <p:cNvPr id="4" name="文本占位符 3">
            <a:extLst>
              <a:ext uri="{FF2B5EF4-FFF2-40B4-BE49-F238E27FC236}">
                <a16:creationId xmlns:a16="http://schemas.microsoft.com/office/drawing/2014/main" id="{144BC650-3E6D-77DD-D9C5-3EBEB1E4C4FE}"/>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2894532058"/>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B1C16-3FEB-6B5E-1B2E-72D9BEB3068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39C980F-1408-BFDA-BC3C-87A0D383BEE8}"/>
              </a:ext>
            </a:extLst>
          </p:cNvPr>
          <p:cNvSpPr>
            <a:spLocks noGrp="1"/>
          </p:cNvSpPr>
          <p:nvPr>
            <p:ph type="body" sz="quarter" idx="11"/>
          </p:nvPr>
        </p:nvSpPr>
        <p:spPr>
          <a:xfrm>
            <a:off x="337294" y="2985206"/>
            <a:ext cx="11275585" cy="1556003"/>
          </a:xfrm>
        </p:spPr>
        <p:txBody>
          <a:bodyPr/>
          <a:lstStyle/>
          <a:p>
            <a:r>
              <a:rPr lang="zh-CN" altLang="en-US" dirty="0"/>
              <a:t>将手机或相机固定在三脚架上，对准拍摄区域，开始拍摄。人物跳进水盆，水盆里放水，人物离开画面，将一条毛巾扔进水盆，水花溅起，保留空镜头，拍摄结束关闭手机或者相机。将拍摄的视频传至计算机。</a:t>
            </a:r>
          </a:p>
        </p:txBody>
      </p:sp>
      <p:sp>
        <p:nvSpPr>
          <p:cNvPr id="4" name="文本占位符 3">
            <a:extLst>
              <a:ext uri="{FF2B5EF4-FFF2-40B4-BE49-F238E27FC236}">
                <a16:creationId xmlns:a16="http://schemas.microsoft.com/office/drawing/2014/main" id="{C0C9DDF9-FFA8-6D9B-658D-FD84FB6A2DAE}"/>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1827483090"/>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ACAE0-0486-6F66-53A9-7F98C22DB93D}"/>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2E746363-C918-6303-7BAB-A4AE109896D5}"/>
              </a:ext>
            </a:extLst>
          </p:cNvPr>
          <p:cNvPicPr>
            <a:picLocks noGrp="1" noChangeAspect="1"/>
          </p:cNvPicPr>
          <p:nvPr>
            <p:ph type="pic" sz="quarter" idx="14"/>
          </p:nvPr>
        </p:nvPicPr>
        <p:blipFill rotWithShape="1">
          <a:blip r:embed="rId2"/>
          <a:srcRect t="-21554" b="-21554"/>
          <a:stretch>
            <a:fillRect/>
          </a:stretch>
        </p:blipFill>
        <p:spPr>
          <a:prstGeom prst="rect">
            <a:avLst/>
          </a:prstGeom>
        </p:spPr>
      </p:pic>
      <p:sp>
        <p:nvSpPr>
          <p:cNvPr id="4" name="文本占位符 3">
            <a:extLst>
              <a:ext uri="{FF2B5EF4-FFF2-40B4-BE49-F238E27FC236}">
                <a16:creationId xmlns:a16="http://schemas.microsoft.com/office/drawing/2014/main" id="{F9D527CC-4ED0-24B8-BACE-62C5CC1ADA46}"/>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316A1137-733F-2FFC-C7DB-7CFAC505191C}"/>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软件，双击“项目”面板的空白处，导入所需素材。选中“项目”面板中的实拍素材，将其拖至“项目”面板左下角的“新建合成”按钮上，新建一个与实拍素材尺寸相同的合成。新建合成操作如图 </a:t>
            </a:r>
            <a:r>
              <a:rPr lang="en-US" altLang="zh-CN" dirty="0"/>
              <a:t>2-2-2 </a:t>
            </a:r>
            <a:r>
              <a:rPr lang="zh-CN" altLang="en-US" dirty="0"/>
              <a:t>所示。</a:t>
            </a:r>
          </a:p>
        </p:txBody>
      </p:sp>
    </p:spTree>
    <p:extLst>
      <p:ext uri="{BB962C8B-B14F-4D97-AF65-F5344CB8AC3E}">
        <p14:creationId xmlns:p14="http://schemas.microsoft.com/office/powerpoint/2010/main" val="1887981253"/>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2474A-9B60-A663-EB7A-E2890027E90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9857A14-6495-05ED-C4DE-2ADB1F6B13C4}"/>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CDA68F74-DCAE-62AC-2404-4278329D7F35}"/>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02 </a:t>
            </a:r>
            <a:r>
              <a:rPr lang="zh-CN" altLang="en-US" dirty="0"/>
              <a:t>在合成窗口中观看素材，找到人物跳起的最高点位置。在“时间轴”面板中将素材图层在该位置进行拆分。</a:t>
            </a:r>
            <a:endParaRPr lang="en-US" altLang="zh-CN" dirty="0"/>
          </a:p>
          <a:p>
            <a:r>
              <a:rPr lang="zh-CN" altLang="en-US" dirty="0"/>
              <a:t>提示：拆分图层的快捷键为 </a:t>
            </a:r>
            <a:r>
              <a:rPr lang="en-US" altLang="zh-CN" dirty="0" err="1"/>
              <a:t>Ctrl+Shift+D</a:t>
            </a:r>
            <a:r>
              <a:rPr lang="zh-CN" altLang="en-US" dirty="0"/>
              <a:t>。</a:t>
            </a:r>
            <a:endParaRPr lang="en-US" altLang="zh-CN" dirty="0"/>
          </a:p>
          <a:p>
            <a:r>
              <a:rPr lang="zh-CN" altLang="en-US" dirty="0"/>
              <a:t>画面效果如图 </a:t>
            </a:r>
            <a:r>
              <a:rPr lang="en-US" altLang="zh-CN" dirty="0"/>
              <a:t>2-2-3 </a:t>
            </a:r>
            <a:r>
              <a:rPr lang="zh-CN" altLang="en-US" dirty="0"/>
              <a:t>所示。</a:t>
            </a:r>
          </a:p>
        </p:txBody>
      </p:sp>
      <p:pic>
        <p:nvPicPr>
          <p:cNvPr id="8" name="图片占位符 7">
            <a:extLst>
              <a:ext uri="{FF2B5EF4-FFF2-40B4-BE49-F238E27FC236}">
                <a16:creationId xmlns:a16="http://schemas.microsoft.com/office/drawing/2014/main" id="{1326C9D6-7E6A-DAA2-028C-FC9176563FFB}"/>
              </a:ext>
            </a:extLst>
          </p:cNvPr>
          <p:cNvPicPr>
            <a:picLocks noGrp="1" noChangeAspect="1"/>
          </p:cNvPicPr>
          <p:nvPr>
            <p:ph type="pic" sz="quarter" idx="14"/>
          </p:nvPr>
        </p:nvPicPr>
        <p:blipFill rotWithShape="1">
          <a:blip r:embed="rId2"/>
          <a:srcRect t="-29189" b="-29189"/>
          <a:stretch>
            <a:fillRect/>
          </a:stretch>
        </p:blipFill>
        <p:spPr>
          <a:prstGeom prst="rect">
            <a:avLst/>
          </a:prstGeom>
        </p:spPr>
      </p:pic>
    </p:spTree>
    <p:extLst>
      <p:ext uri="{BB962C8B-B14F-4D97-AF65-F5344CB8AC3E}">
        <p14:creationId xmlns:p14="http://schemas.microsoft.com/office/powerpoint/2010/main" val="358290445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C8C15-C85C-5E1B-243B-0FA5AEEDAEB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0B55913-44C6-939A-78FA-88E5B754F22F}"/>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ED4F7F15-977B-DBA8-C44A-DD8D7EA0534F}"/>
              </a:ext>
            </a:extLst>
          </p:cNvPr>
          <p:cNvSpPr>
            <a:spLocks noGrp="1"/>
          </p:cNvSpPr>
          <p:nvPr>
            <p:ph type="body" sz="quarter" idx="11"/>
          </p:nvPr>
        </p:nvSpPr>
        <p:spPr>
          <a:xfrm>
            <a:off x="337295" y="1461714"/>
            <a:ext cx="5337642" cy="4602991"/>
          </a:xfrm>
        </p:spPr>
        <p:txBody>
          <a:bodyPr/>
          <a:lstStyle/>
          <a:p>
            <a:r>
              <a:rPr lang="zh-CN" altLang="en-US" dirty="0"/>
              <a:t>步骤 </a:t>
            </a:r>
            <a:r>
              <a:rPr lang="en-US" altLang="zh-CN" dirty="0"/>
              <a:t>03 </a:t>
            </a:r>
            <a:r>
              <a:rPr lang="zh-CN" altLang="en-US" dirty="0"/>
              <a:t>继续在合成窗口观看素材，定位到毛巾抛入后水花溅起的瞬间，删除该帧之前的前半部分素材。在“时间轴”面板中对水花图层进行裁剪，保留所需片段。对已裁剪保留的素材片段再次裁剪，并将前半段的图层重命名为“水花溅起”。</a:t>
            </a:r>
            <a:endParaRPr lang="en-US" altLang="zh-CN" dirty="0"/>
          </a:p>
          <a:p>
            <a:r>
              <a:rPr lang="zh-CN" altLang="en-US" dirty="0"/>
              <a:t>提示：删除图层素材的快捷键为 </a:t>
            </a:r>
            <a:r>
              <a:rPr lang="en-US" altLang="zh-CN" dirty="0"/>
              <a:t>Alt+[ </a:t>
            </a:r>
            <a:r>
              <a:rPr lang="zh-CN" altLang="en-US" dirty="0"/>
              <a:t>。</a:t>
            </a:r>
            <a:endParaRPr lang="en-US" altLang="zh-CN" dirty="0"/>
          </a:p>
          <a:p>
            <a:r>
              <a:rPr lang="zh-CN" altLang="en-US" dirty="0"/>
              <a:t>画面效果如图 </a:t>
            </a:r>
            <a:r>
              <a:rPr lang="en-US" altLang="zh-CN" dirty="0"/>
              <a:t>2-2-4 </a:t>
            </a:r>
            <a:r>
              <a:rPr lang="zh-CN" altLang="en-US" dirty="0"/>
              <a:t>所示。</a:t>
            </a:r>
          </a:p>
        </p:txBody>
      </p:sp>
      <p:pic>
        <p:nvPicPr>
          <p:cNvPr id="7" name="图片占位符 6">
            <a:extLst>
              <a:ext uri="{FF2B5EF4-FFF2-40B4-BE49-F238E27FC236}">
                <a16:creationId xmlns:a16="http://schemas.microsoft.com/office/drawing/2014/main" id="{13433704-F9C2-35A8-8324-FF0DE17C7BCC}"/>
              </a:ext>
            </a:extLst>
          </p:cNvPr>
          <p:cNvPicPr>
            <a:picLocks noGrp="1" noChangeAspect="1"/>
          </p:cNvPicPr>
          <p:nvPr>
            <p:ph type="pic" sz="quarter" idx="14"/>
          </p:nvPr>
        </p:nvPicPr>
        <p:blipFill rotWithShape="1">
          <a:blip r:embed="rId2"/>
          <a:srcRect t="-31310" b="-31310"/>
          <a:stretch>
            <a:fillRect/>
          </a:stretch>
        </p:blipFill>
        <p:spPr>
          <a:prstGeom prst="rect">
            <a:avLst/>
          </a:prstGeom>
        </p:spPr>
      </p:pic>
    </p:spTree>
    <p:extLst>
      <p:ext uri="{BB962C8B-B14F-4D97-AF65-F5344CB8AC3E}">
        <p14:creationId xmlns:p14="http://schemas.microsoft.com/office/powerpoint/2010/main" val="71664741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E26D9-A3D3-BF0D-37F1-04D53F227BB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3227531-7629-A87F-233C-B81C6FBC10D3}"/>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BAA5DC6C-CCCB-59B0-13B9-CEA4F753369D}"/>
              </a:ext>
            </a:extLst>
          </p:cNvPr>
          <p:cNvSpPr>
            <a:spLocks noGrp="1"/>
          </p:cNvSpPr>
          <p:nvPr>
            <p:ph type="body" sz="quarter" idx="11"/>
          </p:nvPr>
        </p:nvSpPr>
        <p:spPr>
          <a:xfrm>
            <a:off x="337295" y="2223462"/>
            <a:ext cx="5337642" cy="3079497"/>
          </a:xfrm>
        </p:spPr>
        <p:txBody>
          <a:bodyPr/>
          <a:lstStyle/>
          <a:p>
            <a:r>
              <a:rPr lang="zh-CN" altLang="en-US" dirty="0"/>
              <a:t>步骤 </a:t>
            </a:r>
            <a:r>
              <a:rPr lang="en-US" altLang="zh-CN" dirty="0"/>
              <a:t>04 </a:t>
            </a:r>
            <a:r>
              <a:rPr lang="zh-CN" altLang="en-US" dirty="0"/>
              <a:t>在“时间轴”面板中，选中最后的空镜头图层并右击，在右键菜单中选择“时间”→“冻结帧”选项，并将该图层重命名为“空镜头”。</a:t>
            </a:r>
            <a:endParaRPr lang="en-US" altLang="zh-CN" dirty="0"/>
          </a:p>
          <a:p>
            <a:r>
              <a:rPr lang="zh-CN" altLang="en-US" dirty="0"/>
              <a:t>“时间轴”面板中的空镜头设置如图 </a:t>
            </a:r>
            <a:r>
              <a:rPr lang="en-US" altLang="zh-CN" dirty="0"/>
              <a:t>2-2-5 </a:t>
            </a:r>
            <a:r>
              <a:rPr lang="zh-CN" altLang="en-US" dirty="0"/>
              <a:t>所示。</a:t>
            </a:r>
          </a:p>
        </p:txBody>
      </p:sp>
      <p:pic>
        <p:nvPicPr>
          <p:cNvPr id="8" name="图片占位符 7">
            <a:extLst>
              <a:ext uri="{FF2B5EF4-FFF2-40B4-BE49-F238E27FC236}">
                <a16:creationId xmlns:a16="http://schemas.microsoft.com/office/drawing/2014/main" id="{C8350FAA-4080-EAB6-C0DD-87C1200102FA}"/>
              </a:ext>
            </a:extLst>
          </p:cNvPr>
          <p:cNvPicPr>
            <a:picLocks noGrp="1" noChangeAspect="1"/>
          </p:cNvPicPr>
          <p:nvPr>
            <p:ph type="pic" sz="quarter" idx="14"/>
          </p:nvPr>
        </p:nvPicPr>
        <p:blipFill rotWithShape="1">
          <a:blip r:embed="rId2"/>
          <a:srcRect t="-151240" b="-151240"/>
          <a:stretch>
            <a:fillRect/>
          </a:stretch>
        </p:blipFill>
        <p:spPr>
          <a:prstGeom prst="rect">
            <a:avLst/>
          </a:prstGeom>
        </p:spPr>
      </p:pic>
    </p:spTree>
    <p:extLst>
      <p:ext uri="{BB962C8B-B14F-4D97-AF65-F5344CB8AC3E}">
        <p14:creationId xmlns:p14="http://schemas.microsoft.com/office/powerpoint/2010/main" val="601390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2B8A2-A82B-DD6B-AAF2-D1A558C3B14A}"/>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4365A649-D13E-C6CE-FF92-0124E66EAB4E}"/>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8E6223BD-035E-0413-68B9-6DA141DEB20C}"/>
              </a:ext>
            </a:extLst>
          </p:cNvPr>
          <p:cNvPicPr>
            <a:picLocks noGrp="1" noChangeAspect="1"/>
          </p:cNvPicPr>
          <p:nvPr>
            <p:ph type="pic" sz="quarter" idx="13"/>
          </p:nvPr>
        </p:nvPicPr>
        <p:blipFill rotWithShape="1">
          <a:blip r:embed="rId2"/>
          <a:srcRect t="-47082" b="-47082"/>
          <a:stretch>
            <a:fillRect/>
          </a:stretch>
        </p:blipFill>
        <p:spPr>
          <a:prstGeom prst="rect">
            <a:avLst/>
          </a:prstGeom>
        </p:spPr>
      </p:pic>
    </p:spTree>
    <p:extLst>
      <p:ext uri="{BB962C8B-B14F-4D97-AF65-F5344CB8AC3E}">
        <p14:creationId xmlns:p14="http://schemas.microsoft.com/office/powerpoint/2010/main" val="114192053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0AB00-5B33-4957-9A06-6B5D1F9BCFD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3379D2B-5A31-6E57-B165-5F9CF672D088}"/>
              </a:ext>
            </a:extLst>
          </p:cNvPr>
          <p:cNvSpPr>
            <a:spLocks noGrp="1"/>
          </p:cNvSpPr>
          <p:nvPr>
            <p:ph type="body" sz="quarter" idx="11"/>
          </p:nvPr>
        </p:nvSpPr>
        <p:spPr>
          <a:xfrm>
            <a:off x="337294" y="953881"/>
            <a:ext cx="11275585" cy="5618654"/>
          </a:xfrm>
        </p:spPr>
        <p:txBody>
          <a:bodyPr/>
          <a:lstStyle/>
          <a:p>
            <a:r>
              <a:rPr lang="zh-CN" altLang="en-US" dirty="0"/>
              <a:t>步骤 </a:t>
            </a:r>
            <a:r>
              <a:rPr lang="en-US" altLang="zh-CN" dirty="0"/>
              <a:t>05 </a:t>
            </a:r>
            <a:r>
              <a:rPr lang="zh-CN" altLang="en-US" dirty="0"/>
              <a:t>在“时间轴”面板中，复制人物跳起图层。右击复制图层，在右键菜单中选择“时间”→“冻结帧”选项。使用工具栏中的钢笔工具，在合成窗口中将人物抠像分离。在“项目”面板中，将“素材 </a:t>
            </a:r>
            <a:r>
              <a:rPr lang="en-US" altLang="zh-CN" dirty="0"/>
              <a:t>wuyinpin.mp4”</a:t>
            </a:r>
            <a:r>
              <a:rPr lang="zh-CN" altLang="en-US" dirty="0"/>
              <a:t>文件拖入“时间轴”面板。在时间轴上定位到合适的空镜头帧，右击该图层，在右键菜单中选择“时间”→“冻结帧”选项，并将该冻结帧图层重命名为“无水花空镜头”。随后，将其拖动至“时间轴”面板的底层。接着，复制“素材</a:t>
            </a:r>
            <a:r>
              <a:rPr lang="en-US" altLang="zh-CN" dirty="0"/>
              <a:t>wuyinpin.mp4”</a:t>
            </a:r>
            <a:r>
              <a:rPr lang="zh-CN" altLang="en-US" dirty="0"/>
              <a:t>图层，并将复制出的新图层命名为“人物跳”。展开该图层的蒙版属性，为人物的位置属性添加关键帧动画，制作从上方向下落的运动效果。将“水花溅起”图层拖至“人物跳”图层上方，使其起始时间与“人物跳” 图层中人物下落的触水瞬间精确对齐，以确保视觉动作的连贯与同步。动画完成后，单击图层右上方的运动模糊开关按钮，使其点亮，以启用运动模糊效果。运动模糊可模拟快速运动时的动态模糊感，增强画面真实感。</a:t>
            </a:r>
          </a:p>
        </p:txBody>
      </p:sp>
      <p:sp>
        <p:nvSpPr>
          <p:cNvPr id="4" name="文本占位符 3">
            <a:extLst>
              <a:ext uri="{FF2B5EF4-FFF2-40B4-BE49-F238E27FC236}">
                <a16:creationId xmlns:a16="http://schemas.microsoft.com/office/drawing/2014/main" id="{A570E23B-7463-906B-EEB0-803579576497}"/>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71232664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74F9B-C491-0133-6009-7C3566118B4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5EBC3CF-DD97-58AC-1A93-DCC82BE33E25}"/>
              </a:ext>
            </a:extLst>
          </p:cNvPr>
          <p:cNvSpPr>
            <a:spLocks noGrp="1"/>
          </p:cNvSpPr>
          <p:nvPr>
            <p:ph type="body" sz="quarter" idx="11"/>
          </p:nvPr>
        </p:nvSpPr>
        <p:spPr>
          <a:xfrm>
            <a:off x="337294" y="3239122"/>
            <a:ext cx="11275585" cy="1048172"/>
          </a:xfrm>
        </p:spPr>
        <p:txBody>
          <a:bodyPr/>
          <a:lstStyle/>
          <a:p>
            <a:r>
              <a:rPr lang="zh-CN" altLang="en-US" dirty="0"/>
              <a:t>提示：复制图层的快捷键为 </a:t>
            </a:r>
            <a:r>
              <a:rPr lang="en-US" altLang="zh-CN" dirty="0" err="1"/>
              <a:t>Ctrl+D</a:t>
            </a:r>
            <a:r>
              <a:rPr lang="zh-CN" altLang="en-US" dirty="0"/>
              <a:t>。人物关键帧动画如图 </a:t>
            </a:r>
            <a:r>
              <a:rPr lang="en-US" altLang="zh-CN" dirty="0"/>
              <a:t>2-2-6 </a:t>
            </a:r>
            <a:r>
              <a:rPr lang="zh-CN" altLang="en-US" dirty="0"/>
              <a:t>所示。最终运动模糊画面效果如图 </a:t>
            </a:r>
            <a:r>
              <a:rPr lang="en-US" altLang="zh-CN" dirty="0"/>
              <a:t>2-2-7 </a:t>
            </a:r>
            <a:r>
              <a:rPr lang="zh-CN" altLang="en-US" dirty="0"/>
              <a:t>所示。</a:t>
            </a:r>
          </a:p>
        </p:txBody>
      </p:sp>
      <p:sp>
        <p:nvSpPr>
          <p:cNvPr id="4" name="文本占位符 3">
            <a:extLst>
              <a:ext uri="{FF2B5EF4-FFF2-40B4-BE49-F238E27FC236}">
                <a16:creationId xmlns:a16="http://schemas.microsoft.com/office/drawing/2014/main" id="{99D3DE8C-EB89-2F23-A5A2-80C9409DCD9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76198863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F8528-7A2F-F0D4-855B-9DB20E028BB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916A66E-3BF7-5808-CDE6-138B64CDD77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2947C7BC-CEF5-F7E7-1236-CA2BF9FE285C}"/>
              </a:ext>
            </a:extLst>
          </p:cNvPr>
          <p:cNvPicPr>
            <a:picLocks noGrp="1" noChangeAspect="1"/>
          </p:cNvPicPr>
          <p:nvPr>
            <p:ph type="pic" sz="quarter" idx="13"/>
          </p:nvPr>
        </p:nvPicPr>
        <p:blipFill rotWithShape="1">
          <a:blip r:embed="rId2"/>
          <a:srcRect t="-54230" b="-54230"/>
          <a:stretch>
            <a:fillRect/>
          </a:stretch>
        </p:blipFill>
        <p:spPr>
          <a:prstGeom prst="rect">
            <a:avLst/>
          </a:prstGeom>
        </p:spPr>
      </p:pic>
    </p:spTree>
    <p:extLst>
      <p:ext uri="{BB962C8B-B14F-4D97-AF65-F5344CB8AC3E}">
        <p14:creationId xmlns:p14="http://schemas.microsoft.com/office/powerpoint/2010/main" val="119109788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F40E8-3E25-B901-6576-7BEB62B4E5E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3280966-6810-9FE2-77D3-828F2206525C}"/>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BD96EB3-DAAF-5FFA-673A-68C075FE355F}"/>
              </a:ext>
            </a:extLst>
          </p:cNvPr>
          <p:cNvPicPr>
            <a:picLocks noGrp="1" noChangeAspect="1"/>
          </p:cNvPicPr>
          <p:nvPr>
            <p:ph type="pic" sz="quarter" idx="13"/>
          </p:nvPr>
        </p:nvPicPr>
        <p:blipFill rotWithShape="1">
          <a:blip r:embed="rId2"/>
          <a:srcRect l="-12026" r="-12026"/>
          <a:stretch>
            <a:fillRect/>
          </a:stretch>
        </p:blipFill>
        <p:spPr>
          <a:prstGeom prst="rect">
            <a:avLst/>
          </a:prstGeom>
        </p:spPr>
      </p:pic>
    </p:spTree>
    <p:extLst>
      <p:ext uri="{BB962C8B-B14F-4D97-AF65-F5344CB8AC3E}">
        <p14:creationId xmlns:p14="http://schemas.microsoft.com/office/powerpoint/2010/main" val="1952480316"/>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id="{8B74CE5C-3DDB-F377-E5D4-20D3E6A00707}"/>
              </a:ext>
            </a:extLst>
          </p:cNvPr>
          <p:cNvPicPr>
            <a:picLocks noGrp="1" noChangeAspect="1"/>
          </p:cNvPicPr>
          <p:nvPr>
            <p:ph type="pic" sz="quarter" idx="14"/>
          </p:nvPr>
        </p:nvPicPr>
        <p:blipFill rotWithShape="1">
          <a:blip r:embed="rId2"/>
          <a:srcRect t="-28550" b="-28550"/>
          <a:stretch>
            <a:fillRect/>
          </a:stretch>
        </p:blipFill>
        <p:spPr>
          <a:prstGeom prst="rect">
            <a:avLst/>
          </a:prstGeom>
        </p:spPr>
      </p:pic>
      <p:sp>
        <p:nvSpPr>
          <p:cNvPr id="4" name="文本占位符 3">
            <a:extLst>
              <a:ext uri="{FF2B5EF4-FFF2-40B4-BE49-F238E27FC236}">
                <a16:creationId xmlns:a16="http://schemas.microsoft.com/office/drawing/2014/main" id="{19231FE8-FF77-F3DA-91E8-96017603C839}"/>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9E943EFE-EA53-5BB0-8EC4-1D1BFA7F7037}"/>
              </a:ext>
            </a:extLst>
          </p:cNvPr>
          <p:cNvSpPr>
            <a:spLocks noGrp="1"/>
          </p:cNvSpPr>
          <p:nvPr>
            <p:ph type="body" sz="quarter" idx="11"/>
          </p:nvPr>
        </p:nvSpPr>
        <p:spPr>
          <a:xfrm>
            <a:off x="337295" y="2477375"/>
            <a:ext cx="5337642" cy="2571666"/>
          </a:xfrm>
        </p:spPr>
        <p:txBody>
          <a:bodyPr/>
          <a:lstStyle/>
          <a:p>
            <a:r>
              <a:rPr lang="zh-CN" altLang="en-US" dirty="0"/>
              <a:t>步骤 </a:t>
            </a:r>
            <a:r>
              <a:rPr lang="en-US" altLang="zh-CN" dirty="0"/>
              <a:t>06 </a:t>
            </a:r>
            <a:r>
              <a:rPr lang="zh-CN" altLang="en-US" dirty="0"/>
              <a:t>在“时间轴”面板中，复制“水花溅起”图层。对复制图层使用钢笔工具制作蒙版，将人物下落时可能穿帮的区域遮挡，避免画面穿帮。</a:t>
            </a:r>
            <a:endParaRPr lang="en-US" altLang="zh-CN" dirty="0"/>
          </a:p>
          <a:p>
            <a:r>
              <a:rPr lang="zh-CN" altLang="en-US" dirty="0"/>
              <a:t>蒙版制作画面如图 </a:t>
            </a:r>
            <a:r>
              <a:rPr lang="en-US" altLang="zh-CN" dirty="0"/>
              <a:t>2-2-8 </a:t>
            </a:r>
            <a:r>
              <a:rPr lang="zh-CN" altLang="en-US" dirty="0"/>
              <a:t>所示。</a:t>
            </a:r>
          </a:p>
        </p:txBody>
      </p:sp>
    </p:spTree>
    <p:extLst>
      <p:ext uri="{BB962C8B-B14F-4D97-AF65-F5344CB8AC3E}">
        <p14:creationId xmlns:p14="http://schemas.microsoft.com/office/powerpoint/2010/main" val="1442966194"/>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71B82-5966-F729-E2DA-213A52EA110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07DA38-9534-F8BB-74C9-0D691E1135D0}"/>
              </a:ext>
            </a:extLst>
          </p:cNvPr>
          <p:cNvSpPr>
            <a:spLocks noGrp="1"/>
          </p:cNvSpPr>
          <p:nvPr>
            <p:ph type="body" sz="quarter" idx="11"/>
          </p:nvPr>
        </p:nvSpPr>
        <p:spPr>
          <a:xfrm>
            <a:off x="337294" y="3239122"/>
            <a:ext cx="11275585" cy="1048172"/>
          </a:xfrm>
        </p:spPr>
        <p:txBody>
          <a:bodyPr/>
          <a:lstStyle/>
          <a:p>
            <a:r>
              <a:rPr lang="zh-CN" altLang="en-US" dirty="0"/>
              <a:t>步骤 </a:t>
            </a:r>
            <a:r>
              <a:rPr lang="en-US" altLang="zh-CN" dirty="0"/>
              <a:t>07 </a:t>
            </a:r>
            <a:r>
              <a:rPr lang="zh-CN" altLang="en-US" dirty="0"/>
              <a:t>根据视频整体效果，在“时间轴”面板中调整各图层的工作区域，确保动画节奏与视觉呈现达到预期效果。</a:t>
            </a:r>
          </a:p>
        </p:txBody>
      </p:sp>
      <p:sp>
        <p:nvSpPr>
          <p:cNvPr id="4" name="文本占位符 3">
            <a:extLst>
              <a:ext uri="{FF2B5EF4-FFF2-40B4-BE49-F238E27FC236}">
                <a16:creationId xmlns:a16="http://schemas.microsoft.com/office/drawing/2014/main" id="{CA4000B1-061B-89DB-8033-F32B64DDD46D}"/>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88336937"/>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4988A-995E-9FE0-6636-120D8E100D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70A697-71F0-35E9-B850-8951773E4757}"/>
              </a:ext>
            </a:extLst>
          </p:cNvPr>
          <p:cNvSpPr>
            <a:spLocks noGrp="1"/>
          </p:cNvSpPr>
          <p:nvPr>
            <p:ph type="body" sz="quarter" idx="11"/>
          </p:nvPr>
        </p:nvSpPr>
        <p:spPr>
          <a:xfrm>
            <a:off x="337294" y="1715628"/>
            <a:ext cx="11275585" cy="4095160"/>
          </a:xfrm>
        </p:spPr>
        <p:txBody>
          <a:bodyPr/>
          <a:lstStyle/>
          <a:p>
            <a:r>
              <a:rPr lang="zh-CN" altLang="en-US" dirty="0"/>
              <a:t>步骤 </a:t>
            </a:r>
            <a:r>
              <a:rPr lang="en-US" altLang="zh-CN" dirty="0"/>
              <a:t>08 </a:t>
            </a:r>
            <a:r>
              <a:rPr lang="zh-CN" altLang="en-US" dirty="0"/>
              <a:t>根据任务制作过程，观看画面效果。</a:t>
            </a:r>
            <a:endParaRPr lang="en-US" altLang="zh-CN" dirty="0"/>
          </a:p>
          <a:p>
            <a:r>
              <a:rPr lang="zh-CN" altLang="en-US" dirty="0"/>
              <a:t>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1B42AAD4-EFB1-3450-9FD3-7320825E085D}"/>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4845741"/>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6FD1C1F-CF5A-738D-F803-E64A1A14B540}"/>
              </a:ext>
            </a:extLst>
          </p:cNvPr>
          <p:cNvSpPr>
            <a:spLocks noGrp="1"/>
          </p:cNvSpPr>
          <p:nvPr>
            <p:ph type="body" sz="quarter" idx="10"/>
          </p:nvPr>
        </p:nvSpPr>
        <p:spPr>
          <a:xfrm>
            <a:off x="705870" y="2307187"/>
            <a:ext cx="4422311" cy="1045672"/>
          </a:xfrm>
        </p:spPr>
        <p:txBody>
          <a:bodyPr/>
          <a:lstStyle/>
          <a:p>
            <a:r>
              <a:rPr lang="zh-CN" altLang="en-US" dirty="0"/>
              <a:t>任务 </a:t>
            </a:r>
            <a:r>
              <a:rPr lang="en-US" altLang="zh-CN" dirty="0"/>
              <a:t>2.3</a:t>
            </a:r>
            <a:endParaRPr lang="zh-CN" altLang="en-US" dirty="0"/>
          </a:p>
        </p:txBody>
      </p:sp>
      <p:sp>
        <p:nvSpPr>
          <p:cNvPr id="5" name="文本占位符 4">
            <a:extLst>
              <a:ext uri="{FF2B5EF4-FFF2-40B4-BE49-F238E27FC236}">
                <a16:creationId xmlns:a16="http://schemas.microsoft.com/office/drawing/2014/main" id="{73B15D15-F202-C98C-5188-C82C8AE9AD49}"/>
              </a:ext>
            </a:extLst>
          </p:cNvPr>
          <p:cNvSpPr>
            <a:spLocks noGrp="1"/>
          </p:cNvSpPr>
          <p:nvPr>
            <p:ph type="body" sz="quarter" idx="11"/>
          </p:nvPr>
        </p:nvSpPr>
        <p:spPr>
          <a:xfrm>
            <a:off x="705868" y="3500576"/>
            <a:ext cx="7863095" cy="630942"/>
          </a:xfrm>
        </p:spPr>
        <p:txBody>
          <a:bodyPr/>
          <a:lstStyle/>
          <a:p>
            <a:r>
              <a:rPr lang="zh-CN" altLang="en-US" dirty="0"/>
              <a:t>枕头幻变</a:t>
            </a:r>
            <a:r>
              <a:rPr lang="en-US" altLang="zh-CN" dirty="0"/>
              <a:t>——</a:t>
            </a:r>
            <a:r>
              <a:rPr lang="zh-CN" altLang="en-US" dirty="0"/>
              <a:t>创意文化演绎</a:t>
            </a:r>
          </a:p>
        </p:txBody>
      </p:sp>
    </p:spTree>
    <p:extLst>
      <p:ext uri="{BB962C8B-B14F-4D97-AF65-F5344CB8AC3E}">
        <p14:creationId xmlns:p14="http://schemas.microsoft.com/office/powerpoint/2010/main" val="4005035051"/>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2A5CF-EE41-F7A8-B090-63907F9EDF1A}"/>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AA1407E-E99C-B643-27FF-B1D62833A638}"/>
              </a:ext>
            </a:extLst>
          </p:cNvPr>
          <p:cNvSpPr>
            <a:spLocks noGrp="1"/>
          </p:cNvSpPr>
          <p:nvPr>
            <p:ph type="body" sz="quarter" idx="11"/>
          </p:nvPr>
        </p:nvSpPr>
        <p:spPr>
          <a:xfrm>
            <a:off x="337294" y="2985206"/>
            <a:ext cx="11275585" cy="1556003"/>
          </a:xfrm>
        </p:spPr>
        <p:txBody>
          <a:bodyPr/>
          <a:lstStyle/>
          <a:p>
            <a:r>
              <a:rPr lang="zh-CN" altLang="en-US" dirty="0"/>
              <a:t>通过 </a:t>
            </a:r>
            <a:r>
              <a:rPr lang="en-US" altLang="zh-CN" dirty="0"/>
              <a:t>Adobe After Effects </a:t>
            </a:r>
            <a:r>
              <a:rPr lang="zh-CN" altLang="en-US" dirty="0"/>
              <a:t>软件结合生活实拍素材，实现“枕头变人”这一奇幻视觉效果。该特效以图层关系的合理组织为基础，运用蒙版路径动画和钢笔工具，精准控制形态变化的过渡过程，实现从静态枕头到人物出现的流畅转换。</a:t>
            </a:r>
          </a:p>
        </p:txBody>
      </p:sp>
      <p:sp>
        <p:nvSpPr>
          <p:cNvPr id="4" name="文本占位符 3">
            <a:extLst>
              <a:ext uri="{FF2B5EF4-FFF2-40B4-BE49-F238E27FC236}">
                <a16:creationId xmlns:a16="http://schemas.microsoft.com/office/drawing/2014/main" id="{708C22DF-8872-1166-17DE-260F8D761FDC}"/>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297976457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48E8AC-0764-31C3-F506-CFCC391A1030}"/>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35A0B659-0CE6-03DB-C2C0-F0B3F298A7AE}"/>
              </a:ext>
            </a:extLst>
          </p:cNvPr>
          <p:cNvSpPr>
            <a:spLocks noGrp="1"/>
          </p:cNvSpPr>
          <p:nvPr>
            <p:ph type="body" sz="quarter" idx="11"/>
          </p:nvPr>
        </p:nvSpPr>
        <p:spPr>
          <a:xfrm>
            <a:off x="337294" y="2477375"/>
            <a:ext cx="11275585" cy="2571666"/>
          </a:xfrm>
        </p:spPr>
        <p:txBody>
          <a:bodyPr/>
          <a:lstStyle/>
          <a:p>
            <a:r>
              <a:rPr lang="zh-CN" altLang="en-US" dirty="0"/>
              <a:t>（</a:t>
            </a:r>
            <a:r>
              <a:rPr lang="en-US" altLang="zh-CN" dirty="0"/>
              <a:t>1</a:t>
            </a:r>
            <a:r>
              <a:rPr lang="zh-CN" altLang="en-US" dirty="0"/>
              <a:t>）掌握图层关系的调整方法。</a:t>
            </a:r>
          </a:p>
          <a:p>
            <a:r>
              <a:rPr lang="zh-CN" altLang="en-US" dirty="0"/>
              <a:t>（</a:t>
            </a:r>
            <a:r>
              <a:rPr lang="en-US" altLang="zh-CN" dirty="0"/>
              <a:t>2</a:t>
            </a:r>
            <a:r>
              <a:rPr lang="zh-CN" altLang="en-US" dirty="0"/>
              <a:t>）掌握蒙版路径动画的应用。</a:t>
            </a:r>
          </a:p>
          <a:p>
            <a:r>
              <a:rPr lang="zh-CN" altLang="en-US" dirty="0"/>
              <a:t>（</a:t>
            </a:r>
            <a:r>
              <a:rPr lang="en-US" altLang="zh-CN" dirty="0"/>
              <a:t>3</a:t>
            </a:r>
            <a:r>
              <a:rPr lang="zh-CN" altLang="en-US" dirty="0"/>
              <a:t>）掌握钢笔工具的使用方法。</a:t>
            </a:r>
          </a:p>
          <a:p>
            <a:r>
              <a:rPr lang="zh-CN" altLang="en-US" dirty="0"/>
              <a:t>（</a:t>
            </a:r>
            <a:r>
              <a:rPr lang="en-US" altLang="zh-CN" dirty="0"/>
              <a:t>4</a:t>
            </a:r>
            <a:r>
              <a:rPr lang="zh-CN" altLang="en-US" dirty="0"/>
              <a:t>）能够使用项目实拍素材制作视觉错位特效。</a:t>
            </a:r>
          </a:p>
          <a:p>
            <a:r>
              <a:rPr lang="zh-CN" altLang="en-US" dirty="0"/>
              <a:t>（</a:t>
            </a:r>
            <a:r>
              <a:rPr lang="en-US" altLang="zh-CN" dirty="0"/>
              <a:t>5</a:t>
            </a:r>
            <a:r>
              <a:rPr lang="zh-CN" altLang="en-US" dirty="0"/>
              <a:t>）培养学生善于在生活中观察细节并激发生成小创意的能力。</a:t>
            </a:r>
          </a:p>
        </p:txBody>
      </p:sp>
      <p:sp>
        <p:nvSpPr>
          <p:cNvPr id="4" name="文本占位符 3">
            <a:extLst>
              <a:ext uri="{FF2B5EF4-FFF2-40B4-BE49-F238E27FC236}">
                <a16:creationId xmlns:a16="http://schemas.microsoft.com/office/drawing/2014/main" id="{74BCB7AB-34AC-3940-06A2-8EEC4CD11D69}"/>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551236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BA61E78-B3F5-630B-BC5C-B7460FBE5C27}"/>
              </a:ext>
            </a:extLst>
          </p:cNvPr>
          <p:cNvSpPr>
            <a:spLocks noGrp="1"/>
          </p:cNvSpPr>
          <p:nvPr>
            <p:ph type="body" sz="quarter" idx="11"/>
          </p:nvPr>
        </p:nvSpPr>
        <p:spPr>
          <a:xfrm>
            <a:off x="4728774" y="978866"/>
            <a:ext cx="1526349" cy="765509"/>
          </a:xfrm>
        </p:spPr>
        <p:txBody>
          <a:bodyPr/>
          <a:lstStyle/>
          <a:p>
            <a:r>
              <a:rPr lang="zh-CN" altLang="en-US" dirty="0"/>
              <a:t>项目</a:t>
            </a:r>
            <a:r>
              <a:rPr lang="en-US" altLang="zh-CN" dirty="0"/>
              <a:t>1</a:t>
            </a:r>
            <a:endParaRPr lang="zh-CN" altLang="en-US" dirty="0"/>
          </a:p>
        </p:txBody>
      </p:sp>
      <p:sp>
        <p:nvSpPr>
          <p:cNvPr id="3" name="文本占位符 2">
            <a:extLst>
              <a:ext uri="{FF2B5EF4-FFF2-40B4-BE49-F238E27FC236}">
                <a16:creationId xmlns:a16="http://schemas.microsoft.com/office/drawing/2014/main" id="{E087A897-76DF-9E67-D009-B33DD556BD9D}"/>
              </a:ext>
            </a:extLst>
          </p:cNvPr>
          <p:cNvSpPr>
            <a:spLocks noGrp="1"/>
          </p:cNvSpPr>
          <p:nvPr>
            <p:ph type="body" sz="quarter" idx="12"/>
          </p:nvPr>
        </p:nvSpPr>
        <p:spPr>
          <a:xfrm>
            <a:off x="4728774" y="2018473"/>
            <a:ext cx="1526349" cy="765509"/>
          </a:xfrm>
        </p:spPr>
        <p:txBody>
          <a:bodyPr/>
          <a:lstStyle/>
          <a:p>
            <a:r>
              <a:rPr lang="zh-CN" altLang="en-US" dirty="0"/>
              <a:t>项目</a:t>
            </a:r>
            <a:r>
              <a:rPr lang="en-US" altLang="zh-CN" dirty="0"/>
              <a:t>2</a:t>
            </a:r>
            <a:endParaRPr lang="zh-CN" altLang="en-US" dirty="0"/>
          </a:p>
        </p:txBody>
      </p:sp>
      <p:sp>
        <p:nvSpPr>
          <p:cNvPr id="4" name="文本占位符 3">
            <a:extLst>
              <a:ext uri="{FF2B5EF4-FFF2-40B4-BE49-F238E27FC236}">
                <a16:creationId xmlns:a16="http://schemas.microsoft.com/office/drawing/2014/main" id="{1A0D9D50-B35D-AE85-59B7-FFEB57E0386E}"/>
              </a:ext>
            </a:extLst>
          </p:cNvPr>
          <p:cNvSpPr>
            <a:spLocks noGrp="1"/>
          </p:cNvSpPr>
          <p:nvPr>
            <p:ph type="body" sz="quarter" idx="13"/>
          </p:nvPr>
        </p:nvSpPr>
        <p:spPr>
          <a:xfrm>
            <a:off x="4728774" y="3058080"/>
            <a:ext cx="1526349" cy="765509"/>
          </a:xfrm>
        </p:spPr>
        <p:txBody>
          <a:bodyPr/>
          <a:lstStyle/>
          <a:p>
            <a:r>
              <a:rPr lang="zh-CN" altLang="en-US" dirty="0"/>
              <a:t>项目</a:t>
            </a:r>
            <a:r>
              <a:rPr lang="en-US" altLang="zh-CN" dirty="0"/>
              <a:t>3</a:t>
            </a:r>
            <a:endParaRPr lang="zh-CN" altLang="en-US" dirty="0"/>
          </a:p>
        </p:txBody>
      </p:sp>
      <p:sp>
        <p:nvSpPr>
          <p:cNvPr id="5" name="文本占位符 4">
            <a:extLst>
              <a:ext uri="{FF2B5EF4-FFF2-40B4-BE49-F238E27FC236}">
                <a16:creationId xmlns:a16="http://schemas.microsoft.com/office/drawing/2014/main" id="{13985237-8540-BD88-7DC3-3C07211E9B77}"/>
              </a:ext>
            </a:extLst>
          </p:cNvPr>
          <p:cNvSpPr>
            <a:spLocks noGrp="1"/>
          </p:cNvSpPr>
          <p:nvPr>
            <p:ph type="body" sz="quarter" idx="14"/>
          </p:nvPr>
        </p:nvSpPr>
        <p:spPr>
          <a:xfrm>
            <a:off x="4728774" y="4097687"/>
            <a:ext cx="1526349" cy="765509"/>
          </a:xfrm>
        </p:spPr>
        <p:txBody>
          <a:bodyPr/>
          <a:lstStyle/>
          <a:p>
            <a:r>
              <a:rPr lang="zh-CN" altLang="en-US" dirty="0"/>
              <a:t>项目</a:t>
            </a:r>
            <a:r>
              <a:rPr lang="en-US" altLang="zh-CN" dirty="0"/>
              <a:t>4</a:t>
            </a:r>
            <a:endParaRPr lang="zh-CN" altLang="en-US" dirty="0"/>
          </a:p>
        </p:txBody>
      </p:sp>
      <p:sp>
        <p:nvSpPr>
          <p:cNvPr id="6" name="文本占位符 5">
            <a:extLst>
              <a:ext uri="{FF2B5EF4-FFF2-40B4-BE49-F238E27FC236}">
                <a16:creationId xmlns:a16="http://schemas.microsoft.com/office/drawing/2014/main" id="{63049518-8975-63CB-4BD2-F1FC77374DCE}"/>
              </a:ext>
            </a:extLst>
          </p:cNvPr>
          <p:cNvSpPr>
            <a:spLocks noGrp="1"/>
          </p:cNvSpPr>
          <p:nvPr>
            <p:ph type="body" sz="quarter" idx="15"/>
          </p:nvPr>
        </p:nvSpPr>
        <p:spPr>
          <a:xfrm>
            <a:off x="4728774" y="5137294"/>
            <a:ext cx="1526349" cy="765509"/>
          </a:xfrm>
        </p:spPr>
        <p:txBody>
          <a:bodyPr/>
          <a:lstStyle/>
          <a:p>
            <a:r>
              <a:rPr lang="zh-CN" altLang="en-US" dirty="0"/>
              <a:t>项目</a:t>
            </a:r>
            <a:r>
              <a:rPr lang="en-US" altLang="zh-CN" dirty="0"/>
              <a:t>5</a:t>
            </a:r>
            <a:endParaRPr lang="zh-CN" altLang="en-US" dirty="0"/>
          </a:p>
        </p:txBody>
      </p:sp>
      <p:sp>
        <p:nvSpPr>
          <p:cNvPr id="7" name="文本占位符 6">
            <a:extLst>
              <a:ext uri="{FF2B5EF4-FFF2-40B4-BE49-F238E27FC236}">
                <a16:creationId xmlns:a16="http://schemas.microsoft.com/office/drawing/2014/main" id="{1E98E720-9912-9B01-B758-C38C9D8E6728}"/>
              </a:ext>
            </a:extLst>
          </p:cNvPr>
          <p:cNvSpPr>
            <a:spLocks noGrp="1"/>
          </p:cNvSpPr>
          <p:nvPr>
            <p:ph type="body" sz="quarter" idx="16"/>
          </p:nvPr>
        </p:nvSpPr>
        <p:spPr>
          <a:xfrm>
            <a:off x="6259081" y="1123902"/>
            <a:ext cx="5444547" cy="475437"/>
          </a:xfrm>
        </p:spPr>
        <p:txBody>
          <a:bodyPr/>
          <a:lstStyle/>
          <a:p>
            <a:r>
              <a:rPr lang="zh-CN" altLang="en-US" dirty="0"/>
              <a:t>影视特效的艺术创新与梦想实现</a:t>
            </a:r>
          </a:p>
        </p:txBody>
      </p:sp>
      <p:sp>
        <p:nvSpPr>
          <p:cNvPr id="8" name="文本占位符 7">
            <a:extLst>
              <a:ext uri="{FF2B5EF4-FFF2-40B4-BE49-F238E27FC236}">
                <a16:creationId xmlns:a16="http://schemas.microsoft.com/office/drawing/2014/main" id="{12ED7433-CD5B-4851-6C80-37E9DE329946}"/>
              </a:ext>
            </a:extLst>
          </p:cNvPr>
          <p:cNvSpPr>
            <a:spLocks noGrp="1"/>
          </p:cNvSpPr>
          <p:nvPr>
            <p:ph type="body" sz="quarter" idx="17"/>
          </p:nvPr>
        </p:nvSpPr>
        <p:spPr>
          <a:xfrm>
            <a:off x="6259081" y="2162744"/>
            <a:ext cx="5444547" cy="475437"/>
          </a:xfrm>
        </p:spPr>
        <p:txBody>
          <a:bodyPr/>
          <a:lstStyle/>
          <a:p>
            <a:r>
              <a:rPr lang="zh-CN" altLang="en-US" dirty="0"/>
              <a:t>视觉错觉与创意交融的艺术实践</a:t>
            </a:r>
          </a:p>
        </p:txBody>
      </p:sp>
      <p:sp>
        <p:nvSpPr>
          <p:cNvPr id="9" name="文本占位符 8">
            <a:extLst>
              <a:ext uri="{FF2B5EF4-FFF2-40B4-BE49-F238E27FC236}">
                <a16:creationId xmlns:a16="http://schemas.microsoft.com/office/drawing/2014/main" id="{9F356C78-D41C-2C2B-97D6-D8AA87B1E390}"/>
              </a:ext>
            </a:extLst>
          </p:cNvPr>
          <p:cNvSpPr>
            <a:spLocks noGrp="1"/>
          </p:cNvSpPr>
          <p:nvPr>
            <p:ph type="body" sz="quarter" idx="18"/>
          </p:nvPr>
        </p:nvSpPr>
        <p:spPr>
          <a:xfrm>
            <a:off x="6259081" y="3201586"/>
            <a:ext cx="5444547" cy="475437"/>
          </a:xfrm>
        </p:spPr>
        <p:txBody>
          <a:bodyPr/>
          <a:lstStyle/>
          <a:p>
            <a:r>
              <a:rPr lang="zh-CN" altLang="en-US" dirty="0"/>
              <a:t>商业宣传的文化深度与科技美学</a:t>
            </a:r>
          </a:p>
        </p:txBody>
      </p:sp>
      <p:sp>
        <p:nvSpPr>
          <p:cNvPr id="10" name="文本占位符 9">
            <a:extLst>
              <a:ext uri="{FF2B5EF4-FFF2-40B4-BE49-F238E27FC236}">
                <a16:creationId xmlns:a16="http://schemas.microsoft.com/office/drawing/2014/main" id="{0CDB180B-8BE4-35D4-E978-DF0F503D5E7B}"/>
              </a:ext>
            </a:extLst>
          </p:cNvPr>
          <p:cNvSpPr>
            <a:spLocks noGrp="1"/>
          </p:cNvSpPr>
          <p:nvPr>
            <p:ph type="body" sz="quarter" idx="19"/>
          </p:nvPr>
        </p:nvSpPr>
        <p:spPr>
          <a:xfrm>
            <a:off x="6259081" y="4240428"/>
            <a:ext cx="5444547" cy="475437"/>
          </a:xfrm>
        </p:spPr>
        <p:txBody>
          <a:bodyPr/>
          <a:lstStyle/>
          <a:p>
            <a:r>
              <a:rPr lang="zh-CN" altLang="en-US" dirty="0"/>
              <a:t>国潮风尚的现代演绎与传承</a:t>
            </a:r>
          </a:p>
        </p:txBody>
      </p:sp>
      <p:sp>
        <p:nvSpPr>
          <p:cNvPr id="11" name="文本占位符 10">
            <a:extLst>
              <a:ext uri="{FF2B5EF4-FFF2-40B4-BE49-F238E27FC236}">
                <a16:creationId xmlns:a16="http://schemas.microsoft.com/office/drawing/2014/main" id="{24B2FA84-547F-8FA4-0145-B6E657E830B2}"/>
              </a:ext>
            </a:extLst>
          </p:cNvPr>
          <p:cNvSpPr>
            <a:spLocks noGrp="1"/>
          </p:cNvSpPr>
          <p:nvPr>
            <p:ph type="body" sz="quarter" idx="20"/>
          </p:nvPr>
        </p:nvSpPr>
        <p:spPr>
          <a:xfrm>
            <a:off x="6259081" y="5282329"/>
            <a:ext cx="5444547" cy="475437"/>
          </a:xfrm>
        </p:spPr>
        <p:txBody>
          <a:bodyPr/>
          <a:lstStyle/>
          <a:p>
            <a:r>
              <a:rPr lang="zh-CN" altLang="en-US" dirty="0"/>
              <a:t>非物质文化遗产的数字化重生</a:t>
            </a:r>
            <a:r>
              <a:rPr lang="en-US" altLang="zh-CN" dirty="0"/>
              <a:t>——</a:t>
            </a:r>
            <a:r>
              <a:rPr lang="zh-CN" altLang="en-US" dirty="0"/>
              <a:t>以滨州民间剪纸为例</a:t>
            </a:r>
          </a:p>
        </p:txBody>
      </p:sp>
    </p:spTree>
    <p:extLst>
      <p:ext uri="{BB962C8B-B14F-4D97-AF65-F5344CB8AC3E}">
        <p14:creationId xmlns:p14="http://schemas.microsoft.com/office/powerpoint/2010/main" val="3985071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97576-8D97-09D0-521F-E5AAFD9A8ADD}"/>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1942870A-BE78-D2F6-BDA5-83E0AC92CCD9}"/>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5A3CCB2C-55E1-FA82-3549-EE31B639B2BC}"/>
              </a:ext>
            </a:extLst>
          </p:cNvPr>
          <p:cNvPicPr>
            <a:picLocks noGrp="1" noChangeAspect="1"/>
          </p:cNvPicPr>
          <p:nvPr>
            <p:ph type="pic" sz="quarter" idx="13"/>
          </p:nvPr>
        </p:nvPicPr>
        <p:blipFill rotWithShape="1">
          <a:blip r:embed="rId2"/>
          <a:srcRect l="-5776" r="-5776"/>
          <a:stretch>
            <a:fillRect/>
          </a:stretch>
        </p:blipFill>
        <p:spPr>
          <a:prstGeom prst="rect">
            <a:avLst/>
          </a:prstGeom>
        </p:spPr>
      </p:pic>
    </p:spTree>
    <p:extLst>
      <p:ext uri="{BB962C8B-B14F-4D97-AF65-F5344CB8AC3E}">
        <p14:creationId xmlns:p14="http://schemas.microsoft.com/office/powerpoint/2010/main" val="350899167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58CC7-2D9F-C81B-03EE-367082B6BC7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AF6A586F-908F-58E3-B4FD-6FDFB75D3CB3}"/>
              </a:ext>
            </a:extLst>
          </p:cNvPr>
          <p:cNvSpPr>
            <a:spLocks noGrp="1"/>
          </p:cNvSpPr>
          <p:nvPr>
            <p:ph type="body" sz="quarter" idx="11"/>
          </p:nvPr>
        </p:nvSpPr>
        <p:spPr>
          <a:xfrm>
            <a:off x="337294" y="2731290"/>
            <a:ext cx="11275585" cy="2063835"/>
          </a:xfrm>
        </p:spPr>
        <p:txBody>
          <a:bodyPr/>
          <a:lstStyle/>
          <a:p>
            <a:r>
              <a:rPr lang="zh-CN" altLang="en-US" dirty="0"/>
              <a:t>将手机或相机固定在三脚架上，对准拍摄区域，开始拍摄。人物扔物体，将扔到沙发上的物体拿走，留下空镜头，人物根据物体下落位置进行落下动作表演，在拍摄的过程中，将人物扔枕头的位置与人物倒下的位置从距离上间隔开。拍摄结束，关闭手机或者相机，将拍摄的视频传至计算机。</a:t>
            </a:r>
          </a:p>
        </p:txBody>
      </p:sp>
      <p:sp>
        <p:nvSpPr>
          <p:cNvPr id="4" name="文本占位符 3">
            <a:extLst>
              <a:ext uri="{FF2B5EF4-FFF2-40B4-BE49-F238E27FC236}">
                <a16:creationId xmlns:a16="http://schemas.microsoft.com/office/drawing/2014/main" id="{363C4E4E-9F94-7C47-8EAB-A9E2329D47E0}"/>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1906845500"/>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8A9D2E-95DF-391C-F6C6-43CBBE007EF1}"/>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7C0B80A7-B37C-26B3-4453-17D7B0FECCFC}"/>
              </a:ext>
            </a:extLst>
          </p:cNvPr>
          <p:cNvPicPr>
            <a:picLocks noGrp="1" noChangeAspect="1"/>
          </p:cNvPicPr>
          <p:nvPr>
            <p:ph type="pic" sz="quarter" idx="14"/>
          </p:nvPr>
        </p:nvPicPr>
        <p:blipFill rotWithShape="1">
          <a:blip r:embed="rId2"/>
          <a:srcRect l="-5938" r="-5938"/>
          <a:stretch>
            <a:fillRect/>
          </a:stretch>
        </p:blipFill>
        <p:spPr>
          <a:prstGeom prst="rect">
            <a:avLst/>
          </a:prstGeom>
        </p:spPr>
      </p:pic>
      <p:sp>
        <p:nvSpPr>
          <p:cNvPr id="4" name="文本占位符 3">
            <a:extLst>
              <a:ext uri="{FF2B5EF4-FFF2-40B4-BE49-F238E27FC236}">
                <a16:creationId xmlns:a16="http://schemas.microsoft.com/office/drawing/2014/main" id="{3C6FBA79-0C19-55BA-B991-040B1CAD676F}"/>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CC31339A-F241-82FD-62E4-E0507B7B41B1}"/>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软件，双击“项目”面板的空白处，导入所需素材。选中“项目”面板中的实拍素材，将其拖至“项目”面板左下角的“新建合成”按钮，新建一个与实拍素材尺寸相同的合成。“项目”面板如图 </a:t>
            </a:r>
            <a:r>
              <a:rPr lang="en-US" altLang="zh-CN" dirty="0"/>
              <a:t>2-3-2 </a:t>
            </a:r>
            <a:r>
              <a:rPr lang="zh-CN" altLang="en-US" dirty="0"/>
              <a:t>所示。</a:t>
            </a:r>
          </a:p>
        </p:txBody>
      </p:sp>
    </p:spTree>
    <p:extLst>
      <p:ext uri="{BB962C8B-B14F-4D97-AF65-F5344CB8AC3E}">
        <p14:creationId xmlns:p14="http://schemas.microsoft.com/office/powerpoint/2010/main" val="2854799699"/>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6F1D8-0427-F42F-78CC-B5AF01AA62B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5B8E36B-1C41-2D31-3909-D0CF13B36FEE}"/>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935763EE-D01F-A4FC-0F37-D849800FD2E2}"/>
              </a:ext>
            </a:extLst>
          </p:cNvPr>
          <p:cNvSpPr>
            <a:spLocks noGrp="1"/>
          </p:cNvSpPr>
          <p:nvPr>
            <p:ph type="body" sz="quarter" idx="11"/>
          </p:nvPr>
        </p:nvSpPr>
        <p:spPr>
          <a:xfrm>
            <a:off x="337295" y="2223459"/>
            <a:ext cx="5337642" cy="3079497"/>
          </a:xfrm>
        </p:spPr>
        <p:txBody>
          <a:bodyPr/>
          <a:lstStyle/>
          <a:p>
            <a:r>
              <a:rPr lang="zh-CN" altLang="en-US" dirty="0"/>
              <a:t>步骤 </a:t>
            </a:r>
            <a:r>
              <a:rPr lang="en-US" altLang="zh-CN" dirty="0"/>
              <a:t>02 </a:t>
            </a:r>
            <a:r>
              <a:rPr lang="zh-CN" altLang="en-US" dirty="0"/>
              <a:t>在合成窗口中观看素材，找到人物倒下的位置。在“时间轴”面板中选中素材图层，并在此位置进行图层拆分。</a:t>
            </a:r>
            <a:endParaRPr lang="en-US" altLang="zh-CN" dirty="0"/>
          </a:p>
          <a:p>
            <a:r>
              <a:rPr lang="zh-CN" altLang="en-US" dirty="0"/>
              <a:t>提示：拆分图层的快捷键为 </a:t>
            </a:r>
            <a:r>
              <a:rPr lang="en-US" altLang="zh-CN" dirty="0" err="1"/>
              <a:t>Ctrl+Shift+D</a:t>
            </a:r>
            <a:r>
              <a:rPr lang="zh-CN" altLang="en-US" dirty="0"/>
              <a:t>。</a:t>
            </a:r>
            <a:endParaRPr lang="en-US" altLang="zh-CN" dirty="0"/>
          </a:p>
          <a:p>
            <a:r>
              <a:rPr lang="zh-CN" altLang="en-US" dirty="0"/>
              <a:t>图层拆分效果如图 </a:t>
            </a:r>
            <a:r>
              <a:rPr lang="en-US" altLang="zh-CN" dirty="0"/>
              <a:t>2-3-3 </a:t>
            </a:r>
            <a:r>
              <a:rPr lang="zh-CN" altLang="en-US" dirty="0"/>
              <a:t>所示。</a:t>
            </a:r>
          </a:p>
        </p:txBody>
      </p:sp>
      <p:pic>
        <p:nvPicPr>
          <p:cNvPr id="8" name="图片占位符 7">
            <a:extLst>
              <a:ext uri="{FF2B5EF4-FFF2-40B4-BE49-F238E27FC236}">
                <a16:creationId xmlns:a16="http://schemas.microsoft.com/office/drawing/2014/main" id="{74EBBA30-B808-D01A-D57F-824E16CD6A18}"/>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34686" b="-134686"/>
          <a:stretch>
            <a:fillRect/>
          </a:stretch>
        </p:blipFill>
        <p:spPr>
          <a:prstGeom prst="rect">
            <a:avLst/>
          </a:prstGeom>
        </p:spPr>
      </p:pic>
    </p:spTree>
    <p:extLst>
      <p:ext uri="{BB962C8B-B14F-4D97-AF65-F5344CB8AC3E}">
        <p14:creationId xmlns:p14="http://schemas.microsoft.com/office/powerpoint/2010/main" val="3865782406"/>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8A269-6809-AE32-EC7C-9DC4D70104F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5E0A546-41B8-8357-DE71-E7D13127F28E}"/>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ADAF1D66-EB70-B7F4-85C7-250E9A7D3DCB}"/>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04 </a:t>
            </a:r>
            <a:r>
              <a:rPr lang="zh-CN" altLang="en-US" dirty="0"/>
              <a:t>在“时间轴”面板中选中上面的“素材</a:t>
            </a:r>
            <a:r>
              <a:rPr lang="en-US" altLang="zh-CN" dirty="0"/>
              <a:t>.mp4”</a:t>
            </a:r>
            <a:r>
              <a:rPr lang="zh-CN" altLang="en-US" dirty="0"/>
              <a:t>图层，从工具栏中选择钢笔工具，在合成窗口中对该图层进行抠像处理。这样可以确保两个人物同时出现在同一个画面中。</a:t>
            </a:r>
            <a:endParaRPr lang="en-US" altLang="zh-CN" dirty="0"/>
          </a:p>
          <a:p>
            <a:r>
              <a:rPr lang="zh-CN" altLang="en-US" dirty="0"/>
              <a:t>画面展示如图 </a:t>
            </a:r>
            <a:r>
              <a:rPr lang="en-US" altLang="zh-CN" dirty="0"/>
              <a:t>2-3-5 </a:t>
            </a:r>
            <a:r>
              <a:rPr lang="zh-CN" altLang="en-US" dirty="0"/>
              <a:t>所示。</a:t>
            </a:r>
          </a:p>
        </p:txBody>
      </p:sp>
      <p:pic>
        <p:nvPicPr>
          <p:cNvPr id="16" name="图片占位符 15">
            <a:extLst>
              <a:ext uri="{FF2B5EF4-FFF2-40B4-BE49-F238E27FC236}">
                <a16:creationId xmlns:a16="http://schemas.microsoft.com/office/drawing/2014/main" id="{1EBC8E6E-391C-9A31-CFA9-CAACA27F9825}"/>
              </a:ext>
            </a:extLst>
          </p:cNvPr>
          <p:cNvPicPr>
            <a:picLocks noGrp="1" noChangeAspect="1"/>
          </p:cNvPicPr>
          <p:nvPr>
            <p:ph type="pic" sz="quarter" idx="14"/>
          </p:nvPr>
        </p:nvPicPr>
        <p:blipFill rotWithShape="1">
          <a:blip r:embed="rId2"/>
          <a:srcRect t="-53780" b="-53780"/>
          <a:stretch>
            <a:fillRect/>
          </a:stretch>
        </p:blipFill>
        <p:spPr>
          <a:prstGeom prst="rect">
            <a:avLst/>
          </a:prstGeom>
        </p:spPr>
      </p:pic>
    </p:spTree>
    <p:extLst>
      <p:ext uri="{BB962C8B-B14F-4D97-AF65-F5344CB8AC3E}">
        <p14:creationId xmlns:p14="http://schemas.microsoft.com/office/powerpoint/2010/main" val="25346580"/>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0F794-B532-EEAC-9D78-010F6E00E9C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E5DCD8D-E393-EB45-00A6-F61977E15AF3}"/>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B991E1CB-B513-19FD-A614-6D383ECE5293}"/>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05 </a:t>
            </a:r>
            <a:r>
              <a:rPr lang="zh-CN" altLang="en-US" dirty="0"/>
              <a:t>在“时间轴”面板中，针对上面的“素材</a:t>
            </a:r>
            <a:r>
              <a:rPr lang="en-US" altLang="zh-CN" dirty="0"/>
              <a:t>.mp4”</a:t>
            </a:r>
            <a:r>
              <a:rPr lang="zh-CN" altLang="en-US" dirty="0"/>
              <a:t>图层，建立蒙版路径动画。首先展开图层的蒙版属性，然后在蒙版路径中创建关键帧，制作路径动画，以实现两个人物同时出现在一个画面中的效果。</a:t>
            </a:r>
            <a:endParaRPr lang="en-US" altLang="zh-CN" dirty="0"/>
          </a:p>
          <a:p>
            <a:r>
              <a:rPr lang="zh-CN" altLang="en-US" dirty="0"/>
              <a:t>蒙版路径动画如图 </a:t>
            </a:r>
            <a:r>
              <a:rPr lang="en-US" altLang="zh-CN" dirty="0"/>
              <a:t>2-3-6 </a:t>
            </a:r>
            <a:r>
              <a:rPr lang="zh-CN" altLang="en-US" dirty="0"/>
              <a:t>所示。</a:t>
            </a:r>
          </a:p>
        </p:txBody>
      </p:sp>
      <p:pic>
        <p:nvPicPr>
          <p:cNvPr id="7" name="图片占位符 6">
            <a:extLst>
              <a:ext uri="{FF2B5EF4-FFF2-40B4-BE49-F238E27FC236}">
                <a16:creationId xmlns:a16="http://schemas.microsoft.com/office/drawing/2014/main" id="{5574F22C-E161-CC6F-75BB-668C088D3D40}"/>
              </a:ext>
            </a:extLst>
          </p:cNvPr>
          <p:cNvPicPr>
            <a:picLocks noGrp="1" noChangeAspect="1"/>
          </p:cNvPicPr>
          <p:nvPr>
            <p:ph type="pic" sz="quarter" idx="14"/>
          </p:nvPr>
        </p:nvPicPr>
        <p:blipFill rotWithShape="1">
          <a:blip r:embed="rId2"/>
          <a:srcRect t="-138118" b="-138118"/>
          <a:stretch>
            <a:fillRect/>
          </a:stretch>
        </p:blipFill>
        <p:spPr>
          <a:prstGeom prst="rect">
            <a:avLst/>
          </a:prstGeom>
        </p:spPr>
      </p:pic>
    </p:spTree>
    <p:extLst>
      <p:ext uri="{BB962C8B-B14F-4D97-AF65-F5344CB8AC3E}">
        <p14:creationId xmlns:p14="http://schemas.microsoft.com/office/powerpoint/2010/main" val="1538956434"/>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A5CD0-F621-2084-0536-1EBD8A49061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68438255-66A8-5866-D46C-B19A717126B4}"/>
              </a:ext>
            </a:extLst>
          </p:cNvPr>
          <p:cNvSpPr>
            <a:spLocks noGrp="1"/>
          </p:cNvSpPr>
          <p:nvPr>
            <p:ph type="body" sz="quarter" idx="11"/>
          </p:nvPr>
        </p:nvSpPr>
        <p:spPr>
          <a:xfrm>
            <a:off x="337294" y="1715629"/>
            <a:ext cx="11275585" cy="4095160"/>
          </a:xfrm>
        </p:spPr>
        <p:txBody>
          <a:bodyPr/>
          <a:lstStyle/>
          <a:p>
            <a:r>
              <a:rPr lang="zh-CN" altLang="en-US" dirty="0"/>
              <a:t>步骤 </a:t>
            </a:r>
            <a:r>
              <a:rPr lang="en-US" altLang="zh-CN" dirty="0"/>
              <a:t>06 </a:t>
            </a:r>
            <a:r>
              <a:rPr lang="zh-CN" altLang="en-US" dirty="0"/>
              <a:t>根据任务制作过程，观看画面效果。</a:t>
            </a:r>
            <a:endParaRPr lang="en-US" altLang="zh-CN" dirty="0"/>
          </a:p>
          <a:p>
            <a:r>
              <a:rPr lang="zh-CN" altLang="en-US" dirty="0"/>
              <a:t>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DAFA5857-73E2-616A-2520-1C9BAC517D42}"/>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581405236"/>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ACFC990-8956-C5E1-7E3E-274C9C703A5D}"/>
              </a:ext>
            </a:extLst>
          </p:cNvPr>
          <p:cNvSpPr>
            <a:spLocks noGrp="1"/>
          </p:cNvSpPr>
          <p:nvPr>
            <p:ph type="body" sz="quarter" idx="10"/>
          </p:nvPr>
        </p:nvSpPr>
        <p:spPr/>
        <p:txBody>
          <a:bodyPr/>
          <a:lstStyle/>
          <a:p>
            <a:r>
              <a:rPr lang="zh-CN" altLang="en-US" dirty="0"/>
              <a:t>任务 </a:t>
            </a:r>
            <a:r>
              <a:rPr lang="en-US" altLang="zh-CN" dirty="0"/>
              <a:t>2.4</a:t>
            </a:r>
            <a:endParaRPr lang="zh-CN" altLang="en-US" dirty="0"/>
          </a:p>
        </p:txBody>
      </p:sp>
      <p:sp>
        <p:nvSpPr>
          <p:cNvPr id="5" name="文本占位符 4">
            <a:extLst>
              <a:ext uri="{FF2B5EF4-FFF2-40B4-BE49-F238E27FC236}">
                <a16:creationId xmlns:a16="http://schemas.microsoft.com/office/drawing/2014/main" id="{28F1A158-B259-8473-70D1-D4DB4E36A297}"/>
              </a:ext>
            </a:extLst>
          </p:cNvPr>
          <p:cNvSpPr>
            <a:spLocks noGrp="1"/>
          </p:cNvSpPr>
          <p:nvPr>
            <p:ph type="body" sz="quarter" idx="11"/>
          </p:nvPr>
        </p:nvSpPr>
        <p:spPr/>
        <p:txBody>
          <a:bodyPr/>
          <a:lstStyle/>
          <a:p>
            <a:r>
              <a:rPr lang="zh-CN" altLang="en-US" dirty="0"/>
              <a:t>虚空掌中捏物</a:t>
            </a:r>
            <a:r>
              <a:rPr lang="en-US" altLang="zh-CN" dirty="0"/>
              <a:t>——</a:t>
            </a:r>
            <a:r>
              <a:rPr lang="zh-CN" altLang="en-US" dirty="0"/>
              <a:t>科技赋能传统特效</a:t>
            </a:r>
          </a:p>
        </p:txBody>
      </p:sp>
    </p:spTree>
    <p:extLst>
      <p:ext uri="{BB962C8B-B14F-4D97-AF65-F5344CB8AC3E}">
        <p14:creationId xmlns:p14="http://schemas.microsoft.com/office/powerpoint/2010/main" val="432427655"/>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4D591A-D131-8AB6-9FC2-2A53CB555B31}"/>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E90242EB-B606-70B3-08AE-C150DFE6409B}"/>
              </a:ext>
            </a:extLst>
          </p:cNvPr>
          <p:cNvSpPr>
            <a:spLocks noGrp="1"/>
          </p:cNvSpPr>
          <p:nvPr>
            <p:ph type="body" sz="quarter" idx="11"/>
          </p:nvPr>
        </p:nvSpPr>
        <p:spPr>
          <a:xfrm>
            <a:off x="337294" y="2731290"/>
            <a:ext cx="11275585" cy="2063835"/>
          </a:xfrm>
        </p:spPr>
        <p:txBody>
          <a:bodyPr/>
          <a:lstStyle/>
          <a:p>
            <a:r>
              <a:rPr lang="zh-CN" altLang="en-US" dirty="0"/>
              <a:t>本任务通过 </a:t>
            </a:r>
            <a:r>
              <a:rPr lang="en-US" altLang="zh-CN" dirty="0"/>
              <a:t>Adobe After Effects </a:t>
            </a:r>
            <a:r>
              <a:rPr lang="zh-CN" altLang="en-US" dirty="0"/>
              <a:t>软件结合生活中的实拍素材，制作“隔空捏物”视觉特效，实现物体在无接触状态下发生形变的奇幻效果。通过图层拆分与预合成技术，对目标物体进行分层处理，结合蒙版路径动画精确控制形变区域与运动轨迹，模拟手势操控下的拉伸、扭曲等动态变化，使“隔空操控”效果自然流畅、富有真实感。</a:t>
            </a:r>
          </a:p>
        </p:txBody>
      </p:sp>
      <p:sp>
        <p:nvSpPr>
          <p:cNvPr id="4" name="文本占位符 3">
            <a:extLst>
              <a:ext uri="{FF2B5EF4-FFF2-40B4-BE49-F238E27FC236}">
                <a16:creationId xmlns:a16="http://schemas.microsoft.com/office/drawing/2014/main" id="{3B08AA53-BAD3-060E-284F-DAA5D7B1D356}"/>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459533710"/>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6BD58-7873-24B4-05B2-680857708E06}"/>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64E52141-2513-3FB8-7692-C4F5B69E8762}"/>
              </a:ext>
            </a:extLst>
          </p:cNvPr>
          <p:cNvSpPr>
            <a:spLocks noGrp="1"/>
          </p:cNvSpPr>
          <p:nvPr>
            <p:ph type="body" sz="quarter" idx="11"/>
          </p:nvPr>
        </p:nvSpPr>
        <p:spPr>
          <a:xfrm>
            <a:off x="337294" y="2477375"/>
            <a:ext cx="11275585" cy="2571666"/>
          </a:xfrm>
        </p:spPr>
        <p:txBody>
          <a:bodyPr/>
          <a:lstStyle/>
          <a:p>
            <a:r>
              <a:rPr lang="zh-CN" altLang="en-US" dirty="0"/>
              <a:t>（</a:t>
            </a:r>
            <a:r>
              <a:rPr lang="en-US" altLang="zh-CN" dirty="0"/>
              <a:t>1</a:t>
            </a:r>
            <a:r>
              <a:rPr lang="zh-CN" altLang="en-US" dirty="0"/>
              <a:t>）掌握图层的拆分方法。</a:t>
            </a:r>
          </a:p>
          <a:p>
            <a:r>
              <a:rPr lang="zh-CN" altLang="en-US" dirty="0"/>
              <a:t>（</a:t>
            </a:r>
            <a:r>
              <a:rPr lang="en-US" altLang="zh-CN" dirty="0"/>
              <a:t>2</a:t>
            </a:r>
            <a:r>
              <a:rPr lang="zh-CN" altLang="en-US" dirty="0"/>
              <a:t>）掌握预合成的应用。</a:t>
            </a:r>
          </a:p>
          <a:p>
            <a:r>
              <a:rPr lang="zh-CN" altLang="en-US" dirty="0"/>
              <a:t>（</a:t>
            </a:r>
            <a:r>
              <a:rPr lang="en-US" altLang="zh-CN" dirty="0"/>
              <a:t>3</a:t>
            </a:r>
            <a:r>
              <a:rPr lang="zh-CN" altLang="en-US" dirty="0"/>
              <a:t>）掌握蒙版路径动画的制作方法。</a:t>
            </a:r>
          </a:p>
          <a:p>
            <a:r>
              <a:rPr lang="zh-CN" altLang="en-US" dirty="0"/>
              <a:t>（</a:t>
            </a:r>
            <a:r>
              <a:rPr lang="en-US" altLang="zh-CN" dirty="0"/>
              <a:t>4</a:t>
            </a:r>
            <a:r>
              <a:rPr lang="zh-CN" altLang="en-US" dirty="0"/>
              <a:t>）培养学生的创新思维，助力其创造独特的视觉表达。</a:t>
            </a:r>
          </a:p>
          <a:p>
            <a:r>
              <a:rPr lang="zh-CN" altLang="en-US" dirty="0"/>
              <a:t>（</a:t>
            </a:r>
            <a:r>
              <a:rPr lang="en-US" altLang="zh-CN" dirty="0"/>
              <a:t>5</a:t>
            </a:r>
            <a:r>
              <a:rPr lang="zh-CN" altLang="en-US" dirty="0"/>
              <a:t>）培养学生善于在生活中观察细节并激发生成小创意的能力。</a:t>
            </a:r>
          </a:p>
        </p:txBody>
      </p:sp>
      <p:sp>
        <p:nvSpPr>
          <p:cNvPr id="4" name="文本占位符 3">
            <a:extLst>
              <a:ext uri="{FF2B5EF4-FFF2-40B4-BE49-F238E27FC236}">
                <a16:creationId xmlns:a16="http://schemas.microsoft.com/office/drawing/2014/main" id="{492D0995-E998-C17C-3B40-3A53CA7D9933}"/>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1408360615"/>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D80C9-B1AD-3323-03D6-EA307E5A86ED}"/>
            </a:ext>
          </a:extLst>
        </p:cNvPr>
        <p:cNvGrpSpPr/>
        <p:nvPr/>
      </p:nvGrpSpPr>
      <p:grpSpPr>
        <a:xfrm>
          <a:off x="0" y="0"/>
          <a:ext cx="0" cy="0"/>
          <a:chOff x="0" y="0"/>
          <a:chExt cx="0" cy="0"/>
        </a:xfrm>
      </p:grpSpPr>
      <p:sp>
        <p:nvSpPr>
          <p:cNvPr id="3" name="文本占位符 2">
            <a:extLst>
              <a:ext uri="{FF2B5EF4-FFF2-40B4-BE49-F238E27FC236}">
                <a16:creationId xmlns:a16="http://schemas.microsoft.com/office/drawing/2014/main" id="{473859C6-8998-50D5-59AA-72915E43645C}"/>
              </a:ext>
            </a:extLst>
          </p:cNvPr>
          <p:cNvSpPr>
            <a:spLocks noGrp="1"/>
          </p:cNvSpPr>
          <p:nvPr>
            <p:ph type="body" sz="quarter" idx="11"/>
          </p:nvPr>
        </p:nvSpPr>
        <p:spPr>
          <a:xfrm>
            <a:off x="337294" y="2731290"/>
            <a:ext cx="11275585" cy="2063835"/>
          </a:xfrm>
        </p:spPr>
        <p:txBody>
          <a:bodyPr/>
          <a:lstStyle/>
          <a:p>
            <a:r>
              <a:rPr lang="zh-CN" altLang="en-US" dirty="0"/>
              <a:t>将手机或相机固定在三脚架上，对准拍摄区域，开始拍摄。人物在远处将一张纸用力窝成团，镜头不动。人物再次用手窝纸团，每窝一次纸团，人物都需离开画面，留下空镜头，大约 </a:t>
            </a:r>
            <a:r>
              <a:rPr lang="en-US" altLang="zh-CN" dirty="0"/>
              <a:t>3 </a:t>
            </a:r>
            <a:r>
              <a:rPr lang="zh-CN" altLang="en-US" dirty="0"/>
              <a:t>次左右（次数越多动画效果越流畅）。最后，人物将纸团弹出桌面，人物离开画面，保留一个空镜头。拍摄结束，关闭手机或者相机，将拍摄的视频传至计算机。</a:t>
            </a:r>
          </a:p>
        </p:txBody>
      </p:sp>
      <p:sp>
        <p:nvSpPr>
          <p:cNvPr id="4" name="文本占位符 3">
            <a:extLst>
              <a:ext uri="{FF2B5EF4-FFF2-40B4-BE49-F238E27FC236}">
                <a16:creationId xmlns:a16="http://schemas.microsoft.com/office/drawing/2014/main" id="{6C81DBBB-E0D0-5CB6-B688-9170B66A6A3C}"/>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29587686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45B94-6E06-AA3A-7C7C-57BC0629FCB2}"/>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365FBE8D-86F5-ACA1-72B1-055A5BA62AF3}"/>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BCAC29BF-E201-17D1-E79E-5C3B9B73BA21}"/>
              </a:ext>
            </a:extLst>
          </p:cNvPr>
          <p:cNvPicPr>
            <a:picLocks noGrp="1" noChangeAspect="1"/>
          </p:cNvPicPr>
          <p:nvPr>
            <p:ph type="pic" sz="quarter" idx="13"/>
          </p:nvPr>
        </p:nvPicPr>
        <p:blipFill rotWithShape="1">
          <a:blip r:embed="rId2"/>
          <a:srcRect t="-106406" b="-106406"/>
          <a:stretch>
            <a:fillRect/>
          </a:stretch>
        </p:blipFill>
        <p:spPr>
          <a:prstGeom prst="rect">
            <a:avLst/>
          </a:prstGeom>
        </p:spPr>
      </p:pic>
    </p:spTree>
    <p:extLst>
      <p:ext uri="{BB962C8B-B14F-4D97-AF65-F5344CB8AC3E}">
        <p14:creationId xmlns:p14="http://schemas.microsoft.com/office/powerpoint/2010/main" val="237097890"/>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0C00D-7C68-A1D1-9947-08263DFCEF5C}"/>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9D12F239-409D-A93A-B767-DD9068083DB3}"/>
              </a:ext>
            </a:extLst>
          </p:cNvPr>
          <p:cNvPicPr>
            <a:picLocks noGrp="1" noChangeAspect="1"/>
          </p:cNvPicPr>
          <p:nvPr>
            <p:ph type="pic" sz="quarter" idx="14"/>
          </p:nvPr>
        </p:nvPicPr>
        <p:blipFill rotWithShape="1">
          <a:blip r:embed="rId2"/>
          <a:srcRect t="-54886" b="-54886"/>
          <a:stretch>
            <a:fillRect/>
          </a:stretch>
        </p:blipFill>
        <p:spPr>
          <a:prstGeom prst="rect">
            <a:avLst/>
          </a:prstGeom>
        </p:spPr>
      </p:pic>
      <p:sp>
        <p:nvSpPr>
          <p:cNvPr id="4" name="文本占位符 3">
            <a:extLst>
              <a:ext uri="{FF2B5EF4-FFF2-40B4-BE49-F238E27FC236}">
                <a16:creationId xmlns:a16="http://schemas.microsoft.com/office/drawing/2014/main" id="{8A97C31F-EA45-378E-4631-1046BBCBB311}"/>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0974D92B-92DB-1A45-486E-EBD86D3BAD92}"/>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软件，双击“项目”面板的空白处，导入所需素材。选中“项目”面板中的实拍素材，将其拖至“项目”面板左下角的“新建合成”按钮，新建一个与实拍素材尺寸相同的合成。新建合成操作如图 </a:t>
            </a:r>
            <a:r>
              <a:rPr lang="en-US" altLang="zh-CN" dirty="0"/>
              <a:t>2-4-2 </a:t>
            </a:r>
            <a:r>
              <a:rPr lang="zh-CN" altLang="en-US" dirty="0"/>
              <a:t>所示。</a:t>
            </a:r>
          </a:p>
        </p:txBody>
      </p:sp>
    </p:spTree>
    <p:extLst>
      <p:ext uri="{BB962C8B-B14F-4D97-AF65-F5344CB8AC3E}">
        <p14:creationId xmlns:p14="http://schemas.microsoft.com/office/powerpoint/2010/main" val="401265799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568C9-45AE-0EC0-5656-29E369C12DC8}"/>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16EB8A97-F229-30D5-F2B1-EAB80A7857BF}"/>
              </a:ext>
            </a:extLst>
          </p:cNvPr>
          <p:cNvPicPr>
            <a:picLocks noGrp="1" noChangeAspect="1"/>
          </p:cNvPicPr>
          <p:nvPr>
            <p:ph type="pic" sz="quarter" idx="14"/>
          </p:nvPr>
        </p:nvPicPr>
        <p:blipFill rotWithShape="1">
          <a:blip r:embed="rId2"/>
          <a:srcRect t="-27462" b="-27462"/>
          <a:stretch>
            <a:fillRect/>
          </a:stretch>
        </p:blipFill>
        <p:spPr>
          <a:prstGeom prst="rect">
            <a:avLst/>
          </a:prstGeom>
        </p:spPr>
      </p:pic>
      <p:sp>
        <p:nvSpPr>
          <p:cNvPr id="4" name="文本占位符 3">
            <a:extLst>
              <a:ext uri="{FF2B5EF4-FFF2-40B4-BE49-F238E27FC236}">
                <a16:creationId xmlns:a16="http://schemas.microsoft.com/office/drawing/2014/main" id="{62E590FA-4C4F-AA45-8DDF-320791718793}"/>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69FFE4AC-D1E8-4977-FD87-029B0E653339}"/>
              </a:ext>
            </a:extLst>
          </p:cNvPr>
          <p:cNvSpPr>
            <a:spLocks noGrp="1"/>
          </p:cNvSpPr>
          <p:nvPr>
            <p:ph type="body" sz="quarter" idx="11"/>
          </p:nvPr>
        </p:nvSpPr>
        <p:spPr>
          <a:xfrm>
            <a:off x="337295" y="2223460"/>
            <a:ext cx="5337642" cy="3079497"/>
          </a:xfrm>
        </p:spPr>
        <p:txBody>
          <a:bodyPr/>
          <a:lstStyle/>
          <a:p>
            <a:r>
              <a:rPr lang="zh-CN" altLang="en-US" dirty="0"/>
              <a:t> 步骤 </a:t>
            </a:r>
            <a:r>
              <a:rPr lang="en-US" altLang="zh-CN" dirty="0"/>
              <a:t>02 </a:t>
            </a:r>
            <a:r>
              <a:rPr lang="zh-CN" altLang="en-US" dirty="0"/>
              <a:t>观看“合成”面板，找到人物表演结束的位置。在“时间轴”面中拆分人物素材图层，以匹配表演结束的时刻。</a:t>
            </a:r>
            <a:endParaRPr lang="en-US" altLang="zh-CN" dirty="0"/>
          </a:p>
          <a:p>
            <a:r>
              <a:rPr lang="zh-CN" altLang="en-US" dirty="0"/>
              <a:t>提示：拆分图层的快捷键为 </a:t>
            </a:r>
            <a:r>
              <a:rPr lang="en-US" altLang="zh-CN" dirty="0" err="1"/>
              <a:t>Ctrl+Shift+D</a:t>
            </a:r>
            <a:r>
              <a:rPr lang="zh-CN" altLang="en-US" dirty="0"/>
              <a:t>。</a:t>
            </a:r>
            <a:endParaRPr lang="en-US" altLang="zh-CN" dirty="0"/>
          </a:p>
          <a:p>
            <a:r>
              <a:rPr lang="zh-CN" altLang="en-US" dirty="0"/>
              <a:t>画面表演结束效果如图 </a:t>
            </a:r>
            <a:r>
              <a:rPr lang="en-US" altLang="zh-CN" dirty="0"/>
              <a:t>2-4-3 </a:t>
            </a:r>
            <a:r>
              <a:rPr lang="zh-CN" altLang="en-US" dirty="0"/>
              <a:t>所示。</a:t>
            </a:r>
          </a:p>
        </p:txBody>
      </p:sp>
    </p:spTree>
    <p:extLst>
      <p:ext uri="{BB962C8B-B14F-4D97-AF65-F5344CB8AC3E}">
        <p14:creationId xmlns:p14="http://schemas.microsoft.com/office/powerpoint/2010/main" val="2734769266"/>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8CAAF-0316-1887-299B-0E54A44B8E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3F93A74-0477-4DBC-432E-BC89B13CAB4D}"/>
              </a:ext>
            </a:extLst>
          </p:cNvPr>
          <p:cNvSpPr>
            <a:spLocks noGrp="1"/>
          </p:cNvSpPr>
          <p:nvPr>
            <p:ph type="body" sz="quarter" idx="11"/>
          </p:nvPr>
        </p:nvSpPr>
        <p:spPr>
          <a:xfrm>
            <a:off x="337294" y="2985207"/>
            <a:ext cx="11275585" cy="1556003"/>
          </a:xfrm>
        </p:spPr>
        <p:txBody>
          <a:bodyPr/>
          <a:lstStyle/>
          <a:p>
            <a:r>
              <a:rPr lang="zh-CN" altLang="en-US" dirty="0"/>
              <a:t>步骤 </a:t>
            </a:r>
            <a:r>
              <a:rPr lang="en-US" altLang="zh-CN" dirty="0"/>
              <a:t>03 </a:t>
            </a:r>
            <a:r>
              <a:rPr lang="zh-CN" altLang="en-US" dirty="0"/>
              <a:t>在“合成”面板中观看后半部分视频，找到人物捏纸团的片段。在“时间轴”面板中对素材进行裁剪，只保留纸团变化的部分，并删除人物捏纸团的片段。</a:t>
            </a:r>
            <a:endParaRPr lang="en-US" altLang="zh-CN" dirty="0"/>
          </a:p>
          <a:p>
            <a:r>
              <a:rPr lang="zh-CN" altLang="en-US" dirty="0"/>
              <a:t>画面裁剪效果如图 </a:t>
            </a:r>
            <a:r>
              <a:rPr lang="en-US" altLang="zh-CN" dirty="0"/>
              <a:t>2-4-4 </a:t>
            </a:r>
            <a:r>
              <a:rPr lang="zh-CN" altLang="en-US" dirty="0"/>
              <a:t>所示。图层调整效果如图 </a:t>
            </a:r>
            <a:r>
              <a:rPr lang="en-US" altLang="zh-CN" dirty="0"/>
              <a:t>2-4-5 </a:t>
            </a:r>
            <a:r>
              <a:rPr lang="zh-CN" altLang="en-US" dirty="0"/>
              <a:t>所示。</a:t>
            </a:r>
          </a:p>
        </p:txBody>
      </p:sp>
      <p:sp>
        <p:nvSpPr>
          <p:cNvPr id="4" name="文本占位符 3">
            <a:extLst>
              <a:ext uri="{FF2B5EF4-FFF2-40B4-BE49-F238E27FC236}">
                <a16:creationId xmlns:a16="http://schemas.microsoft.com/office/drawing/2014/main" id="{BFC8D28B-FF6F-DDEE-F895-5735ABC396ED}"/>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62301912"/>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284B8-BF44-3675-1CC6-700AB8852B5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9DE4557-0875-F2E5-37D9-BAE4797CFDD1}"/>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DF110943-4845-7BC3-7736-B494DD4B9E9B}"/>
              </a:ext>
            </a:extLst>
          </p:cNvPr>
          <p:cNvPicPr>
            <a:picLocks noGrp="1" noChangeAspect="1"/>
          </p:cNvPicPr>
          <p:nvPr>
            <p:ph type="pic" sz="quarter" idx="13"/>
          </p:nvPr>
        </p:nvPicPr>
        <p:blipFill rotWithShape="1">
          <a:blip r:embed="rId2"/>
          <a:srcRect l="-70155" r="-70155"/>
          <a:stretch>
            <a:fillRect/>
          </a:stretch>
        </p:blipFill>
        <p:spPr>
          <a:prstGeom prst="rect">
            <a:avLst/>
          </a:prstGeom>
        </p:spPr>
      </p:pic>
    </p:spTree>
    <p:extLst>
      <p:ext uri="{BB962C8B-B14F-4D97-AF65-F5344CB8AC3E}">
        <p14:creationId xmlns:p14="http://schemas.microsoft.com/office/powerpoint/2010/main" val="3282016508"/>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04280-8B6A-F074-E970-6D64FCA8CDC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D54465-10BF-8E31-3996-F53F4B2BA618}"/>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95FE6AEF-5B05-9F2D-4E49-E05DA3A6D4AB}"/>
              </a:ext>
            </a:extLst>
          </p:cNvPr>
          <p:cNvPicPr>
            <a:picLocks noGrp="1" noChangeAspect="1"/>
          </p:cNvPicPr>
          <p:nvPr>
            <p:ph type="pic" sz="quarter" idx="13"/>
          </p:nvPr>
        </p:nvPicPr>
        <p:blipFill rotWithShape="1">
          <a:blip r:embed="rId2"/>
          <a:srcRect t="-116550" b="-116550"/>
          <a:stretch>
            <a:fillRect/>
          </a:stretch>
        </p:blipFill>
        <p:spPr>
          <a:prstGeom prst="rect">
            <a:avLst/>
          </a:prstGeom>
        </p:spPr>
      </p:pic>
    </p:spTree>
    <p:extLst>
      <p:ext uri="{BB962C8B-B14F-4D97-AF65-F5344CB8AC3E}">
        <p14:creationId xmlns:p14="http://schemas.microsoft.com/office/powerpoint/2010/main" val="1741651922"/>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CBCB9F-B80E-30C8-6FBF-072ADE54E7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D0422B-AFEC-FF6D-7BA5-0AD82E623A87}"/>
              </a:ext>
            </a:extLst>
          </p:cNvPr>
          <p:cNvSpPr>
            <a:spLocks noGrp="1"/>
          </p:cNvSpPr>
          <p:nvPr>
            <p:ph type="body" sz="quarter" idx="11"/>
          </p:nvPr>
        </p:nvSpPr>
        <p:spPr>
          <a:xfrm>
            <a:off x="337294" y="2731291"/>
            <a:ext cx="11275585" cy="2063835"/>
          </a:xfrm>
        </p:spPr>
        <p:txBody>
          <a:bodyPr/>
          <a:lstStyle/>
          <a:p>
            <a:r>
              <a:rPr lang="zh-CN" altLang="en-US" dirty="0"/>
              <a:t>步骤 </a:t>
            </a:r>
            <a:r>
              <a:rPr lang="en-US" altLang="zh-CN" dirty="0"/>
              <a:t>04 </a:t>
            </a:r>
            <a:r>
              <a:rPr lang="zh-CN" altLang="en-US" dirty="0"/>
              <a:t>在“时间轴”面板中选择纸团变化的三个素材图层，将它们预合成，并将该预合成图层放置于人物表演图层的手部动作位置。</a:t>
            </a:r>
            <a:endParaRPr lang="en-US" altLang="zh-CN" dirty="0"/>
          </a:p>
          <a:p>
            <a:r>
              <a:rPr lang="zh-CN" altLang="en-US" dirty="0"/>
              <a:t>提示：创建预合成的快捷键为 </a:t>
            </a:r>
            <a:r>
              <a:rPr lang="en-US" altLang="zh-CN" dirty="0" err="1"/>
              <a:t>Ctrl+Shift+C</a:t>
            </a:r>
            <a:r>
              <a:rPr lang="zh-CN" altLang="en-US" dirty="0"/>
              <a:t>。</a:t>
            </a:r>
            <a:endParaRPr lang="en-US" altLang="zh-CN" dirty="0"/>
          </a:p>
          <a:p>
            <a:r>
              <a:rPr lang="zh-CN" altLang="en-US" dirty="0"/>
              <a:t>图层关系如图 </a:t>
            </a:r>
            <a:r>
              <a:rPr lang="en-US" altLang="zh-CN" dirty="0"/>
              <a:t>2-4-6 </a:t>
            </a:r>
            <a:r>
              <a:rPr lang="zh-CN" altLang="en-US" dirty="0"/>
              <a:t>所示。画面效果如图 </a:t>
            </a:r>
            <a:r>
              <a:rPr lang="en-US" altLang="zh-CN" dirty="0"/>
              <a:t>2-4-7 </a:t>
            </a:r>
            <a:r>
              <a:rPr lang="zh-CN" altLang="en-US" dirty="0"/>
              <a:t>所示。</a:t>
            </a:r>
          </a:p>
        </p:txBody>
      </p:sp>
      <p:sp>
        <p:nvSpPr>
          <p:cNvPr id="4" name="文本占位符 3">
            <a:extLst>
              <a:ext uri="{FF2B5EF4-FFF2-40B4-BE49-F238E27FC236}">
                <a16:creationId xmlns:a16="http://schemas.microsoft.com/office/drawing/2014/main" id="{EFB89BBB-4CBE-E434-18E6-1A5588E6A65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029113589"/>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7A30F-06DB-3F7E-6B66-5E3743A3FA1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4A28133-C662-EEBE-5507-71E9A947DBD3}"/>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CBE780E3-A3B0-1910-2E4E-F1F214FE5878}"/>
              </a:ext>
            </a:extLst>
          </p:cNvPr>
          <p:cNvPicPr>
            <a:picLocks noGrp="1" noChangeAspect="1"/>
          </p:cNvPicPr>
          <p:nvPr>
            <p:ph type="pic" sz="quarter" idx="13"/>
          </p:nvPr>
        </p:nvPicPr>
        <p:blipFill rotWithShape="1">
          <a:blip r:embed="rId2"/>
          <a:srcRect t="-90881" b="-90881"/>
          <a:stretch>
            <a:fillRect/>
          </a:stretch>
        </p:blipFill>
        <p:spPr>
          <a:prstGeom prst="rect">
            <a:avLst/>
          </a:prstGeom>
        </p:spPr>
      </p:pic>
    </p:spTree>
    <p:extLst>
      <p:ext uri="{BB962C8B-B14F-4D97-AF65-F5344CB8AC3E}">
        <p14:creationId xmlns:p14="http://schemas.microsoft.com/office/powerpoint/2010/main" val="682739572"/>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E575F-01D5-AC3E-379F-D2DB476D071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F88631-D36A-4377-0030-777927DE90E9}"/>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155DD9E-B2DF-F221-B349-CE903DB14E77}"/>
              </a:ext>
            </a:extLst>
          </p:cNvPr>
          <p:cNvPicPr>
            <a:picLocks noGrp="1" noChangeAspect="1"/>
          </p:cNvPicPr>
          <p:nvPr>
            <p:ph type="pic" sz="quarter" idx="13"/>
          </p:nvPr>
        </p:nvPicPr>
        <p:blipFill rotWithShape="1">
          <a:blip r:embed="rId2"/>
          <a:srcRect l="-13702" r="-13702"/>
          <a:stretch>
            <a:fillRect/>
          </a:stretch>
        </p:blipFill>
        <p:spPr>
          <a:prstGeom prst="rect">
            <a:avLst/>
          </a:prstGeom>
        </p:spPr>
      </p:pic>
    </p:spTree>
    <p:extLst>
      <p:ext uri="{BB962C8B-B14F-4D97-AF65-F5344CB8AC3E}">
        <p14:creationId xmlns:p14="http://schemas.microsoft.com/office/powerpoint/2010/main" val="2266763666"/>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371FE-4C4D-82EE-0A60-B81E64AD3FF3}"/>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F860B6DD-2DE1-A989-7E2B-B96AA8950765}"/>
              </a:ext>
            </a:extLst>
          </p:cNvPr>
          <p:cNvPicPr>
            <a:picLocks noGrp="1" noChangeAspect="1"/>
          </p:cNvPicPr>
          <p:nvPr>
            <p:ph type="pic" sz="quarter" idx="14"/>
          </p:nvPr>
        </p:nvPicPr>
        <p:blipFill rotWithShape="1">
          <a:blip r:embed="rId2"/>
          <a:srcRect t="-21901" b="-21901"/>
          <a:stretch>
            <a:fillRect/>
          </a:stretch>
        </p:blipFill>
        <p:spPr>
          <a:prstGeom prst="rect">
            <a:avLst/>
          </a:prstGeom>
        </p:spPr>
      </p:pic>
      <p:sp>
        <p:nvSpPr>
          <p:cNvPr id="4" name="文本占位符 3">
            <a:extLst>
              <a:ext uri="{FF2B5EF4-FFF2-40B4-BE49-F238E27FC236}">
                <a16:creationId xmlns:a16="http://schemas.microsoft.com/office/drawing/2014/main" id="{A4AA8545-1F3C-C828-3344-4829B5EF09A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AA2E0546-AFA8-0A30-B4A3-C24F742CE3A7}"/>
              </a:ext>
            </a:extLst>
          </p:cNvPr>
          <p:cNvSpPr>
            <a:spLocks noGrp="1"/>
          </p:cNvSpPr>
          <p:nvPr>
            <p:ph type="body" sz="quarter" idx="11"/>
          </p:nvPr>
        </p:nvSpPr>
        <p:spPr>
          <a:xfrm>
            <a:off x="337295" y="1207797"/>
            <a:ext cx="5337642" cy="5110823"/>
          </a:xfrm>
        </p:spPr>
        <p:txBody>
          <a:bodyPr/>
          <a:lstStyle/>
          <a:p>
            <a:r>
              <a:rPr lang="zh-CN" altLang="en-US" dirty="0"/>
              <a:t>步骤 </a:t>
            </a:r>
            <a:r>
              <a:rPr lang="en-US" altLang="zh-CN" dirty="0"/>
              <a:t>05 </a:t>
            </a:r>
            <a:r>
              <a:rPr lang="zh-CN" altLang="en-US" dirty="0"/>
              <a:t>在“时间轴”面板中，选中“预合成”图层并右击，在右键菜单中选择“时间”→“时间伸缩”选项，将“拉伸因数”设置为 </a:t>
            </a:r>
            <a:r>
              <a:rPr lang="en-US" altLang="zh-CN" dirty="0"/>
              <a:t>50%</a:t>
            </a:r>
            <a:r>
              <a:rPr lang="zh-CN" altLang="en-US" dirty="0"/>
              <a:t>，从而将图层播放速度调整为原来的一半。对人物消失图层进行预合成图层的蒙版制作。选中预合成图层，在工具栏中选择钢笔工具，在合成窗口绘制蒙版，并调整蒙版羽化值，使光影更加和谐。</a:t>
            </a:r>
            <a:endParaRPr lang="en-US" altLang="zh-CN" dirty="0"/>
          </a:p>
          <a:p>
            <a:r>
              <a:rPr lang="zh-CN" altLang="en-US" dirty="0"/>
              <a:t>画面蒙版绘制如图 </a:t>
            </a:r>
            <a:r>
              <a:rPr lang="en-US" altLang="zh-CN" dirty="0"/>
              <a:t>2-4-8 </a:t>
            </a:r>
            <a:r>
              <a:rPr lang="zh-CN" altLang="en-US" dirty="0"/>
              <a:t>所示。</a:t>
            </a:r>
          </a:p>
        </p:txBody>
      </p:sp>
    </p:spTree>
    <p:extLst>
      <p:ext uri="{BB962C8B-B14F-4D97-AF65-F5344CB8AC3E}">
        <p14:creationId xmlns:p14="http://schemas.microsoft.com/office/powerpoint/2010/main" val="3960954595"/>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FD669-8A4A-51E0-0799-40BEBC476C1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65770EC-2BFD-780A-CC45-CEA51D231BA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93999B83-2FFF-361E-D025-E38537139C7D}"/>
              </a:ext>
            </a:extLst>
          </p:cNvPr>
          <p:cNvSpPr>
            <a:spLocks noGrp="1"/>
          </p:cNvSpPr>
          <p:nvPr>
            <p:ph type="body" sz="quarter" idx="11"/>
          </p:nvPr>
        </p:nvSpPr>
        <p:spPr>
          <a:xfrm>
            <a:off x="337295" y="1207798"/>
            <a:ext cx="5337642" cy="5110823"/>
          </a:xfrm>
        </p:spPr>
        <p:txBody>
          <a:bodyPr/>
          <a:lstStyle/>
          <a:p>
            <a:r>
              <a:rPr lang="zh-CN" altLang="en-US" dirty="0"/>
              <a:t>步骤 </a:t>
            </a:r>
            <a:r>
              <a:rPr lang="en-US" altLang="zh-CN" dirty="0"/>
              <a:t>06 </a:t>
            </a:r>
            <a:r>
              <a:rPr lang="zh-CN" altLang="en-US" dirty="0"/>
              <a:t>观看合成窗口，当纸张捏成团后，在“时间轴”面板复制纸团弹出去的图层。观察合成窗口中的空镜头位置，并保留该空镜头。在“时间轴”面板中选择空镜头图层并右击，在右键菜单中选择“时间”→“冻结帧”选项，然后重命名图层为“</a:t>
            </a:r>
            <a:r>
              <a:rPr lang="en-US" altLang="zh-CN" dirty="0" err="1"/>
              <a:t>kong</a:t>
            </a:r>
            <a:r>
              <a:rPr lang="en-US" altLang="zh-CN" dirty="0"/>
              <a:t>”</a:t>
            </a:r>
            <a:r>
              <a:rPr lang="zh-CN" altLang="en-US" dirty="0"/>
              <a:t>。</a:t>
            </a:r>
            <a:endParaRPr lang="en-US" altLang="zh-CN" dirty="0"/>
          </a:p>
          <a:p>
            <a:r>
              <a:rPr lang="zh-CN" altLang="en-US" dirty="0"/>
              <a:t>提示：复制图层的快捷键为 </a:t>
            </a:r>
            <a:r>
              <a:rPr lang="en-US" altLang="zh-CN" dirty="0" err="1"/>
              <a:t>Ctrl+D</a:t>
            </a:r>
            <a:r>
              <a:rPr lang="zh-CN" altLang="en-US" dirty="0"/>
              <a:t>。</a:t>
            </a:r>
            <a:endParaRPr lang="en-US" altLang="zh-CN" dirty="0"/>
          </a:p>
          <a:p>
            <a:r>
              <a:rPr lang="zh-CN" altLang="en-US" dirty="0"/>
              <a:t>画面展示如图 </a:t>
            </a:r>
            <a:r>
              <a:rPr lang="en-US" altLang="zh-CN" dirty="0"/>
              <a:t>2-4-9 </a:t>
            </a:r>
            <a:r>
              <a:rPr lang="zh-CN" altLang="en-US" dirty="0"/>
              <a:t>所示。“时间轴”面板图层调整如图 </a:t>
            </a:r>
            <a:r>
              <a:rPr lang="en-US" altLang="zh-CN" dirty="0"/>
              <a:t>2-4-10 </a:t>
            </a:r>
            <a:r>
              <a:rPr lang="zh-CN" altLang="en-US" dirty="0"/>
              <a:t>所示。</a:t>
            </a:r>
          </a:p>
        </p:txBody>
      </p:sp>
      <p:pic>
        <p:nvPicPr>
          <p:cNvPr id="8" name="图片占位符 7">
            <a:extLst>
              <a:ext uri="{FF2B5EF4-FFF2-40B4-BE49-F238E27FC236}">
                <a16:creationId xmlns:a16="http://schemas.microsoft.com/office/drawing/2014/main" id="{3CA4EB87-9BD4-8356-CDE6-7036F5A9272C}"/>
              </a:ext>
            </a:extLst>
          </p:cNvPr>
          <p:cNvPicPr>
            <a:picLocks noGrp="1" noChangeAspect="1"/>
          </p:cNvPicPr>
          <p:nvPr>
            <p:ph type="pic" sz="quarter" idx="14"/>
          </p:nvPr>
        </p:nvPicPr>
        <p:blipFill rotWithShape="1">
          <a:blip r:embed="rId2"/>
          <a:srcRect t="-26485" b="-26485"/>
          <a:stretch>
            <a:fillRect/>
          </a:stretch>
        </p:blipFill>
        <p:spPr>
          <a:prstGeom prst="rect">
            <a:avLst/>
          </a:prstGeom>
        </p:spPr>
      </p:pic>
    </p:spTree>
    <p:extLst>
      <p:ext uri="{BB962C8B-B14F-4D97-AF65-F5344CB8AC3E}">
        <p14:creationId xmlns:p14="http://schemas.microsoft.com/office/powerpoint/2010/main" val="40411684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C1F32-0461-E1A4-69A7-94695D19942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C679410-485B-048D-1D83-5EF2F8467E55}"/>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05 </a:t>
            </a:r>
            <a:r>
              <a:rPr lang="zh-CN" altLang="en-US" dirty="0"/>
              <a:t>在“时间轴”面板中复制图层 </a:t>
            </a:r>
            <a:r>
              <a:rPr lang="en-US" altLang="zh-CN" dirty="0"/>
              <a:t>2“</a:t>
            </a:r>
            <a:r>
              <a:rPr lang="zh-CN" altLang="en-US" dirty="0"/>
              <a:t>隔空取物 </a:t>
            </a:r>
            <a:r>
              <a:rPr lang="en-US" altLang="zh-CN" dirty="0"/>
              <a:t>13”</a:t>
            </a:r>
            <a:r>
              <a:rPr lang="zh-CN" altLang="en-US" dirty="0"/>
              <a:t>图层，并重新命名为“饮料瓶”。在工具栏中选择钢笔工具，并在“合成”面板中使用钢笔工具对视频中的饮料瓶图像进行抠图处理，具体操作是沿着饮料瓶的边缘进行描边。完成之后，将之前创建的“空镜头”图层放置于“饮料瓶”图层的下方。对于这个“饮料瓶”图层，单击其左侧的三角形展开更多选项，并将蒙版羽化值调整到 </a:t>
            </a:r>
            <a:r>
              <a:rPr lang="en-US" altLang="zh-CN" dirty="0"/>
              <a:t>2</a:t>
            </a:r>
            <a:r>
              <a:rPr lang="zh-CN" altLang="en-US" dirty="0"/>
              <a:t>～</a:t>
            </a:r>
            <a:r>
              <a:rPr lang="en-US" altLang="zh-CN" dirty="0"/>
              <a:t>3 </a:t>
            </a:r>
            <a:r>
              <a:rPr lang="zh-CN" altLang="en-US" dirty="0"/>
              <a:t>像素，以达到更自然的融合效果。</a:t>
            </a:r>
          </a:p>
          <a:p>
            <a:r>
              <a:rPr lang="zh-CN" altLang="en-US" dirty="0"/>
              <a:t>重命名图层为“饮料瓶”的过程如图 </a:t>
            </a:r>
            <a:r>
              <a:rPr lang="en-US" altLang="zh-CN" dirty="0"/>
              <a:t>1-1-11 </a:t>
            </a:r>
            <a:r>
              <a:rPr lang="zh-CN" altLang="en-US" dirty="0"/>
              <a:t>所示。使用钢笔工具进行描边抠像的过程如图 </a:t>
            </a:r>
            <a:r>
              <a:rPr lang="en-US" altLang="zh-CN" dirty="0"/>
              <a:t>1-1-12 </a:t>
            </a:r>
            <a:r>
              <a:rPr lang="zh-CN" altLang="en-US" dirty="0"/>
              <a:t>所示。</a:t>
            </a:r>
          </a:p>
        </p:txBody>
      </p:sp>
      <p:sp>
        <p:nvSpPr>
          <p:cNvPr id="16" name="文本占位符 15">
            <a:extLst>
              <a:ext uri="{FF2B5EF4-FFF2-40B4-BE49-F238E27FC236}">
                <a16:creationId xmlns:a16="http://schemas.microsoft.com/office/drawing/2014/main" id="{F0FD147B-C51D-F810-FAAE-B7EE28C9D72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485814587"/>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2CCA7-5F54-3B73-D378-B6722A1EA9B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122626B-D487-8C8D-6A9D-B4113DFDE8E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A2545A06-E07F-AF07-9683-02F088BC58CA}"/>
              </a:ext>
            </a:extLst>
          </p:cNvPr>
          <p:cNvPicPr>
            <a:picLocks noGrp="1" noChangeAspect="1"/>
          </p:cNvPicPr>
          <p:nvPr>
            <p:ph type="pic" sz="quarter" idx="13"/>
          </p:nvPr>
        </p:nvPicPr>
        <p:blipFill rotWithShape="1">
          <a:blip r:embed="rId2"/>
          <a:srcRect t="-46549" b="-46549"/>
          <a:stretch>
            <a:fillRect/>
          </a:stretch>
        </p:blipFill>
        <p:spPr>
          <a:prstGeom prst="rect">
            <a:avLst/>
          </a:prstGeom>
        </p:spPr>
      </p:pic>
    </p:spTree>
    <p:extLst>
      <p:ext uri="{BB962C8B-B14F-4D97-AF65-F5344CB8AC3E}">
        <p14:creationId xmlns:p14="http://schemas.microsoft.com/office/powerpoint/2010/main" val="2529023631"/>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25DB1-793B-0244-DF4C-3ACC1BCFE8FC}"/>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2FDD2585-E6B4-7B04-4F39-7910FE21B701}"/>
              </a:ext>
            </a:extLst>
          </p:cNvPr>
          <p:cNvPicPr>
            <a:picLocks noGrp="1" noChangeAspect="1"/>
          </p:cNvPicPr>
          <p:nvPr>
            <p:ph type="pic" sz="quarter" idx="14"/>
          </p:nvPr>
        </p:nvPicPr>
        <p:blipFill rotWithShape="1">
          <a:blip r:embed="rId2"/>
          <a:srcRect t="-27059" b="-27059"/>
          <a:stretch>
            <a:fillRect/>
          </a:stretch>
        </p:blipFill>
        <p:spPr>
          <a:prstGeom prst="rect">
            <a:avLst/>
          </a:prstGeom>
        </p:spPr>
      </p:pic>
      <p:sp>
        <p:nvSpPr>
          <p:cNvPr id="4" name="文本占位符 3">
            <a:extLst>
              <a:ext uri="{FF2B5EF4-FFF2-40B4-BE49-F238E27FC236}">
                <a16:creationId xmlns:a16="http://schemas.microsoft.com/office/drawing/2014/main" id="{1116C8A8-02E4-032F-8949-5869C006F3C8}"/>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E1322A00-1348-D769-0C5E-B477244E6333}"/>
              </a:ext>
            </a:extLst>
          </p:cNvPr>
          <p:cNvSpPr>
            <a:spLocks noGrp="1"/>
          </p:cNvSpPr>
          <p:nvPr>
            <p:ph type="body" sz="quarter" idx="11"/>
          </p:nvPr>
        </p:nvSpPr>
        <p:spPr>
          <a:xfrm>
            <a:off x="337295" y="1461712"/>
            <a:ext cx="5337642" cy="4602991"/>
          </a:xfrm>
        </p:spPr>
        <p:txBody>
          <a:bodyPr/>
          <a:lstStyle/>
          <a:p>
            <a:r>
              <a:rPr lang="zh-CN" altLang="en-US" dirty="0"/>
              <a:t>步骤 </a:t>
            </a:r>
            <a:r>
              <a:rPr lang="en-US" altLang="zh-CN" dirty="0"/>
              <a:t>07 </a:t>
            </a:r>
            <a:r>
              <a:rPr lang="zh-CN" altLang="en-US" dirty="0"/>
              <a:t>在“时间轴”面板中，为纸团弹出去的图层创建蒙版路径动画。使用工具栏中的钢笔工具在合成窗口绘制蒙版区域，并调整蒙版羽化值。根据手部动作表现，在“时间轴”面板中逐帧调整蒙版路径动画。</a:t>
            </a:r>
            <a:endParaRPr lang="en-US" altLang="zh-CN" dirty="0"/>
          </a:p>
          <a:p>
            <a:r>
              <a:rPr lang="zh-CN" altLang="en-US" dirty="0"/>
              <a:t>手部表演画面如图 </a:t>
            </a:r>
            <a:r>
              <a:rPr lang="en-US" altLang="zh-CN" dirty="0"/>
              <a:t>2-4-11 </a:t>
            </a:r>
            <a:r>
              <a:rPr lang="zh-CN" altLang="en-US" dirty="0"/>
              <a:t>所示。蒙版制作如图 </a:t>
            </a:r>
            <a:r>
              <a:rPr lang="en-US" altLang="zh-CN" dirty="0"/>
              <a:t>2-4-12 </a:t>
            </a:r>
            <a:r>
              <a:rPr lang="zh-CN" altLang="en-US" dirty="0"/>
              <a:t>所示。蒙版路径动画制作如图 </a:t>
            </a:r>
            <a:r>
              <a:rPr lang="en-US" altLang="zh-CN" dirty="0"/>
              <a:t>2-4-13 </a:t>
            </a:r>
            <a:r>
              <a:rPr lang="zh-CN" altLang="en-US" dirty="0"/>
              <a:t>所示。</a:t>
            </a:r>
          </a:p>
        </p:txBody>
      </p:sp>
    </p:spTree>
    <p:extLst>
      <p:ext uri="{BB962C8B-B14F-4D97-AF65-F5344CB8AC3E}">
        <p14:creationId xmlns:p14="http://schemas.microsoft.com/office/powerpoint/2010/main" val="1838152661"/>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F4F5E-514C-3907-BDAB-20B46306F0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629FF64-D592-F99D-E800-791E3DF2E6FE}"/>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4C8FC62C-C56B-E221-5D47-E9733E116BCA}"/>
              </a:ext>
            </a:extLst>
          </p:cNvPr>
          <p:cNvPicPr>
            <a:picLocks noGrp="1" noChangeAspect="1"/>
          </p:cNvPicPr>
          <p:nvPr>
            <p:ph type="pic" sz="quarter" idx="13"/>
          </p:nvPr>
        </p:nvPicPr>
        <p:blipFill rotWithShape="1">
          <a:blip r:embed="rId2"/>
          <a:srcRect l="-9672" r="-9672"/>
          <a:stretch>
            <a:fillRect/>
          </a:stretch>
        </p:blipFill>
        <p:spPr>
          <a:prstGeom prst="rect">
            <a:avLst/>
          </a:prstGeom>
        </p:spPr>
      </p:pic>
    </p:spTree>
    <p:extLst>
      <p:ext uri="{BB962C8B-B14F-4D97-AF65-F5344CB8AC3E}">
        <p14:creationId xmlns:p14="http://schemas.microsoft.com/office/powerpoint/2010/main" val="2716738216"/>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7B3AB-440A-7CB5-0965-08F80DD234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49E0622-5862-CF10-A0FF-D0DDE0F46388}"/>
              </a:ext>
            </a:extLst>
          </p:cNvPr>
          <p:cNvSpPr>
            <a:spLocks noGrp="1"/>
          </p:cNvSpPr>
          <p:nvPr>
            <p:ph type="body" sz="quarter" idx="10"/>
          </p:nvPr>
        </p:nvSpPr>
        <p:spPr/>
        <p:txBody>
          <a:bodyPr/>
          <a:lstStyle/>
          <a:p>
            <a:r>
              <a:rPr lang="zh-CN" altLang="en-US" dirty="0"/>
              <a:t>任务实施步骤</a:t>
            </a:r>
          </a:p>
        </p:txBody>
      </p:sp>
      <p:pic>
        <p:nvPicPr>
          <p:cNvPr id="7" name="图片占位符 6">
            <a:extLst>
              <a:ext uri="{FF2B5EF4-FFF2-40B4-BE49-F238E27FC236}">
                <a16:creationId xmlns:a16="http://schemas.microsoft.com/office/drawing/2014/main" id="{0E2B2E07-C06A-9A64-53CC-22453C2202B2}"/>
              </a:ext>
            </a:extLst>
          </p:cNvPr>
          <p:cNvPicPr>
            <a:picLocks noGrp="1" noChangeAspect="1"/>
          </p:cNvPicPr>
          <p:nvPr>
            <p:ph type="pic" sz="quarter" idx="13"/>
          </p:nvPr>
        </p:nvPicPr>
        <p:blipFill rotWithShape="1">
          <a:blip r:embed="rId2"/>
          <a:srcRect t="-29788" b="-29788"/>
          <a:stretch>
            <a:fillRect/>
          </a:stretch>
        </p:blipFill>
        <p:spPr>
          <a:prstGeom prst="rect">
            <a:avLst/>
          </a:prstGeom>
        </p:spPr>
      </p:pic>
    </p:spTree>
    <p:extLst>
      <p:ext uri="{BB962C8B-B14F-4D97-AF65-F5344CB8AC3E}">
        <p14:creationId xmlns:p14="http://schemas.microsoft.com/office/powerpoint/2010/main" val="1576765970"/>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1B4EE-3F16-F45A-6109-EBEE55EE56D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26E07C8-BD53-F135-E546-52B4D732E89B}"/>
              </a:ext>
            </a:extLst>
          </p:cNvPr>
          <p:cNvSpPr>
            <a:spLocks noGrp="1"/>
          </p:cNvSpPr>
          <p:nvPr>
            <p:ph type="body" sz="quarter" idx="11"/>
          </p:nvPr>
        </p:nvSpPr>
        <p:spPr>
          <a:xfrm>
            <a:off x="337294" y="2985206"/>
            <a:ext cx="11275585" cy="1556003"/>
          </a:xfrm>
        </p:spPr>
        <p:txBody>
          <a:bodyPr/>
          <a:lstStyle/>
          <a:p>
            <a:r>
              <a:rPr lang="zh-CN" altLang="en-US" dirty="0"/>
              <a:t>步骤 </a:t>
            </a:r>
            <a:r>
              <a:rPr lang="en-US" altLang="zh-CN" dirty="0"/>
              <a:t>08 </a:t>
            </a:r>
            <a:r>
              <a:rPr lang="zh-CN" altLang="en-US" dirty="0"/>
              <a:t>在“时间轴”面板中调整图层关系，将“</a:t>
            </a:r>
            <a:r>
              <a:rPr lang="en-US" altLang="zh-CN" dirty="0" err="1"/>
              <a:t>kong</a:t>
            </a:r>
            <a:r>
              <a:rPr lang="en-US" altLang="zh-CN" dirty="0"/>
              <a:t>”</a:t>
            </a:r>
            <a:r>
              <a:rPr lang="zh-CN" altLang="en-US" dirty="0"/>
              <a:t>图层置于预合成图层下方。使用工具栏中的矩形工具在合成窗口绘制蒙版，仅显示画面左半边，让角色显现出来。</a:t>
            </a:r>
          </a:p>
          <a:p>
            <a:r>
              <a:rPr lang="zh-CN" altLang="en-US" dirty="0"/>
              <a:t>画面蒙版制作如图 </a:t>
            </a:r>
            <a:r>
              <a:rPr lang="en-US" altLang="zh-CN" dirty="0"/>
              <a:t>2-4-14 </a:t>
            </a:r>
            <a:r>
              <a:rPr lang="zh-CN" altLang="en-US" dirty="0"/>
              <a:t>所示。图层调整如图 </a:t>
            </a:r>
            <a:r>
              <a:rPr lang="en-US" altLang="zh-CN" dirty="0"/>
              <a:t>2-4-15 </a:t>
            </a:r>
            <a:r>
              <a:rPr lang="zh-CN" altLang="en-US" dirty="0"/>
              <a:t>所示。</a:t>
            </a:r>
          </a:p>
        </p:txBody>
      </p:sp>
      <p:sp>
        <p:nvSpPr>
          <p:cNvPr id="4" name="文本占位符 3">
            <a:extLst>
              <a:ext uri="{FF2B5EF4-FFF2-40B4-BE49-F238E27FC236}">
                <a16:creationId xmlns:a16="http://schemas.microsoft.com/office/drawing/2014/main" id="{96E7D448-1073-ABBF-75F5-93F89A0523B8}"/>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368843337"/>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F5E23-BFE4-598F-5B04-7AB2B26EBB6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5503B07-C212-B0D4-1569-265EC99B39A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C7721EB-B904-F3E3-F625-D043DE749971}"/>
              </a:ext>
            </a:extLst>
          </p:cNvPr>
          <p:cNvPicPr>
            <a:picLocks noGrp="1" noChangeAspect="1"/>
          </p:cNvPicPr>
          <p:nvPr>
            <p:ph type="pic" sz="quarter" idx="13"/>
          </p:nvPr>
        </p:nvPicPr>
        <p:blipFill rotWithShape="1">
          <a:blip r:embed="rId2"/>
          <a:srcRect l="-10683" r="-10683"/>
          <a:stretch>
            <a:fillRect/>
          </a:stretch>
        </p:blipFill>
        <p:spPr>
          <a:prstGeom prst="rect">
            <a:avLst/>
          </a:prstGeom>
        </p:spPr>
      </p:pic>
    </p:spTree>
    <p:extLst>
      <p:ext uri="{BB962C8B-B14F-4D97-AF65-F5344CB8AC3E}">
        <p14:creationId xmlns:p14="http://schemas.microsoft.com/office/powerpoint/2010/main" val="103796247"/>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42D68-F537-FC9D-2D72-0B06D876854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E29683B-BF57-51F9-863C-17BBCF9C4EB5}"/>
              </a:ext>
            </a:extLst>
          </p:cNvPr>
          <p:cNvSpPr>
            <a:spLocks noGrp="1"/>
          </p:cNvSpPr>
          <p:nvPr>
            <p:ph type="body" sz="quarter" idx="10"/>
          </p:nvPr>
        </p:nvSpPr>
        <p:spPr/>
        <p:txBody>
          <a:bodyPr/>
          <a:lstStyle/>
          <a:p>
            <a:r>
              <a:rPr lang="zh-CN" altLang="en-US" dirty="0"/>
              <a:t>任务实施步骤</a:t>
            </a:r>
          </a:p>
        </p:txBody>
      </p:sp>
      <p:pic>
        <p:nvPicPr>
          <p:cNvPr id="7" name="图片占位符 6">
            <a:extLst>
              <a:ext uri="{FF2B5EF4-FFF2-40B4-BE49-F238E27FC236}">
                <a16:creationId xmlns:a16="http://schemas.microsoft.com/office/drawing/2014/main" id="{9B6538D8-9183-901F-C8AD-66E049444F5B}"/>
              </a:ext>
            </a:extLst>
          </p:cNvPr>
          <p:cNvPicPr>
            <a:picLocks noGrp="1" noChangeAspect="1"/>
          </p:cNvPicPr>
          <p:nvPr>
            <p:ph type="pic" sz="quarter" idx="13"/>
          </p:nvPr>
        </p:nvPicPr>
        <p:blipFill rotWithShape="1">
          <a:blip r:embed="rId2"/>
          <a:srcRect t="-59349" b="-59349"/>
          <a:stretch>
            <a:fillRect/>
          </a:stretch>
        </p:blipFill>
        <p:spPr>
          <a:xfrm>
            <a:off x="336550" y="823913"/>
            <a:ext cx="11276013" cy="5849937"/>
          </a:xfrm>
          <a:prstGeom prst="rect">
            <a:avLst/>
          </a:prstGeom>
        </p:spPr>
      </p:pic>
    </p:spTree>
    <p:extLst>
      <p:ext uri="{BB962C8B-B14F-4D97-AF65-F5344CB8AC3E}">
        <p14:creationId xmlns:p14="http://schemas.microsoft.com/office/powerpoint/2010/main" val="2728122813"/>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D32B1-E922-3FD1-C0DE-8900A03CF4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FC31DF6-69A1-2411-BF8B-23106516B608}"/>
              </a:ext>
            </a:extLst>
          </p:cNvPr>
          <p:cNvSpPr>
            <a:spLocks noGrp="1"/>
          </p:cNvSpPr>
          <p:nvPr>
            <p:ph type="body" sz="quarter" idx="11"/>
          </p:nvPr>
        </p:nvSpPr>
        <p:spPr>
          <a:xfrm>
            <a:off x="337294" y="1461714"/>
            <a:ext cx="11275585" cy="4602991"/>
          </a:xfrm>
        </p:spPr>
        <p:txBody>
          <a:bodyPr/>
          <a:lstStyle/>
          <a:p>
            <a:r>
              <a:rPr lang="zh-CN" altLang="en-US" dirty="0"/>
              <a:t>步骤 </a:t>
            </a:r>
            <a:r>
              <a:rPr lang="en-US" altLang="zh-CN" dirty="0"/>
              <a:t>09 </a:t>
            </a:r>
            <a:r>
              <a:rPr lang="zh-CN" altLang="en-US" dirty="0"/>
              <a:t>根据任务制作过程，观看画面效果。</a:t>
            </a:r>
            <a:endParaRPr lang="en-US" altLang="zh-CN" dirty="0"/>
          </a:p>
          <a:p>
            <a:r>
              <a:rPr lang="zh-CN" altLang="en-US" dirty="0"/>
              <a:t>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 按钮。单击“渲染队列”面板右上角的“渲染”按钮，系统开始渲染并输出视频。渲染过程中可观察进度条状态，完成后软件会发出提示音，表明输出成功。输出完成后，在指定输出目录中播放视频文件，即可观看最终效果。</a:t>
            </a:r>
            <a:endParaRPr lang="en-US" altLang="zh-CN" dirty="0"/>
          </a:p>
          <a:p>
            <a:r>
              <a:rPr lang="zh-CN" altLang="en-US" dirty="0"/>
              <a:t>提示：可以将光影等视觉画面进行适当的调整。</a:t>
            </a:r>
          </a:p>
        </p:txBody>
      </p:sp>
      <p:sp>
        <p:nvSpPr>
          <p:cNvPr id="4" name="文本占位符 3">
            <a:extLst>
              <a:ext uri="{FF2B5EF4-FFF2-40B4-BE49-F238E27FC236}">
                <a16:creationId xmlns:a16="http://schemas.microsoft.com/office/drawing/2014/main" id="{782F2EF5-D51B-1531-5725-22F82171E0F8}"/>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811324459"/>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A373867F-0B7B-20A3-4448-DC159BBA2F57}"/>
              </a:ext>
            </a:extLst>
          </p:cNvPr>
          <p:cNvSpPr>
            <a:spLocks noGrp="1"/>
          </p:cNvSpPr>
          <p:nvPr>
            <p:ph type="body" sz="quarter" idx="10"/>
          </p:nvPr>
        </p:nvSpPr>
        <p:spPr/>
        <p:txBody>
          <a:bodyPr/>
          <a:lstStyle/>
          <a:p>
            <a:r>
              <a:rPr lang="zh-CN" altLang="en-US" dirty="0"/>
              <a:t>任务 </a:t>
            </a:r>
            <a:r>
              <a:rPr lang="en-US" altLang="zh-CN" dirty="0"/>
              <a:t>2.5</a:t>
            </a:r>
            <a:endParaRPr lang="zh-CN" altLang="en-US" dirty="0"/>
          </a:p>
        </p:txBody>
      </p:sp>
      <p:sp>
        <p:nvSpPr>
          <p:cNvPr id="8" name="文本占位符 7">
            <a:extLst>
              <a:ext uri="{FF2B5EF4-FFF2-40B4-BE49-F238E27FC236}">
                <a16:creationId xmlns:a16="http://schemas.microsoft.com/office/drawing/2014/main" id="{6A7A37AC-2CBC-5C46-1D27-57B2DD0D5C05}"/>
              </a:ext>
            </a:extLst>
          </p:cNvPr>
          <p:cNvSpPr>
            <a:spLocks noGrp="1"/>
          </p:cNvSpPr>
          <p:nvPr>
            <p:ph type="body" sz="quarter" idx="11"/>
          </p:nvPr>
        </p:nvSpPr>
        <p:spPr/>
        <p:txBody>
          <a:bodyPr/>
          <a:lstStyle/>
          <a:p>
            <a:r>
              <a:rPr lang="zh-CN" altLang="en-US" dirty="0"/>
              <a:t>动态魔法球</a:t>
            </a:r>
            <a:r>
              <a:rPr lang="en-US" altLang="zh-CN" dirty="0"/>
              <a:t>——</a:t>
            </a:r>
            <a:r>
              <a:rPr lang="zh-CN" altLang="en-US" dirty="0"/>
              <a:t>吸引眼球的创意制作</a:t>
            </a:r>
          </a:p>
        </p:txBody>
      </p:sp>
    </p:spTree>
    <p:extLst>
      <p:ext uri="{BB962C8B-B14F-4D97-AF65-F5344CB8AC3E}">
        <p14:creationId xmlns:p14="http://schemas.microsoft.com/office/powerpoint/2010/main" val="3723846930"/>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5EDEC-0669-52BB-2D96-E14CD8061C7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1695D47-6F10-9AB5-BE2D-AD723E46E0D6}"/>
              </a:ext>
            </a:extLst>
          </p:cNvPr>
          <p:cNvSpPr>
            <a:spLocks noGrp="1"/>
          </p:cNvSpPr>
          <p:nvPr>
            <p:ph type="body" sz="quarter" idx="11"/>
          </p:nvPr>
        </p:nvSpPr>
        <p:spPr>
          <a:xfrm>
            <a:off x="337294" y="2477375"/>
            <a:ext cx="11275585" cy="2571666"/>
          </a:xfrm>
        </p:spPr>
        <p:txBody>
          <a:bodyPr/>
          <a:lstStyle/>
          <a:p>
            <a:r>
              <a:rPr lang="zh-CN" altLang="en-US" dirty="0"/>
              <a:t>本任务通过 </a:t>
            </a:r>
            <a:r>
              <a:rPr lang="en-US" altLang="zh-CN" dirty="0"/>
              <a:t>Adobe After Effects </a:t>
            </a:r>
            <a:r>
              <a:rPr lang="zh-CN" altLang="en-US" dirty="0"/>
              <a:t>软件结合实拍素材，创作“魔法球烟云滚动”这一动态视觉特效，展现奇幻氛围与创意表现力。利用“分形杂色”特效为魔法球生成具有层次感和能量流动的纹理，赋予其神秘质感；通过“亮度遮罩”控制烟云的显现范围，构建虚实结合的层次关系；结合“液化”效果模拟烟雾的流动与形变，增强动态真实感；通过图层 混合模式的合理设置，使球体、烟云与背景光影融合自然，整体画面协调统一。</a:t>
            </a:r>
          </a:p>
        </p:txBody>
      </p:sp>
      <p:sp>
        <p:nvSpPr>
          <p:cNvPr id="4" name="文本占位符 3">
            <a:extLst>
              <a:ext uri="{FF2B5EF4-FFF2-40B4-BE49-F238E27FC236}">
                <a16:creationId xmlns:a16="http://schemas.microsoft.com/office/drawing/2014/main" id="{9B11825B-FE35-7075-F5E9-C8446F5D0ECB}"/>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4353318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F650-9A7E-399C-57D6-C24A9BEEC7EE}"/>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39013859-A92A-8853-62FF-8B528DAED87C}"/>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C707830E-11C6-1341-9E38-04D523D43F5A}"/>
              </a:ext>
            </a:extLst>
          </p:cNvPr>
          <p:cNvPicPr>
            <a:picLocks noGrp="1" noChangeAspect="1"/>
          </p:cNvPicPr>
          <p:nvPr>
            <p:ph type="pic" sz="quarter" idx="13"/>
          </p:nvPr>
        </p:nvPicPr>
        <p:blipFill rotWithShape="1">
          <a:blip r:embed="rId2"/>
          <a:srcRect t="-40266" b="-40266"/>
          <a:stretch>
            <a:fillRect/>
          </a:stretch>
        </p:blipFill>
        <p:spPr>
          <a:prstGeom prst="rect">
            <a:avLst/>
          </a:prstGeom>
        </p:spPr>
      </p:pic>
    </p:spTree>
    <p:extLst>
      <p:ext uri="{BB962C8B-B14F-4D97-AF65-F5344CB8AC3E}">
        <p14:creationId xmlns:p14="http://schemas.microsoft.com/office/powerpoint/2010/main" val="390084864"/>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6709A-29A4-045D-F477-547AEF64848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F49425A-1CD8-B38F-F195-F9E9E3400498}"/>
              </a:ext>
            </a:extLst>
          </p:cNvPr>
          <p:cNvSpPr>
            <a:spLocks noGrp="1"/>
          </p:cNvSpPr>
          <p:nvPr>
            <p:ph type="body" sz="quarter" idx="11"/>
          </p:nvPr>
        </p:nvSpPr>
        <p:spPr>
          <a:xfrm>
            <a:off x="337294" y="1715629"/>
            <a:ext cx="11275585" cy="4095160"/>
          </a:xfrm>
        </p:spPr>
        <p:txBody>
          <a:bodyPr/>
          <a:lstStyle/>
          <a:p>
            <a:r>
              <a:rPr lang="zh-CN" altLang="en-US" dirty="0"/>
              <a:t>（</a:t>
            </a:r>
            <a:r>
              <a:rPr lang="en-US" altLang="zh-CN" dirty="0"/>
              <a:t>1</a:t>
            </a:r>
            <a:r>
              <a:rPr lang="zh-CN" altLang="en-US" dirty="0"/>
              <a:t>）掌握父子关系的应用。</a:t>
            </a:r>
          </a:p>
          <a:p>
            <a:r>
              <a:rPr lang="zh-CN" altLang="en-US" dirty="0"/>
              <a:t>（</a:t>
            </a:r>
            <a:r>
              <a:rPr lang="en-US" altLang="zh-CN" dirty="0"/>
              <a:t>2</a:t>
            </a:r>
            <a:r>
              <a:rPr lang="zh-CN" altLang="en-US" dirty="0"/>
              <a:t>）掌握分形杂色效果的应用。</a:t>
            </a:r>
            <a:endParaRPr lang="en-US" altLang="zh-CN" dirty="0"/>
          </a:p>
          <a:p>
            <a:r>
              <a:rPr lang="zh-CN" altLang="en-US" dirty="0"/>
              <a:t>（</a:t>
            </a:r>
            <a:r>
              <a:rPr lang="en-US" altLang="zh-CN" dirty="0"/>
              <a:t>3</a:t>
            </a:r>
            <a:r>
              <a:rPr lang="zh-CN" altLang="en-US" dirty="0"/>
              <a:t>）掌握毛边效果的应用。</a:t>
            </a:r>
          </a:p>
          <a:p>
            <a:r>
              <a:rPr lang="zh-CN" altLang="en-US" dirty="0"/>
              <a:t>（</a:t>
            </a:r>
            <a:r>
              <a:rPr lang="en-US" altLang="zh-CN" dirty="0"/>
              <a:t>4</a:t>
            </a:r>
            <a:r>
              <a:rPr lang="zh-CN" altLang="en-US" dirty="0"/>
              <a:t>）掌握 </a:t>
            </a:r>
            <a:r>
              <a:rPr lang="en-US" altLang="zh-CN" dirty="0"/>
              <a:t>CC Sphere </a:t>
            </a:r>
            <a:r>
              <a:rPr lang="zh-CN" altLang="en-US" dirty="0"/>
              <a:t>效果的应用。</a:t>
            </a:r>
          </a:p>
          <a:p>
            <a:r>
              <a:rPr lang="zh-CN" altLang="en-US" dirty="0"/>
              <a:t>（</a:t>
            </a:r>
            <a:r>
              <a:rPr lang="en-US" altLang="zh-CN" dirty="0"/>
              <a:t>5</a:t>
            </a:r>
            <a:r>
              <a:rPr lang="zh-CN" altLang="en-US" dirty="0"/>
              <a:t>）鼓励学生突破传统思维框架，勇于尝试新方法、新技术，激发创新思维与创造力。</a:t>
            </a:r>
          </a:p>
          <a:p>
            <a:r>
              <a:rPr lang="zh-CN" altLang="en-US" dirty="0"/>
              <a:t>（</a:t>
            </a:r>
            <a:r>
              <a:rPr lang="en-US" altLang="zh-CN" dirty="0"/>
              <a:t>6</a:t>
            </a:r>
            <a:r>
              <a:rPr lang="zh-CN" altLang="en-US" dirty="0"/>
              <a:t>）引导学生仔细观察生活细节，从日常中汲取灵感，学会从细微之处发现创意点，并将其融入作品，提升作品的艺术价值。</a:t>
            </a:r>
          </a:p>
        </p:txBody>
      </p:sp>
      <p:sp>
        <p:nvSpPr>
          <p:cNvPr id="4" name="文本占位符 3">
            <a:extLst>
              <a:ext uri="{FF2B5EF4-FFF2-40B4-BE49-F238E27FC236}">
                <a16:creationId xmlns:a16="http://schemas.microsoft.com/office/drawing/2014/main" id="{A6AA3361-6254-DDA1-B7A1-56833CE3171B}"/>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1980887974"/>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6FC2F-9BD9-3BC4-7538-F510DCB15D4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6E8FCE6-67BB-0551-913E-AAC5EFAC9F5B}"/>
              </a:ext>
            </a:extLst>
          </p:cNvPr>
          <p:cNvSpPr>
            <a:spLocks noGrp="1"/>
          </p:cNvSpPr>
          <p:nvPr>
            <p:ph type="body" sz="quarter" idx="11"/>
          </p:nvPr>
        </p:nvSpPr>
        <p:spPr>
          <a:xfrm>
            <a:off x="337294" y="3239123"/>
            <a:ext cx="11275585" cy="1048172"/>
          </a:xfrm>
        </p:spPr>
        <p:txBody>
          <a:bodyPr/>
          <a:lstStyle/>
          <a:p>
            <a:r>
              <a:rPr lang="zh-CN" altLang="en-US" dirty="0"/>
              <a:t>将手机或相机固定在三脚架上，对准拍摄区域，开始拍摄。人物进行表演，手部伸出来。拍摄结束关闭手机或者相机，将拍摄的视频传至计算机。</a:t>
            </a:r>
          </a:p>
        </p:txBody>
      </p:sp>
      <p:sp>
        <p:nvSpPr>
          <p:cNvPr id="4" name="文本占位符 3">
            <a:extLst>
              <a:ext uri="{FF2B5EF4-FFF2-40B4-BE49-F238E27FC236}">
                <a16:creationId xmlns:a16="http://schemas.microsoft.com/office/drawing/2014/main" id="{9F72A5E6-3A5E-D0D8-2448-8C0D9DC39DF3}"/>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1508732945"/>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40329-63C4-91A3-4585-C7019AAA08D8}"/>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BE43E71E-DA83-BA80-8A46-3B4BDC53AC9E}"/>
              </a:ext>
            </a:extLst>
          </p:cNvPr>
          <p:cNvPicPr>
            <a:picLocks noGrp="1" noChangeAspect="1"/>
          </p:cNvPicPr>
          <p:nvPr>
            <p:ph type="pic" sz="quarter" idx="14"/>
          </p:nvPr>
        </p:nvPicPr>
        <p:blipFill rotWithShape="1">
          <a:blip r:embed="rId2"/>
          <a:srcRect l="-10987" r="-10987"/>
          <a:stretch>
            <a:fillRect/>
          </a:stretch>
        </p:blipFill>
        <p:spPr>
          <a:prstGeom prst="rect">
            <a:avLst/>
          </a:prstGeom>
        </p:spPr>
      </p:pic>
      <p:sp>
        <p:nvSpPr>
          <p:cNvPr id="4" name="文本占位符 3">
            <a:extLst>
              <a:ext uri="{FF2B5EF4-FFF2-40B4-BE49-F238E27FC236}">
                <a16:creationId xmlns:a16="http://schemas.microsoft.com/office/drawing/2014/main" id="{2E1A0B9F-DA3F-2DF4-5401-A2EE62F16110}"/>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DDED8941-68CA-DD19-8B3A-802A18FF9B0F}"/>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a:t>
            </a:r>
            <a:r>
              <a:rPr lang="en-US" altLang="zh-CN" dirty="0"/>
              <a:t>Adobe After Effects </a:t>
            </a:r>
            <a:r>
              <a:rPr lang="zh-CN" altLang="en-US" dirty="0"/>
              <a:t>软件，双击“项目”面板的空白处，导入所需素材。选中“项目”面板中的实拍素材，将其拖至 “项目”面板左下角的“新建合成”按钮上，新建一个与实拍素材尺寸相同的合成。拖动素材至“新建合成”按钮上的操作如图 </a:t>
            </a:r>
            <a:r>
              <a:rPr lang="en-US" altLang="zh-CN" dirty="0"/>
              <a:t>2-5-2 </a:t>
            </a:r>
            <a:r>
              <a:rPr lang="zh-CN" altLang="en-US" dirty="0"/>
              <a:t>所示。</a:t>
            </a:r>
          </a:p>
        </p:txBody>
      </p:sp>
    </p:spTree>
    <p:extLst>
      <p:ext uri="{BB962C8B-B14F-4D97-AF65-F5344CB8AC3E}">
        <p14:creationId xmlns:p14="http://schemas.microsoft.com/office/powerpoint/2010/main" val="479823401"/>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456EA-FB0D-CA69-6DBF-549ECCAF04BB}"/>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BF2647A5-BD78-5CAB-13DB-32532D24597A}"/>
              </a:ext>
            </a:extLst>
          </p:cNvPr>
          <p:cNvPicPr>
            <a:picLocks noGrp="1" noChangeAspect="1"/>
          </p:cNvPicPr>
          <p:nvPr>
            <p:ph type="pic" sz="quarter" idx="14"/>
          </p:nvPr>
        </p:nvPicPr>
        <p:blipFill rotWithShape="1">
          <a:blip r:embed="rId2"/>
          <a:srcRect t="-4205" b="-4205"/>
          <a:stretch>
            <a:fillRect/>
          </a:stretch>
        </p:blipFill>
        <p:spPr>
          <a:prstGeom prst="rect">
            <a:avLst/>
          </a:prstGeom>
        </p:spPr>
      </p:pic>
      <p:sp>
        <p:nvSpPr>
          <p:cNvPr id="4" name="文本占位符 3">
            <a:extLst>
              <a:ext uri="{FF2B5EF4-FFF2-40B4-BE49-F238E27FC236}">
                <a16:creationId xmlns:a16="http://schemas.microsoft.com/office/drawing/2014/main" id="{8841D8EE-94B2-38D9-9A8F-FDE2EA79DD8E}"/>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62943A73-10F6-6024-1D0E-9B2468E0091C}"/>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02 </a:t>
            </a:r>
            <a:r>
              <a:rPr lang="zh-CN" altLang="en-US" dirty="0"/>
              <a:t>在“合成”菜单中选择“新建合成”选项，打开“合成设置”对话框，新建一个尺寸为 </a:t>
            </a:r>
            <a:r>
              <a:rPr lang="en-US" altLang="zh-CN" dirty="0"/>
              <a:t>1000px ×1000px</a:t>
            </a:r>
            <a:r>
              <a:rPr lang="zh-CN" altLang="en-US" dirty="0"/>
              <a:t>、持续时间为 </a:t>
            </a:r>
            <a:r>
              <a:rPr lang="en-US" altLang="zh-CN" dirty="0"/>
              <a:t>5s </a:t>
            </a:r>
            <a:r>
              <a:rPr lang="zh-CN" altLang="en-US" dirty="0"/>
              <a:t>的合成，命名为“</a:t>
            </a:r>
            <a:r>
              <a:rPr lang="en-US" altLang="zh-CN" dirty="0"/>
              <a:t>01 </a:t>
            </a:r>
            <a:r>
              <a:rPr lang="zh-CN" altLang="en-US" dirty="0"/>
              <a:t>烟云效果”。</a:t>
            </a:r>
            <a:endParaRPr lang="en-US" altLang="zh-CN" dirty="0"/>
          </a:p>
          <a:p>
            <a:r>
              <a:rPr lang="zh-CN" altLang="en-US" dirty="0"/>
              <a:t>“合成设置”对话框如图 </a:t>
            </a:r>
            <a:r>
              <a:rPr lang="en-US" altLang="zh-CN" dirty="0"/>
              <a:t>2-5-3 </a:t>
            </a:r>
            <a:r>
              <a:rPr lang="zh-CN" altLang="en-US" dirty="0"/>
              <a:t>所示。</a:t>
            </a:r>
          </a:p>
        </p:txBody>
      </p:sp>
    </p:spTree>
    <p:extLst>
      <p:ext uri="{BB962C8B-B14F-4D97-AF65-F5344CB8AC3E}">
        <p14:creationId xmlns:p14="http://schemas.microsoft.com/office/powerpoint/2010/main" val="128325580"/>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3B936-DF78-54F7-6DC8-8F4807C94E04}"/>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EC158F56-F94A-D81B-CC24-1701724AB4DA}"/>
              </a:ext>
            </a:extLst>
          </p:cNvPr>
          <p:cNvPicPr>
            <a:picLocks noGrp="1" noChangeAspect="1"/>
          </p:cNvPicPr>
          <p:nvPr>
            <p:ph type="pic" sz="quarter" idx="14"/>
          </p:nvPr>
        </p:nvPicPr>
        <p:blipFill rotWithShape="1">
          <a:blip r:embed="rId2"/>
          <a:srcRect t="-20509" b="-20509"/>
          <a:stretch>
            <a:fillRect/>
          </a:stretch>
        </p:blipFill>
        <p:spPr>
          <a:prstGeom prst="rect">
            <a:avLst/>
          </a:prstGeom>
        </p:spPr>
      </p:pic>
      <p:sp>
        <p:nvSpPr>
          <p:cNvPr id="4" name="文本占位符 3">
            <a:extLst>
              <a:ext uri="{FF2B5EF4-FFF2-40B4-BE49-F238E27FC236}">
                <a16:creationId xmlns:a16="http://schemas.microsoft.com/office/drawing/2014/main" id="{67011138-80FF-8A77-675A-89B24441426A}"/>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28FEA7E9-1245-26E4-2086-2A404D9B8557}"/>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03 </a:t>
            </a:r>
            <a:r>
              <a:rPr lang="zh-CN" altLang="en-US" dirty="0"/>
              <a:t>新建一个纯色图层，右击该图层，在右键菜单中选择“效果”→“杂色和颗粒”→“分形杂色”选项。在分形杂色的 “效果控件”面板中将对比度设置为 </a:t>
            </a:r>
            <a:r>
              <a:rPr lang="en-US" altLang="zh-CN" dirty="0"/>
              <a:t>200</a:t>
            </a:r>
            <a:r>
              <a:rPr lang="zh-CN" altLang="en-US" dirty="0"/>
              <a:t>。然后在演化属性上激活关键帧并旋转 </a:t>
            </a:r>
            <a:r>
              <a:rPr lang="en-US" altLang="zh-CN" dirty="0"/>
              <a:t>5 </a:t>
            </a:r>
            <a:r>
              <a:rPr lang="zh-CN" altLang="en-US" dirty="0"/>
              <a:t>圈以制作动画。分形杂色效果属性设置如图 </a:t>
            </a:r>
            <a:r>
              <a:rPr lang="en-US" altLang="zh-CN" dirty="0"/>
              <a:t>2-5-4 </a:t>
            </a:r>
            <a:r>
              <a:rPr lang="zh-CN" altLang="en-US" dirty="0"/>
              <a:t>所示。</a:t>
            </a:r>
          </a:p>
        </p:txBody>
      </p:sp>
    </p:spTree>
    <p:extLst>
      <p:ext uri="{BB962C8B-B14F-4D97-AF65-F5344CB8AC3E}">
        <p14:creationId xmlns:p14="http://schemas.microsoft.com/office/powerpoint/2010/main" val="3777560606"/>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D9CEDF-A4DD-3B25-11B6-694A5AEF9155}"/>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1C7A611D-9A62-D060-3420-CD1B40E9B081}"/>
              </a:ext>
            </a:extLst>
          </p:cNvPr>
          <p:cNvPicPr>
            <a:picLocks noGrp="1" noChangeAspect="1"/>
          </p:cNvPicPr>
          <p:nvPr>
            <p:ph type="pic" sz="quarter" idx="14"/>
          </p:nvPr>
        </p:nvPicPr>
        <p:blipFill rotWithShape="1">
          <a:blip r:embed="rId2"/>
          <a:srcRect t="-15912" b="-15912"/>
          <a:stretch>
            <a:fillRect/>
          </a:stretch>
        </p:blipFill>
        <p:spPr>
          <a:prstGeom prst="rect">
            <a:avLst/>
          </a:prstGeom>
        </p:spPr>
      </p:pic>
      <p:sp>
        <p:nvSpPr>
          <p:cNvPr id="4" name="文本占位符 3">
            <a:extLst>
              <a:ext uri="{FF2B5EF4-FFF2-40B4-BE49-F238E27FC236}">
                <a16:creationId xmlns:a16="http://schemas.microsoft.com/office/drawing/2014/main" id="{86EAFE51-EB6F-6D1F-6A2D-B8D475EBC89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35D5BB0B-3A29-5AE3-9A6E-9984B75F1C68}"/>
              </a:ext>
            </a:extLst>
          </p:cNvPr>
          <p:cNvSpPr>
            <a:spLocks noGrp="1"/>
          </p:cNvSpPr>
          <p:nvPr>
            <p:ph type="body" sz="quarter" idx="11"/>
          </p:nvPr>
        </p:nvSpPr>
        <p:spPr>
          <a:xfrm>
            <a:off x="337295" y="1207796"/>
            <a:ext cx="5337642" cy="5110823"/>
          </a:xfrm>
        </p:spPr>
        <p:txBody>
          <a:bodyPr/>
          <a:lstStyle/>
          <a:p>
            <a:r>
              <a:rPr lang="zh-CN" altLang="en-US" dirty="0"/>
              <a:t>步骤 </a:t>
            </a:r>
            <a:r>
              <a:rPr lang="en-US" altLang="zh-CN" dirty="0"/>
              <a:t>04 </a:t>
            </a:r>
            <a:r>
              <a:rPr lang="zh-CN" altLang="en-US" dirty="0"/>
              <a:t>在“时间轴”面板中选择纯色图层并右击，再次选择“效果”→“风格化”→“毛边”选项。在毛边的“效果控件”面板中将边界值设为 </a:t>
            </a:r>
            <a:r>
              <a:rPr lang="en-US" altLang="zh-CN" dirty="0"/>
              <a:t>200</a:t>
            </a:r>
            <a:r>
              <a:rPr lang="zh-CN" altLang="en-US" dirty="0"/>
              <a:t>，以确保边缘呈现出不规则收缩的状态。将边缘锐度设为 </a:t>
            </a:r>
            <a:r>
              <a:rPr lang="en-US" altLang="zh-CN" dirty="0"/>
              <a:t>0</a:t>
            </a:r>
            <a:r>
              <a:rPr lang="zh-CN" altLang="en-US" dirty="0"/>
              <a:t>，以获得过渡自然的效果。观看动画后发现边界动画不够明显，因此需要激活“演化”属性并设置旋转 </a:t>
            </a:r>
            <a:r>
              <a:rPr lang="en-US" altLang="zh-CN" dirty="0"/>
              <a:t>2 </a:t>
            </a:r>
            <a:r>
              <a:rPr lang="zh-CN" altLang="en-US" dirty="0"/>
              <a:t>圈进行修正。</a:t>
            </a:r>
            <a:endParaRPr lang="en-US" altLang="zh-CN" dirty="0"/>
          </a:p>
          <a:p>
            <a:r>
              <a:rPr lang="zh-CN" altLang="en-US" dirty="0"/>
              <a:t>毛边效果属性设置如图 </a:t>
            </a:r>
            <a:r>
              <a:rPr lang="en-US" altLang="zh-CN" dirty="0"/>
              <a:t>2-5-5 </a:t>
            </a:r>
            <a:r>
              <a:rPr lang="zh-CN" altLang="en-US" dirty="0"/>
              <a:t>所示。</a:t>
            </a:r>
          </a:p>
        </p:txBody>
      </p:sp>
    </p:spTree>
    <p:extLst>
      <p:ext uri="{BB962C8B-B14F-4D97-AF65-F5344CB8AC3E}">
        <p14:creationId xmlns:p14="http://schemas.microsoft.com/office/powerpoint/2010/main" val="48238968"/>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2DFDA-BE87-0DD5-0422-7CF04B450F5E}"/>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E86854C3-F6F0-1EE8-4F3B-00349E80D5D1}"/>
              </a:ext>
            </a:extLst>
          </p:cNvPr>
          <p:cNvPicPr>
            <a:picLocks noGrp="1" noChangeAspect="1"/>
          </p:cNvPicPr>
          <p:nvPr>
            <p:ph type="pic" sz="quarter" idx="14"/>
          </p:nvPr>
        </p:nvPicPr>
        <p:blipFill rotWithShape="1">
          <a:blip r:embed="rId2"/>
          <a:srcRect t="-22996" b="-22996"/>
          <a:stretch>
            <a:fillRect/>
          </a:stretch>
        </p:blipFill>
        <p:spPr>
          <a:prstGeom prst="rect">
            <a:avLst/>
          </a:prstGeom>
        </p:spPr>
      </p:pic>
      <p:sp>
        <p:nvSpPr>
          <p:cNvPr id="4" name="文本占位符 3">
            <a:extLst>
              <a:ext uri="{FF2B5EF4-FFF2-40B4-BE49-F238E27FC236}">
                <a16:creationId xmlns:a16="http://schemas.microsoft.com/office/drawing/2014/main" id="{BC854A7D-660D-B04B-20E5-E32BAE51866E}"/>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9EB5B35A-7760-EB21-CFD2-0D6A5B08280D}"/>
              </a:ext>
            </a:extLst>
          </p:cNvPr>
          <p:cNvSpPr>
            <a:spLocks noGrp="1"/>
          </p:cNvSpPr>
          <p:nvPr>
            <p:ph type="body" sz="quarter" idx="11"/>
          </p:nvPr>
        </p:nvSpPr>
        <p:spPr>
          <a:xfrm>
            <a:off x="337295" y="1715628"/>
            <a:ext cx="5337642" cy="4095160"/>
          </a:xfrm>
        </p:spPr>
        <p:txBody>
          <a:bodyPr/>
          <a:lstStyle/>
          <a:p>
            <a:r>
              <a:rPr lang="zh-CN" altLang="en-US" dirty="0"/>
              <a:t>步骤 </a:t>
            </a:r>
            <a:r>
              <a:rPr lang="en-US" altLang="zh-CN" dirty="0"/>
              <a:t>05 </a:t>
            </a:r>
            <a:r>
              <a:rPr lang="zh-CN" altLang="en-US" dirty="0"/>
              <a:t>在“时间轴”面板中选择纯色图层，再次选择“效果”→“透视”→“</a:t>
            </a:r>
            <a:r>
              <a:rPr lang="en-US" altLang="zh-CN" dirty="0"/>
              <a:t>CC Sphere”</a:t>
            </a:r>
            <a:r>
              <a:rPr lang="zh-CN" altLang="en-US" dirty="0"/>
              <a:t>选项（将当前平面物体转换成球状效果）。制作 </a:t>
            </a:r>
            <a:r>
              <a:rPr lang="en-US" altLang="zh-CN" dirty="0"/>
              <a:t>Rotation Y </a:t>
            </a:r>
            <a:r>
              <a:rPr lang="zh-CN" altLang="en-US" dirty="0"/>
              <a:t>轴方向上的动画，旋转一圈，从而创建了一个旋转的烟云动画效果。</a:t>
            </a:r>
            <a:endParaRPr lang="en-US" altLang="zh-CN" dirty="0"/>
          </a:p>
          <a:p>
            <a:r>
              <a:rPr lang="en-US" altLang="zh-CN" dirty="0"/>
              <a:t>CC Sphere </a:t>
            </a:r>
            <a:r>
              <a:rPr lang="zh-CN" altLang="en-US" dirty="0"/>
              <a:t>效果属性设置如图 </a:t>
            </a:r>
            <a:r>
              <a:rPr lang="en-US" altLang="zh-CN" dirty="0"/>
              <a:t>2-5-6 </a:t>
            </a:r>
            <a:r>
              <a:rPr lang="zh-CN" altLang="en-US" dirty="0"/>
              <a:t>所示。</a:t>
            </a:r>
          </a:p>
        </p:txBody>
      </p:sp>
    </p:spTree>
    <p:extLst>
      <p:ext uri="{BB962C8B-B14F-4D97-AF65-F5344CB8AC3E}">
        <p14:creationId xmlns:p14="http://schemas.microsoft.com/office/powerpoint/2010/main" val="2977599231"/>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5D5C49-F857-EC82-301D-97D8E62B15D9}"/>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FA867640-94F5-A0FF-0F41-5FE9686D1945}"/>
              </a:ext>
            </a:extLst>
          </p:cNvPr>
          <p:cNvPicPr>
            <a:picLocks noGrp="1" noChangeAspect="1"/>
          </p:cNvPicPr>
          <p:nvPr>
            <p:ph type="pic" sz="quarter" idx="14"/>
          </p:nvPr>
        </p:nvPicPr>
        <p:blipFill rotWithShape="1">
          <a:blip r:embed="rId2"/>
          <a:srcRect l="-5012" r="-5012"/>
          <a:stretch>
            <a:fillRect/>
          </a:stretch>
        </p:blipFill>
        <p:spPr>
          <a:prstGeom prst="rect">
            <a:avLst/>
          </a:prstGeom>
        </p:spPr>
      </p:pic>
      <p:sp>
        <p:nvSpPr>
          <p:cNvPr id="4" name="文本占位符 3">
            <a:extLst>
              <a:ext uri="{FF2B5EF4-FFF2-40B4-BE49-F238E27FC236}">
                <a16:creationId xmlns:a16="http://schemas.microsoft.com/office/drawing/2014/main" id="{D47F1C08-F069-7EDA-898C-5B19C601AE59}"/>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58B9EE20-9424-A61B-2391-6741404B5FCD}"/>
              </a:ext>
            </a:extLst>
          </p:cNvPr>
          <p:cNvSpPr>
            <a:spLocks noGrp="1"/>
          </p:cNvSpPr>
          <p:nvPr>
            <p:ph type="body" sz="quarter" idx="11"/>
          </p:nvPr>
        </p:nvSpPr>
        <p:spPr>
          <a:xfrm>
            <a:off x="337295" y="837119"/>
            <a:ext cx="5337642" cy="5852179"/>
          </a:xfrm>
        </p:spPr>
        <p:txBody>
          <a:bodyPr/>
          <a:lstStyle/>
          <a:p>
            <a:r>
              <a:rPr lang="zh-CN" altLang="en-US" sz="2100" dirty="0"/>
              <a:t>步骤 </a:t>
            </a:r>
            <a:r>
              <a:rPr lang="en-US" altLang="zh-CN" sz="2100" dirty="0"/>
              <a:t>06 </a:t>
            </a:r>
            <a:r>
              <a:rPr lang="zh-CN" altLang="en-US" sz="2100" dirty="0"/>
              <a:t>在“项目”面板中找到“</a:t>
            </a:r>
            <a:r>
              <a:rPr lang="en-US" altLang="zh-CN" sz="2100" dirty="0"/>
              <a:t>01 </a:t>
            </a:r>
            <a:r>
              <a:rPr lang="zh-CN" altLang="en-US" sz="2100" dirty="0"/>
              <a:t>烟云效果”合成，并将其拖至“新建合成”按钮上，以此创建另一个名扫码观看视频为“</a:t>
            </a:r>
            <a:r>
              <a:rPr lang="en-US" altLang="zh-CN" sz="2100" dirty="0"/>
              <a:t>02 </a:t>
            </a:r>
            <a:r>
              <a:rPr lang="zh-CN" altLang="en-US" sz="2100" dirty="0"/>
              <a:t>透明烟云”的烟云效果。由于透明烟云中的透视感较弱，在 “时间轴”面板中复制“</a:t>
            </a:r>
            <a:r>
              <a:rPr lang="en-US" altLang="zh-CN" sz="2100" dirty="0"/>
              <a:t>02 </a:t>
            </a:r>
            <a:r>
              <a:rPr lang="zh-CN" altLang="en-US" sz="2100" dirty="0"/>
              <a:t>透明烟云”图层，并对其进行亮度遮罩制作，以实现透明效果。</a:t>
            </a:r>
          </a:p>
          <a:p>
            <a:r>
              <a:rPr lang="zh-CN" altLang="en-US" sz="2100" dirty="0"/>
              <a:t>合成复制如图 </a:t>
            </a:r>
            <a:r>
              <a:rPr lang="en-US" altLang="zh-CN" sz="2100" dirty="0"/>
              <a:t>2-5-7 </a:t>
            </a:r>
            <a:r>
              <a:rPr lang="zh-CN" altLang="en-US" sz="2100" dirty="0"/>
              <a:t>所示。亮度遮罩制作如图 </a:t>
            </a:r>
            <a:r>
              <a:rPr lang="en-US" altLang="zh-CN" sz="2100" dirty="0"/>
              <a:t>2-5-8 </a:t>
            </a:r>
            <a:r>
              <a:rPr lang="zh-CN" altLang="en-US" sz="2100" dirty="0"/>
              <a:t>所示。透明效果展示如图 </a:t>
            </a:r>
            <a:r>
              <a:rPr lang="en-US" altLang="zh-CN" sz="2100" dirty="0"/>
              <a:t>2-5-9 </a:t>
            </a:r>
            <a:r>
              <a:rPr lang="zh-CN" altLang="en-US" sz="2100" dirty="0"/>
              <a:t>所示。</a:t>
            </a:r>
            <a:endParaRPr lang="en-US" altLang="zh-CN" sz="2100" dirty="0"/>
          </a:p>
          <a:p>
            <a:r>
              <a:rPr lang="zh-CN" altLang="en-US" sz="2100" dirty="0"/>
              <a:t>提示：在较高版本的 </a:t>
            </a:r>
            <a:r>
              <a:rPr lang="en-US" altLang="zh-CN" sz="2100" dirty="0"/>
              <a:t>AE </a:t>
            </a:r>
            <a:r>
              <a:rPr lang="zh-CN" altLang="en-US" sz="2100" dirty="0"/>
              <a:t>软件中，图层亮度遮罩操作如图 </a:t>
            </a:r>
            <a:r>
              <a:rPr lang="en-US" altLang="zh-CN" sz="2100" dirty="0"/>
              <a:t>2-5-10 </a:t>
            </a:r>
            <a:r>
              <a:rPr lang="zh-CN" altLang="en-US" sz="2100" dirty="0"/>
              <a:t>所示。</a:t>
            </a:r>
          </a:p>
        </p:txBody>
      </p:sp>
    </p:spTree>
    <p:extLst>
      <p:ext uri="{BB962C8B-B14F-4D97-AF65-F5344CB8AC3E}">
        <p14:creationId xmlns:p14="http://schemas.microsoft.com/office/powerpoint/2010/main" val="1242908882"/>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60BE2-94BE-BA0E-044C-26315D1CA32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E34D8F2-4E1B-25E3-A9DA-9909782A7CAD}"/>
              </a:ext>
            </a:extLst>
          </p:cNvPr>
          <p:cNvSpPr>
            <a:spLocks noGrp="1"/>
          </p:cNvSpPr>
          <p:nvPr>
            <p:ph type="body" sz="quarter" idx="10"/>
          </p:nvPr>
        </p:nvSpPr>
        <p:spPr/>
        <p:txBody>
          <a:bodyPr/>
          <a:lstStyle/>
          <a:p>
            <a:r>
              <a:rPr lang="zh-CN" altLang="en-US" dirty="0"/>
              <a:t>任务实施步骤</a:t>
            </a:r>
          </a:p>
        </p:txBody>
      </p:sp>
      <p:pic>
        <p:nvPicPr>
          <p:cNvPr id="7" name="图片占位符 6">
            <a:extLst>
              <a:ext uri="{FF2B5EF4-FFF2-40B4-BE49-F238E27FC236}">
                <a16:creationId xmlns:a16="http://schemas.microsoft.com/office/drawing/2014/main" id="{2C872F5F-FB41-93EE-4A50-16F5852BF587}"/>
              </a:ext>
            </a:extLst>
          </p:cNvPr>
          <p:cNvPicPr>
            <a:picLocks noGrp="1" noChangeAspect="1"/>
          </p:cNvPicPr>
          <p:nvPr>
            <p:ph type="pic" sz="quarter" idx="13"/>
          </p:nvPr>
        </p:nvPicPr>
        <p:blipFill rotWithShape="1">
          <a:blip r:embed="rId2"/>
          <a:srcRect t="-7806" b="-7806"/>
          <a:stretch>
            <a:fillRect/>
          </a:stretch>
        </p:blipFill>
        <p:spPr>
          <a:prstGeom prst="rect">
            <a:avLst/>
          </a:prstGeom>
        </p:spPr>
      </p:pic>
    </p:spTree>
    <p:extLst>
      <p:ext uri="{BB962C8B-B14F-4D97-AF65-F5344CB8AC3E}">
        <p14:creationId xmlns:p14="http://schemas.microsoft.com/office/powerpoint/2010/main" val="3756120976"/>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3F328-AED4-076F-3FD1-C5CB42E96A9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0A73719-84F5-C83E-5BA7-B76C0993342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AC2D97DF-A514-83F5-AFAB-9DD661ABC9CB}"/>
              </a:ext>
            </a:extLst>
          </p:cNvPr>
          <p:cNvPicPr>
            <a:picLocks noGrp="1" noChangeAspect="1"/>
          </p:cNvPicPr>
          <p:nvPr>
            <p:ph type="pic" sz="quarter" idx="13"/>
          </p:nvPr>
        </p:nvPicPr>
        <p:blipFill rotWithShape="1">
          <a:blip r:embed="rId2"/>
          <a:srcRect l="-26881" r="-26881"/>
          <a:stretch>
            <a:fillRect/>
          </a:stretch>
        </p:blipFill>
        <p:spPr>
          <a:prstGeom prst="rect">
            <a:avLst/>
          </a:prstGeom>
        </p:spPr>
      </p:pic>
    </p:spTree>
    <p:extLst>
      <p:ext uri="{BB962C8B-B14F-4D97-AF65-F5344CB8AC3E}">
        <p14:creationId xmlns:p14="http://schemas.microsoft.com/office/powerpoint/2010/main" val="2308399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6B92D-154E-14C6-FC09-72DB8E2DCE22}"/>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0369DCAE-A47D-3124-37C9-919F5BB833B9}"/>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495E059B-0FA0-1AE7-E83C-4BCB84ED1DFE}"/>
              </a:ext>
            </a:extLst>
          </p:cNvPr>
          <p:cNvPicPr>
            <a:picLocks noGrp="1" noChangeAspect="1"/>
          </p:cNvPicPr>
          <p:nvPr>
            <p:ph type="pic" sz="quarter" idx="13"/>
          </p:nvPr>
        </p:nvPicPr>
        <p:blipFill rotWithShape="1">
          <a:blip r:embed="rId2"/>
          <a:srcRect t="-2362" b="-2362"/>
          <a:stretch>
            <a:fillRect/>
          </a:stretch>
        </p:blipFill>
        <p:spPr>
          <a:prstGeom prst="rect">
            <a:avLst/>
          </a:prstGeom>
        </p:spPr>
      </p:pic>
    </p:spTree>
    <p:extLst>
      <p:ext uri="{BB962C8B-B14F-4D97-AF65-F5344CB8AC3E}">
        <p14:creationId xmlns:p14="http://schemas.microsoft.com/office/powerpoint/2010/main" val="997223534"/>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7AB4B-317A-F9A1-09E7-8AD07731173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476555A-E71F-F640-5DE8-F62507176A2C}"/>
              </a:ext>
            </a:extLst>
          </p:cNvPr>
          <p:cNvSpPr>
            <a:spLocks noGrp="1"/>
          </p:cNvSpPr>
          <p:nvPr>
            <p:ph type="body" sz="quarter" idx="10"/>
          </p:nvPr>
        </p:nvSpPr>
        <p:spPr/>
        <p:txBody>
          <a:bodyPr/>
          <a:lstStyle/>
          <a:p>
            <a:r>
              <a:rPr lang="zh-CN" altLang="en-US" dirty="0"/>
              <a:t>任务实施步骤</a:t>
            </a:r>
          </a:p>
        </p:txBody>
      </p:sp>
      <p:pic>
        <p:nvPicPr>
          <p:cNvPr id="7" name="图片占位符 6">
            <a:extLst>
              <a:ext uri="{FF2B5EF4-FFF2-40B4-BE49-F238E27FC236}">
                <a16:creationId xmlns:a16="http://schemas.microsoft.com/office/drawing/2014/main" id="{4D7FEB0F-D308-FD54-DA98-1197CAD1822B}"/>
              </a:ext>
            </a:extLst>
          </p:cNvPr>
          <p:cNvPicPr>
            <a:picLocks noGrp="1" noChangeAspect="1"/>
          </p:cNvPicPr>
          <p:nvPr>
            <p:ph type="pic" sz="quarter" idx="13"/>
          </p:nvPr>
        </p:nvPicPr>
        <p:blipFill rotWithShape="1">
          <a:blip r:embed="rId2"/>
          <a:srcRect t="-35131" b="-35131"/>
          <a:stretch>
            <a:fillRect/>
          </a:stretch>
        </p:blipFill>
        <p:spPr>
          <a:prstGeom prst="rect">
            <a:avLst/>
          </a:prstGeom>
        </p:spPr>
      </p:pic>
    </p:spTree>
    <p:extLst>
      <p:ext uri="{BB962C8B-B14F-4D97-AF65-F5344CB8AC3E}">
        <p14:creationId xmlns:p14="http://schemas.microsoft.com/office/powerpoint/2010/main" val="2033479221"/>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B2BBB-3608-0076-C8CE-71E89834234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359A882-FBFB-BF63-E2F0-BA4B5CC9C6C8}"/>
              </a:ext>
            </a:extLst>
          </p:cNvPr>
          <p:cNvSpPr>
            <a:spLocks noGrp="1"/>
          </p:cNvSpPr>
          <p:nvPr>
            <p:ph type="body" sz="quarter" idx="11"/>
          </p:nvPr>
        </p:nvSpPr>
        <p:spPr>
          <a:xfrm>
            <a:off x="337294" y="953881"/>
            <a:ext cx="11275585" cy="5618654"/>
          </a:xfrm>
        </p:spPr>
        <p:txBody>
          <a:bodyPr/>
          <a:lstStyle/>
          <a:p>
            <a:r>
              <a:rPr lang="zh-CN" altLang="en-US" dirty="0"/>
              <a:t>步骤 </a:t>
            </a:r>
            <a:r>
              <a:rPr lang="en-US" altLang="zh-CN" dirty="0"/>
              <a:t>07 </a:t>
            </a:r>
            <a:r>
              <a:rPr lang="zh-CN" altLang="en-US" dirty="0"/>
              <a:t>在“时间轴”面板中，进入“素材”合成。首先，将“项目”面板中的“</a:t>
            </a:r>
            <a:r>
              <a:rPr lang="en-US" altLang="zh-CN" dirty="0"/>
              <a:t>02 </a:t>
            </a:r>
            <a:r>
              <a:rPr lang="zh-CN" altLang="en-US" dirty="0"/>
              <a:t>透明烟云”合成拖入，并放置于“素材</a:t>
            </a:r>
            <a:r>
              <a:rPr lang="en-US" altLang="zh-CN" dirty="0"/>
              <a:t>.mp4”</a:t>
            </a:r>
            <a:r>
              <a:rPr lang="zh-CN" altLang="en-US" dirty="0"/>
              <a:t>图层之上，随后暂时关闭其“视频开关”（眼睛图标）。接着，从“项目”面板导入球体图片素材“素材</a:t>
            </a:r>
            <a:r>
              <a:rPr lang="en-US" altLang="zh-CN" dirty="0"/>
              <a:t>.jpg”</a:t>
            </a:r>
            <a:r>
              <a:rPr lang="zh-CN" altLang="en-US" dirty="0"/>
              <a:t>，也将其放置在“素材</a:t>
            </a:r>
            <a:r>
              <a:rPr lang="en-US" altLang="zh-CN" dirty="0"/>
              <a:t>.mp4”</a:t>
            </a:r>
            <a:r>
              <a:rPr lang="zh-CN" altLang="en-US" dirty="0"/>
              <a:t>图层的上方。将“素材</a:t>
            </a:r>
            <a:r>
              <a:rPr lang="en-US" altLang="zh-CN" dirty="0"/>
              <a:t>.jpg”</a:t>
            </a:r>
            <a:r>
              <a:rPr lang="zh-CN" altLang="en-US" dirty="0"/>
              <a:t>图层的混合模式设置为“屏幕”，以滤除黑色背景，然后根据实拍画面调整其位置与大小。完成后，重新开启“</a:t>
            </a:r>
            <a:r>
              <a:rPr lang="en-US" altLang="zh-CN" dirty="0"/>
              <a:t>02 </a:t>
            </a:r>
            <a:r>
              <a:rPr lang="zh-CN" altLang="en-US" dirty="0"/>
              <a:t>透明烟云” 合成图层的“视频开关”。微调其大小与旋转角度，并将混合模式设置为“柔光”。最后，为该图层添加“液化”效果并制作关键帧动画，为烟云增添不规则的流动感，使其运动更加自然生动。</a:t>
            </a:r>
          </a:p>
          <a:p>
            <a:r>
              <a:rPr lang="zh-CN" altLang="en-US" dirty="0"/>
              <a:t>“素材</a:t>
            </a:r>
            <a:r>
              <a:rPr lang="en-US" altLang="zh-CN" dirty="0"/>
              <a:t>.jpg”</a:t>
            </a:r>
            <a:r>
              <a:rPr lang="zh-CN" altLang="en-US" dirty="0"/>
              <a:t>图层混合模式修改如图 </a:t>
            </a:r>
            <a:r>
              <a:rPr lang="en-US" altLang="zh-CN" dirty="0"/>
              <a:t>2-5-11 </a:t>
            </a:r>
            <a:r>
              <a:rPr lang="zh-CN" altLang="en-US" dirty="0"/>
              <a:t>所示。画面调整如图 </a:t>
            </a:r>
            <a:r>
              <a:rPr lang="en-US" altLang="zh-CN" dirty="0"/>
              <a:t>2-5-12 </a:t>
            </a:r>
            <a:r>
              <a:rPr lang="zh-CN" altLang="en-US" dirty="0"/>
              <a:t>所示。透明烟云画面调整如图 </a:t>
            </a:r>
            <a:r>
              <a:rPr lang="en-US" altLang="zh-CN" dirty="0"/>
              <a:t>2-5-13 </a:t>
            </a:r>
            <a:r>
              <a:rPr lang="zh-CN" altLang="en-US" dirty="0"/>
              <a:t>所示。“</a:t>
            </a:r>
            <a:r>
              <a:rPr lang="en-US" altLang="zh-CN" dirty="0"/>
              <a:t>02 </a:t>
            </a:r>
            <a:r>
              <a:rPr lang="zh-CN" altLang="en-US" dirty="0"/>
              <a:t>透明烟云”图层模式修改如图 </a:t>
            </a:r>
            <a:r>
              <a:rPr lang="en-US" altLang="zh-CN" dirty="0"/>
              <a:t>2-5-14 </a:t>
            </a:r>
            <a:r>
              <a:rPr lang="zh-CN" altLang="en-US" dirty="0"/>
              <a:t>所示。液化制作如图 </a:t>
            </a:r>
            <a:r>
              <a:rPr lang="en-US" altLang="zh-CN" dirty="0"/>
              <a:t>2-5-15 </a:t>
            </a:r>
            <a:r>
              <a:rPr lang="zh-CN" altLang="en-US" dirty="0"/>
              <a:t>所示。</a:t>
            </a:r>
          </a:p>
        </p:txBody>
      </p:sp>
      <p:sp>
        <p:nvSpPr>
          <p:cNvPr id="4" name="文本占位符 3">
            <a:extLst>
              <a:ext uri="{FF2B5EF4-FFF2-40B4-BE49-F238E27FC236}">
                <a16:creationId xmlns:a16="http://schemas.microsoft.com/office/drawing/2014/main" id="{DE8ABE85-7BBB-AA3A-4FEB-DA6BF85F430F}"/>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137082247"/>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88FF7-5B2E-D658-6625-A55CBCE0DAC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428034-B0F8-B842-5B30-07B2214A7CE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4F0C0E0B-DFE6-6EFE-3DAC-14D312BB5A09}"/>
              </a:ext>
            </a:extLst>
          </p:cNvPr>
          <p:cNvPicPr>
            <a:picLocks noGrp="1" noChangeAspect="1"/>
          </p:cNvPicPr>
          <p:nvPr>
            <p:ph type="pic" sz="quarter" idx="13"/>
          </p:nvPr>
        </p:nvPicPr>
        <p:blipFill rotWithShape="1">
          <a:blip r:embed="rId2"/>
          <a:srcRect t="-17721" b="-17721"/>
          <a:stretch>
            <a:fillRect/>
          </a:stretch>
        </p:blipFill>
        <p:spPr>
          <a:prstGeom prst="rect">
            <a:avLst/>
          </a:prstGeom>
        </p:spPr>
      </p:pic>
    </p:spTree>
    <p:extLst>
      <p:ext uri="{BB962C8B-B14F-4D97-AF65-F5344CB8AC3E}">
        <p14:creationId xmlns:p14="http://schemas.microsoft.com/office/powerpoint/2010/main" val="2559965383"/>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69CE7-DF04-3D11-E05F-EFD90C1F68F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EF753E5-64A0-8FB1-467C-59EF2EC7A94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6184C81-507C-89E0-762C-5B0558940AB7}"/>
              </a:ext>
            </a:extLst>
          </p:cNvPr>
          <p:cNvPicPr>
            <a:picLocks noGrp="1" noChangeAspect="1"/>
          </p:cNvPicPr>
          <p:nvPr>
            <p:ph type="pic" sz="quarter" idx="13"/>
          </p:nvPr>
        </p:nvPicPr>
        <p:blipFill rotWithShape="1">
          <a:blip r:embed="rId2"/>
          <a:srcRect l="-13501" r="-13501"/>
          <a:stretch>
            <a:fillRect/>
          </a:stretch>
        </p:blipFill>
        <p:spPr>
          <a:prstGeom prst="rect">
            <a:avLst/>
          </a:prstGeom>
        </p:spPr>
      </p:pic>
    </p:spTree>
    <p:extLst>
      <p:ext uri="{BB962C8B-B14F-4D97-AF65-F5344CB8AC3E}">
        <p14:creationId xmlns:p14="http://schemas.microsoft.com/office/powerpoint/2010/main" val="3122838068"/>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CA02F-35ED-8614-45F4-3B3E16D5F96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47AE8B-A4A3-174F-4D51-8148F7F66AC2}"/>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913A3786-AAAB-4749-388B-0BF82276B9DA}"/>
              </a:ext>
            </a:extLst>
          </p:cNvPr>
          <p:cNvPicPr>
            <a:picLocks noGrp="1" noChangeAspect="1"/>
          </p:cNvPicPr>
          <p:nvPr>
            <p:ph type="pic" sz="quarter" idx="13"/>
          </p:nvPr>
        </p:nvPicPr>
        <p:blipFill rotWithShape="1">
          <a:blip r:embed="rId2"/>
          <a:srcRect l="-14052" r="-14052"/>
          <a:stretch>
            <a:fillRect/>
          </a:stretch>
        </p:blipFill>
        <p:spPr>
          <a:prstGeom prst="rect">
            <a:avLst/>
          </a:prstGeom>
        </p:spPr>
      </p:pic>
    </p:spTree>
    <p:extLst>
      <p:ext uri="{BB962C8B-B14F-4D97-AF65-F5344CB8AC3E}">
        <p14:creationId xmlns:p14="http://schemas.microsoft.com/office/powerpoint/2010/main" val="895089520"/>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11071-BEE5-A627-7F1B-A7AC512E82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82E1319-A9DE-8252-2476-3F7B99C9AC09}"/>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D666F4AE-1E26-B6F5-220A-217490951B7A}"/>
              </a:ext>
            </a:extLst>
          </p:cNvPr>
          <p:cNvPicPr>
            <a:picLocks noGrp="1" noChangeAspect="1"/>
          </p:cNvPicPr>
          <p:nvPr>
            <p:ph type="pic" sz="quarter" idx="13"/>
          </p:nvPr>
        </p:nvPicPr>
        <p:blipFill rotWithShape="1">
          <a:blip r:embed="rId2"/>
          <a:srcRect t="-39928" b="-39928"/>
          <a:stretch>
            <a:fillRect/>
          </a:stretch>
        </p:blipFill>
        <p:spPr>
          <a:prstGeom prst="rect">
            <a:avLst/>
          </a:prstGeom>
        </p:spPr>
      </p:pic>
    </p:spTree>
    <p:extLst>
      <p:ext uri="{BB962C8B-B14F-4D97-AF65-F5344CB8AC3E}">
        <p14:creationId xmlns:p14="http://schemas.microsoft.com/office/powerpoint/2010/main" val="2119879097"/>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FABD9-FFA2-AD02-2E59-8F2CE126D0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AC2AE14-F406-70A2-0F95-AC0E4D7D585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F59FCFF-0BE3-2D07-1D06-7356942B4BDF}"/>
              </a:ext>
            </a:extLst>
          </p:cNvPr>
          <p:cNvPicPr>
            <a:picLocks noGrp="1" noChangeAspect="1"/>
          </p:cNvPicPr>
          <p:nvPr>
            <p:ph type="pic" sz="quarter" idx="13"/>
          </p:nvPr>
        </p:nvPicPr>
        <p:blipFill rotWithShape="1">
          <a:blip r:embed="rId2"/>
          <a:srcRect l="-49236" r="-49236"/>
          <a:stretch>
            <a:fillRect/>
          </a:stretch>
        </p:blipFill>
        <p:spPr>
          <a:prstGeom prst="rect">
            <a:avLst/>
          </a:prstGeom>
        </p:spPr>
      </p:pic>
    </p:spTree>
    <p:extLst>
      <p:ext uri="{BB962C8B-B14F-4D97-AF65-F5344CB8AC3E}">
        <p14:creationId xmlns:p14="http://schemas.microsoft.com/office/powerpoint/2010/main" val="2830293909"/>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F2E00-167B-F784-E9BF-1F5E3B5541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E2E30F3-2E49-38CA-0B40-E6E05D1CF5CD}"/>
              </a:ext>
            </a:extLst>
          </p:cNvPr>
          <p:cNvSpPr>
            <a:spLocks noGrp="1"/>
          </p:cNvSpPr>
          <p:nvPr>
            <p:ph type="body" sz="quarter" idx="11"/>
          </p:nvPr>
        </p:nvSpPr>
        <p:spPr>
          <a:xfrm>
            <a:off x="337294" y="2223460"/>
            <a:ext cx="11275585" cy="3079497"/>
          </a:xfrm>
        </p:spPr>
        <p:txBody>
          <a:bodyPr/>
          <a:lstStyle/>
          <a:p>
            <a:r>
              <a:rPr lang="zh-CN" altLang="en-US" dirty="0"/>
              <a:t>步骤 </a:t>
            </a:r>
            <a:r>
              <a:rPr lang="en-US" altLang="zh-CN" dirty="0"/>
              <a:t>08 </a:t>
            </a:r>
            <a:r>
              <a:rPr lang="zh-CN" altLang="en-US" dirty="0"/>
              <a:t>在“时间轴”面板中，将“项目”面板中的“</a:t>
            </a:r>
            <a:r>
              <a:rPr lang="en-US" altLang="zh-CN" dirty="0"/>
              <a:t>01 </a:t>
            </a:r>
            <a:r>
              <a:rPr lang="zh-CN" altLang="en-US" dirty="0"/>
              <a:t>烟云效果”合成拖入，并置于图层堆叠的合适位置。在“合成”面板中调整其大小，以匹配场景需求。接着，将该“</a:t>
            </a:r>
            <a:r>
              <a:rPr lang="en-US" altLang="zh-CN" dirty="0"/>
              <a:t>01 </a:t>
            </a:r>
            <a:r>
              <a:rPr lang="zh-CN" altLang="en-US" dirty="0"/>
              <a:t>烟云效果”图层的混 合模式设置为“柔光”。若效果过于明显，可将其“不透明度”酌情降低至 </a:t>
            </a:r>
            <a:r>
              <a:rPr lang="en-US" altLang="zh-CN" dirty="0"/>
              <a:t>50% </a:t>
            </a:r>
            <a:r>
              <a:rPr lang="zh-CN" altLang="en-US" dirty="0"/>
              <a:t>左右。最后，为此图层添加“色阶”效果，在“效果控件”面板中勾选 “彩色化”选项，通过调整相关参数，改变其着色色相，使其与画面色调更好地融合。</a:t>
            </a:r>
            <a:endParaRPr lang="en-US" altLang="zh-CN" dirty="0"/>
          </a:p>
          <a:p>
            <a:r>
              <a:rPr lang="zh-CN" altLang="en-US" dirty="0"/>
              <a:t>细节展示如图 </a:t>
            </a:r>
            <a:r>
              <a:rPr lang="en-US" altLang="zh-CN" dirty="0"/>
              <a:t>2-5-16 </a:t>
            </a:r>
            <a:r>
              <a:rPr lang="zh-CN" altLang="en-US" dirty="0"/>
              <a:t>所示。色阶调整如图 </a:t>
            </a:r>
            <a:r>
              <a:rPr lang="en-US" altLang="zh-CN" dirty="0"/>
              <a:t>2-5-17 </a:t>
            </a:r>
            <a:r>
              <a:rPr lang="zh-CN" altLang="en-US" dirty="0"/>
              <a:t>所示。</a:t>
            </a:r>
          </a:p>
        </p:txBody>
      </p:sp>
      <p:sp>
        <p:nvSpPr>
          <p:cNvPr id="4" name="文本占位符 3">
            <a:extLst>
              <a:ext uri="{FF2B5EF4-FFF2-40B4-BE49-F238E27FC236}">
                <a16:creationId xmlns:a16="http://schemas.microsoft.com/office/drawing/2014/main" id="{D5C892B1-ED71-C0EC-1066-4A40356A70B2}"/>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033406680"/>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1D3C9-4E4D-530E-8D3D-80DAD3EF8A5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BE661B-2CC5-561B-09C7-E1B82BA0ED8B}"/>
              </a:ext>
            </a:extLst>
          </p:cNvPr>
          <p:cNvSpPr>
            <a:spLocks noGrp="1"/>
          </p:cNvSpPr>
          <p:nvPr>
            <p:ph type="body" sz="quarter" idx="10"/>
          </p:nvPr>
        </p:nvSpPr>
        <p:spPr/>
        <p:txBody>
          <a:bodyPr/>
          <a:lstStyle/>
          <a:p>
            <a:r>
              <a:rPr lang="zh-CN" altLang="en-US" dirty="0"/>
              <a:t>任务实施步骤</a:t>
            </a:r>
          </a:p>
        </p:txBody>
      </p:sp>
      <p:pic>
        <p:nvPicPr>
          <p:cNvPr id="8" name="图片占位符 7">
            <a:extLst>
              <a:ext uri="{FF2B5EF4-FFF2-40B4-BE49-F238E27FC236}">
                <a16:creationId xmlns:a16="http://schemas.microsoft.com/office/drawing/2014/main" id="{083FBD04-3F21-D07E-3276-F9DC887FBBB0}"/>
              </a:ext>
            </a:extLst>
          </p:cNvPr>
          <p:cNvPicPr>
            <a:picLocks noGrp="1" noChangeAspect="1"/>
          </p:cNvPicPr>
          <p:nvPr>
            <p:ph type="pic" sz="quarter" idx="13"/>
          </p:nvPr>
        </p:nvPicPr>
        <p:blipFill rotWithShape="1">
          <a:blip r:embed="rId2"/>
          <a:srcRect t="-49687" b="-49687"/>
          <a:stretch>
            <a:fillRect/>
          </a:stretch>
        </p:blipFill>
        <p:spPr>
          <a:prstGeom prst="rect">
            <a:avLst/>
          </a:prstGeom>
        </p:spPr>
      </p:pic>
    </p:spTree>
    <p:extLst>
      <p:ext uri="{BB962C8B-B14F-4D97-AF65-F5344CB8AC3E}">
        <p14:creationId xmlns:p14="http://schemas.microsoft.com/office/powerpoint/2010/main" val="2554187195"/>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2E2E0-6BE4-AD45-1952-41AB24FA324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29373E7-05FD-6894-BB85-76620559C6FA}"/>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8CA0E54C-43E9-B2CD-7309-23C6BBD9E03B}"/>
              </a:ext>
            </a:extLst>
          </p:cNvPr>
          <p:cNvPicPr>
            <a:picLocks noGrp="1" noChangeAspect="1"/>
          </p:cNvPicPr>
          <p:nvPr>
            <p:ph type="pic" sz="quarter" idx="13"/>
          </p:nvPr>
        </p:nvPicPr>
        <p:blipFill rotWithShape="1">
          <a:blip r:embed="rId2"/>
          <a:srcRect l="-59352" r="-59352"/>
          <a:stretch>
            <a:fillRect/>
          </a:stretch>
        </p:blipFill>
        <p:spPr>
          <a:prstGeom prst="rect">
            <a:avLst/>
          </a:prstGeom>
        </p:spPr>
      </p:pic>
    </p:spTree>
    <p:extLst>
      <p:ext uri="{BB962C8B-B14F-4D97-AF65-F5344CB8AC3E}">
        <p14:creationId xmlns:p14="http://schemas.microsoft.com/office/powerpoint/2010/main" val="29666139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93D1E-92D6-27B6-04FD-B425ED3F592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7A33B5F-18A3-958C-73EE-357C34EB0E96}"/>
              </a:ext>
            </a:extLst>
          </p:cNvPr>
          <p:cNvSpPr>
            <a:spLocks noGrp="1"/>
          </p:cNvSpPr>
          <p:nvPr>
            <p:ph type="body" sz="quarter" idx="11"/>
          </p:nvPr>
        </p:nvSpPr>
        <p:spPr>
          <a:xfrm>
            <a:off x="337294" y="1207796"/>
            <a:ext cx="11275585" cy="5110823"/>
          </a:xfrm>
        </p:spPr>
        <p:txBody>
          <a:bodyPr/>
          <a:lstStyle/>
          <a:p>
            <a:r>
              <a:rPr lang="zh-CN" altLang="en-US" dirty="0"/>
              <a:t>步骤 </a:t>
            </a:r>
            <a:r>
              <a:rPr lang="en-US" altLang="zh-CN" dirty="0"/>
              <a:t>06 </a:t>
            </a:r>
            <a:r>
              <a:rPr lang="zh-CN" altLang="en-US" dirty="0"/>
              <a:t>在“时间轴”面板中，找到之前用钢笔工具抠出的“饮料瓶”图层。为这个图层创建一个位置关键帧动画，使饮料瓶看起来像是从一个地方移动到另一个地方。</a:t>
            </a:r>
            <a:endParaRPr lang="en-US" altLang="zh-CN" dirty="0"/>
          </a:p>
          <a:p>
            <a:r>
              <a:rPr lang="zh-CN" altLang="en-US" dirty="0"/>
              <a:t>选择“饮料瓶”图层，按 </a:t>
            </a:r>
            <a:r>
              <a:rPr lang="en-US" altLang="zh-CN" dirty="0"/>
              <a:t>P </a:t>
            </a:r>
            <a:r>
              <a:rPr lang="zh-CN" altLang="en-US" dirty="0"/>
              <a:t>键展开该图层的位置属性。在时间轴的开始位置放置时间指示器，并激活位置属性的关键帧记录器按钮（通常显示为一个小码表图标）。这样做会在时间轴的起始点创建一个初始位置的关键帧。将时间指示器移动到希望动画结束的时间点，并调整“饮料瓶”图层在合成窗口中的位置。 </a:t>
            </a:r>
            <a:r>
              <a:rPr lang="en-US" altLang="zh-CN" dirty="0"/>
              <a:t>After Effects </a:t>
            </a:r>
            <a:r>
              <a:rPr lang="zh-CN" altLang="en-US" dirty="0"/>
              <a:t>会自动在这个新位置创建另一个关键帧。现在，播放这段动画时，“饮料瓶”图层就会从起始位置平滑地移动到新的位置。</a:t>
            </a:r>
          </a:p>
          <a:p>
            <a:r>
              <a:rPr lang="zh-CN" altLang="en-US" dirty="0"/>
              <a:t>创建位置属性关键帧的过程如图 </a:t>
            </a:r>
            <a:r>
              <a:rPr lang="en-US" altLang="zh-CN" dirty="0"/>
              <a:t>1-1-13 </a:t>
            </a:r>
            <a:r>
              <a:rPr lang="zh-CN" altLang="en-US" dirty="0"/>
              <a:t>所示。动画完成后“合成”面板中的视频画面效果如图 </a:t>
            </a:r>
            <a:r>
              <a:rPr lang="en-US" altLang="zh-CN" dirty="0"/>
              <a:t>1-1-14 </a:t>
            </a:r>
            <a:r>
              <a:rPr lang="zh-CN" altLang="en-US" dirty="0"/>
              <a:t>所示。</a:t>
            </a:r>
          </a:p>
        </p:txBody>
      </p:sp>
      <p:sp>
        <p:nvSpPr>
          <p:cNvPr id="16" name="文本占位符 15">
            <a:extLst>
              <a:ext uri="{FF2B5EF4-FFF2-40B4-BE49-F238E27FC236}">
                <a16:creationId xmlns:a16="http://schemas.microsoft.com/office/drawing/2014/main" id="{8744C4EE-FB8A-AA79-F7B9-5C2AF85B99C3}"/>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581967990"/>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1A13D5-3239-B746-4DCC-2FB43F5F94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8E3471B-C24F-1DE9-EFFF-83BF8F4218C7}"/>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09 </a:t>
            </a:r>
            <a:r>
              <a:rPr lang="zh-CN" altLang="en-US" dirty="0"/>
              <a:t>在“时间轴”面板中右击空白区域，新建一个紫色的纯色图层。使用工具栏中的椭圆工具在合成窗口绘制一个区域，并将该图层的混合模式调整为“变亮”，再将透明度调整为 </a:t>
            </a:r>
            <a:r>
              <a:rPr lang="en-US" altLang="zh-CN" dirty="0"/>
              <a:t>30</a:t>
            </a:r>
            <a:r>
              <a:rPr lang="zh-CN" altLang="en-US" dirty="0"/>
              <a:t>，同时对蒙版进行羽化处理。</a:t>
            </a:r>
            <a:endParaRPr lang="en-US" altLang="zh-CN" dirty="0"/>
          </a:p>
          <a:p>
            <a:r>
              <a:rPr lang="zh-CN" altLang="en-US" dirty="0"/>
              <a:t>蒙版制作如图 </a:t>
            </a:r>
            <a:r>
              <a:rPr lang="en-US" altLang="zh-CN" dirty="0"/>
              <a:t>2-5-18 </a:t>
            </a:r>
            <a:r>
              <a:rPr lang="zh-CN" altLang="en-US" dirty="0"/>
              <a:t>所示。图层调整如图 </a:t>
            </a:r>
            <a:r>
              <a:rPr lang="en-US" altLang="zh-CN" dirty="0"/>
              <a:t>2-5-19 </a:t>
            </a:r>
            <a:r>
              <a:rPr lang="zh-CN" altLang="en-US" dirty="0"/>
              <a:t>所示。</a:t>
            </a:r>
          </a:p>
        </p:txBody>
      </p:sp>
      <p:sp>
        <p:nvSpPr>
          <p:cNvPr id="4" name="文本占位符 3">
            <a:extLst>
              <a:ext uri="{FF2B5EF4-FFF2-40B4-BE49-F238E27FC236}">
                <a16:creationId xmlns:a16="http://schemas.microsoft.com/office/drawing/2014/main" id="{1EC608C3-6E21-4BD4-A2D6-994C0A9ED41C}"/>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826945391"/>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738B2-6614-B2AF-2FCE-ECFC915A0BD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809423B-8959-6C16-3C0B-4CF79128581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AFB6D7A-D9F2-AC59-3749-B49B171931D0}"/>
              </a:ext>
            </a:extLst>
          </p:cNvPr>
          <p:cNvPicPr>
            <a:picLocks noGrp="1" noChangeAspect="1"/>
          </p:cNvPicPr>
          <p:nvPr>
            <p:ph type="pic" sz="quarter" idx="13"/>
          </p:nvPr>
        </p:nvPicPr>
        <p:blipFill rotWithShape="1">
          <a:blip r:embed="rId2"/>
          <a:srcRect l="-29315" r="-29315"/>
          <a:stretch>
            <a:fillRect/>
          </a:stretch>
        </p:blipFill>
        <p:spPr>
          <a:prstGeom prst="rect">
            <a:avLst/>
          </a:prstGeom>
        </p:spPr>
      </p:pic>
    </p:spTree>
    <p:extLst>
      <p:ext uri="{BB962C8B-B14F-4D97-AF65-F5344CB8AC3E}">
        <p14:creationId xmlns:p14="http://schemas.microsoft.com/office/powerpoint/2010/main" val="715959334"/>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010C1-97D7-8823-7060-CCCBB5357E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965B1E2-97C8-2A1A-EF29-DDBACD986492}"/>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A47E6C91-DC61-B674-9E8B-6D1AC83D3592}"/>
              </a:ext>
            </a:extLst>
          </p:cNvPr>
          <p:cNvPicPr>
            <a:picLocks noGrp="1" noChangeAspect="1"/>
          </p:cNvPicPr>
          <p:nvPr>
            <p:ph type="pic" sz="quarter" idx="13"/>
          </p:nvPr>
        </p:nvPicPr>
        <p:blipFill rotWithShape="1">
          <a:blip r:embed="rId2"/>
          <a:srcRect l="-2903" r="-2903"/>
          <a:stretch>
            <a:fillRect/>
          </a:stretch>
        </p:blipFill>
        <p:spPr>
          <a:prstGeom prst="rect">
            <a:avLst/>
          </a:prstGeom>
        </p:spPr>
      </p:pic>
    </p:spTree>
    <p:extLst>
      <p:ext uri="{BB962C8B-B14F-4D97-AF65-F5344CB8AC3E}">
        <p14:creationId xmlns:p14="http://schemas.microsoft.com/office/powerpoint/2010/main" val="1918482317"/>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A5316-308F-A4E6-DF5E-B625E514D6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50C050D-F0AC-804B-A98C-77D3BCC65C83}"/>
              </a:ext>
            </a:extLst>
          </p:cNvPr>
          <p:cNvSpPr>
            <a:spLocks noGrp="1"/>
          </p:cNvSpPr>
          <p:nvPr>
            <p:ph type="body" sz="quarter" idx="11"/>
          </p:nvPr>
        </p:nvSpPr>
        <p:spPr>
          <a:xfrm>
            <a:off x="337294" y="2223459"/>
            <a:ext cx="11275585" cy="3079497"/>
          </a:xfrm>
        </p:spPr>
        <p:txBody>
          <a:bodyPr/>
          <a:lstStyle/>
          <a:p>
            <a:r>
              <a:rPr lang="zh-CN" altLang="en-US" dirty="0"/>
              <a:t>步骤 </a:t>
            </a:r>
            <a:r>
              <a:rPr lang="en-US" altLang="zh-CN" dirty="0"/>
              <a:t>10 </a:t>
            </a:r>
            <a:r>
              <a:rPr lang="zh-CN" altLang="en-US" dirty="0"/>
              <a:t>在“时间轴”面板中选中原始素材图层并右击，在右键菜单中选择“跟踪和稳定”→“跟踪运动”选项。在合成窗口中将跟踪点放置于手指上，并在跟踪面板中进行分析。然后，在“时间 轴”面板的空白处右击，新建一个空对象图层，并将跟踪目标设为空对象图层，单击应用。最后，将球体所有图片素材图层与空对象图层建立父子关系，以便在时间轴上与实拍素材进行同步跟踪。</a:t>
            </a:r>
            <a:endParaRPr lang="en-US" altLang="zh-CN" dirty="0"/>
          </a:p>
          <a:p>
            <a:r>
              <a:rPr lang="zh-CN" altLang="en-US" dirty="0"/>
              <a:t>图层展示如图 </a:t>
            </a:r>
            <a:r>
              <a:rPr lang="en-US" altLang="zh-CN" dirty="0"/>
              <a:t>2-5-20 </a:t>
            </a:r>
            <a:r>
              <a:rPr lang="zh-CN" altLang="en-US" dirty="0"/>
              <a:t>所示。</a:t>
            </a:r>
          </a:p>
        </p:txBody>
      </p:sp>
      <p:sp>
        <p:nvSpPr>
          <p:cNvPr id="4" name="文本占位符 3">
            <a:extLst>
              <a:ext uri="{FF2B5EF4-FFF2-40B4-BE49-F238E27FC236}">
                <a16:creationId xmlns:a16="http://schemas.microsoft.com/office/drawing/2014/main" id="{2EDA0F65-E54D-BCD2-6B55-D6FF1870BE90}"/>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84546060"/>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5A2E8-C6E5-E6F0-EFE3-2E3CCFA6F4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7E84808-9245-01DA-80EE-55FB72EB6CA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9107E96-7937-23A2-968C-0CA6F7F34F0A}"/>
              </a:ext>
            </a:extLst>
          </p:cNvPr>
          <p:cNvPicPr>
            <a:picLocks noGrp="1" noChangeAspect="1"/>
          </p:cNvPicPr>
          <p:nvPr>
            <p:ph type="pic" sz="quarter" idx="13"/>
          </p:nvPr>
        </p:nvPicPr>
        <p:blipFill rotWithShape="1">
          <a:blip r:embed="rId2"/>
          <a:srcRect t="-45055" b="-45055"/>
          <a:stretch>
            <a:fillRect/>
          </a:stretch>
        </p:blipFill>
        <p:spPr>
          <a:prstGeom prst="rect">
            <a:avLst/>
          </a:prstGeom>
        </p:spPr>
      </p:pic>
    </p:spTree>
    <p:extLst>
      <p:ext uri="{BB962C8B-B14F-4D97-AF65-F5344CB8AC3E}">
        <p14:creationId xmlns:p14="http://schemas.microsoft.com/office/powerpoint/2010/main" val="1912409583"/>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987C2-C744-5BDC-6922-7DB2D56C19D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535DBF2-4A0B-F7DC-5526-61DAD1834751}"/>
              </a:ext>
            </a:extLst>
          </p:cNvPr>
          <p:cNvSpPr>
            <a:spLocks noGrp="1"/>
          </p:cNvSpPr>
          <p:nvPr>
            <p:ph type="body" sz="quarter" idx="11"/>
          </p:nvPr>
        </p:nvSpPr>
        <p:spPr>
          <a:xfrm>
            <a:off x="337294" y="1715629"/>
            <a:ext cx="11275585" cy="4095160"/>
          </a:xfrm>
        </p:spPr>
        <p:txBody>
          <a:bodyPr/>
          <a:lstStyle/>
          <a:p>
            <a:r>
              <a:rPr lang="zh-CN" altLang="en-US" dirty="0"/>
              <a:t>步骤 </a:t>
            </a:r>
            <a:r>
              <a:rPr lang="en-US" altLang="zh-CN" dirty="0"/>
              <a:t>11 </a:t>
            </a:r>
            <a:r>
              <a:rPr lang="zh-CN" altLang="en-US" dirty="0"/>
              <a:t>根据任务制作过程，观看画面效果。</a:t>
            </a:r>
            <a:endParaRPr lang="en-US" altLang="zh-CN" dirty="0"/>
          </a:p>
          <a:p>
            <a:r>
              <a:rPr lang="zh-CN" altLang="en-US" dirty="0"/>
              <a:t>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 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CC93DA40-6201-293B-9DEC-9D91865B42B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723499936"/>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1DB7442-8721-909E-E304-238CEC189D05}"/>
              </a:ext>
            </a:extLst>
          </p:cNvPr>
          <p:cNvSpPr>
            <a:spLocks noGrp="1"/>
          </p:cNvSpPr>
          <p:nvPr>
            <p:ph type="body" sz="quarter" idx="11"/>
          </p:nvPr>
        </p:nvSpPr>
        <p:spPr/>
        <p:txBody>
          <a:bodyPr/>
          <a:lstStyle/>
          <a:p>
            <a:r>
              <a:rPr lang="zh-CN" altLang="en-US" dirty="0"/>
              <a:t>项目 </a:t>
            </a:r>
            <a:r>
              <a:rPr lang="en-US" altLang="zh-CN" dirty="0"/>
              <a:t>3</a:t>
            </a:r>
            <a:endParaRPr lang="zh-CN" altLang="en-US" dirty="0"/>
          </a:p>
        </p:txBody>
      </p:sp>
      <p:sp>
        <p:nvSpPr>
          <p:cNvPr id="5" name="文本占位符 4">
            <a:extLst>
              <a:ext uri="{FF2B5EF4-FFF2-40B4-BE49-F238E27FC236}">
                <a16:creationId xmlns:a16="http://schemas.microsoft.com/office/drawing/2014/main" id="{A9DD9866-5F01-6F52-99B5-5AE783971F46}"/>
              </a:ext>
            </a:extLst>
          </p:cNvPr>
          <p:cNvSpPr>
            <a:spLocks noGrp="1"/>
          </p:cNvSpPr>
          <p:nvPr>
            <p:ph type="body" sz="quarter" idx="13"/>
          </p:nvPr>
        </p:nvSpPr>
        <p:spPr/>
        <p:txBody>
          <a:bodyPr/>
          <a:lstStyle/>
          <a:p>
            <a:r>
              <a:rPr lang="zh-CN" altLang="en-US" dirty="0"/>
              <a:t>商业宣传的文化深度与</a:t>
            </a:r>
          </a:p>
        </p:txBody>
      </p:sp>
      <p:sp>
        <p:nvSpPr>
          <p:cNvPr id="6" name="文本占位符 5">
            <a:extLst>
              <a:ext uri="{FF2B5EF4-FFF2-40B4-BE49-F238E27FC236}">
                <a16:creationId xmlns:a16="http://schemas.microsoft.com/office/drawing/2014/main" id="{3CDD2115-C106-6E51-467C-14C9E78C1EEC}"/>
              </a:ext>
            </a:extLst>
          </p:cNvPr>
          <p:cNvSpPr>
            <a:spLocks noGrp="1"/>
          </p:cNvSpPr>
          <p:nvPr>
            <p:ph type="body" sz="quarter" idx="14"/>
          </p:nvPr>
        </p:nvSpPr>
        <p:spPr/>
        <p:txBody>
          <a:bodyPr/>
          <a:lstStyle/>
          <a:p>
            <a:r>
              <a:rPr lang="zh-CN" altLang="en-US" dirty="0"/>
              <a:t>科技美学</a:t>
            </a:r>
          </a:p>
        </p:txBody>
      </p:sp>
    </p:spTree>
    <p:extLst>
      <p:ext uri="{BB962C8B-B14F-4D97-AF65-F5344CB8AC3E}">
        <p14:creationId xmlns:p14="http://schemas.microsoft.com/office/powerpoint/2010/main" val="3024939262"/>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F71438CC-85DF-B95F-2863-7A1C2CF029F3}"/>
              </a:ext>
            </a:extLst>
          </p:cNvPr>
          <p:cNvSpPr>
            <a:spLocks noGrp="1"/>
          </p:cNvSpPr>
          <p:nvPr>
            <p:ph type="body" sz="quarter" idx="11"/>
          </p:nvPr>
        </p:nvSpPr>
        <p:spPr>
          <a:xfrm>
            <a:off x="337294" y="2477376"/>
            <a:ext cx="11275585" cy="2571666"/>
          </a:xfrm>
        </p:spPr>
        <p:txBody>
          <a:bodyPr/>
          <a:lstStyle/>
          <a:p>
            <a:r>
              <a:rPr lang="en-US" altLang="zh-CN" dirty="0"/>
              <a:t>1. </a:t>
            </a:r>
            <a:r>
              <a:rPr lang="zh-CN" altLang="en-US" dirty="0"/>
              <a:t>表达式</a:t>
            </a:r>
            <a:endParaRPr lang="en-US" altLang="zh-CN" dirty="0"/>
          </a:p>
          <a:p>
            <a:r>
              <a:rPr lang="zh-CN" altLang="en-US" dirty="0"/>
              <a:t>（</a:t>
            </a:r>
            <a:r>
              <a:rPr lang="en-US" altLang="zh-CN" dirty="0"/>
              <a:t>1</a:t>
            </a:r>
            <a:r>
              <a:rPr lang="zh-CN" altLang="en-US" dirty="0"/>
              <a:t>）认识表达式</a:t>
            </a:r>
            <a:endParaRPr lang="en-US" altLang="zh-CN" dirty="0"/>
          </a:p>
          <a:p>
            <a:r>
              <a:rPr lang="zh-CN" altLang="en-US" dirty="0"/>
              <a:t>表达式是由传统的 </a:t>
            </a:r>
            <a:r>
              <a:rPr lang="en-US" altLang="zh-CN" dirty="0"/>
              <a:t>JavaScript </a:t>
            </a:r>
            <a:r>
              <a:rPr lang="zh-CN" altLang="en-US" dirty="0"/>
              <a:t>语言编写而成的，能够通过程序语言实现界面中一些不能执行的命令，或是通过语法将大量重复的操作简单化。遵循表达式的基本规则，可以创作出更加复杂绚丽的动画效果。</a:t>
            </a:r>
          </a:p>
        </p:txBody>
      </p:sp>
      <p:sp>
        <p:nvSpPr>
          <p:cNvPr id="5" name="文本占位符 4">
            <a:extLst>
              <a:ext uri="{FF2B5EF4-FFF2-40B4-BE49-F238E27FC236}">
                <a16:creationId xmlns:a16="http://schemas.microsoft.com/office/drawing/2014/main" id="{0EE14AC5-EEB3-28AF-D177-30C8A76FC245}"/>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2080326389"/>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7D690-FB0B-B36A-5E59-B1BF8A133F9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17C8174-76DD-5191-1FDB-EC07DFE45AD1}"/>
              </a:ext>
            </a:extLst>
          </p:cNvPr>
          <p:cNvSpPr>
            <a:spLocks noGrp="1"/>
          </p:cNvSpPr>
          <p:nvPr>
            <p:ph type="body" sz="quarter" idx="11"/>
          </p:nvPr>
        </p:nvSpPr>
        <p:spPr>
          <a:xfrm>
            <a:off x="337294" y="2223461"/>
            <a:ext cx="11275585" cy="3079497"/>
          </a:xfrm>
        </p:spPr>
        <p:txBody>
          <a:bodyPr/>
          <a:lstStyle/>
          <a:p>
            <a:r>
              <a:rPr lang="en-US" altLang="zh-CN" dirty="0"/>
              <a:t>1. </a:t>
            </a:r>
            <a:r>
              <a:rPr lang="zh-CN" altLang="en-US" dirty="0"/>
              <a:t>表达式</a:t>
            </a:r>
            <a:endParaRPr lang="en-US" altLang="zh-CN" dirty="0"/>
          </a:p>
          <a:p>
            <a:r>
              <a:rPr lang="zh-CN" altLang="en-US" dirty="0"/>
              <a:t>（</a:t>
            </a:r>
            <a:r>
              <a:rPr lang="en-US" altLang="zh-CN" dirty="0"/>
              <a:t>2</a:t>
            </a:r>
            <a:r>
              <a:rPr lang="zh-CN" altLang="en-US" dirty="0"/>
              <a:t>）创建表达式</a:t>
            </a:r>
            <a:endParaRPr lang="en-US" altLang="zh-CN" dirty="0"/>
          </a:p>
          <a:p>
            <a:r>
              <a:rPr lang="zh-CN" altLang="en-US" dirty="0"/>
              <a:t>最简单也是最直接的表达式创建方法，即直接在图层的属性选项中创建。</a:t>
            </a:r>
            <a:endParaRPr lang="en-US" altLang="zh-CN" dirty="0"/>
          </a:p>
          <a:p>
            <a:r>
              <a:rPr lang="zh-CN" altLang="en-US" dirty="0"/>
              <a:t>选择图层，执行“效果”→“表达式控制”命令，在级联菜单中可以选择选项直接创建表达式。也可以使用链接创建表达式，直接选择需要控制的属性，单击并拖动 “表达式拾取”按钮，使其链接到需要设定的属性即可。</a:t>
            </a:r>
          </a:p>
        </p:txBody>
      </p:sp>
      <p:sp>
        <p:nvSpPr>
          <p:cNvPr id="5" name="文本占位符 4">
            <a:extLst>
              <a:ext uri="{FF2B5EF4-FFF2-40B4-BE49-F238E27FC236}">
                <a16:creationId xmlns:a16="http://schemas.microsoft.com/office/drawing/2014/main" id="{A506DE9D-5CC4-8A60-1D50-573A538BFCD5}"/>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4092653621"/>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9CBC0-A178-B3DB-456A-33EAD480B6F9}"/>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DB3B66A-0849-66EB-74D8-FE5C7AD69857}"/>
              </a:ext>
            </a:extLst>
          </p:cNvPr>
          <p:cNvSpPr>
            <a:spLocks noGrp="1"/>
          </p:cNvSpPr>
          <p:nvPr>
            <p:ph type="body" sz="quarter" idx="11"/>
          </p:nvPr>
        </p:nvSpPr>
        <p:spPr>
          <a:xfrm>
            <a:off x="337294" y="953884"/>
            <a:ext cx="11275585" cy="5618654"/>
          </a:xfrm>
        </p:spPr>
        <p:txBody>
          <a:bodyPr/>
          <a:lstStyle/>
          <a:p>
            <a:r>
              <a:rPr lang="en-US" altLang="zh-CN" dirty="0"/>
              <a:t>1. </a:t>
            </a:r>
            <a:r>
              <a:rPr lang="zh-CN" altLang="en-US" dirty="0"/>
              <a:t>表达式</a:t>
            </a:r>
            <a:endParaRPr lang="en-US" altLang="zh-CN" dirty="0"/>
          </a:p>
          <a:p>
            <a:r>
              <a:rPr lang="zh-CN" altLang="en-US" dirty="0"/>
              <a:t>（</a:t>
            </a:r>
            <a:r>
              <a:rPr lang="en-US" altLang="zh-CN" dirty="0"/>
              <a:t>3</a:t>
            </a:r>
            <a:r>
              <a:rPr lang="zh-CN" altLang="en-US" dirty="0"/>
              <a:t>）表达式语法</a:t>
            </a:r>
            <a:endParaRPr lang="en-US" altLang="zh-CN" dirty="0"/>
          </a:p>
          <a:p>
            <a:r>
              <a:rPr lang="zh-CN" altLang="en-US" dirty="0"/>
              <a:t>表达式有类似于其他程序设计的语法，只有遵循这些语法，才可以创建正确的表达式。用户并不需要熟练掌握</a:t>
            </a:r>
            <a:r>
              <a:rPr lang="en-US" altLang="zh-CN" dirty="0"/>
              <a:t>JavaScript </a:t>
            </a:r>
            <a:r>
              <a:rPr lang="zh-CN" altLang="en-US" dirty="0"/>
              <a:t>语言，只需理解简单的语法，就可以创建表达式。</a:t>
            </a:r>
            <a:endParaRPr lang="en-US" altLang="zh-CN" dirty="0"/>
          </a:p>
          <a:p>
            <a:pPr algn="l"/>
            <a:r>
              <a:rPr lang="zh-CN" altLang="en-US" dirty="0"/>
              <a:t>一般的表达式形式为：</a:t>
            </a:r>
            <a:r>
              <a:rPr lang="en-US" altLang="zh-CN" dirty="0" err="1"/>
              <a:t>thisComp.layer</a:t>
            </a:r>
            <a:r>
              <a:rPr lang="en-US" altLang="zh-CN" dirty="0"/>
              <a:t>("Story medal"). </a:t>
            </a:r>
            <a:r>
              <a:rPr lang="en-US" altLang="zh-CN" dirty="0" err="1"/>
              <a:t>transform.scale</a:t>
            </a:r>
            <a:r>
              <a:rPr lang="en-US" altLang="zh-CN" dirty="0"/>
              <a:t>=transform. </a:t>
            </a:r>
            <a:r>
              <a:rPr lang="en-US" altLang="zh-CN" dirty="0" err="1"/>
              <a:t>scale+time</a:t>
            </a:r>
            <a:r>
              <a:rPr lang="en-US" altLang="zh-CN" dirty="0"/>
              <a:t>*10</a:t>
            </a:r>
          </a:p>
          <a:p>
            <a:pPr marL="1074738" indent="-342900" algn="l">
              <a:buSzPct val="80000"/>
              <a:buFont typeface="Wingdings" panose="05000000000000000000" pitchFamily="2" charset="2"/>
              <a:buChar char="l"/>
            </a:pPr>
            <a:r>
              <a:rPr lang="zh-CN" altLang="en-US" dirty="0"/>
              <a:t>全局属性“</a:t>
            </a:r>
            <a:r>
              <a:rPr lang="en-US" altLang="zh-CN" dirty="0" err="1"/>
              <a:t>thisComp</a:t>
            </a:r>
            <a:r>
              <a:rPr lang="en-US" altLang="zh-CN" dirty="0"/>
              <a:t>”</a:t>
            </a:r>
            <a:r>
              <a:rPr lang="zh-CN" altLang="en-US" dirty="0"/>
              <a:t>：用来说明表达式所应用的最高层级，可理解为合成。</a:t>
            </a:r>
            <a:endParaRPr lang="en-US" altLang="zh-CN" dirty="0"/>
          </a:p>
          <a:p>
            <a:pPr marL="1074738" indent="-342900" algn="l">
              <a:buSzPct val="80000"/>
              <a:buFont typeface="Wingdings" panose="05000000000000000000" pitchFamily="2" charset="2"/>
              <a:buChar char="l"/>
            </a:pPr>
            <a:r>
              <a:rPr lang="zh-CN" altLang="en-US" dirty="0"/>
              <a:t>层级标识符号“</a:t>
            </a:r>
            <a:r>
              <a:rPr lang="en-US" altLang="zh-CN" dirty="0"/>
              <a:t>.”</a:t>
            </a:r>
            <a:r>
              <a:rPr lang="zh-CN" altLang="en-US" dirty="0"/>
              <a:t>：为属性连接符号，该符号前面为上位层级，后面为下位层级。</a:t>
            </a:r>
            <a:endParaRPr lang="en-US" altLang="zh-CN" dirty="0"/>
          </a:p>
          <a:p>
            <a:pPr marL="1074738" indent="-342900" algn="l">
              <a:buSzPct val="80000"/>
              <a:buFont typeface="Wingdings" panose="05000000000000000000" pitchFamily="2" charset="2"/>
              <a:buChar char="l"/>
            </a:pPr>
            <a:r>
              <a:rPr lang="en-US" altLang="zh-CN" dirty="0"/>
              <a:t>“layer(""</a:t>
            </a:r>
            <a:r>
              <a:rPr lang="zh-CN" altLang="en-US" dirty="0"/>
              <a:t>）”：定义层的名称，必须在括号内加引号。</a:t>
            </a:r>
            <a:endParaRPr lang="en-US" altLang="zh-CN" dirty="0"/>
          </a:p>
          <a:p>
            <a:pPr marL="1074738" indent="-342900" algn="l">
              <a:buSzPct val="80000"/>
              <a:buFont typeface="Wingdings" panose="05000000000000000000" pitchFamily="2" charset="2"/>
              <a:buChar char="l"/>
            </a:pPr>
            <a:r>
              <a:rPr lang="zh-CN" altLang="en-US" dirty="0"/>
              <a:t>解读上述表达式的含义：这个合成的 </a:t>
            </a:r>
            <a:r>
              <a:rPr lang="en-US" altLang="zh-CN" dirty="0"/>
              <a:t>Story medal </a:t>
            </a:r>
            <a:r>
              <a:rPr lang="zh-CN" altLang="en-US" dirty="0"/>
              <a:t>层中的变换选项下的缩放数值，随着时间的推移以 </a:t>
            </a:r>
            <a:r>
              <a:rPr lang="en-US" altLang="zh-CN" dirty="0"/>
              <a:t>10 </a:t>
            </a:r>
            <a:r>
              <a:rPr lang="zh-CN" altLang="en-US" dirty="0"/>
              <a:t>倍的比例缩放。</a:t>
            </a:r>
          </a:p>
        </p:txBody>
      </p:sp>
      <p:sp>
        <p:nvSpPr>
          <p:cNvPr id="5" name="文本占位符 4">
            <a:extLst>
              <a:ext uri="{FF2B5EF4-FFF2-40B4-BE49-F238E27FC236}">
                <a16:creationId xmlns:a16="http://schemas.microsoft.com/office/drawing/2014/main" id="{6C4AB530-D182-E34C-6049-77A7A59537B9}"/>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3833420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02506-E799-52ED-A0B7-EDB1A920DAB6}"/>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9DDDCC97-E2DE-5F69-6FAA-FA21F29B7A6A}"/>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F85F3B13-EBDD-3688-22EC-2CCB590480FC}"/>
              </a:ext>
            </a:extLst>
          </p:cNvPr>
          <p:cNvPicPr>
            <a:picLocks noGrp="1" noChangeAspect="1"/>
          </p:cNvPicPr>
          <p:nvPr>
            <p:ph type="pic" sz="quarter" idx="13"/>
          </p:nvPr>
        </p:nvPicPr>
        <p:blipFill rotWithShape="1">
          <a:blip r:embed="rId2"/>
          <a:srcRect t="-68000" b="-68000"/>
          <a:stretch>
            <a:fillRect/>
          </a:stretch>
        </p:blipFill>
        <p:spPr>
          <a:prstGeom prst="rect">
            <a:avLst/>
          </a:prstGeom>
        </p:spPr>
      </p:pic>
    </p:spTree>
    <p:extLst>
      <p:ext uri="{BB962C8B-B14F-4D97-AF65-F5344CB8AC3E}">
        <p14:creationId xmlns:p14="http://schemas.microsoft.com/office/powerpoint/2010/main" val="384114231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BFE7A-5E3C-FABF-6AD0-E88389F4C31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3661FEA-A60B-BAA7-26A2-BF6FFE0FEFB8}"/>
              </a:ext>
            </a:extLst>
          </p:cNvPr>
          <p:cNvSpPr>
            <a:spLocks noGrp="1"/>
          </p:cNvSpPr>
          <p:nvPr>
            <p:ph type="body" sz="quarter" idx="11"/>
          </p:nvPr>
        </p:nvSpPr>
        <p:spPr>
          <a:xfrm>
            <a:off x="337294" y="2223462"/>
            <a:ext cx="11275585" cy="3079497"/>
          </a:xfrm>
        </p:spPr>
        <p:txBody>
          <a:bodyPr/>
          <a:lstStyle/>
          <a:p>
            <a:r>
              <a:rPr lang="en-US" altLang="zh-CN" dirty="0"/>
              <a:t>1. </a:t>
            </a:r>
            <a:r>
              <a:rPr lang="zh-CN" altLang="en-US" dirty="0"/>
              <a:t>表达式</a:t>
            </a:r>
            <a:endParaRPr lang="en-US" altLang="zh-CN" dirty="0"/>
          </a:p>
          <a:p>
            <a:r>
              <a:rPr lang="zh-CN" altLang="en-US" dirty="0"/>
              <a:t>（</a:t>
            </a:r>
            <a:r>
              <a:rPr lang="en-US" altLang="zh-CN" dirty="0"/>
              <a:t>3</a:t>
            </a:r>
            <a:r>
              <a:rPr lang="zh-CN" altLang="en-US" dirty="0"/>
              <a:t>）表达式语法</a:t>
            </a:r>
            <a:endParaRPr lang="en-US" altLang="zh-CN" dirty="0"/>
          </a:p>
          <a:p>
            <a:r>
              <a:rPr lang="zh-CN" altLang="en-US" dirty="0"/>
              <a:t>此外，还可以为表达式添加注释。在注释行前加“</a:t>
            </a:r>
            <a:r>
              <a:rPr lang="en-US" altLang="zh-CN" dirty="0"/>
              <a:t>//”</a:t>
            </a:r>
            <a:r>
              <a:rPr lang="zh-CN" altLang="en-US" dirty="0"/>
              <a:t>符号，表示在同一行中任何处于“</a:t>
            </a:r>
            <a:r>
              <a:rPr lang="en-US" altLang="zh-CN" dirty="0"/>
              <a:t>//”</a:t>
            </a:r>
            <a:r>
              <a:rPr lang="zh-CN" altLang="en-US" dirty="0"/>
              <a:t>后的语句都被认为是表达式注释语句。</a:t>
            </a:r>
          </a:p>
          <a:p>
            <a:r>
              <a:rPr lang="zh-CN" altLang="en-US" dirty="0"/>
              <a:t>提示：如果表达式输入有错误，</a:t>
            </a:r>
            <a:r>
              <a:rPr lang="en-US" altLang="zh-CN" dirty="0"/>
              <a:t>After Effects </a:t>
            </a:r>
            <a:r>
              <a:rPr lang="zh-CN" altLang="en-US" dirty="0"/>
              <a:t>会显示黄色的警告图标提示错误，并取消该表达式操作。单击警告图标，可以查看错误信息。</a:t>
            </a:r>
          </a:p>
        </p:txBody>
      </p:sp>
      <p:sp>
        <p:nvSpPr>
          <p:cNvPr id="5" name="文本占位符 4">
            <a:extLst>
              <a:ext uri="{FF2B5EF4-FFF2-40B4-BE49-F238E27FC236}">
                <a16:creationId xmlns:a16="http://schemas.microsoft.com/office/drawing/2014/main" id="{3394FD01-CD5D-366C-A5F4-1E805ECA42CA}"/>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2007681895"/>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BB029-5A49-247F-DD38-DBFFFD2F6F51}"/>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1F1CD2EC-63DD-DF99-B76C-493E89A1D8BC}"/>
              </a:ext>
            </a:extLst>
          </p:cNvPr>
          <p:cNvPicPr>
            <a:picLocks noGrp="1" noChangeAspect="1"/>
          </p:cNvPicPr>
          <p:nvPr>
            <p:ph type="pic" sz="quarter" idx="14"/>
          </p:nvPr>
        </p:nvPicPr>
        <p:blipFill rotWithShape="1">
          <a:blip r:embed="rId2"/>
          <a:srcRect t="-110" b="-110"/>
          <a:stretch>
            <a:fillRect/>
          </a:stretch>
        </p:blipFill>
        <p:spPr>
          <a:prstGeom prst="rect">
            <a:avLst/>
          </a:prstGeom>
        </p:spPr>
      </p:pic>
      <p:sp>
        <p:nvSpPr>
          <p:cNvPr id="5" name="文本占位符 4">
            <a:extLst>
              <a:ext uri="{FF2B5EF4-FFF2-40B4-BE49-F238E27FC236}">
                <a16:creationId xmlns:a16="http://schemas.microsoft.com/office/drawing/2014/main" id="{104170AF-332A-42F4-AA71-E32BCF1107B5}"/>
              </a:ext>
            </a:extLst>
          </p:cNvPr>
          <p:cNvSpPr>
            <a:spLocks noGrp="1"/>
          </p:cNvSpPr>
          <p:nvPr>
            <p:ph type="body" sz="quarter" idx="10"/>
          </p:nvPr>
        </p:nvSpPr>
        <p:spPr/>
        <p:txBody>
          <a:bodyPr/>
          <a:lstStyle/>
          <a:p>
            <a:r>
              <a:rPr lang="zh-CN" altLang="en-US" dirty="0"/>
              <a:t>知识准备</a:t>
            </a:r>
          </a:p>
        </p:txBody>
      </p:sp>
      <p:sp>
        <p:nvSpPr>
          <p:cNvPr id="6" name="文本占位符 5">
            <a:extLst>
              <a:ext uri="{FF2B5EF4-FFF2-40B4-BE49-F238E27FC236}">
                <a16:creationId xmlns:a16="http://schemas.microsoft.com/office/drawing/2014/main" id="{167231A6-B6AB-7AB4-A37D-69866C3066FB}"/>
              </a:ext>
            </a:extLst>
          </p:cNvPr>
          <p:cNvSpPr>
            <a:spLocks noGrp="1"/>
          </p:cNvSpPr>
          <p:nvPr>
            <p:ph type="body" sz="quarter" idx="11"/>
          </p:nvPr>
        </p:nvSpPr>
        <p:spPr>
          <a:xfrm>
            <a:off x="337295" y="953881"/>
            <a:ext cx="5337642" cy="5618654"/>
          </a:xfrm>
        </p:spPr>
        <p:txBody>
          <a:bodyPr/>
          <a:lstStyle/>
          <a:p>
            <a:r>
              <a:rPr lang="en-US" altLang="zh-CN" dirty="0"/>
              <a:t>2.“</a:t>
            </a:r>
            <a:r>
              <a:rPr lang="zh-CN" altLang="en-US" dirty="0"/>
              <a:t>碎片”特效</a:t>
            </a:r>
            <a:endParaRPr lang="en-US" altLang="zh-CN" dirty="0"/>
          </a:p>
          <a:p>
            <a:r>
              <a:rPr lang="zh-CN" altLang="en-US" dirty="0"/>
              <a:t>“碎片”特效可以生成图像爆炸成碎片的效果，多用于模拟真实的爆炸场面，还可以模拟叶子下落的动画。</a:t>
            </a:r>
          </a:p>
          <a:p>
            <a:r>
              <a:rPr lang="zh-CN" altLang="en-US" dirty="0"/>
              <a:t>使用“碎片”特效的控件可以设置爆炸点、爆炸强度和半径等，半径内的部分会产生碎裂效果，半径外的部分保持不变。选择图层，选择“效果”→“模拟”→“碎片”选项，打开“效果控件”面板，用户可以在该面板中设置相关参数，如图 </a:t>
            </a:r>
            <a:r>
              <a:rPr lang="en-US" altLang="zh-CN" dirty="0"/>
              <a:t>3-0-1 </a:t>
            </a:r>
            <a:r>
              <a:rPr lang="zh-CN" altLang="en-US" dirty="0"/>
              <a:t>所示。</a:t>
            </a:r>
          </a:p>
        </p:txBody>
      </p:sp>
    </p:spTree>
    <p:extLst>
      <p:ext uri="{BB962C8B-B14F-4D97-AF65-F5344CB8AC3E}">
        <p14:creationId xmlns:p14="http://schemas.microsoft.com/office/powerpoint/2010/main" val="692366958"/>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A0F26-A314-F4F7-7CF7-3729931371B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D0EE6A-22FB-28C4-C5B3-B6E957583B36}"/>
              </a:ext>
            </a:extLst>
          </p:cNvPr>
          <p:cNvSpPr>
            <a:spLocks noGrp="1"/>
          </p:cNvSpPr>
          <p:nvPr>
            <p:ph type="body" sz="quarter" idx="11"/>
          </p:nvPr>
        </p:nvSpPr>
        <p:spPr>
          <a:xfrm>
            <a:off x="337294" y="2731291"/>
            <a:ext cx="11275585" cy="2063835"/>
          </a:xfrm>
        </p:spPr>
        <p:txBody>
          <a:bodyPr/>
          <a:lstStyle/>
          <a:p>
            <a:r>
              <a:rPr lang="en-US" altLang="zh-CN" dirty="0"/>
              <a:t>3. </a:t>
            </a:r>
            <a:r>
              <a:rPr lang="zh-CN" altLang="en-US" dirty="0"/>
              <a:t>光效</a:t>
            </a:r>
            <a:endParaRPr lang="en-US" altLang="zh-CN" dirty="0"/>
          </a:p>
          <a:p>
            <a:r>
              <a:rPr lang="zh-CN" altLang="en-US" dirty="0"/>
              <a:t>（</a:t>
            </a:r>
            <a:r>
              <a:rPr lang="en-US" altLang="zh-CN" dirty="0"/>
              <a:t>1</a:t>
            </a:r>
            <a:r>
              <a:rPr lang="zh-CN" altLang="en-US" dirty="0"/>
              <a:t>）认识光效</a:t>
            </a:r>
            <a:endParaRPr lang="en-US" altLang="zh-CN" dirty="0"/>
          </a:p>
          <a:p>
            <a:r>
              <a:rPr lang="zh-CN" altLang="en-US" dirty="0"/>
              <a:t>影视特效后期制作如今已经成为美化影视作品的一个不可或缺的重要手段，光效的制作和表现是影视后期合成中永恒的主题，在各种影视特效后期制作中都能看到光效的应用。</a:t>
            </a:r>
          </a:p>
        </p:txBody>
      </p:sp>
      <p:sp>
        <p:nvSpPr>
          <p:cNvPr id="4" name="文本占位符 3">
            <a:extLst>
              <a:ext uri="{FF2B5EF4-FFF2-40B4-BE49-F238E27FC236}">
                <a16:creationId xmlns:a16="http://schemas.microsoft.com/office/drawing/2014/main" id="{126EFE51-1388-170E-AFB1-7C1FD2B07DD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929356447"/>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AA6DC-BF92-6E60-127A-56D6DF06CF1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8C33EDC-A158-7E75-6DF4-0DF5146263A9}"/>
              </a:ext>
            </a:extLst>
          </p:cNvPr>
          <p:cNvSpPr>
            <a:spLocks noGrp="1"/>
          </p:cNvSpPr>
          <p:nvPr>
            <p:ph type="body" sz="quarter" idx="11"/>
          </p:nvPr>
        </p:nvSpPr>
        <p:spPr>
          <a:xfrm>
            <a:off x="337294" y="2477376"/>
            <a:ext cx="11275585" cy="2571666"/>
          </a:xfrm>
        </p:spPr>
        <p:txBody>
          <a:bodyPr/>
          <a:lstStyle/>
          <a:p>
            <a:r>
              <a:rPr lang="en-US" altLang="zh-CN" dirty="0"/>
              <a:t>3. </a:t>
            </a:r>
            <a:r>
              <a:rPr lang="zh-CN" altLang="en-US" dirty="0"/>
              <a:t>光效</a:t>
            </a:r>
            <a:endParaRPr lang="en-US" altLang="zh-CN" dirty="0"/>
          </a:p>
          <a:p>
            <a:r>
              <a:rPr lang="zh-CN" altLang="en-US" dirty="0"/>
              <a:t>（</a:t>
            </a:r>
            <a:r>
              <a:rPr lang="en-US" altLang="zh-CN" dirty="0"/>
              <a:t>2</a:t>
            </a:r>
            <a:r>
              <a:rPr lang="zh-CN" altLang="en-US" dirty="0"/>
              <a:t>）内置光效</a:t>
            </a:r>
            <a:endParaRPr lang="en-US" altLang="zh-CN" dirty="0"/>
          </a:p>
          <a:p>
            <a:r>
              <a:rPr lang="en-US" altLang="zh-CN" dirty="0"/>
              <a:t>After Effects </a:t>
            </a:r>
            <a:r>
              <a:rPr lang="zh-CN" altLang="en-US" dirty="0"/>
              <a:t>自带了几种较为常用的光效滤镜，如“镜头光晕”“发光”“</a:t>
            </a:r>
            <a:r>
              <a:rPr lang="en-US" altLang="zh-CN" dirty="0"/>
              <a:t>CC Light Burst 2.5</a:t>
            </a:r>
            <a:r>
              <a:rPr lang="zh-CN" altLang="en-US" dirty="0"/>
              <a:t>（光线缩放 </a:t>
            </a:r>
            <a:r>
              <a:rPr lang="en-US" altLang="zh-CN" dirty="0"/>
              <a:t>2.5</a:t>
            </a:r>
            <a:r>
              <a:rPr lang="zh-CN" altLang="en-US" dirty="0"/>
              <a:t>）”“</a:t>
            </a:r>
            <a:r>
              <a:rPr lang="en-US" altLang="zh-CN" dirty="0"/>
              <a:t>CC Light Rays</a:t>
            </a:r>
            <a:r>
              <a:rPr lang="zh-CN" altLang="en-US" dirty="0"/>
              <a:t>（</a:t>
            </a:r>
            <a:r>
              <a:rPr lang="en-US" altLang="zh-CN" dirty="0"/>
              <a:t>CC </a:t>
            </a:r>
            <a:r>
              <a:rPr lang="zh-CN" altLang="en-US" dirty="0"/>
              <a:t>光束）”“</a:t>
            </a:r>
            <a:r>
              <a:rPr lang="en-US" altLang="zh-CN" dirty="0"/>
              <a:t>CC Light Sweep</a:t>
            </a:r>
            <a:r>
              <a:rPr lang="zh-CN" altLang="en-US" dirty="0"/>
              <a:t>（</a:t>
            </a:r>
            <a:r>
              <a:rPr lang="en-US" altLang="zh-CN" dirty="0"/>
              <a:t>CC </a:t>
            </a:r>
            <a:r>
              <a:rPr lang="zh-CN" altLang="en-US" dirty="0"/>
              <a:t>光线扫描）”“</a:t>
            </a:r>
            <a:r>
              <a:rPr lang="en-US" altLang="zh-CN" dirty="0"/>
              <a:t>CC Star Burst”</a:t>
            </a:r>
            <a:r>
              <a:rPr lang="zh-CN" altLang="en-US" dirty="0"/>
              <a:t>等。</a:t>
            </a:r>
          </a:p>
        </p:txBody>
      </p:sp>
      <p:sp>
        <p:nvSpPr>
          <p:cNvPr id="4" name="文本占位符 3">
            <a:extLst>
              <a:ext uri="{FF2B5EF4-FFF2-40B4-BE49-F238E27FC236}">
                <a16:creationId xmlns:a16="http://schemas.microsoft.com/office/drawing/2014/main" id="{5F1261A6-CB53-2622-F3E3-E006111C5A3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760193488"/>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CA98C-C225-C545-495F-1312A04126F3}"/>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18299647-DAB8-0F16-B42A-E7D3FC6E360B}"/>
              </a:ext>
            </a:extLst>
          </p:cNvPr>
          <p:cNvPicPr>
            <a:picLocks noGrp="1" noChangeAspect="1"/>
          </p:cNvPicPr>
          <p:nvPr>
            <p:ph type="pic" sz="quarter" idx="14"/>
          </p:nvPr>
        </p:nvPicPr>
        <p:blipFill rotWithShape="1">
          <a:blip r:embed="rId2"/>
          <a:srcRect t="-45057" b="-45057"/>
          <a:stretch>
            <a:fillRect/>
          </a:stretch>
        </p:blipFill>
        <p:spPr>
          <a:prstGeom prst="rect">
            <a:avLst/>
          </a:prstGeom>
        </p:spPr>
      </p:pic>
      <p:sp>
        <p:nvSpPr>
          <p:cNvPr id="4" name="文本占位符 3">
            <a:extLst>
              <a:ext uri="{FF2B5EF4-FFF2-40B4-BE49-F238E27FC236}">
                <a16:creationId xmlns:a16="http://schemas.microsoft.com/office/drawing/2014/main" id="{BD464ADD-0CEB-F0E3-DBE8-C8882FDB6A46}"/>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17DA3C28-AA1E-CAAE-E787-7181F08397D4}"/>
              </a:ext>
            </a:extLst>
          </p:cNvPr>
          <p:cNvSpPr>
            <a:spLocks noGrp="1"/>
          </p:cNvSpPr>
          <p:nvPr>
            <p:ph type="body" sz="quarter" idx="11"/>
          </p:nvPr>
        </p:nvSpPr>
        <p:spPr>
          <a:xfrm>
            <a:off x="337295" y="1969543"/>
            <a:ext cx="5337642" cy="3587329"/>
          </a:xfrm>
        </p:spPr>
        <p:txBody>
          <a:bodyPr/>
          <a:lstStyle/>
          <a:p>
            <a:r>
              <a:rPr lang="en-US" altLang="zh-CN" dirty="0"/>
              <a:t>4.“</a:t>
            </a:r>
            <a:r>
              <a:rPr lang="zh-CN" altLang="en-US" dirty="0"/>
              <a:t>镜头光晕”特效</a:t>
            </a:r>
            <a:endParaRPr lang="en-US" altLang="zh-CN" dirty="0"/>
          </a:p>
          <a:p>
            <a:r>
              <a:rPr lang="zh-CN" altLang="en-US" dirty="0"/>
              <a:t>“镜头光晕”滤镜特效可以合成镜头光晕的效果，常用于制作日光光晕。选择图层，执行“效果”→“生成”→“镜头光晕”命令，打开“效果控件”面板，在该面板中，用户可以设置相关参数，如图 </a:t>
            </a:r>
            <a:r>
              <a:rPr lang="en-US" altLang="zh-CN" dirty="0"/>
              <a:t>3-0-3 </a:t>
            </a:r>
            <a:r>
              <a:rPr lang="zh-CN" altLang="en-US" dirty="0"/>
              <a:t>所示。</a:t>
            </a:r>
          </a:p>
        </p:txBody>
      </p:sp>
    </p:spTree>
    <p:extLst>
      <p:ext uri="{BB962C8B-B14F-4D97-AF65-F5344CB8AC3E}">
        <p14:creationId xmlns:p14="http://schemas.microsoft.com/office/powerpoint/2010/main" val="1892125248"/>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ED24-30E9-AF6D-D609-FC3E3871747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D497FEA-CC20-A0B4-F20C-9F053593091F}"/>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8A6D6835-2CA3-3F7E-94FC-6933F49FAEDD}"/>
              </a:ext>
            </a:extLst>
          </p:cNvPr>
          <p:cNvSpPr>
            <a:spLocks noGrp="1"/>
          </p:cNvSpPr>
          <p:nvPr>
            <p:ph type="body" sz="quarter" idx="11"/>
          </p:nvPr>
        </p:nvSpPr>
        <p:spPr>
          <a:xfrm>
            <a:off x="337295" y="2223459"/>
            <a:ext cx="5337642" cy="3079497"/>
          </a:xfrm>
        </p:spPr>
        <p:txBody>
          <a:bodyPr/>
          <a:lstStyle/>
          <a:p>
            <a:r>
              <a:rPr lang="en-US" altLang="zh-CN" dirty="0"/>
              <a:t>5.“CC Light Sweep”</a:t>
            </a:r>
            <a:r>
              <a:rPr lang="zh-CN" altLang="en-US" dirty="0"/>
              <a:t>特效</a:t>
            </a:r>
          </a:p>
          <a:p>
            <a:r>
              <a:rPr lang="zh-CN" altLang="en-US" dirty="0"/>
              <a:t>“</a:t>
            </a:r>
            <a:r>
              <a:rPr lang="en-US" altLang="zh-CN" dirty="0"/>
              <a:t>CC Light Sweep”</a:t>
            </a:r>
            <a:r>
              <a:rPr lang="zh-CN" altLang="en-US" dirty="0"/>
              <a:t>（</a:t>
            </a:r>
            <a:r>
              <a:rPr lang="en-US" altLang="zh-CN" dirty="0"/>
              <a:t>CC </a:t>
            </a:r>
            <a:r>
              <a:rPr lang="zh-CN" altLang="en-US" dirty="0"/>
              <a:t>光线扫描）特效可以在图像上制作出光线扫描的效果，该效果既可以应用在文字图层上，也可以应用在图片或视频素材上。该特效的各项属性参数如图 </a:t>
            </a:r>
            <a:r>
              <a:rPr lang="en-US" altLang="zh-CN" dirty="0"/>
              <a:t>3-0-4 </a:t>
            </a:r>
            <a:r>
              <a:rPr lang="zh-CN" altLang="en-US" dirty="0"/>
              <a:t>所示。</a:t>
            </a:r>
          </a:p>
        </p:txBody>
      </p:sp>
      <p:pic>
        <p:nvPicPr>
          <p:cNvPr id="8" name="图片占位符 7">
            <a:extLst>
              <a:ext uri="{FF2B5EF4-FFF2-40B4-BE49-F238E27FC236}">
                <a16:creationId xmlns:a16="http://schemas.microsoft.com/office/drawing/2014/main" id="{55455E47-62FD-6C59-2F62-C3BAE4295F7F}"/>
              </a:ext>
            </a:extLst>
          </p:cNvPr>
          <p:cNvPicPr>
            <a:picLocks noGrp="1" noChangeAspect="1"/>
          </p:cNvPicPr>
          <p:nvPr>
            <p:ph type="pic" sz="quarter" idx="14"/>
          </p:nvPr>
        </p:nvPicPr>
        <p:blipFill rotWithShape="1">
          <a:blip r:embed="rId2"/>
          <a:srcRect t="-18039" b="-18039"/>
          <a:stretch>
            <a:fillRect/>
          </a:stretch>
        </p:blipFill>
        <p:spPr>
          <a:prstGeom prst="rect">
            <a:avLst/>
          </a:prstGeom>
        </p:spPr>
      </p:pic>
    </p:spTree>
    <p:extLst>
      <p:ext uri="{BB962C8B-B14F-4D97-AF65-F5344CB8AC3E}">
        <p14:creationId xmlns:p14="http://schemas.microsoft.com/office/powerpoint/2010/main" val="1256645851"/>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4491890E-C59D-86B7-DF99-B6754AE9D762}"/>
              </a:ext>
            </a:extLst>
          </p:cNvPr>
          <p:cNvSpPr>
            <a:spLocks noGrp="1"/>
          </p:cNvSpPr>
          <p:nvPr>
            <p:ph type="body" sz="quarter" idx="10"/>
          </p:nvPr>
        </p:nvSpPr>
        <p:spPr/>
        <p:txBody>
          <a:bodyPr/>
          <a:lstStyle/>
          <a:p>
            <a:r>
              <a:rPr lang="zh-CN" altLang="en-US" dirty="0"/>
              <a:t>任务 </a:t>
            </a:r>
            <a:r>
              <a:rPr lang="en-US" altLang="zh-CN" dirty="0"/>
              <a:t>3.1</a:t>
            </a:r>
            <a:endParaRPr lang="zh-CN" altLang="en-US" dirty="0"/>
          </a:p>
        </p:txBody>
      </p:sp>
      <p:sp>
        <p:nvSpPr>
          <p:cNvPr id="6" name="文本占位符 5">
            <a:extLst>
              <a:ext uri="{FF2B5EF4-FFF2-40B4-BE49-F238E27FC236}">
                <a16:creationId xmlns:a16="http://schemas.microsoft.com/office/drawing/2014/main" id="{523557DA-2DB8-8B19-7594-2F8C55598E88}"/>
              </a:ext>
            </a:extLst>
          </p:cNvPr>
          <p:cNvSpPr>
            <a:spLocks noGrp="1"/>
          </p:cNvSpPr>
          <p:nvPr>
            <p:ph type="body" sz="quarter" idx="11"/>
          </p:nvPr>
        </p:nvSpPr>
        <p:spPr/>
        <p:txBody>
          <a:bodyPr/>
          <a:lstStyle/>
          <a:p>
            <a:r>
              <a:rPr lang="zh-CN" altLang="en-US" dirty="0"/>
              <a:t>炫酷能量场</a:t>
            </a:r>
          </a:p>
        </p:txBody>
      </p:sp>
      <p:sp>
        <p:nvSpPr>
          <p:cNvPr id="7" name="文本占位符 6">
            <a:extLst>
              <a:ext uri="{FF2B5EF4-FFF2-40B4-BE49-F238E27FC236}">
                <a16:creationId xmlns:a16="http://schemas.microsoft.com/office/drawing/2014/main" id="{608ACF3E-8D21-7539-2B23-9301DAAFDC9E}"/>
              </a:ext>
            </a:extLst>
          </p:cNvPr>
          <p:cNvSpPr>
            <a:spLocks noGrp="1"/>
          </p:cNvSpPr>
          <p:nvPr>
            <p:ph type="body" sz="quarter" idx="12"/>
          </p:nvPr>
        </p:nvSpPr>
        <p:spPr/>
        <p:txBody>
          <a:bodyPr/>
          <a:lstStyle/>
          <a:p>
            <a:r>
              <a:rPr lang="en-US" altLang="zh-CN" dirty="0"/>
              <a:t>——</a:t>
            </a:r>
            <a:r>
              <a:rPr lang="zh-CN" altLang="en-US" dirty="0"/>
              <a:t>展现品牌力量的科技美学</a:t>
            </a:r>
          </a:p>
        </p:txBody>
      </p:sp>
    </p:spTree>
    <p:extLst>
      <p:ext uri="{BB962C8B-B14F-4D97-AF65-F5344CB8AC3E}">
        <p14:creationId xmlns:p14="http://schemas.microsoft.com/office/powerpoint/2010/main" val="2486587309"/>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2C155659-01C8-6A84-F675-3066302C8B08}"/>
              </a:ext>
            </a:extLst>
          </p:cNvPr>
          <p:cNvSpPr>
            <a:spLocks noGrp="1"/>
          </p:cNvSpPr>
          <p:nvPr>
            <p:ph type="body" sz="quarter" idx="11"/>
          </p:nvPr>
        </p:nvSpPr>
        <p:spPr>
          <a:xfrm>
            <a:off x="337294" y="2477375"/>
            <a:ext cx="11275585" cy="2571666"/>
          </a:xfrm>
        </p:spPr>
        <p:txBody>
          <a:bodyPr/>
          <a:lstStyle/>
          <a:p>
            <a:r>
              <a:rPr lang="zh-CN" altLang="en-US" dirty="0"/>
              <a:t>本任务通过人物拍击地面的动作，结合视觉特效，表现能量爆发的震撼画面，增强场景的戏剧性与冲击力。在</a:t>
            </a:r>
            <a:r>
              <a:rPr lang="en-US" altLang="zh-CN" dirty="0"/>
              <a:t>Adobe After Effects </a:t>
            </a:r>
            <a:r>
              <a:rPr lang="zh-CN" altLang="en-US" dirty="0"/>
              <a:t>中，综合运用实拍素材与第三方插件进行合成制作：使用插件</a:t>
            </a:r>
            <a:r>
              <a:rPr lang="en-US" altLang="zh-CN" dirty="0"/>
              <a:t>Form </a:t>
            </a:r>
            <a:r>
              <a:rPr lang="zh-CN" altLang="en-US" dirty="0"/>
              <a:t>生成具有三维空间感的能量粒子场，模拟地面裂变与能量涌动效果；通过</a:t>
            </a:r>
            <a:r>
              <a:rPr lang="en-US" altLang="zh-CN" dirty="0"/>
              <a:t>Optical Flares</a:t>
            </a:r>
            <a:r>
              <a:rPr lang="zh-CN" altLang="en-US" dirty="0"/>
              <a:t>插件添加高光与光晕，增强能量释放时的光效表现力；同时，配合抖动镜头动画，模拟冲击波带来的画面震动，提升临场感与动态节奏。</a:t>
            </a:r>
          </a:p>
        </p:txBody>
      </p:sp>
      <p:sp>
        <p:nvSpPr>
          <p:cNvPr id="5" name="文本占位符 4">
            <a:extLst>
              <a:ext uri="{FF2B5EF4-FFF2-40B4-BE49-F238E27FC236}">
                <a16:creationId xmlns:a16="http://schemas.microsoft.com/office/drawing/2014/main" id="{0BAC5D30-F2EB-FD17-8050-0D909FCB6E31}"/>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865335826"/>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90AAC-AB96-83AE-77E9-618796551A5C}"/>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764D6C05-938D-1A06-4B5A-55A60667B612}"/>
              </a:ext>
            </a:extLst>
          </p:cNvPr>
          <p:cNvSpPr>
            <a:spLocks noGrp="1"/>
          </p:cNvSpPr>
          <p:nvPr>
            <p:ph type="body" sz="quarter" idx="11"/>
          </p:nvPr>
        </p:nvSpPr>
        <p:spPr>
          <a:xfrm>
            <a:off x="337294" y="2477375"/>
            <a:ext cx="11275585" cy="2571666"/>
          </a:xfrm>
        </p:spPr>
        <p:txBody>
          <a:bodyPr/>
          <a:lstStyle/>
          <a:p>
            <a:r>
              <a:rPr lang="zh-CN" altLang="en-US" dirty="0"/>
              <a:t>（</a:t>
            </a:r>
            <a:r>
              <a:rPr lang="en-US" altLang="zh-CN" dirty="0"/>
              <a:t>1</a:t>
            </a:r>
            <a:r>
              <a:rPr lang="zh-CN" altLang="en-US" dirty="0"/>
              <a:t>）掌握 </a:t>
            </a:r>
            <a:r>
              <a:rPr lang="en-US" altLang="zh-CN" dirty="0"/>
              <a:t>Form </a:t>
            </a:r>
            <a:r>
              <a:rPr lang="zh-CN" altLang="en-US" dirty="0"/>
              <a:t>插件的应用。</a:t>
            </a:r>
          </a:p>
          <a:p>
            <a:r>
              <a:rPr lang="zh-CN" altLang="en-US" dirty="0"/>
              <a:t>（</a:t>
            </a:r>
            <a:r>
              <a:rPr lang="en-US" altLang="zh-CN" dirty="0"/>
              <a:t>2</a:t>
            </a:r>
            <a:r>
              <a:rPr lang="zh-CN" altLang="en-US" dirty="0"/>
              <a:t>）掌握 </a:t>
            </a:r>
            <a:r>
              <a:rPr lang="en-US" altLang="zh-CN" dirty="0"/>
              <a:t>Optical Flares </a:t>
            </a:r>
            <a:r>
              <a:rPr lang="zh-CN" altLang="en-US" dirty="0"/>
              <a:t>插件的应用。</a:t>
            </a:r>
          </a:p>
          <a:p>
            <a:r>
              <a:rPr lang="zh-CN" altLang="en-US" dirty="0"/>
              <a:t>（</a:t>
            </a:r>
            <a:r>
              <a:rPr lang="en-US" altLang="zh-CN" dirty="0"/>
              <a:t>3</a:t>
            </a:r>
            <a:r>
              <a:rPr lang="zh-CN" altLang="en-US" dirty="0"/>
              <a:t>）掌握抖动镜头效果的制作方法。</a:t>
            </a:r>
          </a:p>
          <a:p>
            <a:r>
              <a:rPr lang="zh-CN" altLang="en-US" dirty="0"/>
              <a:t>（</a:t>
            </a:r>
            <a:r>
              <a:rPr lang="en-US" altLang="zh-CN" dirty="0"/>
              <a:t>4</a:t>
            </a:r>
            <a:r>
              <a:rPr lang="zh-CN" altLang="en-US" dirty="0"/>
              <a:t>）培养学生在实践操作中的专注力。</a:t>
            </a:r>
          </a:p>
          <a:p>
            <a:r>
              <a:rPr lang="zh-CN" altLang="en-US" dirty="0"/>
              <a:t>（</a:t>
            </a:r>
            <a:r>
              <a:rPr lang="en-US" altLang="zh-CN" dirty="0"/>
              <a:t>5</a:t>
            </a:r>
            <a:r>
              <a:rPr lang="zh-CN" altLang="en-US" dirty="0"/>
              <a:t>）培养学生细致观察生活的能力。</a:t>
            </a:r>
          </a:p>
        </p:txBody>
      </p:sp>
      <p:sp>
        <p:nvSpPr>
          <p:cNvPr id="5" name="文本占位符 4">
            <a:extLst>
              <a:ext uri="{FF2B5EF4-FFF2-40B4-BE49-F238E27FC236}">
                <a16:creationId xmlns:a16="http://schemas.microsoft.com/office/drawing/2014/main" id="{B5420DB2-3B0E-612C-2527-783CBC110E4A}"/>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1834502230"/>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F8FC2-CF90-3720-4198-2201979B9E9C}"/>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91C894A-48F9-A233-2874-4D3D5DE82697}"/>
              </a:ext>
            </a:extLst>
          </p:cNvPr>
          <p:cNvSpPr>
            <a:spLocks noGrp="1"/>
          </p:cNvSpPr>
          <p:nvPr>
            <p:ph type="body" sz="quarter" idx="11"/>
          </p:nvPr>
        </p:nvSpPr>
        <p:spPr>
          <a:xfrm>
            <a:off x="337294" y="3239122"/>
            <a:ext cx="11275585" cy="1048172"/>
          </a:xfrm>
        </p:spPr>
        <p:txBody>
          <a:bodyPr/>
          <a:lstStyle/>
          <a:p>
            <a:r>
              <a:rPr lang="zh-CN" altLang="en-US" dirty="0"/>
              <a:t>将手机或相机固定在三脚架上，对准拍摄区域，开始拍摄。拍摄一段人物手拿道具走进画面，抬手拍向地面的动作。拍摄结束关闭手机或者相机。将拍摄的视频传至计算机。</a:t>
            </a:r>
          </a:p>
        </p:txBody>
      </p:sp>
      <p:sp>
        <p:nvSpPr>
          <p:cNvPr id="5" name="文本占位符 4">
            <a:extLst>
              <a:ext uri="{FF2B5EF4-FFF2-40B4-BE49-F238E27FC236}">
                <a16:creationId xmlns:a16="http://schemas.microsoft.com/office/drawing/2014/main" id="{F2073A67-D603-FA44-2EF8-6C457DA647D7}"/>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4650719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A7E3D-A83D-2333-2773-7A9E6B8C1C6A}"/>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714CE85E-3293-586F-4CBD-0E38AA5DD811}"/>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A673293E-9F74-FBEF-3B26-F89774089EE0}"/>
              </a:ext>
            </a:extLst>
          </p:cNvPr>
          <p:cNvPicPr>
            <a:picLocks noGrp="1" noChangeAspect="1"/>
          </p:cNvPicPr>
          <p:nvPr>
            <p:ph type="pic" sz="quarter" idx="13"/>
          </p:nvPr>
        </p:nvPicPr>
        <p:blipFill rotWithShape="1">
          <a:blip r:embed="rId2"/>
          <a:srcRect l="-5777" r="-5777"/>
          <a:stretch>
            <a:fillRect/>
          </a:stretch>
        </p:blipFill>
        <p:spPr>
          <a:prstGeom prst="rect">
            <a:avLst/>
          </a:prstGeom>
        </p:spPr>
      </p:pic>
    </p:spTree>
    <p:extLst>
      <p:ext uri="{BB962C8B-B14F-4D97-AF65-F5344CB8AC3E}">
        <p14:creationId xmlns:p14="http://schemas.microsoft.com/office/powerpoint/2010/main" val="1947595869"/>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19D33-A4E6-DE47-9FC0-4263629282C2}"/>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F6355CE4-6308-4C65-4BCE-6DA82DCB063B}"/>
              </a:ext>
            </a:extLst>
          </p:cNvPr>
          <p:cNvPicPr>
            <a:picLocks noGrp="1" noChangeAspect="1"/>
          </p:cNvPicPr>
          <p:nvPr>
            <p:ph type="pic" sz="quarter" idx="14"/>
          </p:nvPr>
        </p:nvPicPr>
        <p:blipFill rotWithShape="1">
          <a:blip r:embed="rId2"/>
          <a:srcRect t="-9786" b="-9786"/>
          <a:stretch>
            <a:fillRect/>
          </a:stretch>
        </p:blipFill>
        <p:spPr>
          <a:prstGeom prst="rect">
            <a:avLst/>
          </a:prstGeom>
        </p:spPr>
      </p:pic>
      <p:sp>
        <p:nvSpPr>
          <p:cNvPr id="5" name="文本占位符 4">
            <a:extLst>
              <a:ext uri="{FF2B5EF4-FFF2-40B4-BE49-F238E27FC236}">
                <a16:creationId xmlns:a16="http://schemas.microsoft.com/office/drawing/2014/main" id="{503B2041-0199-680E-162E-125EEA2A1B40}"/>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4DE5B74F-B327-4FDD-1D78-3F8073081535}"/>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软件，双击“项目”面板的空白处，导入所需素材。选中“项目”面板中的实拍素材，将其拖至“项目”面板左下角的“新建合成”按钮上，新建一个与实拍素材尺寸相同的合成。新建合成的操作如图 </a:t>
            </a:r>
            <a:r>
              <a:rPr lang="en-US" altLang="zh-CN" dirty="0"/>
              <a:t>3-1-2 </a:t>
            </a:r>
            <a:r>
              <a:rPr lang="zh-CN" altLang="en-US" dirty="0"/>
              <a:t>所示。</a:t>
            </a:r>
          </a:p>
        </p:txBody>
      </p:sp>
    </p:spTree>
    <p:extLst>
      <p:ext uri="{BB962C8B-B14F-4D97-AF65-F5344CB8AC3E}">
        <p14:creationId xmlns:p14="http://schemas.microsoft.com/office/powerpoint/2010/main" val="317582573"/>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EDF50-15F9-AEBA-A16D-43B58381313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7CD50D7-7FE9-CA90-1F4D-3D84D73A7A44}"/>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1A5453BE-702F-069B-8428-F7C44EBBDE9E}"/>
              </a:ext>
            </a:extLst>
          </p:cNvPr>
          <p:cNvSpPr>
            <a:spLocks noGrp="1"/>
          </p:cNvSpPr>
          <p:nvPr>
            <p:ph type="body" sz="quarter" idx="11"/>
          </p:nvPr>
        </p:nvSpPr>
        <p:spPr>
          <a:xfrm>
            <a:off x="337295" y="953882"/>
            <a:ext cx="5337642" cy="5618654"/>
          </a:xfrm>
        </p:spPr>
        <p:txBody>
          <a:bodyPr/>
          <a:lstStyle/>
          <a:p>
            <a:r>
              <a:rPr lang="zh-CN" altLang="en-US" dirty="0"/>
              <a:t>步骤 </a:t>
            </a:r>
            <a:r>
              <a:rPr lang="en-US" altLang="zh-CN" dirty="0"/>
              <a:t>02 </a:t>
            </a:r>
            <a:r>
              <a:rPr lang="zh-CN" altLang="en-US" dirty="0"/>
              <a:t>在“时间轴”面板中预览并定位素材，通过按 </a:t>
            </a:r>
            <a:r>
              <a:rPr lang="en-US" altLang="zh-CN" dirty="0"/>
              <a:t>B </a:t>
            </a:r>
            <a:r>
              <a:rPr lang="zh-CN" altLang="en-US" dirty="0"/>
              <a:t>键和 </a:t>
            </a:r>
            <a:r>
              <a:rPr lang="en-US" altLang="zh-CN" dirty="0"/>
              <a:t>N </a:t>
            </a:r>
            <a:r>
              <a:rPr lang="zh-CN" altLang="en-US" dirty="0"/>
              <a:t>键分别设定工作区域的入点与出点，以快速裁剪并保留所需视频片段。</a:t>
            </a:r>
            <a:endParaRPr lang="en-US" altLang="zh-CN" dirty="0"/>
          </a:p>
          <a:p>
            <a:r>
              <a:rPr lang="zh-CN" altLang="en-US" dirty="0"/>
              <a:t>能量扩散效果制作：在“时间轴”面板中右击空白区域，新建一个纯色图层。选中该图层并右击，在右键菜单中选择“效果”→“</a:t>
            </a:r>
            <a:r>
              <a:rPr lang="en-US" altLang="zh-CN" dirty="0"/>
              <a:t>RG </a:t>
            </a:r>
            <a:r>
              <a:rPr lang="en-US" altLang="zh-CN" dirty="0" err="1"/>
              <a:t>Trapcode</a:t>
            </a:r>
            <a:r>
              <a:rPr lang="en-US" altLang="zh-CN" dirty="0"/>
              <a:t>”→“Form”</a:t>
            </a:r>
            <a:r>
              <a:rPr lang="zh-CN" altLang="en-US" dirty="0"/>
              <a:t>选项。</a:t>
            </a:r>
            <a:endParaRPr lang="en-US" altLang="zh-CN" dirty="0"/>
          </a:p>
          <a:p>
            <a:r>
              <a:rPr lang="zh-CN" altLang="en-US" dirty="0"/>
              <a:t>纯色图层及 </a:t>
            </a:r>
            <a:r>
              <a:rPr lang="en-US" altLang="zh-CN" dirty="0"/>
              <a:t>Form </a:t>
            </a:r>
            <a:r>
              <a:rPr lang="zh-CN" altLang="en-US" dirty="0"/>
              <a:t>属性面板如图 </a:t>
            </a:r>
            <a:r>
              <a:rPr lang="en-US" altLang="zh-CN" dirty="0"/>
              <a:t>3-1-3 </a:t>
            </a:r>
            <a:r>
              <a:rPr lang="zh-CN" altLang="en-US" dirty="0"/>
              <a:t>所示。</a:t>
            </a:r>
          </a:p>
        </p:txBody>
      </p:sp>
      <p:pic>
        <p:nvPicPr>
          <p:cNvPr id="8" name="图片占位符 7">
            <a:extLst>
              <a:ext uri="{FF2B5EF4-FFF2-40B4-BE49-F238E27FC236}">
                <a16:creationId xmlns:a16="http://schemas.microsoft.com/office/drawing/2014/main" id="{A4C0E093-A754-2C96-2604-5D1E32A455B6}"/>
              </a:ext>
            </a:extLst>
          </p:cNvPr>
          <p:cNvPicPr>
            <a:picLocks noGrp="1" noChangeAspect="1"/>
          </p:cNvPicPr>
          <p:nvPr>
            <p:ph type="pic" sz="quarter" idx="14"/>
          </p:nvPr>
        </p:nvPicPr>
        <p:blipFill rotWithShape="1">
          <a:blip r:embed="rId2"/>
          <a:srcRect t="-29957" b="-29957"/>
          <a:stretch>
            <a:fillRect/>
          </a:stretch>
        </p:blipFill>
        <p:spPr>
          <a:prstGeom prst="rect">
            <a:avLst/>
          </a:prstGeom>
        </p:spPr>
      </p:pic>
    </p:spTree>
    <p:extLst>
      <p:ext uri="{BB962C8B-B14F-4D97-AF65-F5344CB8AC3E}">
        <p14:creationId xmlns:p14="http://schemas.microsoft.com/office/powerpoint/2010/main" val="4160309861"/>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C2983-8818-FDD1-C252-330E75BE5C0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B714D2A-0B09-7569-B284-DAF5528373E6}"/>
              </a:ext>
            </a:extLst>
          </p:cNvPr>
          <p:cNvSpPr>
            <a:spLocks noGrp="1"/>
          </p:cNvSpPr>
          <p:nvPr>
            <p:ph type="body" sz="quarter" idx="11"/>
          </p:nvPr>
        </p:nvSpPr>
        <p:spPr>
          <a:xfrm>
            <a:off x="337294" y="2223460"/>
            <a:ext cx="11275585" cy="3079497"/>
          </a:xfrm>
        </p:spPr>
        <p:txBody>
          <a:bodyPr/>
          <a:lstStyle/>
          <a:p>
            <a:r>
              <a:rPr lang="zh-CN" altLang="en-US" dirty="0"/>
              <a:t>步骤 </a:t>
            </a:r>
            <a:r>
              <a:rPr lang="en-US" altLang="zh-CN" dirty="0"/>
              <a:t>03 </a:t>
            </a:r>
            <a:r>
              <a:rPr lang="zh-CN" altLang="en-US" dirty="0"/>
              <a:t>在“效果控件”面板中打开 </a:t>
            </a:r>
            <a:r>
              <a:rPr lang="en-US" altLang="zh-CN" dirty="0"/>
              <a:t>Form </a:t>
            </a:r>
            <a:r>
              <a:rPr lang="zh-CN" altLang="en-US" dirty="0"/>
              <a:t>预设 </a:t>
            </a:r>
            <a:r>
              <a:rPr lang="en-US" altLang="zh-CN" dirty="0"/>
              <a:t>Designer</a:t>
            </a:r>
            <a:r>
              <a:rPr lang="zh-CN" altLang="en-US" dirty="0"/>
              <a:t>，将鼠标指针放置于左上角以弹出“</a:t>
            </a:r>
            <a:r>
              <a:rPr lang="en-US" altLang="zh-CN" dirty="0"/>
              <a:t>PRESETS”</a:t>
            </a:r>
            <a:r>
              <a:rPr lang="zh-CN" altLang="en-US" dirty="0"/>
              <a:t>选项，并选择“</a:t>
            </a:r>
            <a:r>
              <a:rPr lang="en-US" altLang="zh-CN" dirty="0"/>
              <a:t>Single Form </a:t>
            </a:r>
            <a:r>
              <a:rPr lang="en-US" altLang="zh-CN" dirty="0" err="1"/>
              <a:t>Presets”→“Basics</a:t>
            </a:r>
            <a:r>
              <a:rPr lang="zh-CN" altLang="en-US" dirty="0"/>
              <a:t>（</a:t>
            </a:r>
            <a:r>
              <a:rPr lang="en-US" altLang="zh-CN" dirty="0"/>
              <a:t>18 items</a:t>
            </a:r>
            <a:r>
              <a:rPr lang="zh-CN" altLang="en-US" dirty="0"/>
              <a:t>）”效果。接着，将鼠标指针移至右上角，选择“</a:t>
            </a:r>
            <a:r>
              <a:rPr lang="en-US" altLang="zh-CN" dirty="0" err="1"/>
              <a:t>BLOCKS”→“Base</a:t>
            </a:r>
            <a:r>
              <a:rPr lang="en-US" altLang="zh-CN" dirty="0"/>
              <a:t> </a:t>
            </a:r>
            <a:r>
              <a:rPr lang="en-US" altLang="zh-CN" dirty="0" err="1"/>
              <a:t>Form”→“OBJ</a:t>
            </a:r>
            <a:r>
              <a:rPr lang="en-US" altLang="zh-CN" dirty="0"/>
              <a:t> Model”</a:t>
            </a:r>
            <a:r>
              <a:rPr lang="zh-CN" altLang="en-US" dirty="0"/>
              <a:t>效果。完成选择后单击 </a:t>
            </a:r>
            <a:r>
              <a:rPr lang="en-US" altLang="zh-CN" dirty="0"/>
              <a:t>Apply </a:t>
            </a:r>
            <a:r>
              <a:rPr lang="zh-CN" altLang="en-US" dirty="0"/>
              <a:t>按钮。</a:t>
            </a:r>
            <a:endParaRPr lang="en-US" altLang="zh-CN" dirty="0"/>
          </a:p>
          <a:p>
            <a:r>
              <a:rPr lang="en-US" altLang="zh-CN" dirty="0"/>
              <a:t>Basics (18 items) </a:t>
            </a:r>
            <a:r>
              <a:rPr lang="zh-CN" altLang="en-US" dirty="0"/>
              <a:t>效果如图 </a:t>
            </a:r>
            <a:r>
              <a:rPr lang="en-US" altLang="zh-CN" dirty="0"/>
              <a:t>3-1-4 </a:t>
            </a:r>
            <a:r>
              <a:rPr lang="zh-CN" altLang="en-US" dirty="0"/>
              <a:t>所示。</a:t>
            </a:r>
            <a:r>
              <a:rPr lang="en-US" altLang="zh-CN" dirty="0"/>
              <a:t>OBJ Model </a:t>
            </a:r>
            <a:r>
              <a:rPr lang="zh-CN" altLang="en-US" dirty="0"/>
              <a:t>效果如图 </a:t>
            </a:r>
            <a:r>
              <a:rPr lang="en-US" altLang="zh-CN" dirty="0"/>
              <a:t>3-1-5 </a:t>
            </a:r>
            <a:r>
              <a:rPr lang="zh-CN" altLang="en-US" dirty="0"/>
              <a:t>所示。</a:t>
            </a:r>
            <a:r>
              <a:rPr lang="en-US" altLang="zh-CN" dirty="0"/>
              <a:t>Apply </a:t>
            </a:r>
            <a:r>
              <a:rPr lang="zh-CN" altLang="en-US" dirty="0"/>
              <a:t>操作如图 </a:t>
            </a:r>
            <a:r>
              <a:rPr lang="en-US" altLang="zh-CN" dirty="0"/>
              <a:t>3-1-6 </a:t>
            </a:r>
            <a:r>
              <a:rPr lang="zh-CN" altLang="en-US" dirty="0"/>
              <a:t>所示。视觉画面效果如图 </a:t>
            </a:r>
            <a:r>
              <a:rPr lang="en-US" altLang="zh-CN" dirty="0"/>
              <a:t>3-1-7 </a:t>
            </a:r>
            <a:r>
              <a:rPr lang="zh-CN" altLang="en-US" dirty="0"/>
              <a:t>所示。</a:t>
            </a:r>
          </a:p>
        </p:txBody>
      </p:sp>
      <p:sp>
        <p:nvSpPr>
          <p:cNvPr id="4" name="文本占位符 3">
            <a:extLst>
              <a:ext uri="{FF2B5EF4-FFF2-40B4-BE49-F238E27FC236}">
                <a16:creationId xmlns:a16="http://schemas.microsoft.com/office/drawing/2014/main" id="{1AF237FB-2941-D706-650B-6A17D61DA44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030338725"/>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1350E-018E-F7B8-16E1-EAA698C74A5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ECAD5C-46C9-E85B-5F0A-0D93C2B1819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25A33DCB-755B-94FE-006E-67F372397FB9}"/>
              </a:ext>
            </a:extLst>
          </p:cNvPr>
          <p:cNvPicPr>
            <a:picLocks noGrp="1" noChangeAspect="1"/>
          </p:cNvPicPr>
          <p:nvPr>
            <p:ph type="pic" sz="quarter" idx="13"/>
          </p:nvPr>
        </p:nvPicPr>
        <p:blipFill rotWithShape="1">
          <a:blip r:embed="rId2"/>
          <a:srcRect l="-9126" r="-9126"/>
          <a:stretch>
            <a:fillRect/>
          </a:stretch>
        </p:blipFill>
        <p:spPr>
          <a:prstGeom prst="rect">
            <a:avLst/>
          </a:prstGeom>
        </p:spPr>
      </p:pic>
    </p:spTree>
    <p:extLst>
      <p:ext uri="{BB962C8B-B14F-4D97-AF65-F5344CB8AC3E}">
        <p14:creationId xmlns:p14="http://schemas.microsoft.com/office/powerpoint/2010/main" val="253950935"/>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7E969-CDEE-C999-F699-83DEF1F1BCC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456B90-332E-1557-2152-BA7EED14027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0BCD3F18-1ED7-359F-F848-7969A59981D6}"/>
              </a:ext>
            </a:extLst>
          </p:cNvPr>
          <p:cNvPicPr>
            <a:picLocks noGrp="1" noChangeAspect="1"/>
          </p:cNvPicPr>
          <p:nvPr>
            <p:ph type="pic" sz="quarter" idx="13"/>
          </p:nvPr>
        </p:nvPicPr>
        <p:blipFill rotWithShape="1">
          <a:blip r:embed="rId2"/>
          <a:srcRect l="-12" r="-12"/>
          <a:stretch>
            <a:fillRect/>
          </a:stretch>
        </p:blipFill>
        <p:spPr>
          <a:prstGeom prst="rect">
            <a:avLst/>
          </a:prstGeom>
        </p:spPr>
      </p:pic>
    </p:spTree>
    <p:extLst>
      <p:ext uri="{BB962C8B-B14F-4D97-AF65-F5344CB8AC3E}">
        <p14:creationId xmlns:p14="http://schemas.microsoft.com/office/powerpoint/2010/main" val="1250987932"/>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4894C-816B-3ADE-ABD0-E4839680F11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2801F6F-34BE-C8DB-4A96-84641953F6B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C293622-4E7B-7DF6-A994-390E7D307687}"/>
              </a:ext>
            </a:extLst>
          </p:cNvPr>
          <p:cNvPicPr>
            <a:picLocks noGrp="1" noChangeAspect="1"/>
          </p:cNvPicPr>
          <p:nvPr>
            <p:ph type="pic" sz="quarter" idx="13"/>
          </p:nvPr>
        </p:nvPicPr>
        <p:blipFill rotWithShape="1">
          <a:blip r:embed="rId2"/>
          <a:srcRect t="-26999" b="-26999"/>
          <a:stretch>
            <a:fillRect/>
          </a:stretch>
        </p:blipFill>
        <p:spPr>
          <a:prstGeom prst="rect">
            <a:avLst/>
          </a:prstGeom>
        </p:spPr>
      </p:pic>
    </p:spTree>
    <p:extLst>
      <p:ext uri="{BB962C8B-B14F-4D97-AF65-F5344CB8AC3E}">
        <p14:creationId xmlns:p14="http://schemas.microsoft.com/office/powerpoint/2010/main" val="1857196456"/>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3C807-ADF0-F278-85D0-D4331BA89F5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FF3B5C-D65A-CE24-6C54-014F5AA19B4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C4FBBC61-9D98-1E10-606E-BA753541935E}"/>
              </a:ext>
            </a:extLst>
          </p:cNvPr>
          <p:cNvPicPr>
            <a:picLocks noGrp="1" noChangeAspect="1"/>
          </p:cNvPicPr>
          <p:nvPr>
            <p:ph type="pic" sz="quarter" idx="13"/>
          </p:nvPr>
        </p:nvPicPr>
        <p:blipFill rotWithShape="1">
          <a:blip r:embed="rId2"/>
          <a:srcRect l="-8077" r="-8077"/>
          <a:stretch>
            <a:fillRect/>
          </a:stretch>
        </p:blipFill>
        <p:spPr>
          <a:prstGeom prst="rect">
            <a:avLst/>
          </a:prstGeom>
        </p:spPr>
      </p:pic>
    </p:spTree>
    <p:extLst>
      <p:ext uri="{BB962C8B-B14F-4D97-AF65-F5344CB8AC3E}">
        <p14:creationId xmlns:p14="http://schemas.microsoft.com/office/powerpoint/2010/main" val="2759985396"/>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D9405-85DA-6181-92F9-ABB62B31BA5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1664BFD-2507-4FE0-462E-AADED10FA895}"/>
              </a:ext>
            </a:extLst>
          </p:cNvPr>
          <p:cNvSpPr>
            <a:spLocks noGrp="1"/>
          </p:cNvSpPr>
          <p:nvPr>
            <p:ph type="body" sz="quarter" idx="11"/>
          </p:nvPr>
        </p:nvSpPr>
        <p:spPr>
          <a:xfrm>
            <a:off x="337294" y="2985207"/>
            <a:ext cx="11275585" cy="1556003"/>
          </a:xfrm>
        </p:spPr>
        <p:txBody>
          <a:bodyPr/>
          <a:lstStyle/>
          <a:p>
            <a:r>
              <a:rPr lang="zh-CN" altLang="en-US" dirty="0"/>
              <a:t>步骤 </a:t>
            </a:r>
            <a:r>
              <a:rPr lang="en-US" altLang="zh-CN" dirty="0"/>
              <a:t>04 </a:t>
            </a:r>
            <a:r>
              <a:rPr lang="zh-CN" altLang="en-US" dirty="0"/>
              <a:t>在合成窗口中找到人物砸向地面的位置，并在此处添加能量场效果。将 </a:t>
            </a:r>
            <a:r>
              <a:rPr lang="en-US" altLang="zh-CN" dirty="0"/>
              <a:t>Base Form </a:t>
            </a:r>
            <a:r>
              <a:rPr lang="zh-CN" altLang="en-US" dirty="0"/>
              <a:t>的 </a:t>
            </a:r>
            <a:r>
              <a:rPr lang="en-US" altLang="zh-CN" dirty="0"/>
              <a:t>Position</a:t>
            </a:r>
            <a:r>
              <a:rPr lang="zh-CN" altLang="en-US" dirty="0"/>
              <a:t>（中心位置）属性调整到人物手中的道具上。</a:t>
            </a:r>
            <a:endParaRPr lang="en-US" altLang="zh-CN" dirty="0"/>
          </a:p>
          <a:p>
            <a:r>
              <a:rPr lang="en-US" altLang="zh-CN" dirty="0"/>
              <a:t>Position </a:t>
            </a:r>
            <a:r>
              <a:rPr lang="zh-CN" altLang="en-US" dirty="0"/>
              <a:t>设置如图 </a:t>
            </a:r>
            <a:r>
              <a:rPr lang="en-US" altLang="zh-CN" dirty="0"/>
              <a:t>3-1-8 </a:t>
            </a:r>
            <a:r>
              <a:rPr lang="zh-CN" altLang="en-US" dirty="0"/>
              <a:t>所示。中心点画面效果如图 </a:t>
            </a:r>
            <a:r>
              <a:rPr lang="en-US" altLang="zh-CN" dirty="0"/>
              <a:t>3-1-9 </a:t>
            </a:r>
            <a:r>
              <a:rPr lang="zh-CN" altLang="en-US" dirty="0"/>
              <a:t>所示。</a:t>
            </a:r>
          </a:p>
        </p:txBody>
      </p:sp>
      <p:sp>
        <p:nvSpPr>
          <p:cNvPr id="4" name="文本占位符 3">
            <a:extLst>
              <a:ext uri="{FF2B5EF4-FFF2-40B4-BE49-F238E27FC236}">
                <a16:creationId xmlns:a16="http://schemas.microsoft.com/office/drawing/2014/main" id="{AA32958E-E79D-2CAF-9647-727D8E89FEDC}"/>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625170598"/>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6A788-41DD-532A-2D26-EE862B50F91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B06EFFD-28FD-5A30-C45F-D016F7EFE892}"/>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EA5E500-2AA8-693E-2FC3-344A08B1F0A8}"/>
              </a:ext>
            </a:extLst>
          </p:cNvPr>
          <p:cNvPicPr>
            <a:picLocks noGrp="1" noChangeAspect="1"/>
          </p:cNvPicPr>
          <p:nvPr>
            <p:ph type="pic" sz="quarter" idx="13"/>
          </p:nvPr>
        </p:nvPicPr>
        <p:blipFill rotWithShape="1">
          <a:blip r:embed="rId2"/>
          <a:srcRect l="-29982" r="-29982"/>
          <a:stretch>
            <a:fillRect/>
          </a:stretch>
        </p:blipFill>
        <p:spPr>
          <a:prstGeom prst="rect">
            <a:avLst/>
          </a:prstGeom>
        </p:spPr>
      </p:pic>
    </p:spTree>
    <p:extLst>
      <p:ext uri="{BB962C8B-B14F-4D97-AF65-F5344CB8AC3E}">
        <p14:creationId xmlns:p14="http://schemas.microsoft.com/office/powerpoint/2010/main" val="3092652620"/>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684C1-F1A5-440D-086A-4F96149299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7BA1CB7-758C-A5B0-D4D2-5AB3C7C2761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6AC7187-010F-F27C-A1E7-24DFAC2CE19A}"/>
              </a:ext>
            </a:extLst>
          </p:cNvPr>
          <p:cNvPicPr>
            <a:picLocks noGrp="1" noChangeAspect="1"/>
          </p:cNvPicPr>
          <p:nvPr>
            <p:ph type="pic" sz="quarter" idx="13"/>
          </p:nvPr>
        </p:nvPicPr>
        <p:blipFill rotWithShape="1">
          <a:blip r:embed="rId2"/>
          <a:srcRect l="-12908" r="-12908"/>
          <a:stretch>
            <a:fillRect/>
          </a:stretch>
        </p:blipFill>
        <p:spPr>
          <a:prstGeom prst="rect">
            <a:avLst/>
          </a:prstGeom>
        </p:spPr>
      </p:pic>
    </p:spTree>
    <p:extLst>
      <p:ext uri="{BB962C8B-B14F-4D97-AF65-F5344CB8AC3E}">
        <p14:creationId xmlns:p14="http://schemas.microsoft.com/office/powerpoint/2010/main" val="37315775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72337-495A-45A6-E64B-9D3E05214C9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2FF446A-832B-7CDD-EAEF-23B3117FECD8}"/>
              </a:ext>
            </a:extLst>
          </p:cNvPr>
          <p:cNvSpPr>
            <a:spLocks noGrp="1"/>
          </p:cNvSpPr>
          <p:nvPr>
            <p:ph type="body" sz="quarter" idx="11"/>
          </p:nvPr>
        </p:nvSpPr>
        <p:spPr>
          <a:xfrm>
            <a:off x="337294" y="1969544"/>
            <a:ext cx="11275585" cy="3587329"/>
          </a:xfrm>
        </p:spPr>
        <p:txBody>
          <a:bodyPr/>
          <a:lstStyle/>
          <a:p>
            <a:r>
              <a:rPr lang="zh-CN" altLang="en-US" dirty="0"/>
              <a:t>步骤 </a:t>
            </a:r>
            <a:r>
              <a:rPr lang="en-US" altLang="zh-CN" dirty="0"/>
              <a:t>07 </a:t>
            </a:r>
            <a:r>
              <a:rPr lang="zh-CN" altLang="en-US" dirty="0"/>
              <a:t>观看合成效果后发现，“空镜头”图层遮挡了人物。需对“空镜头” 图层使用工具栏中的钢笔工具，沿饮料瓶周围绘制蒙版进行抠像，并适当调整蒙版羽化值，使边缘过渡自然。在“时间轴”面板中，将后半部分包含人物的“隔空取物 </a:t>
            </a:r>
            <a:r>
              <a:rPr lang="en-US" altLang="zh-CN" dirty="0"/>
              <a:t>13.mp4”</a:t>
            </a:r>
            <a:r>
              <a:rPr lang="zh-CN" altLang="en-US" dirty="0"/>
              <a:t>图层向下移动一层，然后调整“饮料瓶”图层的出点与后半段“隔空取物 </a:t>
            </a:r>
            <a:r>
              <a:rPr lang="en-US" altLang="zh-CN" dirty="0"/>
              <a:t>13.mp4”</a:t>
            </a:r>
            <a:r>
              <a:rPr lang="zh-CN" altLang="en-US" dirty="0"/>
              <a:t>图层的入点准确衔接。</a:t>
            </a:r>
            <a:endParaRPr lang="en-US" altLang="zh-CN" dirty="0"/>
          </a:p>
          <a:p>
            <a:r>
              <a:rPr lang="zh-CN" altLang="en-US" dirty="0"/>
              <a:t>提示：显示蒙版属性组的快捷键为 </a:t>
            </a:r>
            <a:r>
              <a:rPr lang="en-US" altLang="zh-CN" dirty="0"/>
              <a:t>MM</a:t>
            </a:r>
            <a:r>
              <a:rPr lang="zh-CN" altLang="en-US" dirty="0"/>
              <a:t>，显示蒙版羽化属性的快捷键为 </a:t>
            </a:r>
            <a:r>
              <a:rPr lang="en-US" altLang="zh-CN" dirty="0"/>
              <a:t>F</a:t>
            </a:r>
            <a:r>
              <a:rPr lang="zh-CN" altLang="en-US" dirty="0"/>
              <a:t>。</a:t>
            </a:r>
            <a:endParaRPr lang="en-US" altLang="zh-CN" dirty="0"/>
          </a:p>
          <a:p>
            <a:r>
              <a:rPr lang="zh-CN" altLang="en-US" dirty="0"/>
              <a:t>空镜头抠像效果如图 </a:t>
            </a:r>
            <a:r>
              <a:rPr lang="en-US" altLang="zh-CN" dirty="0"/>
              <a:t>1-1-15 </a:t>
            </a:r>
            <a:r>
              <a:rPr lang="zh-CN" altLang="en-US" dirty="0"/>
              <a:t>所示，蒙版羽化值调节如图 </a:t>
            </a:r>
            <a:r>
              <a:rPr lang="en-US" altLang="zh-CN" dirty="0"/>
              <a:t>1-1-16 </a:t>
            </a:r>
            <a:r>
              <a:rPr lang="zh-CN" altLang="en-US" dirty="0"/>
              <a:t>所示。</a:t>
            </a:r>
          </a:p>
        </p:txBody>
      </p:sp>
      <p:sp>
        <p:nvSpPr>
          <p:cNvPr id="16" name="文本占位符 15">
            <a:extLst>
              <a:ext uri="{FF2B5EF4-FFF2-40B4-BE49-F238E27FC236}">
                <a16:creationId xmlns:a16="http://schemas.microsoft.com/office/drawing/2014/main" id="{80229EFB-0892-C979-6809-14AEDB340DA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325781647"/>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B3E18-5091-2F5D-9C6C-96D63AF642C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7B6DDC7-1220-B4F6-9B6A-153C437151FB}"/>
              </a:ext>
            </a:extLst>
          </p:cNvPr>
          <p:cNvSpPr>
            <a:spLocks noGrp="1"/>
          </p:cNvSpPr>
          <p:nvPr>
            <p:ph type="body" sz="quarter" idx="11"/>
          </p:nvPr>
        </p:nvSpPr>
        <p:spPr>
          <a:xfrm>
            <a:off x="337294" y="2985207"/>
            <a:ext cx="11275585" cy="1556003"/>
          </a:xfrm>
        </p:spPr>
        <p:txBody>
          <a:bodyPr/>
          <a:lstStyle/>
          <a:p>
            <a:r>
              <a:rPr lang="zh-CN" altLang="en-US" dirty="0"/>
              <a:t>步骤 </a:t>
            </a:r>
            <a:r>
              <a:rPr lang="en-US" altLang="zh-CN" dirty="0"/>
              <a:t>05 </a:t>
            </a:r>
            <a:r>
              <a:rPr lang="zh-CN" altLang="en-US" dirty="0"/>
              <a:t>为能量场大小创建关键帧动画：接触地面前设置值为 </a:t>
            </a:r>
            <a:r>
              <a:rPr lang="en-US" altLang="zh-CN" dirty="0"/>
              <a:t>0</a:t>
            </a:r>
            <a:r>
              <a:rPr lang="zh-CN" altLang="en-US" dirty="0"/>
              <a:t>，接触地面时调整至约 </a:t>
            </a:r>
            <a:r>
              <a:rPr lang="en-US" altLang="zh-CN" dirty="0"/>
              <a:t>800</a:t>
            </a:r>
            <a:r>
              <a:rPr lang="zh-CN" altLang="en-US" dirty="0"/>
              <a:t>，最后一帧设置为 </a:t>
            </a:r>
            <a:r>
              <a:rPr lang="en-US" altLang="zh-CN" dirty="0"/>
              <a:t>1000 </a:t>
            </a:r>
            <a:r>
              <a:rPr lang="zh-CN" altLang="en-US" dirty="0"/>
              <a:t>左右，以创造持续的能量运动效果。</a:t>
            </a:r>
            <a:endParaRPr lang="en-US" altLang="zh-CN" dirty="0"/>
          </a:p>
          <a:p>
            <a:r>
              <a:rPr lang="zh-CN" altLang="en-US" dirty="0"/>
              <a:t>关键帧动画如图 </a:t>
            </a:r>
            <a:r>
              <a:rPr lang="en-US" altLang="zh-CN" dirty="0"/>
              <a:t>3-1-10 </a:t>
            </a:r>
            <a:r>
              <a:rPr lang="zh-CN" altLang="en-US" dirty="0"/>
              <a:t>所示。动画视觉画面如图 </a:t>
            </a:r>
            <a:r>
              <a:rPr lang="en-US" altLang="zh-CN" dirty="0"/>
              <a:t>3-1-11 </a:t>
            </a:r>
            <a:r>
              <a:rPr lang="zh-CN" altLang="en-US" dirty="0"/>
              <a:t>所示。</a:t>
            </a:r>
          </a:p>
        </p:txBody>
      </p:sp>
      <p:sp>
        <p:nvSpPr>
          <p:cNvPr id="4" name="文本占位符 3">
            <a:extLst>
              <a:ext uri="{FF2B5EF4-FFF2-40B4-BE49-F238E27FC236}">
                <a16:creationId xmlns:a16="http://schemas.microsoft.com/office/drawing/2014/main" id="{0D097839-328F-134A-18DD-F1F726AE67D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748482677"/>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BA03B-C69E-BEA4-7A26-32E833BECA2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525E6CC-9C40-9EEA-76AE-6669368E884D}"/>
              </a:ext>
            </a:extLst>
          </p:cNvPr>
          <p:cNvSpPr>
            <a:spLocks noGrp="1"/>
          </p:cNvSpPr>
          <p:nvPr>
            <p:ph type="body" sz="quarter" idx="10"/>
          </p:nvPr>
        </p:nvSpPr>
        <p:spPr/>
        <p:txBody>
          <a:bodyPr/>
          <a:lstStyle/>
          <a:p>
            <a:r>
              <a:rPr lang="zh-CN" altLang="en-US" dirty="0"/>
              <a:t>任务实施步骤</a:t>
            </a:r>
          </a:p>
        </p:txBody>
      </p:sp>
      <p:pic>
        <p:nvPicPr>
          <p:cNvPr id="8" name="图片占位符 7">
            <a:extLst>
              <a:ext uri="{FF2B5EF4-FFF2-40B4-BE49-F238E27FC236}">
                <a16:creationId xmlns:a16="http://schemas.microsoft.com/office/drawing/2014/main" id="{11FE07D8-93D7-EF8C-AF5C-9403DAE48E7F}"/>
              </a:ext>
            </a:extLst>
          </p:cNvPr>
          <p:cNvPicPr>
            <a:picLocks noGrp="1" noChangeAspect="1"/>
          </p:cNvPicPr>
          <p:nvPr>
            <p:ph type="pic" sz="quarter" idx="13"/>
          </p:nvPr>
        </p:nvPicPr>
        <p:blipFill rotWithShape="1">
          <a:blip r:embed="rId2"/>
          <a:srcRect t="-32136" b="-32136"/>
          <a:stretch>
            <a:fillRect/>
          </a:stretch>
        </p:blipFill>
        <p:spPr>
          <a:prstGeom prst="rect">
            <a:avLst/>
          </a:prstGeom>
        </p:spPr>
      </p:pic>
    </p:spTree>
    <p:extLst>
      <p:ext uri="{BB962C8B-B14F-4D97-AF65-F5344CB8AC3E}">
        <p14:creationId xmlns:p14="http://schemas.microsoft.com/office/powerpoint/2010/main" val="763482831"/>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F6845-4C00-23EA-7A2A-8C020213174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8F73EC3-535C-9561-7088-81817F002B45}"/>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961708D0-2678-0ACB-5095-A71DC59D11DF}"/>
              </a:ext>
            </a:extLst>
          </p:cNvPr>
          <p:cNvPicPr>
            <a:picLocks noGrp="1" noChangeAspect="1"/>
          </p:cNvPicPr>
          <p:nvPr>
            <p:ph type="pic" sz="quarter" idx="13"/>
          </p:nvPr>
        </p:nvPicPr>
        <p:blipFill rotWithShape="1">
          <a:blip r:embed="rId2"/>
          <a:srcRect t="-27523" b="-27523"/>
          <a:stretch>
            <a:fillRect/>
          </a:stretch>
        </p:blipFill>
        <p:spPr>
          <a:prstGeom prst="rect">
            <a:avLst/>
          </a:prstGeom>
        </p:spPr>
      </p:pic>
    </p:spTree>
    <p:extLst>
      <p:ext uri="{BB962C8B-B14F-4D97-AF65-F5344CB8AC3E}">
        <p14:creationId xmlns:p14="http://schemas.microsoft.com/office/powerpoint/2010/main" val="4265415266"/>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50827-3B41-F56C-52E2-06C966017A26}"/>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E56B4FA9-D49A-44A1-C0A4-8429EE8B6034}"/>
              </a:ext>
            </a:extLst>
          </p:cNvPr>
          <p:cNvPicPr>
            <a:picLocks noGrp="1" noChangeAspect="1"/>
          </p:cNvPicPr>
          <p:nvPr>
            <p:ph type="pic" sz="quarter" idx="14"/>
          </p:nvPr>
        </p:nvPicPr>
        <p:blipFill rotWithShape="1">
          <a:blip r:embed="rId2"/>
          <a:srcRect t="-124624" b="-124624"/>
          <a:stretch>
            <a:fillRect/>
          </a:stretch>
        </p:blipFill>
        <p:spPr>
          <a:prstGeom prst="rect">
            <a:avLst/>
          </a:prstGeom>
        </p:spPr>
      </p:pic>
      <p:sp>
        <p:nvSpPr>
          <p:cNvPr id="4" name="文本占位符 3">
            <a:extLst>
              <a:ext uri="{FF2B5EF4-FFF2-40B4-BE49-F238E27FC236}">
                <a16:creationId xmlns:a16="http://schemas.microsoft.com/office/drawing/2014/main" id="{232021D6-D05F-93B4-AFA7-FA7CD79C5C5C}"/>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6CDA7C28-5DF3-AF9B-A243-87CFD14196F4}"/>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06 </a:t>
            </a:r>
            <a:r>
              <a:rPr lang="zh-CN" altLang="en-US" dirty="0"/>
              <a:t>在“时间轴”面板中新建能量场后自动生成新图层</a:t>
            </a:r>
            <a:r>
              <a:rPr lang="en-US" altLang="zh-CN" dirty="0"/>
              <a:t>Array</a:t>
            </a:r>
            <a:r>
              <a:rPr lang="zh-CN" altLang="en-US" dirty="0"/>
              <a:t>，将黑色纯色图层与新生成的图层进行预合成。预合成效果如图 </a:t>
            </a:r>
            <a:r>
              <a:rPr lang="en-US" altLang="zh-CN" dirty="0"/>
              <a:t>3-1-12 </a:t>
            </a:r>
            <a:r>
              <a:rPr lang="zh-CN" altLang="en-US" dirty="0"/>
              <a:t>所示。</a:t>
            </a:r>
            <a:endParaRPr lang="en-US" altLang="zh-CN" dirty="0"/>
          </a:p>
          <a:p>
            <a:r>
              <a:rPr lang="zh-CN" altLang="en-US" dirty="0"/>
              <a:t>提示：执行预合成操作的快捷键为 </a:t>
            </a:r>
            <a:r>
              <a:rPr lang="en-US" altLang="zh-CN" dirty="0" err="1"/>
              <a:t>Ctrl+Shift+C</a:t>
            </a:r>
            <a:r>
              <a:rPr lang="zh-CN" altLang="en-US" dirty="0"/>
              <a:t>。</a:t>
            </a:r>
          </a:p>
        </p:txBody>
      </p:sp>
    </p:spTree>
    <p:extLst>
      <p:ext uri="{BB962C8B-B14F-4D97-AF65-F5344CB8AC3E}">
        <p14:creationId xmlns:p14="http://schemas.microsoft.com/office/powerpoint/2010/main" val="947388611"/>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4216F-C7B4-0839-7B38-A70EA1C6537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6B211A91-D3F6-5D5A-D5E9-4EA52F4AD81B}"/>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07 </a:t>
            </a:r>
            <a:r>
              <a:rPr lang="zh-CN" altLang="en-US" dirty="0"/>
              <a:t>在“时间轴”面板中对预合成图层进行蒙版制作，使用工具栏中的椭圆工具在合成窗口绘制蒙版。在“时间轴”面板中建立蒙版羽化值的关键帧动画，开始时羽化较小，最后一帧羽化较大。</a:t>
            </a:r>
            <a:endParaRPr lang="en-US" altLang="zh-CN" dirty="0"/>
          </a:p>
          <a:p>
            <a:r>
              <a:rPr lang="zh-CN" altLang="en-US" dirty="0"/>
              <a:t>蒙版画面效果如图 </a:t>
            </a:r>
            <a:r>
              <a:rPr lang="en-US" altLang="zh-CN" dirty="0"/>
              <a:t>3-1-13 </a:t>
            </a:r>
            <a:r>
              <a:rPr lang="zh-CN" altLang="en-US" dirty="0"/>
              <a:t>所示。图层蒙版羽化动画如图 </a:t>
            </a:r>
            <a:r>
              <a:rPr lang="en-US" altLang="zh-CN" dirty="0"/>
              <a:t>3-1-14 </a:t>
            </a:r>
            <a:r>
              <a:rPr lang="zh-CN" altLang="en-US" dirty="0"/>
              <a:t>所示。</a:t>
            </a:r>
          </a:p>
        </p:txBody>
      </p:sp>
      <p:sp>
        <p:nvSpPr>
          <p:cNvPr id="4" name="文本占位符 3">
            <a:extLst>
              <a:ext uri="{FF2B5EF4-FFF2-40B4-BE49-F238E27FC236}">
                <a16:creationId xmlns:a16="http://schemas.microsoft.com/office/drawing/2014/main" id="{DF138847-829E-E33B-3C5C-22F2482B8BB7}"/>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775581348"/>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A6DE0-6CFF-D1DB-0E37-39AFCBBA04D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FE92AD-DDAE-0798-1F36-CD635EADEFB3}"/>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3273CC1-6540-AB99-1F24-A730F34EAE34}"/>
              </a:ext>
            </a:extLst>
          </p:cNvPr>
          <p:cNvPicPr>
            <a:picLocks noGrp="1" noChangeAspect="1"/>
          </p:cNvPicPr>
          <p:nvPr>
            <p:ph type="pic" sz="quarter" idx="13"/>
          </p:nvPr>
        </p:nvPicPr>
        <p:blipFill rotWithShape="1">
          <a:blip r:embed="rId2"/>
          <a:srcRect l="-9729" r="-9729"/>
          <a:stretch>
            <a:fillRect/>
          </a:stretch>
        </p:blipFill>
        <p:spPr>
          <a:prstGeom prst="rect">
            <a:avLst/>
          </a:prstGeom>
        </p:spPr>
      </p:pic>
    </p:spTree>
    <p:extLst>
      <p:ext uri="{BB962C8B-B14F-4D97-AF65-F5344CB8AC3E}">
        <p14:creationId xmlns:p14="http://schemas.microsoft.com/office/powerpoint/2010/main" val="3534966469"/>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FB9AD-6783-18B2-A612-FA32356C60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48D18CC-103E-7A1D-98BA-86F2D25CD12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1CF388B3-FD34-75F5-5446-5B07B6C6C8AD}"/>
              </a:ext>
            </a:extLst>
          </p:cNvPr>
          <p:cNvPicPr>
            <a:picLocks noGrp="1" noChangeAspect="1"/>
          </p:cNvPicPr>
          <p:nvPr>
            <p:ph type="pic" sz="quarter" idx="13"/>
          </p:nvPr>
        </p:nvPicPr>
        <p:blipFill rotWithShape="1">
          <a:blip r:embed="rId2"/>
          <a:srcRect t="-95007" b="-95007"/>
          <a:stretch>
            <a:fillRect/>
          </a:stretch>
        </p:blipFill>
        <p:spPr>
          <a:prstGeom prst="rect">
            <a:avLst/>
          </a:prstGeom>
        </p:spPr>
      </p:pic>
    </p:spTree>
    <p:extLst>
      <p:ext uri="{BB962C8B-B14F-4D97-AF65-F5344CB8AC3E}">
        <p14:creationId xmlns:p14="http://schemas.microsoft.com/office/powerpoint/2010/main" val="318780984"/>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6157A-300B-5DCF-20C7-1CD02252A17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AC4B37-1CB3-1CCD-A39C-9A18CFA69D33}"/>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08 </a:t>
            </a:r>
            <a:r>
              <a:rPr lang="zh-CN" altLang="en-US" dirty="0"/>
              <a:t>画面光效的制作：在“时间轴”面板中右击空白区域，新建一个纯色图层，并在“效果控件”面板中选择“</a:t>
            </a:r>
            <a:r>
              <a:rPr lang="en-US" altLang="zh-CN" dirty="0"/>
              <a:t>Video </a:t>
            </a:r>
            <a:r>
              <a:rPr lang="en-US" altLang="zh-CN" dirty="0" err="1"/>
              <a:t>Copilot”→“Optical</a:t>
            </a:r>
            <a:r>
              <a:rPr lang="en-US" altLang="zh-CN" dirty="0"/>
              <a:t> Flares”</a:t>
            </a:r>
            <a:r>
              <a:rPr lang="zh-CN" altLang="en-US" dirty="0"/>
              <a:t>选项，设置参数以隐藏不需要的光线。</a:t>
            </a:r>
            <a:endParaRPr lang="en-US" altLang="zh-CN" dirty="0"/>
          </a:p>
          <a:p>
            <a:r>
              <a:rPr lang="en-US" altLang="zh-CN" dirty="0"/>
              <a:t>Optical Flares </a:t>
            </a:r>
            <a:r>
              <a:rPr lang="zh-CN" altLang="en-US" dirty="0"/>
              <a:t>参数设置如图</a:t>
            </a:r>
            <a:r>
              <a:rPr lang="en-US" altLang="zh-CN" dirty="0"/>
              <a:t>3-1-15 </a:t>
            </a:r>
            <a:r>
              <a:rPr lang="zh-CN" altLang="en-US" dirty="0"/>
              <a:t>所示。光效细节调整如图</a:t>
            </a:r>
            <a:r>
              <a:rPr lang="en-US" altLang="zh-CN" dirty="0"/>
              <a:t>3-1-16 </a:t>
            </a:r>
            <a:r>
              <a:rPr lang="zh-CN" altLang="en-US" dirty="0"/>
              <a:t>所示。</a:t>
            </a:r>
          </a:p>
        </p:txBody>
      </p:sp>
      <p:sp>
        <p:nvSpPr>
          <p:cNvPr id="4" name="文本占位符 3">
            <a:extLst>
              <a:ext uri="{FF2B5EF4-FFF2-40B4-BE49-F238E27FC236}">
                <a16:creationId xmlns:a16="http://schemas.microsoft.com/office/drawing/2014/main" id="{F4143334-F4E2-7BBD-74A8-8276AD38796D}"/>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201074892"/>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424EA-5BEE-8D4D-845A-DC7FE7901FA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040C981-3E0F-820A-7F74-4CD10715ABC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1B3C0F30-4292-D2BD-9280-EE212231B153}"/>
              </a:ext>
            </a:extLst>
          </p:cNvPr>
          <p:cNvPicPr>
            <a:picLocks noGrp="1" noChangeAspect="1"/>
          </p:cNvPicPr>
          <p:nvPr>
            <p:ph type="pic" sz="quarter" idx="13"/>
          </p:nvPr>
        </p:nvPicPr>
        <p:blipFill rotWithShape="1">
          <a:blip r:embed="rId2"/>
          <a:srcRect t="-11913" b="-11913"/>
          <a:stretch>
            <a:fillRect/>
          </a:stretch>
        </p:blipFill>
        <p:spPr>
          <a:prstGeom prst="rect">
            <a:avLst/>
          </a:prstGeom>
        </p:spPr>
      </p:pic>
    </p:spTree>
    <p:extLst>
      <p:ext uri="{BB962C8B-B14F-4D97-AF65-F5344CB8AC3E}">
        <p14:creationId xmlns:p14="http://schemas.microsoft.com/office/powerpoint/2010/main" val="392642852"/>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A32B9-73DC-6C6E-1321-1732E09993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009DEF4-FEB6-073A-3243-30753F507EF8}"/>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55D209F-A975-E0AD-D649-851BC9DA4374}"/>
              </a:ext>
            </a:extLst>
          </p:cNvPr>
          <p:cNvPicPr>
            <a:picLocks noGrp="1" noChangeAspect="1"/>
          </p:cNvPicPr>
          <p:nvPr>
            <p:ph type="pic" sz="quarter" idx="13"/>
          </p:nvPr>
        </p:nvPicPr>
        <p:blipFill rotWithShape="1">
          <a:blip r:embed="rId2"/>
          <a:srcRect l="-22512" r="-22512"/>
          <a:stretch>
            <a:fillRect/>
          </a:stretch>
        </p:blipFill>
        <p:spPr>
          <a:prstGeom prst="rect">
            <a:avLst/>
          </a:prstGeom>
        </p:spPr>
      </p:pic>
    </p:spTree>
    <p:extLst>
      <p:ext uri="{BB962C8B-B14F-4D97-AF65-F5344CB8AC3E}">
        <p14:creationId xmlns:p14="http://schemas.microsoft.com/office/powerpoint/2010/main" val="3802166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E65D3-84D8-7E8E-3E07-259D2DBEE8DC}"/>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350B6B08-E205-151D-4196-A9536CE76DA1}"/>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5C71C661-AA44-6677-2418-568B3FA9D448}"/>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11037" r="-11037"/>
          <a:stretch>
            <a:fillRect/>
          </a:stretch>
        </p:blipFill>
        <p:spPr>
          <a:prstGeom prst="rect">
            <a:avLst/>
          </a:prstGeom>
        </p:spPr>
      </p:pic>
    </p:spTree>
    <p:extLst>
      <p:ext uri="{BB962C8B-B14F-4D97-AF65-F5344CB8AC3E}">
        <p14:creationId xmlns:p14="http://schemas.microsoft.com/office/powerpoint/2010/main" val="2792298601"/>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76B90-C95C-7C36-E478-691F5858A69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1B46AA6-CDB2-979C-685D-FE0D983307A4}"/>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09 </a:t>
            </a:r>
            <a:r>
              <a:rPr lang="zh-CN" altLang="en-US" dirty="0"/>
              <a:t>光效的镜头移动制作：将“时间轴”面板中纯色图层的图层混合模式调整为“相加”。双击“预合成 </a:t>
            </a:r>
            <a:r>
              <a:rPr lang="en-US" altLang="zh-CN" dirty="0"/>
              <a:t>2”</a:t>
            </a:r>
            <a:r>
              <a:rPr lang="zh-CN" altLang="en-US" dirty="0"/>
              <a:t>图层，将时间指示器定位到光开始出现的那一帧。切换回“素材 </a:t>
            </a:r>
            <a:r>
              <a:rPr lang="en-US" altLang="zh-CN" dirty="0"/>
              <a:t>2”</a:t>
            </a:r>
            <a:r>
              <a:rPr lang="zh-CN" altLang="en-US" dirty="0"/>
              <a:t>图层，在“效果控件”面板中调整光效中心点的位置属性，使光效准确出现在手接触地面的地方。接下来，为光效创建关键帧动画，将比例从 </a:t>
            </a:r>
            <a:r>
              <a:rPr lang="en-US" altLang="zh-CN" dirty="0"/>
              <a:t>0 </a:t>
            </a:r>
            <a:r>
              <a:rPr lang="zh-CN" altLang="en-US" dirty="0"/>
              <a:t>逐帧调整至 </a:t>
            </a:r>
            <a:r>
              <a:rPr lang="en-US" altLang="zh-CN" dirty="0"/>
              <a:t>420</a:t>
            </a:r>
            <a:r>
              <a:rPr lang="zh-CN" altLang="en-US" dirty="0"/>
              <a:t>，实现光效由小变大的视觉效果。可以通过创建新的纯色图层并应用类似的方法来添加更多光效或其他特效。</a:t>
            </a:r>
            <a:endParaRPr lang="en-US" altLang="zh-CN" dirty="0"/>
          </a:p>
          <a:p>
            <a:r>
              <a:rPr lang="zh-CN" altLang="en-US" dirty="0"/>
              <a:t>图层混合模式选择如图</a:t>
            </a:r>
            <a:r>
              <a:rPr lang="en-US" altLang="zh-CN" dirty="0"/>
              <a:t>3-1-17 </a:t>
            </a:r>
            <a:r>
              <a:rPr lang="zh-CN" altLang="en-US" dirty="0"/>
              <a:t>所示。关键帧动画如图</a:t>
            </a:r>
            <a:r>
              <a:rPr lang="en-US" altLang="zh-CN" dirty="0"/>
              <a:t>3-1-18 </a:t>
            </a:r>
            <a:r>
              <a:rPr lang="zh-CN" altLang="en-US" dirty="0"/>
              <a:t>所示。</a:t>
            </a:r>
          </a:p>
        </p:txBody>
      </p:sp>
      <p:sp>
        <p:nvSpPr>
          <p:cNvPr id="4" name="文本占位符 3">
            <a:extLst>
              <a:ext uri="{FF2B5EF4-FFF2-40B4-BE49-F238E27FC236}">
                <a16:creationId xmlns:a16="http://schemas.microsoft.com/office/drawing/2014/main" id="{C489F241-1405-E8EA-D260-A7A9725794FD}"/>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509496601"/>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D86A8-F356-8BDB-6D1B-3F7F9108DE1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E7E8A72-D735-EDFB-567C-D17233AEEC4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5BE0FF3-4E60-92ED-B241-3A5078350E01}"/>
              </a:ext>
            </a:extLst>
          </p:cNvPr>
          <p:cNvPicPr>
            <a:picLocks noGrp="1" noChangeAspect="1"/>
          </p:cNvPicPr>
          <p:nvPr>
            <p:ph type="pic" sz="quarter" idx="13"/>
          </p:nvPr>
        </p:nvPicPr>
        <p:blipFill rotWithShape="1">
          <a:blip r:embed="rId2"/>
          <a:srcRect t="-90249" b="-90249"/>
          <a:stretch>
            <a:fillRect/>
          </a:stretch>
        </p:blipFill>
        <p:spPr>
          <a:prstGeom prst="rect">
            <a:avLst/>
          </a:prstGeom>
        </p:spPr>
      </p:pic>
    </p:spTree>
    <p:extLst>
      <p:ext uri="{BB962C8B-B14F-4D97-AF65-F5344CB8AC3E}">
        <p14:creationId xmlns:p14="http://schemas.microsoft.com/office/powerpoint/2010/main" val="4263115496"/>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1338F-B33F-C949-885B-C27331D9F97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3C1079-61B2-36C3-CAFA-993FE3C94922}"/>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252C083C-40E3-2E84-D4B9-EE06F43C0DA3}"/>
              </a:ext>
            </a:extLst>
          </p:cNvPr>
          <p:cNvPicPr>
            <a:picLocks noGrp="1" noChangeAspect="1"/>
          </p:cNvPicPr>
          <p:nvPr>
            <p:ph type="pic" sz="quarter" idx="13"/>
          </p:nvPr>
        </p:nvPicPr>
        <p:blipFill rotWithShape="1">
          <a:blip r:embed="rId2"/>
          <a:srcRect l="-1158" r="-1158"/>
          <a:stretch>
            <a:fillRect/>
          </a:stretch>
        </p:blipFill>
        <p:spPr>
          <a:prstGeom prst="rect">
            <a:avLst/>
          </a:prstGeom>
        </p:spPr>
      </p:pic>
    </p:spTree>
    <p:extLst>
      <p:ext uri="{BB962C8B-B14F-4D97-AF65-F5344CB8AC3E}">
        <p14:creationId xmlns:p14="http://schemas.microsoft.com/office/powerpoint/2010/main" val="3163925384"/>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968F4-AA99-5E52-0937-84D2AF8B277A}"/>
            </a:ext>
          </a:extLst>
        </p:cNvPr>
        <p:cNvGrpSpPr/>
        <p:nvPr/>
      </p:nvGrpSpPr>
      <p:grpSpPr>
        <a:xfrm>
          <a:off x="0" y="0"/>
          <a:ext cx="0" cy="0"/>
          <a:chOff x="0" y="0"/>
          <a:chExt cx="0" cy="0"/>
        </a:xfrm>
      </p:grpSpPr>
      <p:pic>
        <p:nvPicPr>
          <p:cNvPr id="7" name="图片占位符 6">
            <a:extLst>
              <a:ext uri="{FF2B5EF4-FFF2-40B4-BE49-F238E27FC236}">
                <a16:creationId xmlns:a16="http://schemas.microsoft.com/office/drawing/2014/main" id="{6A1A70EC-61B5-BF30-07A3-466677621B73}"/>
              </a:ext>
            </a:extLst>
          </p:cNvPr>
          <p:cNvPicPr>
            <a:picLocks noGrp="1" noChangeAspect="1"/>
          </p:cNvPicPr>
          <p:nvPr>
            <p:ph type="pic" sz="quarter" idx="14"/>
          </p:nvPr>
        </p:nvPicPr>
        <p:blipFill rotWithShape="1">
          <a:blip r:embed="rId2"/>
          <a:srcRect t="-165499" b="-165499"/>
          <a:stretch>
            <a:fillRect/>
          </a:stretch>
        </p:blipFill>
        <p:spPr>
          <a:prstGeom prst="rect">
            <a:avLst/>
          </a:prstGeom>
        </p:spPr>
      </p:pic>
      <p:sp>
        <p:nvSpPr>
          <p:cNvPr id="4" name="文本占位符 3">
            <a:extLst>
              <a:ext uri="{FF2B5EF4-FFF2-40B4-BE49-F238E27FC236}">
                <a16:creationId xmlns:a16="http://schemas.microsoft.com/office/drawing/2014/main" id="{B5554AC6-1096-6F92-F168-4CE388818993}"/>
              </a:ext>
            </a:extLst>
          </p:cNvPr>
          <p:cNvSpPr>
            <a:spLocks noGrp="1"/>
          </p:cNvSpPr>
          <p:nvPr>
            <p:ph type="body" sz="quarter" idx="10"/>
          </p:nvPr>
        </p:nvSpPr>
        <p:spPr/>
        <p:txBody>
          <a:bodyPr/>
          <a:lstStyle/>
          <a:p>
            <a:r>
              <a:rPr lang="zh-CN" altLang="en-US" dirty="0"/>
              <a:t>任务实施步骤</a:t>
            </a:r>
          </a:p>
        </p:txBody>
      </p:sp>
      <p:sp>
        <p:nvSpPr>
          <p:cNvPr id="2" name="文本占位符 1">
            <a:extLst>
              <a:ext uri="{FF2B5EF4-FFF2-40B4-BE49-F238E27FC236}">
                <a16:creationId xmlns:a16="http://schemas.microsoft.com/office/drawing/2014/main" id="{A3F82944-DA57-888C-1DAD-804E04AC3FF2}"/>
              </a:ext>
            </a:extLst>
          </p:cNvPr>
          <p:cNvSpPr>
            <a:spLocks noGrp="1"/>
          </p:cNvSpPr>
          <p:nvPr>
            <p:ph type="body" sz="quarter" idx="11"/>
          </p:nvPr>
        </p:nvSpPr>
        <p:spPr>
          <a:xfrm>
            <a:off x="337295" y="1461714"/>
            <a:ext cx="5337642" cy="4602991"/>
          </a:xfrm>
        </p:spPr>
        <p:txBody>
          <a:bodyPr/>
          <a:lstStyle/>
          <a:p>
            <a:r>
              <a:rPr lang="zh-CN" altLang="en-US" dirty="0"/>
              <a:t>步骤 </a:t>
            </a:r>
            <a:r>
              <a:rPr lang="en-US" altLang="zh-CN" dirty="0"/>
              <a:t>10 </a:t>
            </a:r>
            <a:r>
              <a:rPr lang="zh-CN" altLang="en-US" dirty="0"/>
              <a:t>镜头抖动效果：在“时间轴”面板中同时选中所有图层进行预合成。对于总预合成，缩放属性调整为 </a:t>
            </a:r>
            <a:r>
              <a:rPr lang="en-US" altLang="zh-CN" dirty="0"/>
              <a:t>105%</a:t>
            </a:r>
            <a:r>
              <a:rPr lang="zh-CN" altLang="en-US" dirty="0"/>
              <a:t>。在合成窗口中定位到接触地面的位置，在“时间轴”面板中拆分图层，并打开图层的位置属性（按 </a:t>
            </a:r>
            <a:r>
              <a:rPr lang="en-US" altLang="zh-CN" dirty="0"/>
              <a:t>P </a:t>
            </a:r>
            <a:r>
              <a:rPr lang="zh-CN" altLang="en-US" dirty="0"/>
              <a:t>键）。按住 </a:t>
            </a:r>
            <a:r>
              <a:rPr lang="en-US" altLang="zh-CN" dirty="0"/>
              <a:t>Alt </a:t>
            </a:r>
            <a:r>
              <a:rPr lang="zh-CN" altLang="en-US" dirty="0"/>
              <a:t>键激活关键帧记录器，并输入表达式 </a:t>
            </a:r>
            <a:r>
              <a:rPr lang="en-US" altLang="zh-CN" dirty="0"/>
              <a:t>wiggle(5,10</a:t>
            </a:r>
            <a:r>
              <a:rPr lang="zh-CN" altLang="en-US" dirty="0"/>
              <a:t>）。</a:t>
            </a:r>
            <a:endParaRPr lang="en-US" altLang="zh-CN" dirty="0"/>
          </a:p>
          <a:p>
            <a:r>
              <a:rPr lang="zh-CN" altLang="en-US" dirty="0"/>
              <a:t>动画制作如图 </a:t>
            </a:r>
            <a:r>
              <a:rPr lang="en-US" altLang="zh-CN" dirty="0"/>
              <a:t>3-1-19 </a:t>
            </a:r>
            <a:r>
              <a:rPr lang="zh-CN" altLang="en-US" dirty="0"/>
              <a:t>所示。</a:t>
            </a:r>
          </a:p>
        </p:txBody>
      </p:sp>
    </p:spTree>
    <p:extLst>
      <p:ext uri="{BB962C8B-B14F-4D97-AF65-F5344CB8AC3E}">
        <p14:creationId xmlns:p14="http://schemas.microsoft.com/office/powerpoint/2010/main" val="3477146274"/>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12BFE-60C5-BA90-F125-6ADA29A8B87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3DB9C3A-53EB-0814-403E-F098DEA9916D}"/>
              </a:ext>
            </a:extLst>
          </p:cNvPr>
          <p:cNvSpPr>
            <a:spLocks noGrp="1"/>
          </p:cNvSpPr>
          <p:nvPr>
            <p:ph type="body" sz="quarter" idx="11"/>
          </p:nvPr>
        </p:nvSpPr>
        <p:spPr>
          <a:xfrm>
            <a:off x="337294" y="1207797"/>
            <a:ext cx="11275585" cy="5110823"/>
          </a:xfrm>
        </p:spPr>
        <p:txBody>
          <a:bodyPr/>
          <a:lstStyle/>
          <a:p>
            <a:r>
              <a:rPr lang="zh-CN" altLang="en-US" dirty="0"/>
              <a:t>步骤 </a:t>
            </a:r>
            <a:r>
              <a:rPr lang="en-US" altLang="zh-CN" dirty="0"/>
              <a:t>11 </a:t>
            </a:r>
            <a:r>
              <a:rPr lang="zh-CN" altLang="en-US" dirty="0"/>
              <a:t>根据任务制作过程，观看画面效果。</a:t>
            </a:r>
            <a:endParaRPr lang="en-US" altLang="zh-CN" dirty="0"/>
          </a:p>
          <a:p>
            <a:r>
              <a:rPr lang="zh-CN" altLang="en-US" dirty="0"/>
              <a:t>保存项目文件：在菜单栏中选择“文件”→“另存为”选项，或按 </a:t>
            </a:r>
            <a:r>
              <a:rPr lang="en-US" altLang="zh-CN" dirty="0" err="1"/>
              <a:t>Ctrl+S</a:t>
            </a:r>
            <a:r>
              <a:rPr lang="en-US" altLang="zh-CN" dirty="0"/>
              <a:t> </a:t>
            </a:r>
            <a:r>
              <a:rPr lang="zh-CN" altLang="en-US" dirty="0"/>
              <a:t>组合键，将项目文件保存到指定位置。</a:t>
            </a:r>
            <a:endParaRPr lang="en-US" altLang="zh-CN" dirty="0"/>
          </a:p>
          <a:p>
            <a:r>
              <a:rPr lang="zh-CN" altLang="en-US" dirty="0"/>
              <a:t>输出视频：在菜单栏中选择“合成”→“添加到渲染队列”选项，将当前合成添加至“渲染队列”面板。在“渲染队列”面板中，双击“输出模块”，在弹出的“输出模块设置”对话框中，将输出格式设置为“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F6145B6A-529A-88EA-F969-0004E996C07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381136039"/>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8F83CA1-95DB-EF5C-8766-87B3A9C93D7F}"/>
              </a:ext>
            </a:extLst>
          </p:cNvPr>
          <p:cNvSpPr>
            <a:spLocks noGrp="1"/>
          </p:cNvSpPr>
          <p:nvPr>
            <p:ph type="body" sz="quarter" idx="10"/>
          </p:nvPr>
        </p:nvSpPr>
        <p:spPr/>
        <p:txBody>
          <a:bodyPr/>
          <a:lstStyle/>
          <a:p>
            <a:r>
              <a:rPr lang="zh-CN" altLang="en-US" dirty="0"/>
              <a:t>任务 </a:t>
            </a:r>
            <a:r>
              <a:rPr lang="en-US" altLang="zh-CN" dirty="0"/>
              <a:t>3.2</a:t>
            </a:r>
            <a:endParaRPr lang="zh-CN" altLang="en-US" dirty="0"/>
          </a:p>
        </p:txBody>
      </p:sp>
      <p:sp>
        <p:nvSpPr>
          <p:cNvPr id="5" name="文本占位符 4">
            <a:extLst>
              <a:ext uri="{FF2B5EF4-FFF2-40B4-BE49-F238E27FC236}">
                <a16:creationId xmlns:a16="http://schemas.microsoft.com/office/drawing/2014/main" id="{D12B3953-46F2-BF1F-20D6-D56A5B665557}"/>
              </a:ext>
            </a:extLst>
          </p:cNvPr>
          <p:cNvSpPr>
            <a:spLocks noGrp="1"/>
          </p:cNvSpPr>
          <p:nvPr>
            <p:ph type="body" sz="quarter" idx="11"/>
          </p:nvPr>
        </p:nvSpPr>
        <p:spPr/>
        <p:txBody>
          <a:bodyPr/>
          <a:lstStyle/>
          <a:p>
            <a:r>
              <a:rPr lang="zh-CN" altLang="en-US" dirty="0"/>
              <a:t>手指绘光艺术</a:t>
            </a:r>
          </a:p>
        </p:txBody>
      </p:sp>
      <p:sp>
        <p:nvSpPr>
          <p:cNvPr id="6" name="文本占位符 5">
            <a:extLst>
              <a:ext uri="{FF2B5EF4-FFF2-40B4-BE49-F238E27FC236}">
                <a16:creationId xmlns:a16="http://schemas.microsoft.com/office/drawing/2014/main" id="{EBC72CFC-9F6F-BA07-3E92-1F07A811303C}"/>
              </a:ext>
            </a:extLst>
          </p:cNvPr>
          <p:cNvSpPr>
            <a:spLocks noGrp="1"/>
          </p:cNvSpPr>
          <p:nvPr>
            <p:ph type="body" sz="quarter" idx="12"/>
          </p:nvPr>
        </p:nvSpPr>
        <p:spPr/>
        <p:txBody>
          <a:bodyPr/>
          <a:lstStyle/>
          <a:p>
            <a:r>
              <a:rPr lang="en-US" altLang="zh-CN" dirty="0"/>
              <a:t>——</a:t>
            </a:r>
            <a:r>
              <a:rPr lang="zh-CN" altLang="en-US" dirty="0"/>
              <a:t>科技与文化的指尖对话</a:t>
            </a:r>
          </a:p>
        </p:txBody>
      </p:sp>
    </p:spTree>
    <p:extLst>
      <p:ext uri="{BB962C8B-B14F-4D97-AF65-F5344CB8AC3E}">
        <p14:creationId xmlns:p14="http://schemas.microsoft.com/office/powerpoint/2010/main" val="2302753075"/>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4CE2F-2300-BEF0-5F00-671405D076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CC8CEDA-6720-18BB-0C63-7367F93D0625}"/>
              </a:ext>
            </a:extLst>
          </p:cNvPr>
          <p:cNvSpPr>
            <a:spLocks noGrp="1"/>
          </p:cNvSpPr>
          <p:nvPr>
            <p:ph type="body" sz="quarter" idx="11"/>
          </p:nvPr>
        </p:nvSpPr>
        <p:spPr>
          <a:xfrm>
            <a:off x="337294" y="2477375"/>
            <a:ext cx="11275585" cy="2571666"/>
          </a:xfrm>
        </p:spPr>
        <p:txBody>
          <a:bodyPr/>
          <a:lstStyle/>
          <a:p>
            <a:r>
              <a:rPr lang="zh-CN" altLang="en-US" dirty="0"/>
              <a:t>本任务以 </a:t>
            </a:r>
            <a:r>
              <a:rPr lang="en-US" altLang="zh-CN" dirty="0"/>
              <a:t>Adobe After Effects </a:t>
            </a:r>
            <a:r>
              <a:rPr lang="zh-CN" altLang="en-US" dirty="0"/>
              <a:t>为创作平台，结合第三方插件 </a:t>
            </a:r>
            <a:r>
              <a:rPr lang="en-US" altLang="zh-CN" dirty="0"/>
              <a:t>Particular </a:t>
            </a:r>
            <a:r>
              <a:rPr lang="zh-CN" altLang="en-US" dirty="0"/>
              <a:t>与实拍素材，实现“手指绘光”这一富有创意的视觉特效。通过在实拍的手部动作基础上，使用 </a:t>
            </a:r>
            <a:r>
              <a:rPr lang="en-US" altLang="zh-CN" dirty="0"/>
              <a:t>Particular </a:t>
            </a:r>
            <a:r>
              <a:rPr lang="zh-CN" altLang="en-US" dirty="0"/>
              <a:t>插件生成高亮度光效，模拟光线随指尖运动的轨迹；配合图层混合模式与透明度调整，使光效自然融入画面。通过关键帧动画精准匹配手部运动，实现光随指动的流畅视觉效果。</a:t>
            </a:r>
          </a:p>
        </p:txBody>
      </p:sp>
      <p:sp>
        <p:nvSpPr>
          <p:cNvPr id="4" name="文本占位符 3">
            <a:extLst>
              <a:ext uri="{FF2B5EF4-FFF2-40B4-BE49-F238E27FC236}">
                <a16:creationId xmlns:a16="http://schemas.microsoft.com/office/drawing/2014/main" id="{31E19CA1-87FA-AB54-54FD-2D92879E456C}"/>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997430032"/>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2F608-DEBF-7664-4BEC-2F85EFA0D82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60EBC8-BD57-2154-88E7-2EC8CFB84BD0}"/>
              </a:ext>
            </a:extLst>
          </p:cNvPr>
          <p:cNvSpPr>
            <a:spLocks noGrp="1"/>
          </p:cNvSpPr>
          <p:nvPr>
            <p:ph type="body" sz="quarter" idx="11"/>
          </p:nvPr>
        </p:nvSpPr>
        <p:spPr>
          <a:xfrm>
            <a:off x="337294" y="2223460"/>
            <a:ext cx="11275585" cy="3079497"/>
          </a:xfrm>
        </p:spPr>
        <p:txBody>
          <a:bodyPr/>
          <a:lstStyle/>
          <a:p>
            <a:r>
              <a:rPr lang="zh-CN" altLang="en-US" dirty="0"/>
              <a:t>（</a:t>
            </a:r>
            <a:r>
              <a:rPr lang="en-US" altLang="zh-CN" dirty="0"/>
              <a:t>1</a:t>
            </a:r>
            <a:r>
              <a:rPr lang="zh-CN" altLang="en-US" dirty="0"/>
              <a:t>）掌握插件 </a:t>
            </a:r>
            <a:r>
              <a:rPr lang="en-US" altLang="zh-CN" dirty="0"/>
              <a:t>Particular </a:t>
            </a:r>
            <a:r>
              <a:rPr lang="zh-CN" altLang="en-US" dirty="0"/>
              <a:t>的应用。</a:t>
            </a:r>
          </a:p>
          <a:p>
            <a:r>
              <a:rPr lang="zh-CN" altLang="en-US" dirty="0"/>
              <a:t>（</a:t>
            </a:r>
            <a:r>
              <a:rPr lang="en-US" altLang="zh-CN" dirty="0"/>
              <a:t>2</a:t>
            </a:r>
            <a:r>
              <a:rPr lang="zh-CN" altLang="en-US" dirty="0"/>
              <a:t>）掌握空对象图层的应用。</a:t>
            </a:r>
          </a:p>
          <a:p>
            <a:r>
              <a:rPr lang="zh-CN" altLang="en-US" dirty="0"/>
              <a:t>（</a:t>
            </a:r>
            <a:r>
              <a:rPr lang="en-US" altLang="zh-CN" dirty="0"/>
              <a:t>3</a:t>
            </a:r>
            <a:r>
              <a:rPr lang="zh-CN" altLang="en-US" dirty="0"/>
              <a:t>）掌握 </a:t>
            </a:r>
            <a:r>
              <a:rPr lang="en-US" altLang="zh-CN" dirty="0"/>
              <a:t>3D </a:t>
            </a:r>
            <a:r>
              <a:rPr lang="zh-CN" altLang="en-US" dirty="0"/>
              <a:t>跟踪层的应用。</a:t>
            </a:r>
          </a:p>
          <a:p>
            <a:r>
              <a:rPr lang="zh-CN" altLang="en-US" dirty="0"/>
              <a:t>（</a:t>
            </a:r>
            <a:r>
              <a:rPr lang="en-US" altLang="zh-CN" dirty="0"/>
              <a:t>4</a:t>
            </a:r>
            <a:r>
              <a:rPr lang="zh-CN" altLang="en-US" dirty="0"/>
              <a:t>）掌握调整图层的应用。</a:t>
            </a:r>
            <a:endParaRPr lang="en-US" altLang="zh-CN" dirty="0"/>
          </a:p>
          <a:p>
            <a:r>
              <a:rPr lang="zh-CN" altLang="en-US" dirty="0"/>
              <a:t>（</a:t>
            </a:r>
            <a:r>
              <a:rPr lang="en-US" altLang="zh-CN" dirty="0"/>
              <a:t>5</a:t>
            </a:r>
            <a:r>
              <a:rPr lang="zh-CN" altLang="en-US" dirty="0"/>
              <a:t>）培养学生在实践操作中的专注力。</a:t>
            </a:r>
          </a:p>
          <a:p>
            <a:r>
              <a:rPr lang="zh-CN" altLang="en-US" dirty="0"/>
              <a:t>（</a:t>
            </a:r>
            <a:r>
              <a:rPr lang="en-US" altLang="zh-CN" dirty="0"/>
              <a:t>6</a:t>
            </a:r>
            <a:r>
              <a:rPr lang="zh-CN" altLang="en-US" dirty="0"/>
              <a:t>）培养学生细致观察生活的能力。</a:t>
            </a:r>
          </a:p>
        </p:txBody>
      </p:sp>
      <p:sp>
        <p:nvSpPr>
          <p:cNvPr id="4" name="文本占位符 3">
            <a:extLst>
              <a:ext uri="{FF2B5EF4-FFF2-40B4-BE49-F238E27FC236}">
                <a16:creationId xmlns:a16="http://schemas.microsoft.com/office/drawing/2014/main" id="{AE9800E8-D7CD-3F64-8D77-56374E103EB6}"/>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15050468"/>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A71AA-750F-EFB9-D198-ADB945EFA69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B9C8E35-AE36-0A72-E81A-C8C256E965CA}"/>
              </a:ext>
            </a:extLst>
          </p:cNvPr>
          <p:cNvSpPr>
            <a:spLocks noGrp="1"/>
          </p:cNvSpPr>
          <p:nvPr>
            <p:ph type="body" sz="quarter" idx="11"/>
          </p:nvPr>
        </p:nvSpPr>
        <p:spPr>
          <a:xfrm>
            <a:off x="337294" y="2985207"/>
            <a:ext cx="11275585" cy="1556003"/>
          </a:xfrm>
        </p:spPr>
        <p:txBody>
          <a:bodyPr/>
          <a:lstStyle/>
          <a:p>
            <a:r>
              <a:rPr lang="zh-CN" altLang="en-US" dirty="0"/>
              <a:t>将手机或相机固定在三脚架上，对准拍摄区域，开始拍摄。先拍摄一段人物手指绘光的动作，再拍摄一段人物转身绘光的动作。拍摄结束关闭手机或者相机。将拍摄的视频传至计算机。</a:t>
            </a:r>
          </a:p>
        </p:txBody>
      </p:sp>
      <p:sp>
        <p:nvSpPr>
          <p:cNvPr id="4" name="文本占位符 3">
            <a:extLst>
              <a:ext uri="{FF2B5EF4-FFF2-40B4-BE49-F238E27FC236}">
                <a16:creationId xmlns:a16="http://schemas.microsoft.com/office/drawing/2014/main" id="{70B32E47-27CC-4467-EA28-C08C1C38FB73}"/>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1910921707"/>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7AE4B-2B43-DDE1-1838-7A40408C4F58}"/>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80C5FCF9-8AD1-5A34-E939-9D6876EF7A3C}"/>
              </a:ext>
            </a:extLst>
          </p:cNvPr>
          <p:cNvPicPr>
            <a:picLocks noGrp="1" noChangeAspect="1"/>
          </p:cNvPicPr>
          <p:nvPr>
            <p:ph type="pic" sz="quarter" idx="14"/>
          </p:nvPr>
        </p:nvPicPr>
        <p:blipFill rotWithShape="1">
          <a:blip r:embed="rId2"/>
          <a:srcRect t="-13898" b="-13898"/>
          <a:stretch>
            <a:fillRect/>
          </a:stretch>
        </p:blipFill>
        <p:spPr>
          <a:prstGeom prst="rect">
            <a:avLst/>
          </a:prstGeom>
        </p:spPr>
      </p:pic>
      <p:sp>
        <p:nvSpPr>
          <p:cNvPr id="4" name="文本占位符 3">
            <a:extLst>
              <a:ext uri="{FF2B5EF4-FFF2-40B4-BE49-F238E27FC236}">
                <a16:creationId xmlns:a16="http://schemas.microsoft.com/office/drawing/2014/main" id="{9D5E8CF3-857A-263B-5354-D42A1A6CA0DD}"/>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F4074C18-3C67-CB5D-A04E-705A86401624}"/>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软件，双击“项目”面板的空白处，导入所需素材。选中“项目”面板中的实拍素材，将其拖至“项目”面板左下角的“新建合成”按钮上，新建一个与实拍素材尺寸相同的合成。新建合成的操作如图 </a:t>
            </a:r>
            <a:r>
              <a:rPr lang="en-US" altLang="zh-CN" dirty="0"/>
              <a:t>3-2-2 </a:t>
            </a:r>
            <a:r>
              <a:rPr lang="zh-CN" altLang="en-US" dirty="0"/>
              <a:t>所示。</a:t>
            </a:r>
          </a:p>
        </p:txBody>
      </p:sp>
    </p:spTree>
    <p:extLst>
      <p:ext uri="{BB962C8B-B14F-4D97-AF65-F5344CB8AC3E}">
        <p14:creationId xmlns:p14="http://schemas.microsoft.com/office/powerpoint/2010/main" val="4269678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36553E2C-883A-593E-D737-F59BFB3B0FBD}"/>
              </a:ext>
            </a:extLst>
          </p:cNvPr>
          <p:cNvSpPr>
            <a:spLocks noGrp="1"/>
          </p:cNvSpPr>
          <p:nvPr>
            <p:ph type="body" sz="quarter" idx="11"/>
          </p:nvPr>
        </p:nvSpPr>
        <p:spPr>
          <a:xfrm>
            <a:off x="246902" y="2022922"/>
            <a:ext cx="5022679" cy="784830"/>
          </a:xfrm>
        </p:spPr>
        <p:txBody>
          <a:bodyPr/>
          <a:lstStyle/>
          <a:p>
            <a:r>
              <a:rPr lang="zh-CN" altLang="en-US" dirty="0"/>
              <a:t>项目 </a:t>
            </a:r>
            <a:r>
              <a:rPr lang="en-US" altLang="zh-CN" dirty="0"/>
              <a:t>1</a:t>
            </a:r>
            <a:endParaRPr lang="zh-CN" altLang="en-US" dirty="0"/>
          </a:p>
        </p:txBody>
      </p:sp>
      <p:sp>
        <p:nvSpPr>
          <p:cNvPr id="17" name="文本占位符 16">
            <a:extLst>
              <a:ext uri="{FF2B5EF4-FFF2-40B4-BE49-F238E27FC236}">
                <a16:creationId xmlns:a16="http://schemas.microsoft.com/office/drawing/2014/main" id="{EDA99F10-2FC7-9E96-943A-4AE17A8AEE37}"/>
              </a:ext>
            </a:extLst>
          </p:cNvPr>
          <p:cNvSpPr>
            <a:spLocks noGrp="1"/>
          </p:cNvSpPr>
          <p:nvPr>
            <p:ph type="body" sz="quarter" idx="13"/>
          </p:nvPr>
        </p:nvSpPr>
        <p:spPr>
          <a:xfrm>
            <a:off x="245083" y="3068143"/>
            <a:ext cx="6638289" cy="630942"/>
          </a:xfrm>
        </p:spPr>
        <p:txBody>
          <a:bodyPr/>
          <a:lstStyle/>
          <a:p>
            <a:r>
              <a:rPr lang="zh-CN" altLang="en-US" dirty="0"/>
              <a:t>影视特效的艺术创新与</a:t>
            </a:r>
            <a:endParaRPr lang="en-US" altLang="zh-CN" dirty="0"/>
          </a:p>
        </p:txBody>
      </p:sp>
      <p:sp>
        <p:nvSpPr>
          <p:cNvPr id="14" name="文本占位符 13">
            <a:extLst>
              <a:ext uri="{FF2B5EF4-FFF2-40B4-BE49-F238E27FC236}">
                <a16:creationId xmlns:a16="http://schemas.microsoft.com/office/drawing/2014/main" id="{64517761-A6B7-BE0F-D063-7AB0C4D16C08}"/>
              </a:ext>
            </a:extLst>
          </p:cNvPr>
          <p:cNvSpPr>
            <a:spLocks noGrp="1"/>
          </p:cNvSpPr>
          <p:nvPr>
            <p:ph type="body" sz="quarter" idx="14"/>
          </p:nvPr>
        </p:nvSpPr>
        <p:spPr>
          <a:xfrm>
            <a:off x="249798" y="3644005"/>
            <a:ext cx="6638289" cy="630942"/>
          </a:xfrm>
        </p:spPr>
        <p:txBody>
          <a:bodyPr/>
          <a:lstStyle/>
          <a:p>
            <a:r>
              <a:rPr lang="zh-CN" altLang="en-US" dirty="0"/>
              <a:t>梦想实现</a:t>
            </a:r>
          </a:p>
        </p:txBody>
      </p:sp>
    </p:spTree>
    <p:extLst>
      <p:ext uri="{BB962C8B-B14F-4D97-AF65-F5344CB8AC3E}">
        <p14:creationId xmlns:p14="http://schemas.microsoft.com/office/powerpoint/2010/main" val="4092014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538F4-8E3B-6B58-00B8-388E4C12BB69}"/>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E45145D4-EFDF-27AC-0DA9-C2138CC4BF1C}"/>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55AB74D3-7781-2039-400E-501415E229BA}"/>
              </a:ext>
            </a:extLst>
          </p:cNvPr>
          <p:cNvPicPr>
            <a:picLocks noGrp="1" noChangeAspect="1"/>
          </p:cNvPicPr>
          <p:nvPr>
            <p:ph type="pic" sz="quarter" idx="13"/>
          </p:nvPr>
        </p:nvPicPr>
        <p:blipFill rotWithShape="1">
          <a:blip r:embed="rId2"/>
          <a:srcRect t="-4570" b="-4570"/>
          <a:stretch>
            <a:fillRect/>
          </a:stretch>
        </p:blipFill>
        <p:spPr>
          <a:prstGeom prst="rect">
            <a:avLst/>
          </a:prstGeom>
        </p:spPr>
      </p:pic>
    </p:spTree>
    <p:extLst>
      <p:ext uri="{BB962C8B-B14F-4D97-AF65-F5344CB8AC3E}">
        <p14:creationId xmlns:p14="http://schemas.microsoft.com/office/powerpoint/2010/main" val="3180203029"/>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2DBE8-09AA-26EF-2636-1332C7048F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40A9680-D0D9-7B99-3AEF-38B505AB3107}"/>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02 </a:t>
            </a:r>
            <a:r>
              <a:rPr lang="zh-CN" altLang="en-US" dirty="0"/>
              <a:t>在“时间轴”面板中右击空白区域，新建一个白色纯色图层，并命名为“粒子”。在“时间轴”面板中右击该纯色图层，在右键菜单中选择“效果”→“</a:t>
            </a:r>
            <a:r>
              <a:rPr lang="en-US" altLang="zh-CN" dirty="0"/>
              <a:t>RG </a:t>
            </a:r>
            <a:r>
              <a:rPr lang="en-US" altLang="zh-CN" dirty="0" err="1"/>
              <a:t>Trapcode</a:t>
            </a:r>
            <a:r>
              <a:rPr lang="en-US" altLang="zh-CN" dirty="0"/>
              <a:t>” →“Particular”</a:t>
            </a:r>
            <a:r>
              <a:rPr lang="zh-CN" altLang="en-US" dirty="0"/>
              <a:t>选项。</a:t>
            </a:r>
            <a:endParaRPr lang="en-US" altLang="zh-CN" dirty="0"/>
          </a:p>
          <a:p>
            <a:r>
              <a:rPr lang="zh-CN" altLang="en-US" dirty="0"/>
              <a:t>纯色图层如图 </a:t>
            </a:r>
            <a:r>
              <a:rPr lang="en-US" altLang="zh-CN" dirty="0"/>
              <a:t>3-2-3 </a:t>
            </a:r>
            <a:r>
              <a:rPr lang="zh-CN" altLang="en-US" dirty="0"/>
              <a:t>所示。粒子效果如图 </a:t>
            </a:r>
            <a:r>
              <a:rPr lang="en-US" altLang="zh-CN" dirty="0"/>
              <a:t>3-2-4 </a:t>
            </a:r>
            <a:r>
              <a:rPr lang="zh-CN" altLang="en-US" dirty="0"/>
              <a:t>所示。</a:t>
            </a:r>
          </a:p>
        </p:txBody>
      </p:sp>
      <p:sp>
        <p:nvSpPr>
          <p:cNvPr id="4" name="文本占位符 3">
            <a:extLst>
              <a:ext uri="{FF2B5EF4-FFF2-40B4-BE49-F238E27FC236}">
                <a16:creationId xmlns:a16="http://schemas.microsoft.com/office/drawing/2014/main" id="{A2036B74-800B-EF20-D0AB-D6BEC72D6F0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894360651"/>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B6CD1-69BB-6545-B629-12062451E62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39E2937-51F0-2DF7-92D1-680FCDBDDBDC}"/>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0C1BD74-A37B-2EE4-3F0B-58A7094F7641}"/>
              </a:ext>
            </a:extLst>
          </p:cNvPr>
          <p:cNvPicPr>
            <a:picLocks noGrp="1" noChangeAspect="1"/>
          </p:cNvPicPr>
          <p:nvPr>
            <p:ph type="pic" sz="quarter" idx="13"/>
          </p:nvPr>
        </p:nvPicPr>
        <p:blipFill rotWithShape="1">
          <a:blip r:embed="rId2"/>
          <a:srcRect t="-30412" b="-30412"/>
          <a:stretch>
            <a:fillRect/>
          </a:stretch>
        </p:blipFill>
        <p:spPr>
          <a:prstGeom prst="rect">
            <a:avLst/>
          </a:prstGeom>
        </p:spPr>
      </p:pic>
    </p:spTree>
    <p:extLst>
      <p:ext uri="{BB962C8B-B14F-4D97-AF65-F5344CB8AC3E}">
        <p14:creationId xmlns:p14="http://schemas.microsoft.com/office/powerpoint/2010/main" val="2691945170"/>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5787E-2915-7F80-AD14-706F9D3FE86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33EE76A-9D7A-87D8-E559-7DA7D4105486}"/>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2715DAF-AB26-9B44-2A2D-BE787A962ABD}"/>
              </a:ext>
            </a:extLst>
          </p:cNvPr>
          <p:cNvPicPr>
            <a:picLocks noGrp="1" noChangeAspect="1"/>
          </p:cNvPicPr>
          <p:nvPr>
            <p:ph type="pic" sz="quarter" idx="13"/>
          </p:nvPr>
        </p:nvPicPr>
        <p:blipFill rotWithShape="1">
          <a:blip r:embed="rId2"/>
          <a:srcRect t="-10493" b="-10493"/>
          <a:stretch>
            <a:fillRect/>
          </a:stretch>
        </p:blipFill>
        <p:spPr>
          <a:prstGeom prst="rect">
            <a:avLst/>
          </a:prstGeom>
        </p:spPr>
      </p:pic>
    </p:spTree>
    <p:extLst>
      <p:ext uri="{BB962C8B-B14F-4D97-AF65-F5344CB8AC3E}">
        <p14:creationId xmlns:p14="http://schemas.microsoft.com/office/powerpoint/2010/main" val="873426931"/>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152B2-F954-2E01-6E82-235C96F08E06}"/>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480A7AAC-A22C-87A1-7B75-43869332FBB4}"/>
              </a:ext>
            </a:extLst>
          </p:cNvPr>
          <p:cNvPicPr>
            <a:picLocks noGrp="1" noChangeAspect="1"/>
          </p:cNvPicPr>
          <p:nvPr>
            <p:ph type="pic" sz="quarter" idx="14"/>
          </p:nvPr>
        </p:nvPicPr>
        <p:blipFill rotWithShape="1">
          <a:blip r:embed="rId2"/>
          <a:srcRect t="-120812" b="-120812"/>
          <a:stretch>
            <a:fillRect/>
          </a:stretch>
        </p:blipFill>
        <p:spPr>
          <a:prstGeom prst="rect">
            <a:avLst/>
          </a:prstGeom>
        </p:spPr>
      </p:pic>
      <p:sp>
        <p:nvSpPr>
          <p:cNvPr id="4" name="文本占位符 3">
            <a:extLst>
              <a:ext uri="{FF2B5EF4-FFF2-40B4-BE49-F238E27FC236}">
                <a16:creationId xmlns:a16="http://schemas.microsoft.com/office/drawing/2014/main" id="{75276F8C-1728-8165-28A4-A128D31F3023}"/>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F288CA9F-AE76-14F5-B678-97115536DAE5}"/>
              </a:ext>
            </a:extLst>
          </p:cNvPr>
          <p:cNvSpPr>
            <a:spLocks noGrp="1"/>
          </p:cNvSpPr>
          <p:nvPr>
            <p:ph type="body" sz="quarter" idx="11"/>
          </p:nvPr>
        </p:nvSpPr>
        <p:spPr>
          <a:xfrm>
            <a:off x="337295" y="2477375"/>
            <a:ext cx="5337642" cy="2571666"/>
          </a:xfrm>
        </p:spPr>
        <p:txBody>
          <a:bodyPr/>
          <a:lstStyle/>
          <a:p>
            <a:r>
              <a:rPr lang="zh-CN" altLang="en-US" dirty="0"/>
              <a:t>步骤 </a:t>
            </a:r>
            <a:r>
              <a:rPr lang="en-US" altLang="zh-CN" dirty="0"/>
              <a:t>03 </a:t>
            </a:r>
            <a:r>
              <a:rPr lang="zh-CN" altLang="en-US" dirty="0"/>
              <a:t>在“时间轴”面板中，右击空白区域，新建一个空对象并命名为“跟踪”。将“跟踪”图层的 </a:t>
            </a:r>
            <a:r>
              <a:rPr lang="en-US" altLang="zh-CN" dirty="0"/>
              <a:t>3D </a:t>
            </a:r>
            <a:r>
              <a:rPr lang="zh-CN" altLang="en-US" dirty="0"/>
              <a:t>开关打开，使其变为三维图层。将图层调为三维图层的操作如图 </a:t>
            </a:r>
            <a:r>
              <a:rPr lang="en-US" altLang="zh-CN" dirty="0"/>
              <a:t>3-2-5 </a:t>
            </a:r>
            <a:r>
              <a:rPr lang="zh-CN" altLang="en-US" dirty="0"/>
              <a:t>所示。</a:t>
            </a:r>
          </a:p>
        </p:txBody>
      </p:sp>
    </p:spTree>
    <p:extLst>
      <p:ext uri="{BB962C8B-B14F-4D97-AF65-F5344CB8AC3E}">
        <p14:creationId xmlns:p14="http://schemas.microsoft.com/office/powerpoint/2010/main" val="113951961"/>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7886B-7496-6DF7-25CE-07047406437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251A5D-0156-2530-F920-BA80079705C5}"/>
              </a:ext>
            </a:extLst>
          </p:cNvPr>
          <p:cNvSpPr>
            <a:spLocks noGrp="1"/>
          </p:cNvSpPr>
          <p:nvPr>
            <p:ph type="body" sz="quarter" idx="11"/>
          </p:nvPr>
        </p:nvSpPr>
        <p:spPr>
          <a:xfrm>
            <a:off x="337294" y="2985206"/>
            <a:ext cx="11275585" cy="1556003"/>
          </a:xfrm>
        </p:spPr>
        <p:txBody>
          <a:bodyPr/>
          <a:lstStyle/>
          <a:p>
            <a:r>
              <a:rPr lang="zh-CN" altLang="en-US" dirty="0"/>
              <a:t>步骤 </a:t>
            </a:r>
            <a:r>
              <a:rPr lang="en-US" altLang="zh-CN" dirty="0"/>
              <a:t>04 </a:t>
            </a:r>
            <a:r>
              <a:rPr lang="zh-CN" altLang="en-US" dirty="0"/>
              <a:t>在“时间轴”面板中选中粒子图层，在“效果控件”面板中打开粒子图层属性。按住 </a:t>
            </a:r>
            <a:r>
              <a:rPr lang="en-US" altLang="zh-CN" dirty="0"/>
              <a:t>Alt </a:t>
            </a:r>
            <a:r>
              <a:rPr lang="zh-CN" altLang="en-US" dirty="0"/>
              <a:t>键单击位置属性的关键帧记录器开关，以出现表达式。</a:t>
            </a:r>
          </a:p>
          <a:p>
            <a:r>
              <a:rPr lang="zh-CN" altLang="en-US" dirty="0"/>
              <a:t>粒子位置属性表达式如图 </a:t>
            </a:r>
            <a:r>
              <a:rPr lang="en-US" altLang="zh-CN" dirty="0"/>
              <a:t>3-2-6 </a:t>
            </a:r>
            <a:r>
              <a:rPr lang="zh-CN" altLang="en-US" dirty="0"/>
              <a:t>所示。图层粒子位置属性如图 </a:t>
            </a:r>
            <a:r>
              <a:rPr lang="en-US" altLang="zh-CN" dirty="0"/>
              <a:t>3-2-7 </a:t>
            </a:r>
            <a:r>
              <a:rPr lang="zh-CN" altLang="en-US" dirty="0"/>
              <a:t>所示。</a:t>
            </a:r>
          </a:p>
        </p:txBody>
      </p:sp>
      <p:sp>
        <p:nvSpPr>
          <p:cNvPr id="4" name="文本占位符 3">
            <a:extLst>
              <a:ext uri="{FF2B5EF4-FFF2-40B4-BE49-F238E27FC236}">
                <a16:creationId xmlns:a16="http://schemas.microsoft.com/office/drawing/2014/main" id="{EE100EEE-C09B-C4D2-C9A7-FB69C8587E4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957851884"/>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6EA96-8265-0106-0583-B55F9D1E7EC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5C387D-CD12-C488-0C05-C1B7F61D1C4E}"/>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44ECD487-A9C6-F35B-3674-E5662C6030CC}"/>
              </a:ext>
            </a:extLst>
          </p:cNvPr>
          <p:cNvPicPr>
            <a:picLocks noGrp="1" noChangeAspect="1"/>
          </p:cNvPicPr>
          <p:nvPr>
            <p:ph type="pic" sz="quarter" idx="13"/>
          </p:nvPr>
        </p:nvPicPr>
        <p:blipFill rotWithShape="1">
          <a:blip r:embed="rId2"/>
          <a:srcRect l="-383" r="-383"/>
          <a:stretch>
            <a:fillRect/>
          </a:stretch>
        </p:blipFill>
        <p:spPr>
          <a:prstGeom prst="rect">
            <a:avLst/>
          </a:prstGeom>
        </p:spPr>
      </p:pic>
    </p:spTree>
    <p:extLst>
      <p:ext uri="{BB962C8B-B14F-4D97-AF65-F5344CB8AC3E}">
        <p14:creationId xmlns:p14="http://schemas.microsoft.com/office/powerpoint/2010/main" val="1716085237"/>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9B694-987D-CAAB-F4EB-6026400B5CB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0AE559-E929-545D-BF33-E6EE22ED69B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D2FE60FF-0EEF-D5DC-C7A1-2D11CC7B79A2}"/>
              </a:ext>
            </a:extLst>
          </p:cNvPr>
          <p:cNvPicPr>
            <a:picLocks noGrp="1" noChangeAspect="1"/>
          </p:cNvPicPr>
          <p:nvPr>
            <p:ph type="pic" sz="quarter" idx="13"/>
          </p:nvPr>
        </p:nvPicPr>
        <p:blipFill rotWithShape="1">
          <a:blip r:embed="rId2"/>
          <a:srcRect l="-13111" r="-13111"/>
          <a:stretch>
            <a:fillRect/>
          </a:stretch>
        </p:blipFill>
        <p:spPr>
          <a:prstGeom prst="rect">
            <a:avLst/>
          </a:prstGeom>
        </p:spPr>
      </p:pic>
    </p:spTree>
    <p:extLst>
      <p:ext uri="{BB962C8B-B14F-4D97-AF65-F5344CB8AC3E}">
        <p14:creationId xmlns:p14="http://schemas.microsoft.com/office/powerpoint/2010/main" val="2044554534"/>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B341B-CB43-3A80-894D-150587A1F770}"/>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7F821346-6C21-4D0C-C16D-1867B955FA37}"/>
              </a:ext>
            </a:extLst>
          </p:cNvPr>
          <p:cNvPicPr>
            <a:picLocks noGrp="1" noChangeAspect="1"/>
          </p:cNvPicPr>
          <p:nvPr>
            <p:ph type="pic" sz="quarter" idx="14"/>
          </p:nvPr>
        </p:nvPicPr>
        <p:blipFill rotWithShape="1">
          <a:blip r:embed="rId2"/>
          <a:srcRect t="-72926" b="-72926"/>
          <a:stretch>
            <a:fillRect/>
          </a:stretch>
        </p:blipFill>
        <p:spPr>
          <a:prstGeom prst="rect">
            <a:avLst/>
          </a:prstGeom>
        </p:spPr>
      </p:pic>
      <p:sp>
        <p:nvSpPr>
          <p:cNvPr id="4" name="文本占位符 3">
            <a:extLst>
              <a:ext uri="{FF2B5EF4-FFF2-40B4-BE49-F238E27FC236}">
                <a16:creationId xmlns:a16="http://schemas.microsoft.com/office/drawing/2014/main" id="{09D0D59D-434D-8121-B83F-C8B61E9DF88C}"/>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EB313538-B552-1EB4-DEA8-DACA429821B5}"/>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05 </a:t>
            </a:r>
            <a:r>
              <a:rPr lang="zh-CN" altLang="en-US" dirty="0"/>
              <a:t>在“时间轴”面板中选择空对象图层“跟踪”，按</a:t>
            </a:r>
            <a:r>
              <a:rPr lang="en-US" altLang="zh-CN" dirty="0"/>
              <a:t>P </a:t>
            </a:r>
            <a:r>
              <a:rPr lang="zh-CN" altLang="en-US" dirty="0"/>
              <a:t>键打开位置属性。将“时间轴”面板中“粒子”图层表达式下方的 “父子链接”图标拖至跟踪层的位置属性上。</a:t>
            </a:r>
            <a:endParaRPr lang="en-US" altLang="zh-CN" dirty="0"/>
          </a:p>
          <a:p>
            <a:r>
              <a:rPr lang="zh-CN" altLang="en-US" dirty="0"/>
              <a:t>父子链接制作如图 </a:t>
            </a:r>
            <a:r>
              <a:rPr lang="en-US" altLang="zh-CN" dirty="0"/>
              <a:t>3-2-8 </a:t>
            </a:r>
            <a:r>
              <a:rPr lang="zh-CN" altLang="en-US" dirty="0"/>
              <a:t>所示。</a:t>
            </a:r>
          </a:p>
        </p:txBody>
      </p:sp>
    </p:spTree>
    <p:extLst>
      <p:ext uri="{BB962C8B-B14F-4D97-AF65-F5344CB8AC3E}">
        <p14:creationId xmlns:p14="http://schemas.microsoft.com/office/powerpoint/2010/main" val="596067016"/>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8A5B2-1392-06E1-1308-1FE194D34E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2D6463C-FFFE-6ECB-476D-8B70A1682FA1}"/>
              </a:ext>
            </a:extLst>
          </p:cNvPr>
          <p:cNvSpPr>
            <a:spLocks noGrp="1"/>
          </p:cNvSpPr>
          <p:nvPr>
            <p:ph type="body" sz="quarter" idx="11"/>
          </p:nvPr>
        </p:nvSpPr>
        <p:spPr>
          <a:xfrm>
            <a:off x="337294" y="2477376"/>
            <a:ext cx="11275585" cy="2571666"/>
          </a:xfrm>
        </p:spPr>
        <p:txBody>
          <a:bodyPr/>
          <a:lstStyle/>
          <a:p>
            <a:r>
              <a:rPr lang="zh-CN" altLang="en-US" dirty="0"/>
              <a:t>步骤 </a:t>
            </a:r>
            <a:r>
              <a:rPr lang="en-US" altLang="zh-CN" dirty="0"/>
              <a:t>06 </a:t>
            </a:r>
            <a:r>
              <a:rPr lang="zh-CN" altLang="en-US" dirty="0"/>
              <a:t>在“时间轴”面板中关闭“粒子”图层的眼睛图标，以提高运算速度。</a:t>
            </a:r>
            <a:endParaRPr lang="en-US" altLang="zh-CN" dirty="0"/>
          </a:p>
          <a:p>
            <a:r>
              <a:rPr lang="zh-CN" altLang="en-US" dirty="0"/>
              <a:t>步骤 </a:t>
            </a:r>
            <a:r>
              <a:rPr lang="en-US" altLang="zh-CN" dirty="0"/>
              <a:t>07 </a:t>
            </a:r>
            <a:r>
              <a:rPr lang="zh-CN" altLang="en-US" dirty="0"/>
              <a:t>在“时间轴”面板中选中“跟踪”图层，展开其位置属性，并激活关键帧记录器，逐帧建立关键帧。同时，为“粒子” 图层的“不透明度”属性设置关键帧，制作其淡入和淡出的动画效果。</a:t>
            </a:r>
            <a:endParaRPr lang="en-US" altLang="zh-CN" dirty="0"/>
          </a:p>
          <a:p>
            <a:r>
              <a:rPr lang="zh-CN" altLang="en-US" dirty="0"/>
              <a:t>跟踪位置属性如图 </a:t>
            </a:r>
            <a:r>
              <a:rPr lang="en-US" altLang="zh-CN" dirty="0"/>
              <a:t>3-2-9 </a:t>
            </a:r>
            <a:r>
              <a:rPr lang="zh-CN" altLang="en-US" dirty="0"/>
              <a:t>所示。画面效果如图 </a:t>
            </a:r>
            <a:r>
              <a:rPr lang="en-US" altLang="zh-CN" dirty="0"/>
              <a:t>3-2-10 </a:t>
            </a:r>
            <a:r>
              <a:rPr lang="zh-CN" altLang="en-US" dirty="0"/>
              <a:t>所示。</a:t>
            </a:r>
          </a:p>
        </p:txBody>
      </p:sp>
      <p:sp>
        <p:nvSpPr>
          <p:cNvPr id="4" name="文本占位符 3">
            <a:extLst>
              <a:ext uri="{FF2B5EF4-FFF2-40B4-BE49-F238E27FC236}">
                <a16:creationId xmlns:a16="http://schemas.microsoft.com/office/drawing/2014/main" id="{986F7265-2AD4-885B-48C1-4F6B878D445D}"/>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583698989"/>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3E33A-D457-3D01-9D04-CE5C099A8F0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438406C-35D8-344E-E4A5-450B3883AAB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13F96528-3143-CA75-29C2-6C6DC2497600}"/>
              </a:ext>
            </a:extLst>
          </p:cNvPr>
          <p:cNvPicPr>
            <a:picLocks noGrp="1" noChangeAspect="1"/>
          </p:cNvPicPr>
          <p:nvPr>
            <p:ph type="pic" sz="quarter" idx="13"/>
          </p:nvPr>
        </p:nvPicPr>
        <p:blipFill rotWithShape="1">
          <a:blip r:embed="rId2"/>
          <a:srcRect t="-34685" b="-34685"/>
          <a:stretch>
            <a:fillRect/>
          </a:stretch>
        </p:blipFill>
        <p:spPr>
          <a:prstGeom prst="rect">
            <a:avLst/>
          </a:prstGeom>
        </p:spPr>
      </p:pic>
    </p:spTree>
    <p:extLst>
      <p:ext uri="{BB962C8B-B14F-4D97-AF65-F5344CB8AC3E}">
        <p14:creationId xmlns:p14="http://schemas.microsoft.com/office/powerpoint/2010/main" val="38698688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72297-7A71-0FA0-FB28-1ADA547F29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51C246D-1390-18D9-4383-B5C5107A1925}"/>
              </a:ext>
            </a:extLst>
          </p:cNvPr>
          <p:cNvSpPr>
            <a:spLocks noGrp="1"/>
          </p:cNvSpPr>
          <p:nvPr>
            <p:ph type="body" sz="quarter" idx="11"/>
          </p:nvPr>
        </p:nvSpPr>
        <p:spPr>
          <a:xfrm>
            <a:off x="337294" y="1207798"/>
            <a:ext cx="11275585" cy="5110823"/>
          </a:xfrm>
        </p:spPr>
        <p:txBody>
          <a:bodyPr/>
          <a:lstStyle/>
          <a:p>
            <a:r>
              <a:rPr lang="zh-CN" altLang="en-US" dirty="0"/>
              <a:t>步骤 </a:t>
            </a:r>
            <a:r>
              <a:rPr lang="en-US" altLang="zh-CN" dirty="0"/>
              <a:t>08 </a:t>
            </a:r>
            <a:r>
              <a:rPr lang="zh-CN" altLang="en-US" dirty="0"/>
              <a:t>为实现饮料瓶飞行时添加阴影的效果，应遵循以下步骤操作：在“时间轴”面板中右击空白区域，新建一个纯色图层，并将颜色设置为黑色。使用工具栏中的钢笔工具绘制一个圆形，其大小和形状应与饮料瓶相匹配，以作为阴影使用。接下来，调整该阴影图层的羽化值，使视频画面中的效果过渡更加自然。适当降低阴影图层的透明度，以增强阴影的真实感。</a:t>
            </a:r>
            <a:endParaRPr lang="en-US" altLang="zh-CN" dirty="0"/>
          </a:p>
          <a:p>
            <a:r>
              <a:rPr lang="zh-CN" altLang="en-US" dirty="0"/>
              <a:t>完成阴影制作后，在阴影图层的位置属性上建立关键帧动画：先选中阴影图层并按 </a:t>
            </a:r>
            <a:r>
              <a:rPr lang="en-US" altLang="zh-CN" dirty="0"/>
              <a:t>P </a:t>
            </a:r>
            <a:r>
              <a:rPr lang="zh-CN" altLang="en-US" dirty="0"/>
              <a:t>键调出位置属性，激活关键帧记录器，然后创建移动动画。</a:t>
            </a:r>
            <a:endParaRPr lang="en-US" altLang="zh-CN" dirty="0"/>
          </a:p>
          <a:p>
            <a:r>
              <a:rPr lang="zh-CN" altLang="en-US" dirty="0"/>
              <a:t>提示：应确保物体的移动与阴影相匹配。</a:t>
            </a:r>
            <a:endParaRPr lang="en-US" altLang="zh-CN" dirty="0"/>
          </a:p>
          <a:p>
            <a:r>
              <a:rPr lang="zh-CN" altLang="en-US" dirty="0"/>
              <a:t>新建纯色图层的操作如图 </a:t>
            </a:r>
            <a:r>
              <a:rPr lang="en-US" altLang="zh-CN" dirty="0"/>
              <a:t>1-1-17 </a:t>
            </a:r>
            <a:r>
              <a:rPr lang="zh-CN" altLang="en-US" dirty="0"/>
              <a:t>所示。视频画面中阴影效果的调整如图 </a:t>
            </a:r>
            <a:r>
              <a:rPr lang="en-US" altLang="zh-CN" dirty="0"/>
              <a:t>1-1-18 </a:t>
            </a:r>
            <a:r>
              <a:rPr lang="zh-CN" altLang="en-US" dirty="0"/>
              <a:t>所示。</a:t>
            </a:r>
          </a:p>
        </p:txBody>
      </p:sp>
      <p:sp>
        <p:nvSpPr>
          <p:cNvPr id="16" name="文本占位符 15">
            <a:extLst>
              <a:ext uri="{FF2B5EF4-FFF2-40B4-BE49-F238E27FC236}">
                <a16:creationId xmlns:a16="http://schemas.microsoft.com/office/drawing/2014/main" id="{92773E49-C83F-737D-4D93-87136AED5092}"/>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629659793"/>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A91B4-4D68-7AB4-809E-B4B34D38E0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2D9D336-DB7B-05D5-A6C1-A2E7CB72E50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CC3411C-0290-7E8A-B398-F8C1DFF3DFC5}"/>
              </a:ext>
            </a:extLst>
          </p:cNvPr>
          <p:cNvPicPr>
            <a:picLocks noGrp="1" noChangeAspect="1"/>
          </p:cNvPicPr>
          <p:nvPr>
            <p:ph type="pic" sz="quarter" idx="13"/>
          </p:nvPr>
        </p:nvPicPr>
        <p:blipFill rotWithShape="1">
          <a:blip r:embed="rId2"/>
          <a:srcRect l="-2614" r="-2614"/>
          <a:stretch>
            <a:fillRect/>
          </a:stretch>
        </p:blipFill>
        <p:spPr>
          <a:prstGeom prst="rect">
            <a:avLst/>
          </a:prstGeom>
        </p:spPr>
      </p:pic>
    </p:spTree>
    <p:extLst>
      <p:ext uri="{BB962C8B-B14F-4D97-AF65-F5344CB8AC3E}">
        <p14:creationId xmlns:p14="http://schemas.microsoft.com/office/powerpoint/2010/main" val="3180340355"/>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130C1-5E38-753C-4BED-05BDE2BFD5CA}"/>
            </a:ext>
          </a:extLst>
        </p:cNvPr>
        <p:cNvGrpSpPr/>
        <p:nvPr/>
      </p:nvGrpSpPr>
      <p:grpSpPr>
        <a:xfrm>
          <a:off x="0" y="0"/>
          <a:ext cx="0" cy="0"/>
          <a:chOff x="0" y="0"/>
          <a:chExt cx="0" cy="0"/>
        </a:xfrm>
      </p:grpSpPr>
      <p:pic>
        <p:nvPicPr>
          <p:cNvPr id="10" name="图片占位符 9">
            <a:extLst>
              <a:ext uri="{FF2B5EF4-FFF2-40B4-BE49-F238E27FC236}">
                <a16:creationId xmlns:a16="http://schemas.microsoft.com/office/drawing/2014/main" id="{9A1C9D55-08DD-7D2B-1A09-EDB8B9BC2044}"/>
              </a:ext>
            </a:extLst>
          </p:cNvPr>
          <p:cNvPicPr>
            <a:picLocks noGrp="1" noChangeAspect="1"/>
          </p:cNvPicPr>
          <p:nvPr>
            <p:ph type="pic" sz="quarter" idx="14"/>
          </p:nvPr>
        </p:nvPicPr>
        <p:blipFill rotWithShape="1">
          <a:blip r:embed="rId2"/>
          <a:srcRect l="-29978" r="-29978"/>
          <a:stretch>
            <a:fillRect/>
          </a:stretch>
        </p:blipFill>
        <p:spPr>
          <a:prstGeom prst="rect">
            <a:avLst/>
          </a:prstGeom>
        </p:spPr>
      </p:pic>
      <p:sp>
        <p:nvSpPr>
          <p:cNvPr id="4" name="文本占位符 3">
            <a:extLst>
              <a:ext uri="{FF2B5EF4-FFF2-40B4-BE49-F238E27FC236}">
                <a16:creationId xmlns:a16="http://schemas.microsoft.com/office/drawing/2014/main" id="{E9C30966-ED20-EFC1-D619-82BDDBB7B746}"/>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94A218C6-DDB9-84F7-2D82-CB752C870C23}"/>
              </a:ext>
            </a:extLst>
          </p:cNvPr>
          <p:cNvSpPr>
            <a:spLocks noGrp="1"/>
          </p:cNvSpPr>
          <p:nvPr>
            <p:ph type="body" sz="quarter" idx="11"/>
          </p:nvPr>
        </p:nvSpPr>
        <p:spPr>
          <a:xfrm>
            <a:off x="337295" y="1715628"/>
            <a:ext cx="5337642" cy="4095160"/>
          </a:xfrm>
        </p:spPr>
        <p:txBody>
          <a:bodyPr/>
          <a:lstStyle/>
          <a:p>
            <a:r>
              <a:rPr lang="zh-CN" altLang="en-US" dirty="0"/>
              <a:t>步骤 </a:t>
            </a:r>
            <a:r>
              <a:rPr lang="en-US" altLang="zh-CN" dirty="0"/>
              <a:t>08 </a:t>
            </a:r>
            <a:r>
              <a:rPr lang="zh-CN" altLang="en-US" dirty="0"/>
              <a:t>在“时间轴”面板中打开“粒子”图层的眼睛图标，观看画面效果。进一步设置“粒子”图层的参数。在“效果控件”面板中将粒子的数量（</a:t>
            </a:r>
            <a:r>
              <a:rPr lang="en-US" altLang="zh-CN" dirty="0"/>
              <a:t>Particles/sec</a:t>
            </a:r>
            <a:r>
              <a:rPr lang="zh-CN" altLang="en-US" dirty="0"/>
              <a:t>）修改为 </a:t>
            </a:r>
            <a:r>
              <a:rPr lang="en-US" altLang="zh-CN" dirty="0"/>
              <a:t>2000</a:t>
            </a:r>
            <a:r>
              <a:rPr lang="zh-CN" altLang="en-US" dirty="0"/>
              <a:t>，并根据需要调整速率、随机速率、生命值、大小和透明度等参数。</a:t>
            </a:r>
            <a:endParaRPr lang="en-US" altLang="zh-CN" dirty="0"/>
          </a:p>
          <a:p>
            <a:r>
              <a:rPr lang="zh-CN" altLang="en-US" dirty="0"/>
              <a:t>具体参数的调整如图 </a:t>
            </a:r>
            <a:r>
              <a:rPr lang="en-US" altLang="zh-CN" dirty="0"/>
              <a:t>3-2-11 </a:t>
            </a:r>
            <a:r>
              <a:rPr lang="zh-CN" altLang="en-US" dirty="0"/>
              <a:t>所示。</a:t>
            </a:r>
          </a:p>
        </p:txBody>
      </p:sp>
    </p:spTree>
    <p:extLst>
      <p:ext uri="{BB962C8B-B14F-4D97-AF65-F5344CB8AC3E}">
        <p14:creationId xmlns:p14="http://schemas.microsoft.com/office/powerpoint/2010/main" val="1967281139"/>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C3670-F09B-4A09-510E-0663A8C89DF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3DD1550-54E7-D300-27AD-9E2ADB3190C0}"/>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DDAD3FCF-4D59-47B7-AB47-6D518257ED4E}"/>
              </a:ext>
            </a:extLst>
          </p:cNvPr>
          <p:cNvSpPr>
            <a:spLocks noGrp="1"/>
          </p:cNvSpPr>
          <p:nvPr>
            <p:ph type="body" sz="quarter" idx="11"/>
          </p:nvPr>
        </p:nvSpPr>
        <p:spPr>
          <a:xfrm>
            <a:off x="337295" y="2223460"/>
            <a:ext cx="5337642" cy="3079497"/>
          </a:xfrm>
        </p:spPr>
        <p:txBody>
          <a:bodyPr/>
          <a:lstStyle/>
          <a:p>
            <a:r>
              <a:rPr lang="zh-CN" altLang="en-US" dirty="0"/>
              <a:t> 步骤 </a:t>
            </a:r>
            <a:r>
              <a:rPr lang="en-US" altLang="zh-CN" dirty="0"/>
              <a:t>09 </a:t>
            </a:r>
            <a:r>
              <a:rPr lang="zh-CN" altLang="en-US" dirty="0"/>
              <a:t>在“时间轴”面板中复制“跟踪”图层。将“跟踪”图层与“粒子”图层进行预合成，并命名为“光线”。</a:t>
            </a:r>
          </a:p>
          <a:p>
            <a:r>
              <a:rPr lang="zh-CN" altLang="en-US" dirty="0"/>
              <a:t>提示：复制图层的快捷键为 </a:t>
            </a:r>
            <a:r>
              <a:rPr lang="en-US" altLang="zh-CN" dirty="0" err="1"/>
              <a:t>Ctrl+D</a:t>
            </a:r>
            <a:r>
              <a:rPr lang="en-US" altLang="zh-CN" dirty="0"/>
              <a:t> </a:t>
            </a:r>
            <a:r>
              <a:rPr lang="zh-CN" altLang="en-US" dirty="0"/>
              <a:t>；执行预合成操作的快捷键为 </a:t>
            </a:r>
            <a:r>
              <a:rPr lang="en-US" altLang="zh-CN" dirty="0" err="1"/>
              <a:t>Ctrl+Shift+C</a:t>
            </a:r>
            <a:r>
              <a:rPr lang="zh-CN" altLang="en-US" dirty="0"/>
              <a:t>。</a:t>
            </a:r>
            <a:endParaRPr lang="en-US" altLang="zh-CN" dirty="0"/>
          </a:p>
          <a:p>
            <a:r>
              <a:rPr lang="zh-CN" altLang="en-US" dirty="0"/>
              <a:t>预合成效果如图 </a:t>
            </a:r>
            <a:r>
              <a:rPr lang="en-US" altLang="zh-CN" dirty="0"/>
              <a:t>3-2-12 </a:t>
            </a:r>
            <a:r>
              <a:rPr lang="zh-CN" altLang="en-US" dirty="0"/>
              <a:t>所示。</a:t>
            </a:r>
          </a:p>
        </p:txBody>
      </p:sp>
      <p:pic>
        <p:nvPicPr>
          <p:cNvPr id="7" name="图片占位符 6">
            <a:extLst>
              <a:ext uri="{FF2B5EF4-FFF2-40B4-BE49-F238E27FC236}">
                <a16:creationId xmlns:a16="http://schemas.microsoft.com/office/drawing/2014/main" id="{B092C926-0D76-BBAC-DD99-8D675922015C}"/>
              </a:ext>
            </a:extLst>
          </p:cNvPr>
          <p:cNvPicPr>
            <a:picLocks noGrp="1" noChangeAspect="1"/>
          </p:cNvPicPr>
          <p:nvPr>
            <p:ph type="pic" sz="quarter" idx="14"/>
          </p:nvPr>
        </p:nvPicPr>
        <p:blipFill rotWithShape="1">
          <a:blip r:embed="rId2"/>
          <a:srcRect t="-113260" b="-113260"/>
          <a:stretch>
            <a:fillRect/>
          </a:stretch>
        </p:blipFill>
        <p:spPr>
          <a:prstGeom prst="rect">
            <a:avLst/>
          </a:prstGeom>
        </p:spPr>
      </p:pic>
    </p:spTree>
    <p:extLst>
      <p:ext uri="{BB962C8B-B14F-4D97-AF65-F5344CB8AC3E}">
        <p14:creationId xmlns:p14="http://schemas.microsoft.com/office/powerpoint/2010/main" val="1004842026"/>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793EB-36E6-93DC-B700-7A307FE5193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B6869AC-5365-B6B3-91CF-F45E70A78E82}"/>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C6353FCB-F92D-D632-5F52-CDB70FF94B73}"/>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10 </a:t>
            </a:r>
            <a:r>
              <a:rPr lang="zh-CN" altLang="en-US" dirty="0"/>
              <a:t>在“时间轴”面板中复制原始素材，然后将其粘贴到“光线”预合成中。在预合成中将复制的素材图层拉至最下面并右击，将其改为参考图层。</a:t>
            </a:r>
            <a:endParaRPr lang="en-US" altLang="zh-CN" dirty="0"/>
          </a:p>
          <a:p>
            <a:r>
              <a:rPr lang="zh-CN" altLang="en-US" dirty="0"/>
              <a:t>提示：复制的快捷键为 </a:t>
            </a:r>
            <a:r>
              <a:rPr lang="en-US" altLang="zh-CN" dirty="0" err="1"/>
              <a:t>Ctrl+C</a:t>
            </a:r>
            <a:r>
              <a:rPr lang="zh-CN" altLang="en-US" dirty="0"/>
              <a:t>。</a:t>
            </a:r>
            <a:endParaRPr lang="en-US" altLang="zh-CN" dirty="0"/>
          </a:p>
          <a:p>
            <a:r>
              <a:rPr lang="zh-CN" altLang="en-US" dirty="0"/>
              <a:t>参考图层如图 </a:t>
            </a:r>
            <a:r>
              <a:rPr lang="en-US" altLang="zh-CN" dirty="0"/>
              <a:t>3-2-13 </a:t>
            </a:r>
            <a:r>
              <a:rPr lang="zh-CN" altLang="en-US" dirty="0"/>
              <a:t>所示。</a:t>
            </a:r>
          </a:p>
        </p:txBody>
      </p:sp>
      <p:pic>
        <p:nvPicPr>
          <p:cNvPr id="6" name="图片占位符 5">
            <a:extLst>
              <a:ext uri="{FF2B5EF4-FFF2-40B4-BE49-F238E27FC236}">
                <a16:creationId xmlns:a16="http://schemas.microsoft.com/office/drawing/2014/main" id="{E8143A59-ACFC-B941-66E1-C44A77FAB959}"/>
              </a:ext>
            </a:extLst>
          </p:cNvPr>
          <p:cNvPicPr>
            <a:picLocks noGrp="1" noChangeAspect="1"/>
          </p:cNvPicPr>
          <p:nvPr>
            <p:ph type="pic" sz="quarter" idx="14"/>
          </p:nvPr>
        </p:nvPicPr>
        <p:blipFill rotWithShape="1">
          <a:blip r:embed="rId2"/>
          <a:srcRect t="-39746" b="-39746"/>
          <a:stretch>
            <a:fillRect/>
          </a:stretch>
        </p:blipFill>
        <p:spPr>
          <a:prstGeom prst="rect">
            <a:avLst/>
          </a:prstGeom>
        </p:spPr>
      </p:pic>
    </p:spTree>
    <p:extLst>
      <p:ext uri="{BB962C8B-B14F-4D97-AF65-F5344CB8AC3E}">
        <p14:creationId xmlns:p14="http://schemas.microsoft.com/office/powerpoint/2010/main" val="1920121351"/>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E3232-023B-E2AE-27F3-43123A67A89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604E45-AB89-9FC2-5818-479381466447}"/>
              </a:ext>
            </a:extLst>
          </p:cNvPr>
          <p:cNvSpPr>
            <a:spLocks noGrp="1"/>
          </p:cNvSpPr>
          <p:nvPr>
            <p:ph type="body" sz="quarter" idx="11"/>
          </p:nvPr>
        </p:nvSpPr>
        <p:spPr>
          <a:xfrm>
            <a:off x="337294" y="2985206"/>
            <a:ext cx="11275585" cy="1556003"/>
          </a:xfrm>
        </p:spPr>
        <p:txBody>
          <a:bodyPr/>
          <a:lstStyle/>
          <a:p>
            <a:r>
              <a:rPr lang="zh-CN" altLang="en-US" dirty="0"/>
              <a:t>步骤 </a:t>
            </a:r>
            <a:r>
              <a:rPr lang="en-US" altLang="zh-CN" dirty="0"/>
              <a:t>11 </a:t>
            </a:r>
            <a:r>
              <a:rPr lang="zh-CN" altLang="en-US" dirty="0"/>
              <a:t>在“时间轴”面板预合成中找到人物转身的位置，右击空白区域，新建一个名为“遮罩”的纯色层，并将图层不透明度调整为 </a:t>
            </a:r>
            <a:r>
              <a:rPr lang="en-US" altLang="zh-CN" dirty="0"/>
              <a:t>50%</a:t>
            </a:r>
            <a:r>
              <a:rPr lang="zh-CN" altLang="en-US" dirty="0"/>
              <a:t>。</a:t>
            </a:r>
          </a:p>
          <a:p>
            <a:r>
              <a:rPr lang="zh-CN" altLang="en-US" dirty="0"/>
              <a:t>画面位置如图 </a:t>
            </a:r>
            <a:r>
              <a:rPr lang="en-US" altLang="zh-CN" dirty="0"/>
              <a:t>3-2-14 </a:t>
            </a:r>
            <a:r>
              <a:rPr lang="zh-CN" altLang="en-US" dirty="0"/>
              <a:t>所示。不透明度调整如图 </a:t>
            </a:r>
            <a:r>
              <a:rPr lang="en-US" altLang="zh-CN" dirty="0"/>
              <a:t>3-2-15 </a:t>
            </a:r>
            <a:r>
              <a:rPr lang="zh-CN" altLang="en-US" dirty="0"/>
              <a:t>所示。</a:t>
            </a:r>
          </a:p>
        </p:txBody>
      </p:sp>
      <p:sp>
        <p:nvSpPr>
          <p:cNvPr id="4" name="文本占位符 3">
            <a:extLst>
              <a:ext uri="{FF2B5EF4-FFF2-40B4-BE49-F238E27FC236}">
                <a16:creationId xmlns:a16="http://schemas.microsoft.com/office/drawing/2014/main" id="{D11664BD-BFF2-686A-541B-59C9E0EB19DA}"/>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685792309"/>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1BAE9-49A0-1CD3-CCB7-CEBA815C560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F60B169-3F7A-914E-B2E0-9F5DD46A58C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1932F821-BADC-AC3A-024F-162D4D8C12C1}"/>
              </a:ext>
            </a:extLst>
          </p:cNvPr>
          <p:cNvPicPr>
            <a:picLocks noGrp="1" noChangeAspect="1"/>
          </p:cNvPicPr>
          <p:nvPr>
            <p:ph type="pic" sz="quarter" idx="13"/>
          </p:nvPr>
        </p:nvPicPr>
        <p:blipFill rotWithShape="1">
          <a:blip r:embed="rId2"/>
          <a:srcRect l="-4255" r="-4255"/>
          <a:stretch>
            <a:fillRect/>
          </a:stretch>
        </p:blipFill>
        <p:spPr>
          <a:prstGeom prst="rect">
            <a:avLst/>
          </a:prstGeom>
        </p:spPr>
      </p:pic>
    </p:spTree>
    <p:extLst>
      <p:ext uri="{BB962C8B-B14F-4D97-AF65-F5344CB8AC3E}">
        <p14:creationId xmlns:p14="http://schemas.microsoft.com/office/powerpoint/2010/main" val="165406672"/>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278FC-6F6A-686C-8FE0-BF5350B223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7A0B71E-3DD1-3F0F-2C1A-A7796791F7A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B8B4BDD3-8E8D-4841-59EF-65B2FDDE7904}"/>
              </a:ext>
            </a:extLst>
          </p:cNvPr>
          <p:cNvPicPr>
            <a:picLocks noGrp="1" noChangeAspect="1"/>
          </p:cNvPicPr>
          <p:nvPr>
            <p:ph type="pic" sz="quarter" idx="13"/>
          </p:nvPr>
        </p:nvPicPr>
        <p:blipFill rotWithShape="1">
          <a:blip r:embed="rId2"/>
          <a:srcRect t="-29422" b="-29422"/>
          <a:stretch>
            <a:fillRect/>
          </a:stretch>
        </p:blipFill>
        <p:spPr>
          <a:prstGeom prst="rect">
            <a:avLst/>
          </a:prstGeom>
        </p:spPr>
      </p:pic>
    </p:spTree>
    <p:extLst>
      <p:ext uri="{BB962C8B-B14F-4D97-AF65-F5344CB8AC3E}">
        <p14:creationId xmlns:p14="http://schemas.microsoft.com/office/powerpoint/2010/main" val="3062911388"/>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25393-45B6-EB2E-6D3E-4A5068371AB7}"/>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1BB11B5A-BC14-DBA8-1412-7050F8E47462}"/>
              </a:ext>
            </a:extLst>
          </p:cNvPr>
          <p:cNvPicPr>
            <a:picLocks noGrp="1" noChangeAspect="1"/>
          </p:cNvPicPr>
          <p:nvPr>
            <p:ph type="pic" sz="quarter" idx="14"/>
          </p:nvPr>
        </p:nvPicPr>
        <p:blipFill rotWithShape="1">
          <a:blip r:embed="rId2"/>
          <a:srcRect t="-155120" b="-155120"/>
          <a:stretch>
            <a:fillRect/>
          </a:stretch>
        </p:blipFill>
        <p:spPr>
          <a:prstGeom prst="rect">
            <a:avLst/>
          </a:prstGeom>
        </p:spPr>
      </p:pic>
      <p:sp>
        <p:nvSpPr>
          <p:cNvPr id="4" name="文本占位符 3">
            <a:extLst>
              <a:ext uri="{FF2B5EF4-FFF2-40B4-BE49-F238E27FC236}">
                <a16:creationId xmlns:a16="http://schemas.microsoft.com/office/drawing/2014/main" id="{13ECA628-B5D7-F2EC-C9AD-0380E7F491BF}"/>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0C682860-6D81-29E7-961B-C0EEFCF0CB13}"/>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12 </a:t>
            </a:r>
            <a:r>
              <a:rPr lang="zh-CN" altLang="en-US" dirty="0"/>
              <a:t>选中“时间轴”面板预合成中的“遮罩”图层，删除前部分素材（快捷键为 </a:t>
            </a:r>
            <a:r>
              <a:rPr lang="en-US" altLang="zh-CN" dirty="0"/>
              <a:t>Alt+[</a:t>
            </a:r>
            <a:r>
              <a:rPr lang="zh-CN" altLang="en-US" dirty="0"/>
              <a:t>）和后部分素材（快捷键为 </a:t>
            </a:r>
            <a:r>
              <a:rPr lang="en-US" altLang="zh-CN" dirty="0"/>
              <a:t>Alt+]</a:t>
            </a:r>
            <a:r>
              <a:rPr lang="zh-CN" altLang="en-US" dirty="0"/>
              <a:t>）。</a:t>
            </a:r>
            <a:endParaRPr lang="en-US" altLang="zh-CN" dirty="0"/>
          </a:p>
          <a:p>
            <a:r>
              <a:rPr lang="zh-CN" altLang="en-US" dirty="0"/>
              <a:t>提示：图层裁剪的快捷键为 </a:t>
            </a:r>
            <a:r>
              <a:rPr lang="en-US" altLang="zh-CN" dirty="0"/>
              <a:t>Alt+[ </a:t>
            </a:r>
            <a:r>
              <a:rPr lang="zh-CN" altLang="en-US" dirty="0"/>
              <a:t>或者 </a:t>
            </a:r>
            <a:r>
              <a:rPr lang="en-US" altLang="zh-CN" dirty="0"/>
              <a:t>Alt+] </a:t>
            </a:r>
            <a:r>
              <a:rPr lang="zh-CN" altLang="en-US" dirty="0"/>
              <a:t>。</a:t>
            </a:r>
            <a:endParaRPr lang="en-US" altLang="zh-CN" dirty="0"/>
          </a:p>
          <a:p>
            <a:r>
              <a:rPr lang="zh-CN" altLang="en-US" dirty="0"/>
              <a:t>素材裁剪效果如图 </a:t>
            </a:r>
            <a:r>
              <a:rPr lang="en-US" altLang="zh-CN" dirty="0"/>
              <a:t>3-2-16 </a:t>
            </a:r>
            <a:r>
              <a:rPr lang="zh-CN" altLang="en-US" dirty="0"/>
              <a:t>所示。</a:t>
            </a:r>
          </a:p>
        </p:txBody>
      </p:sp>
    </p:spTree>
    <p:extLst>
      <p:ext uri="{BB962C8B-B14F-4D97-AF65-F5344CB8AC3E}">
        <p14:creationId xmlns:p14="http://schemas.microsoft.com/office/powerpoint/2010/main" val="3397519590"/>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4F6F7-B6AF-0928-F8C6-28724F449481}"/>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9B89AFBB-7936-1FCD-4281-2516CFAD9405}"/>
              </a:ext>
            </a:extLst>
          </p:cNvPr>
          <p:cNvPicPr>
            <a:picLocks noGrp="1" noChangeAspect="1"/>
          </p:cNvPicPr>
          <p:nvPr>
            <p:ph type="pic" sz="quarter" idx="14"/>
          </p:nvPr>
        </p:nvPicPr>
        <p:blipFill rotWithShape="1">
          <a:blip r:embed="rId2"/>
          <a:srcRect t="-17664" b="-17664"/>
          <a:stretch>
            <a:fillRect/>
          </a:stretch>
        </p:blipFill>
        <p:spPr>
          <a:prstGeom prst="rect">
            <a:avLst/>
          </a:prstGeom>
        </p:spPr>
      </p:pic>
      <p:sp>
        <p:nvSpPr>
          <p:cNvPr id="4" name="文本占位符 3">
            <a:extLst>
              <a:ext uri="{FF2B5EF4-FFF2-40B4-BE49-F238E27FC236}">
                <a16:creationId xmlns:a16="http://schemas.microsoft.com/office/drawing/2014/main" id="{27430AAF-B6D4-0823-C5B4-040825EE58DD}"/>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A94A237A-95D4-659F-6027-1B363168EBDA}"/>
              </a:ext>
            </a:extLst>
          </p:cNvPr>
          <p:cNvSpPr>
            <a:spLocks noGrp="1"/>
          </p:cNvSpPr>
          <p:nvPr>
            <p:ph type="body" sz="quarter" idx="11"/>
          </p:nvPr>
        </p:nvSpPr>
        <p:spPr>
          <a:xfrm>
            <a:off x="337295" y="2731290"/>
            <a:ext cx="5337642" cy="2063835"/>
          </a:xfrm>
        </p:spPr>
        <p:txBody>
          <a:bodyPr/>
          <a:lstStyle/>
          <a:p>
            <a:r>
              <a:rPr lang="zh-CN" altLang="en-US" dirty="0"/>
              <a:t>步骤 </a:t>
            </a:r>
            <a:r>
              <a:rPr lang="en-US" altLang="zh-CN" dirty="0"/>
              <a:t>13 </a:t>
            </a:r>
            <a:r>
              <a:rPr lang="zh-CN" altLang="en-US" dirty="0"/>
              <a:t>选中“时 间轴”面板预合成中的“遮罩”图层，为其制作蒙版 路径动画。蒙版制作如图 </a:t>
            </a:r>
            <a:r>
              <a:rPr lang="en-US" altLang="zh-CN" dirty="0"/>
              <a:t>3-2-17 </a:t>
            </a:r>
            <a:r>
              <a:rPr lang="zh-CN" altLang="en-US" dirty="0"/>
              <a:t>所示。蒙版路径动画如图 </a:t>
            </a:r>
            <a:r>
              <a:rPr lang="en-US" altLang="zh-CN" dirty="0"/>
              <a:t>3-2-18 </a:t>
            </a:r>
            <a:r>
              <a:rPr lang="zh-CN" altLang="en-US" dirty="0"/>
              <a:t>所示。</a:t>
            </a:r>
          </a:p>
        </p:txBody>
      </p:sp>
    </p:spTree>
    <p:extLst>
      <p:ext uri="{BB962C8B-B14F-4D97-AF65-F5344CB8AC3E}">
        <p14:creationId xmlns:p14="http://schemas.microsoft.com/office/powerpoint/2010/main" val="1836617672"/>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E7608-8AED-E89B-19F4-66F2675C3D0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7187AC-A0D2-1FF0-BC2C-C5258803BC8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C31AD268-99CC-1520-31F1-D07877DC59B5}"/>
              </a:ext>
            </a:extLst>
          </p:cNvPr>
          <p:cNvPicPr>
            <a:picLocks noGrp="1" noChangeAspect="1"/>
          </p:cNvPicPr>
          <p:nvPr>
            <p:ph type="pic" sz="quarter" idx="13"/>
          </p:nvPr>
        </p:nvPicPr>
        <p:blipFill rotWithShape="1">
          <a:blip r:embed="rId2"/>
          <a:srcRect t="-75638" b="-75638"/>
          <a:stretch>
            <a:fillRect/>
          </a:stretch>
        </p:blipFill>
        <p:spPr>
          <a:prstGeom prst="rect">
            <a:avLst/>
          </a:prstGeom>
        </p:spPr>
      </p:pic>
    </p:spTree>
    <p:extLst>
      <p:ext uri="{BB962C8B-B14F-4D97-AF65-F5344CB8AC3E}">
        <p14:creationId xmlns:p14="http://schemas.microsoft.com/office/powerpoint/2010/main" val="28810248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9DEF6-96E3-8717-6E12-8386957F8F4D}"/>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B3F1A4CC-3EF9-1D5B-485D-7819317F5DA0}"/>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702423B3-A608-90C3-A098-3A606943AF2B}"/>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48114" b="-48114"/>
          <a:stretch>
            <a:fillRect/>
          </a:stretch>
        </p:blipFill>
        <p:spPr>
          <a:prstGeom prst="rect">
            <a:avLst/>
          </a:prstGeom>
        </p:spPr>
      </p:pic>
    </p:spTree>
    <p:extLst>
      <p:ext uri="{BB962C8B-B14F-4D97-AF65-F5344CB8AC3E}">
        <p14:creationId xmlns:p14="http://schemas.microsoft.com/office/powerpoint/2010/main" val="2814049955"/>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7A206-E33D-14CF-55C4-F1D31DA00E5E}"/>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C4F14B18-A0DB-3B18-92AF-AB20A24FC54D}"/>
              </a:ext>
            </a:extLst>
          </p:cNvPr>
          <p:cNvPicPr>
            <a:picLocks noGrp="1" noChangeAspect="1"/>
          </p:cNvPicPr>
          <p:nvPr>
            <p:ph type="pic" sz="quarter" idx="14"/>
          </p:nvPr>
        </p:nvPicPr>
        <p:blipFill rotWithShape="1">
          <a:blip r:embed="rId2"/>
          <a:srcRect t="-135398" b="-135398"/>
          <a:stretch>
            <a:fillRect/>
          </a:stretch>
        </p:blipFill>
        <p:spPr>
          <a:prstGeom prst="rect">
            <a:avLst/>
          </a:prstGeom>
        </p:spPr>
      </p:pic>
      <p:sp>
        <p:nvSpPr>
          <p:cNvPr id="4" name="文本占位符 3">
            <a:extLst>
              <a:ext uri="{FF2B5EF4-FFF2-40B4-BE49-F238E27FC236}">
                <a16:creationId xmlns:a16="http://schemas.microsoft.com/office/drawing/2014/main" id="{6A35F1FF-65CE-23A1-E16C-311604322B8A}"/>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636E7A0A-EC86-1E95-EA67-2B458FFE5362}"/>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14 </a:t>
            </a:r>
            <a:r>
              <a:rPr lang="zh-CN" altLang="en-US" dirty="0"/>
              <a:t>在“时间轴”面板预合成中，将“遮罩”图层的不透明度更改为 </a:t>
            </a:r>
            <a:r>
              <a:rPr lang="en-US" altLang="zh-CN" dirty="0"/>
              <a:t>100%</a:t>
            </a:r>
            <a:r>
              <a:rPr lang="zh-CN" altLang="en-US" dirty="0"/>
              <a:t>，并将其放置在“粒子”图层上面。选中“粒子” 图层，将图层模式设置为“亮度反转遮罩”。观看效果后删除原始素材参考图层。</a:t>
            </a:r>
            <a:endParaRPr lang="en-US" altLang="zh-CN" dirty="0"/>
          </a:p>
          <a:p>
            <a:r>
              <a:rPr lang="zh-CN" altLang="en-US" dirty="0"/>
              <a:t>亮度反转遮罩设置如图 </a:t>
            </a:r>
            <a:r>
              <a:rPr lang="en-US" altLang="zh-CN" dirty="0"/>
              <a:t>3-2-19 </a:t>
            </a:r>
            <a:r>
              <a:rPr lang="zh-CN" altLang="en-US" dirty="0"/>
              <a:t>所示。</a:t>
            </a:r>
          </a:p>
        </p:txBody>
      </p:sp>
    </p:spTree>
    <p:extLst>
      <p:ext uri="{BB962C8B-B14F-4D97-AF65-F5344CB8AC3E}">
        <p14:creationId xmlns:p14="http://schemas.microsoft.com/office/powerpoint/2010/main" val="3990158090"/>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42FB9-CECF-36E0-D32F-26E658DB516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E6B1001-8A54-036D-51AC-6B7550CCCC04}"/>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1D3D452D-E1F9-BF2C-12DD-6A8C9EC426E3}"/>
              </a:ext>
            </a:extLst>
          </p:cNvPr>
          <p:cNvSpPr>
            <a:spLocks noGrp="1"/>
          </p:cNvSpPr>
          <p:nvPr>
            <p:ph type="body" sz="quarter" idx="11"/>
          </p:nvPr>
        </p:nvSpPr>
        <p:spPr>
          <a:xfrm>
            <a:off x="337295" y="1969544"/>
            <a:ext cx="5337642" cy="3587329"/>
          </a:xfrm>
        </p:spPr>
        <p:txBody>
          <a:bodyPr/>
          <a:lstStyle/>
          <a:p>
            <a:r>
              <a:rPr lang="zh-CN" altLang="en-US" dirty="0"/>
              <a:t>提示：接下来制作线的辉光效果（在光线合成下进行）。在“时间轴”面板中右击空白区域，新建一个颜色为黑色的纯色图层（该图层应放置在底层）。再次新建调整图层并放置在顶层，然后使用 </a:t>
            </a:r>
            <a:r>
              <a:rPr lang="en-US" altLang="zh-CN" dirty="0" err="1"/>
              <a:t>Ctrl+D</a:t>
            </a:r>
            <a:r>
              <a:rPr lang="en-US" altLang="zh-CN" dirty="0"/>
              <a:t> </a:t>
            </a:r>
            <a:r>
              <a:rPr lang="zh-CN" altLang="en-US" dirty="0"/>
              <a:t>组合键将其复制 </a:t>
            </a:r>
            <a:r>
              <a:rPr lang="en-US" altLang="zh-CN" dirty="0"/>
              <a:t>4 </a:t>
            </a:r>
            <a:r>
              <a:rPr lang="zh-CN" altLang="en-US" dirty="0"/>
              <a:t>次。</a:t>
            </a:r>
            <a:endParaRPr lang="en-US" altLang="zh-CN" dirty="0"/>
          </a:p>
          <a:p>
            <a:r>
              <a:rPr lang="zh-CN" altLang="en-US" dirty="0"/>
              <a:t>图层关系如图 </a:t>
            </a:r>
            <a:r>
              <a:rPr lang="en-US" altLang="zh-CN" dirty="0"/>
              <a:t>3-2-20 </a:t>
            </a:r>
            <a:r>
              <a:rPr lang="zh-CN" altLang="en-US" dirty="0"/>
              <a:t>所示。</a:t>
            </a:r>
          </a:p>
        </p:txBody>
      </p:sp>
      <p:pic>
        <p:nvPicPr>
          <p:cNvPr id="8" name="图片占位符 7">
            <a:extLst>
              <a:ext uri="{FF2B5EF4-FFF2-40B4-BE49-F238E27FC236}">
                <a16:creationId xmlns:a16="http://schemas.microsoft.com/office/drawing/2014/main" id="{001E928C-E882-BED0-57B9-FC818395C589}"/>
              </a:ext>
            </a:extLst>
          </p:cNvPr>
          <p:cNvPicPr>
            <a:picLocks noGrp="1" noChangeAspect="1"/>
          </p:cNvPicPr>
          <p:nvPr>
            <p:ph type="pic" sz="quarter" idx="14"/>
          </p:nvPr>
        </p:nvPicPr>
        <p:blipFill rotWithShape="1">
          <a:blip r:embed="rId2"/>
          <a:srcRect t="-32727" b="-32727"/>
          <a:stretch>
            <a:fillRect/>
          </a:stretch>
        </p:blipFill>
        <p:spPr>
          <a:prstGeom prst="rect">
            <a:avLst/>
          </a:prstGeom>
        </p:spPr>
      </p:pic>
    </p:spTree>
    <p:extLst>
      <p:ext uri="{BB962C8B-B14F-4D97-AF65-F5344CB8AC3E}">
        <p14:creationId xmlns:p14="http://schemas.microsoft.com/office/powerpoint/2010/main" val="1357973834"/>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44D26-D8BD-5004-470A-74028A42D31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CF1BB2F-35BE-B935-56B7-D48E178C94AF}"/>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525C6B86-EDCE-623F-A196-998A7273FE73}"/>
              </a:ext>
            </a:extLst>
          </p:cNvPr>
          <p:cNvSpPr>
            <a:spLocks noGrp="1"/>
          </p:cNvSpPr>
          <p:nvPr>
            <p:ph type="body" sz="quarter" idx="11"/>
          </p:nvPr>
        </p:nvSpPr>
        <p:spPr>
          <a:xfrm>
            <a:off x="337295" y="2477376"/>
            <a:ext cx="5337642" cy="2571666"/>
          </a:xfrm>
        </p:spPr>
        <p:txBody>
          <a:bodyPr/>
          <a:lstStyle/>
          <a:p>
            <a:r>
              <a:rPr lang="zh-CN" altLang="en-US" dirty="0"/>
              <a:t>在“时间轴”面板中回到总合成窗口，将光线图层混合模式改为“相加”。添加颜色，右击该图层，在右键菜单中选择“效果”→“颜色校正”→“红色”选项。</a:t>
            </a:r>
            <a:endParaRPr lang="en-US" altLang="zh-CN" dirty="0"/>
          </a:p>
          <a:p>
            <a:r>
              <a:rPr lang="zh-CN" altLang="en-US" dirty="0"/>
              <a:t>画面效果如图 </a:t>
            </a:r>
            <a:r>
              <a:rPr lang="en-US" altLang="zh-CN" dirty="0"/>
              <a:t>3-2-21 </a:t>
            </a:r>
            <a:r>
              <a:rPr lang="zh-CN" altLang="en-US" dirty="0"/>
              <a:t>所示。</a:t>
            </a:r>
          </a:p>
        </p:txBody>
      </p:sp>
      <p:pic>
        <p:nvPicPr>
          <p:cNvPr id="7" name="图片占位符 6">
            <a:extLst>
              <a:ext uri="{FF2B5EF4-FFF2-40B4-BE49-F238E27FC236}">
                <a16:creationId xmlns:a16="http://schemas.microsoft.com/office/drawing/2014/main" id="{29D87B0D-1A60-EC3B-0C77-63DFCF8A6D9D}"/>
              </a:ext>
            </a:extLst>
          </p:cNvPr>
          <p:cNvPicPr>
            <a:picLocks noGrp="1" noChangeAspect="1"/>
          </p:cNvPicPr>
          <p:nvPr>
            <p:ph type="pic" sz="quarter" idx="14"/>
          </p:nvPr>
        </p:nvPicPr>
        <p:blipFill rotWithShape="1">
          <a:blip r:embed="rId2"/>
          <a:srcRect t="-25010" b="-25010"/>
          <a:stretch>
            <a:fillRect/>
          </a:stretch>
        </p:blipFill>
        <p:spPr>
          <a:prstGeom prst="rect">
            <a:avLst/>
          </a:prstGeom>
        </p:spPr>
      </p:pic>
    </p:spTree>
    <p:extLst>
      <p:ext uri="{BB962C8B-B14F-4D97-AF65-F5344CB8AC3E}">
        <p14:creationId xmlns:p14="http://schemas.microsoft.com/office/powerpoint/2010/main" val="2663489136"/>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7C417-3067-5A24-59A3-DF1922E5C7F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241485C-4B5A-A2FB-D4E6-EF22A130C27D}"/>
              </a:ext>
            </a:extLst>
          </p:cNvPr>
          <p:cNvSpPr>
            <a:spLocks noGrp="1"/>
          </p:cNvSpPr>
          <p:nvPr>
            <p:ph type="body" sz="quarter" idx="11"/>
          </p:nvPr>
        </p:nvSpPr>
        <p:spPr>
          <a:xfrm>
            <a:off x="337294" y="1207796"/>
            <a:ext cx="11275585" cy="5110823"/>
          </a:xfrm>
        </p:spPr>
        <p:txBody>
          <a:bodyPr/>
          <a:lstStyle/>
          <a:p>
            <a:r>
              <a:rPr lang="zh-CN" altLang="en-US" dirty="0"/>
              <a:t>步骤 </a:t>
            </a:r>
            <a:r>
              <a:rPr lang="en-US" altLang="zh-CN" dirty="0"/>
              <a:t>15 </a:t>
            </a:r>
            <a:r>
              <a:rPr lang="zh-CN" altLang="en-US" dirty="0"/>
              <a:t>根据任务制作过程，观看画面效果。</a:t>
            </a:r>
            <a:endParaRPr lang="en-US" altLang="zh-CN" dirty="0"/>
          </a:p>
          <a:p>
            <a:r>
              <a:rPr lang="zh-CN" altLang="en-US" dirty="0"/>
              <a:t>保存项目文件：在菜单栏中选择“文件”→“另存为”选项，或按 </a:t>
            </a:r>
            <a:r>
              <a:rPr lang="en-US" altLang="zh-CN" dirty="0" err="1"/>
              <a:t>Ctrl+S</a:t>
            </a:r>
            <a:r>
              <a:rPr lang="en-US" altLang="zh-CN" dirty="0"/>
              <a:t> </a:t>
            </a:r>
            <a:r>
              <a:rPr lang="zh-CN" altLang="en-US" dirty="0"/>
              <a:t>组合键，将项目文件保存到指定位置。</a:t>
            </a:r>
            <a:endParaRPr lang="en-US" altLang="zh-CN" dirty="0"/>
          </a:p>
          <a:p>
            <a:r>
              <a:rPr lang="zh-CN" altLang="en-US" dirty="0"/>
              <a:t>输出视频：在菜单栏中选择“合成”→“添加到渲染队列”选项， 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 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8767D154-C617-B0D0-EEF6-C861055BF907}"/>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583951194"/>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3430974-E5EB-38F2-8B93-5FAD341E33FD}"/>
              </a:ext>
            </a:extLst>
          </p:cNvPr>
          <p:cNvSpPr>
            <a:spLocks noGrp="1"/>
          </p:cNvSpPr>
          <p:nvPr>
            <p:ph type="body" sz="quarter" idx="10"/>
          </p:nvPr>
        </p:nvSpPr>
        <p:spPr/>
        <p:txBody>
          <a:bodyPr/>
          <a:lstStyle/>
          <a:p>
            <a:r>
              <a:rPr lang="zh-CN" altLang="en-US" dirty="0"/>
              <a:t>任务 </a:t>
            </a:r>
            <a:r>
              <a:rPr lang="en-US" altLang="zh-CN" dirty="0"/>
              <a:t>3.3</a:t>
            </a:r>
            <a:endParaRPr lang="zh-CN" altLang="en-US" dirty="0"/>
          </a:p>
        </p:txBody>
      </p:sp>
      <p:sp>
        <p:nvSpPr>
          <p:cNvPr id="5" name="文本占位符 4">
            <a:extLst>
              <a:ext uri="{FF2B5EF4-FFF2-40B4-BE49-F238E27FC236}">
                <a16:creationId xmlns:a16="http://schemas.microsoft.com/office/drawing/2014/main" id="{A4FFA211-DB1B-159E-24F8-0DA675A03734}"/>
              </a:ext>
            </a:extLst>
          </p:cNvPr>
          <p:cNvSpPr>
            <a:spLocks noGrp="1"/>
          </p:cNvSpPr>
          <p:nvPr>
            <p:ph type="body" sz="quarter" idx="11"/>
          </p:nvPr>
        </p:nvSpPr>
        <p:spPr/>
        <p:txBody>
          <a:bodyPr/>
          <a:lstStyle/>
          <a:p>
            <a:r>
              <a:rPr lang="zh-CN" altLang="en-US" dirty="0"/>
              <a:t>面部扫描奇幻之旅</a:t>
            </a:r>
          </a:p>
        </p:txBody>
      </p:sp>
      <p:sp>
        <p:nvSpPr>
          <p:cNvPr id="6" name="文本占位符 5">
            <a:extLst>
              <a:ext uri="{FF2B5EF4-FFF2-40B4-BE49-F238E27FC236}">
                <a16:creationId xmlns:a16="http://schemas.microsoft.com/office/drawing/2014/main" id="{2C78611B-BCC9-461D-4588-14BB48A9E805}"/>
              </a:ext>
            </a:extLst>
          </p:cNvPr>
          <p:cNvSpPr>
            <a:spLocks noGrp="1"/>
          </p:cNvSpPr>
          <p:nvPr>
            <p:ph type="body" sz="quarter" idx="12"/>
          </p:nvPr>
        </p:nvSpPr>
        <p:spPr/>
        <p:txBody>
          <a:bodyPr/>
          <a:lstStyle/>
          <a:p>
            <a:r>
              <a:rPr lang="en-US" altLang="zh-CN" dirty="0"/>
              <a:t>——</a:t>
            </a:r>
            <a:r>
              <a:rPr lang="zh-CN" altLang="en-US" dirty="0"/>
              <a:t>重塑个性风采的科技魅力</a:t>
            </a:r>
          </a:p>
        </p:txBody>
      </p:sp>
    </p:spTree>
    <p:extLst>
      <p:ext uri="{BB962C8B-B14F-4D97-AF65-F5344CB8AC3E}">
        <p14:creationId xmlns:p14="http://schemas.microsoft.com/office/powerpoint/2010/main" val="4237445936"/>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EBF38468-A44B-E6AB-8F5A-FF43965930F9}"/>
              </a:ext>
            </a:extLst>
          </p:cNvPr>
          <p:cNvSpPr>
            <a:spLocks noGrp="1"/>
          </p:cNvSpPr>
          <p:nvPr>
            <p:ph type="body" sz="quarter" idx="11"/>
          </p:nvPr>
        </p:nvSpPr>
        <p:spPr>
          <a:xfrm>
            <a:off x="337294" y="3239122"/>
            <a:ext cx="11275585" cy="1048172"/>
          </a:xfrm>
        </p:spPr>
        <p:txBody>
          <a:bodyPr/>
          <a:lstStyle/>
          <a:p>
            <a:r>
              <a:rPr lang="zh-CN" altLang="en-US" dirty="0"/>
              <a:t>本任务运用现代科技元素，通过虚拟光线、数据流和动态图形，模拟高科技设备对面部进行扫描的过程。</a:t>
            </a:r>
          </a:p>
        </p:txBody>
      </p:sp>
      <p:sp>
        <p:nvSpPr>
          <p:cNvPr id="5" name="文本占位符 4">
            <a:extLst>
              <a:ext uri="{FF2B5EF4-FFF2-40B4-BE49-F238E27FC236}">
                <a16:creationId xmlns:a16="http://schemas.microsoft.com/office/drawing/2014/main" id="{70AE03EA-4944-7439-9EF4-7B0540AFD1D6}"/>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3711527327"/>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66C18-D68C-C82C-A762-4C54D496C88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37A6452-232E-F6A2-0134-63B5F6601E33}"/>
              </a:ext>
            </a:extLst>
          </p:cNvPr>
          <p:cNvSpPr>
            <a:spLocks noGrp="1"/>
          </p:cNvSpPr>
          <p:nvPr>
            <p:ph type="body" sz="quarter" idx="11"/>
          </p:nvPr>
        </p:nvSpPr>
        <p:spPr>
          <a:xfrm>
            <a:off x="337294" y="2731291"/>
            <a:ext cx="11275585" cy="2063835"/>
          </a:xfrm>
        </p:spPr>
        <p:txBody>
          <a:bodyPr/>
          <a:lstStyle/>
          <a:p>
            <a:r>
              <a:rPr lang="zh-CN" altLang="en-US" dirty="0"/>
              <a:t>（</a:t>
            </a:r>
            <a:r>
              <a:rPr lang="en-US" altLang="zh-CN" dirty="0"/>
              <a:t>1</a:t>
            </a:r>
            <a:r>
              <a:rPr lang="zh-CN" altLang="en-US" dirty="0"/>
              <a:t>）掌握网格变形的应用。</a:t>
            </a:r>
          </a:p>
          <a:p>
            <a:r>
              <a:rPr lang="zh-CN" altLang="en-US" dirty="0"/>
              <a:t>（</a:t>
            </a:r>
            <a:r>
              <a:rPr lang="en-US" altLang="zh-CN" dirty="0"/>
              <a:t>2</a:t>
            </a:r>
            <a:r>
              <a:rPr lang="zh-CN" altLang="en-US" dirty="0"/>
              <a:t>）掌握蒙版交集的应用。</a:t>
            </a:r>
          </a:p>
          <a:p>
            <a:r>
              <a:rPr lang="zh-CN" altLang="en-US" dirty="0"/>
              <a:t>（</a:t>
            </a:r>
            <a:r>
              <a:rPr lang="en-US" altLang="zh-CN" dirty="0"/>
              <a:t>3</a:t>
            </a:r>
            <a:r>
              <a:rPr lang="zh-CN" altLang="en-US" dirty="0"/>
              <a:t>）掌握发光效果的应用。</a:t>
            </a:r>
          </a:p>
          <a:p>
            <a:r>
              <a:rPr lang="zh-CN" altLang="en-US" dirty="0"/>
              <a:t>（</a:t>
            </a:r>
            <a:r>
              <a:rPr lang="en-US" altLang="zh-CN" dirty="0"/>
              <a:t>4</a:t>
            </a:r>
            <a:r>
              <a:rPr lang="zh-CN" altLang="en-US" dirty="0"/>
              <a:t>）掌握网格效果的应用。</a:t>
            </a:r>
          </a:p>
        </p:txBody>
      </p:sp>
      <p:sp>
        <p:nvSpPr>
          <p:cNvPr id="5" name="文本占位符 4">
            <a:extLst>
              <a:ext uri="{FF2B5EF4-FFF2-40B4-BE49-F238E27FC236}">
                <a16:creationId xmlns:a16="http://schemas.microsoft.com/office/drawing/2014/main" id="{CE9E0FF1-BB49-5D64-E933-05712AD727AC}"/>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3716312607"/>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D0033-462D-BF03-508D-D6E28DDA233D}"/>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09C63A9-F82C-63B9-384D-F34151F808AF}"/>
              </a:ext>
            </a:extLst>
          </p:cNvPr>
          <p:cNvSpPr>
            <a:spLocks noGrp="1"/>
          </p:cNvSpPr>
          <p:nvPr>
            <p:ph type="body" sz="quarter" idx="11"/>
          </p:nvPr>
        </p:nvSpPr>
        <p:spPr>
          <a:xfrm>
            <a:off x="337294" y="3493038"/>
            <a:ext cx="11275585" cy="540341"/>
          </a:xfrm>
        </p:spPr>
        <p:txBody>
          <a:bodyPr/>
          <a:lstStyle/>
          <a:p>
            <a:r>
              <a:rPr lang="zh-CN" altLang="en-US" dirty="0"/>
              <a:t>本任务通过对人物侧面进行拍摄，结合网格素材、面部线框动画进行匹配制作。</a:t>
            </a:r>
          </a:p>
        </p:txBody>
      </p:sp>
      <p:sp>
        <p:nvSpPr>
          <p:cNvPr id="5" name="文本占位符 4">
            <a:extLst>
              <a:ext uri="{FF2B5EF4-FFF2-40B4-BE49-F238E27FC236}">
                <a16:creationId xmlns:a16="http://schemas.microsoft.com/office/drawing/2014/main" id="{C9E723EC-50AD-0F30-ABFD-BFA4D5B77F3F}"/>
              </a:ext>
            </a:extLst>
          </p:cNvPr>
          <p:cNvSpPr>
            <a:spLocks noGrp="1"/>
          </p:cNvSpPr>
          <p:nvPr>
            <p:ph type="body" sz="quarter" idx="10"/>
          </p:nvPr>
        </p:nvSpPr>
        <p:spPr/>
        <p:txBody>
          <a:bodyPr/>
          <a:lstStyle/>
          <a:p>
            <a:r>
              <a:rPr lang="zh-CN" altLang="en-US" dirty="0"/>
              <a:t>任务素材要求</a:t>
            </a:r>
          </a:p>
        </p:txBody>
      </p:sp>
    </p:spTree>
    <p:extLst>
      <p:ext uri="{BB962C8B-B14F-4D97-AF65-F5344CB8AC3E}">
        <p14:creationId xmlns:p14="http://schemas.microsoft.com/office/powerpoint/2010/main" val="534117910"/>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ADB9D-672C-0CA2-4A02-D7B4A8972BA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4BFFBDB-1627-721A-DBE7-AA4D843E143D}"/>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软件，按 </a:t>
            </a:r>
            <a:r>
              <a:rPr lang="en-US" altLang="zh-CN" dirty="0"/>
              <a:t>Ctrl + N </a:t>
            </a:r>
            <a:r>
              <a:rPr lang="zh-CN" altLang="en-US" dirty="0"/>
              <a:t>组合键新建一个合成。在弹出的“合成设置”对话框中，将画面长宽比设为 </a:t>
            </a:r>
            <a:r>
              <a:rPr lang="en-US" altLang="zh-CN" dirty="0"/>
              <a:t>16∶9</a:t>
            </a:r>
            <a:r>
              <a:rPr lang="zh-CN" altLang="en-US" dirty="0"/>
              <a:t>，尺寸设为 </a:t>
            </a:r>
            <a:r>
              <a:rPr lang="en-US" altLang="zh-CN" dirty="0"/>
              <a:t>1920px × 1080px</a:t>
            </a:r>
            <a:r>
              <a:rPr lang="zh-CN" altLang="en-US" dirty="0"/>
              <a:t>，持续时间设为 </a:t>
            </a:r>
            <a:r>
              <a:rPr lang="en-US" altLang="zh-CN" dirty="0"/>
              <a:t>6s</a:t>
            </a:r>
            <a:r>
              <a:rPr lang="zh-CN" altLang="en-US" dirty="0"/>
              <a:t>，设置完成后单击“确定”按钮。在“项目”面板中双击空白区域，打开“导入文件”对话框，选择本次任务所需的素材文件，包括实拍人物视频、网格素材、面部线框动画等，单击“导入”按钮将其导入“项目”面板。将任务所需素材拖至“时间轴”面板，对实拍人物视频与网格素材的大小、位置进行匹配调整，并将面部线框动画素材的图层混合模式修改为“屏幕”。素材调整如图 </a:t>
            </a:r>
            <a:r>
              <a:rPr lang="en-US" altLang="zh-CN" dirty="0"/>
              <a:t>3-3-2 </a:t>
            </a:r>
            <a:r>
              <a:rPr lang="zh-CN" altLang="en-US" dirty="0"/>
              <a:t>所示。</a:t>
            </a:r>
          </a:p>
        </p:txBody>
      </p:sp>
      <p:sp>
        <p:nvSpPr>
          <p:cNvPr id="5" name="文本占位符 4">
            <a:extLst>
              <a:ext uri="{FF2B5EF4-FFF2-40B4-BE49-F238E27FC236}">
                <a16:creationId xmlns:a16="http://schemas.microsoft.com/office/drawing/2014/main" id="{B7B2DE2A-7928-696F-0597-CA086939722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481956441"/>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015BC-6706-E2BD-8BF3-F3BD3E4DAB7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6115C1E-0D11-24CB-AFF6-B5E3560803AE}"/>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6A6DCF3-B715-AAF3-D8A3-075C57CCDE07}"/>
              </a:ext>
            </a:extLst>
          </p:cNvPr>
          <p:cNvPicPr>
            <a:picLocks noGrp="1" noChangeAspect="1"/>
          </p:cNvPicPr>
          <p:nvPr>
            <p:ph type="pic" sz="quarter" idx="13"/>
          </p:nvPr>
        </p:nvPicPr>
        <p:blipFill rotWithShape="1">
          <a:blip r:embed="rId2"/>
          <a:srcRect l="-10898" r="-10898"/>
          <a:stretch>
            <a:fillRect/>
          </a:stretch>
        </p:blipFill>
        <p:spPr>
          <a:prstGeom prst="rect">
            <a:avLst/>
          </a:prstGeom>
        </p:spPr>
      </p:pic>
    </p:spTree>
    <p:extLst>
      <p:ext uri="{BB962C8B-B14F-4D97-AF65-F5344CB8AC3E}">
        <p14:creationId xmlns:p14="http://schemas.microsoft.com/office/powerpoint/2010/main" val="10207243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5F293-518E-15FC-D399-46B574E15620}"/>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D6F3F4CE-4F3A-613A-1D75-8FE411E78392}"/>
              </a:ext>
            </a:extLst>
          </p:cNvPr>
          <p:cNvSpPr>
            <a:spLocks noGrp="1"/>
          </p:cNvSpPr>
          <p:nvPr>
            <p:ph type="body" sz="quarter" idx="10"/>
          </p:nvPr>
        </p:nvSpPr>
        <p:spPr/>
        <p:txBody>
          <a:bodyPr/>
          <a:lstStyle/>
          <a:p>
            <a:r>
              <a:rPr lang="zh-CN" altLang="en-US" dirty="0"/>
              <a:t>任务实施步骤</a:t>
            </a:r>
          </a:p>
        </p:txBody>
      </p:sp>
      <p:pic>
        <p:nvPicPr>
          <p:cNvPr id="5" name="图片占位符 4">
            <a:extLst>
              <a:ext uri="{FF2B5EF4-FFF2-40B4-BE49-F238E27FC236}">
                <a16:creationId xmlns:a16="http://schemas.microsoft.com/office/drawing/2014/main" id="{CE19740E-41A4-BFDE-88D0-C2F9EF587D09}"/>
              </a:ext>
            </a:extLst>
          </p:cNvPr>
          <p:cNvPicPr>
            <a:picLocks noGrp="1" noChangeAspect="1"/>
          </p:cNvPicPr>
          <p:nvPr>
            <p:ph type="pic" sz="quarter" idx="13"/>
          </p:nvPr>
        </p:nvPicPr>
        <p:blipFill rotWithShape="1">
          <a:blip r:embed="rId2"/>
          <a:srcRect l="-7890" r="-7890"/>
          <a:stretch>
            <a:fillRect/>
          </a:stretch>
        </p:blipFill>
        <p:spPr>
          <a:prstGeom prst="rect">
            <a:avLst/>
          </a:prstGeom>
        </p:spPr>
      </p:pic>
    </p:spTree>
    <p:extLst>
      <p:ext uri="{BB962C8B-B14F-4D97-AF65-F5344CB8AC3E}">
        <p14:creationId xmlns:p14="http://schemas.microsoft.com/office/powerpoint/2010/main" val="2769541912"/>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7DE20-9D84-C3A5-4C85-AAE3612AC1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9A719B7-8FBD-1DF1-F9A7-B64C8CFCA85E}"/>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02 </a:t>
            </a:r>
            <a:r>
              <a:rPr lang="zh-CN" altLang="en-US" dirty="0"/>
              <a:t>调整面部线框与实拍角色细节。在“时间轴”面板中，为面部线框图层添加“扭曲”→“网格变形”效果。在“效果控件”面板的“网格变形”属性中，将行数和列数修改为</a:t>
            </a:r>
            <a:r>
              <a:rPr lang="en-US" altLang="zh-CN" dirty="0"/>
              <a:t>9</a:t>
            </a:r>
            <a:r>
              <a:rPr lang="zh-CN" altLang="en-US" dirty="0"/>
              <a:t>。在“合成”面板中选择行数与列数的交会点进行细节调整。匹配位置大小后，在“时间轴”面板中对“面部线框素材</a:t>
            </a:r>
            <a:r>
              <a:rPr lang="en-US" altLang="zh-CN" dirty="0"/>
              <a:t>.jpg”</a:t>
            </a:r>
            <a:r>
              <a:rPr lang="zh-CN" altLang="en-US" dirty="0"/>
              <a:t>图层进行预合成，并将所有属性移动到新合成中。将预合成后的图层混合模式修改为“屏幕”。选中该预合成图层，使用钢笔工具绘制蒙版，并根据需要调整蒙版的羽化值以及图层不透明度。</a:t>
            </a:r>
            <a:endParaRPr lang="en-US" altLang="zh-CN" dirty="0"/>
          </a:p>
          <a:p>
            <a:r>
              <a:rPr lang="zh-CN" altLang="en-US" dirty="0"/>
              <a:t>预合成蒙版绘制如图 </a:t>
            </a:r>
            <a:r>
              <a:rPr lang="en-US" altLang="zh-CN" dirty="0"/>
              <a:t>3-3-3 </a:t>
            </a:r>
            <a:r>
              <a:rPr lang="zh-CN" altLang="en-US" dirty="0"/>
              <a:t>所示。</a:t>
            </a:r>
          </a:p>
        </p:txBody>
      </p:sp>
      <p:sp>
        <p:nvSpPr>
          <p:cNvPr id="4" name="文本占位符 3">
            <a:extLst>
              <a:ext uri="{FF2B5EF4-FFF2-40B4-BE49-F238E27FC236}">
                <a16:creationId xmlns:a16="http://schemas.microsoft.com/office/drawing/2014/main" id="{3D0A2F3C-4690-9658-3027-A87B1E36E2D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711336846"/>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FE9D8-353F-2234-BD3C-1044E8EF269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8E7FAF-9CF0-74A9-5742-732660C6ECB1}"/>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5250207B-3A26-9090-0992-1EBE1E29883D}"/>
              </a:ext>
            </a:extLst>
          </p:cNvPr>
          <p:cNvPicPr>
            <a:picLocks noGrp="1" noChangeAspect="1"/>
          </p:cNvPicPr>
          <p:nvPr>
            <p:ph type="pic" sz="quarter" idx="13"/>
          </p:nvPr>
        </p:nvPicPr>
        <p:blipFill rotWithShape="1">
          <a:blip r:embed="rId2"/>
          <a:srcRect l="-19005" r="-19005"/>
          <a:stretch>
            <a:fillRect/>
          </a:stretch>
        </p:blipFill>
        <p:spPr>
          <a:prstGeom prst="rect">
            <a:avLst/>
          </a:prstGeom>
        </p:spPr>
      </p:pic>
    </p:spTree>
    <p:extLst>
      <p:ext uri="{BB962C8B-B14F-4D97-AF65-F5344CB8AC3E}">
        <p14:creationId xmlns:p14="http://schemas.microsoft.com/office/powerpoint/2010/main" val="606075488"/>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36BDA-6EEF-D960-E0EF-3F431D8DA01A}"/>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1C530916-178E-92F9-36DF-453EEC993F9E}"/>
              </a:ext>
            </a:extLst>
          </p:cNvPr>
          <p:cNvPicPr>
            <a:picLocks noGrp="1" noChangeAspect="1"/>
          </p:cNvPicPr>
          <p:nvPr>
            <p:ph type="pic" sz="quarter" idx="14"/>
          </p:nvPr>
        </p:nvPicPr>
        <p:blipFill rotWithShape="1">
          <a:blip r:embed="rId2"/>
          <a:srcRect t="-37457" b="-37457"/>
          <a:stretch>
            <a:fillRect/>
          </a:stretch>
        </p:blipFill>
        <p:spPr>
          <a:prstGeom prst="rect">
            <a:avLst/>
          </a:prstGeom>
        </p:spPr>
      </p:pic>
      <p:sp>
        <p:nvSpPr>
          <p:cNvPr id="4" name="文本占位符 3">
            <a:extLst>
              <a:ext uri="{FF2B5EF4-FFF2-40B4-BE49-F238E27FC236}">
                <a16:creationId xmlns:a16="http://schemas.microsoft.com/office/drawing/2014/main" id="{A53AE902-68A8-B0E8-AF44-5EBDC19C11A0}"/>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F7C7E8E7-51CA-E514-A937-DE24F6A734F7}"/>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03 </a:t>
            </a:r>
            <a:r>
              <a:rPr lang="zh-CN" altLang="en-US" dirty="0"/>
              <a:t>在“效果与预设”面板中搜索到“色调”（“颜色校正”中的“色调”），并将其应用到“时间轴”面板中的面部线框预合成图层上。在“效果控件”面板中，将色调属性中的“将白色映射到”修改为具有科技感的蓝色。</a:t>
            </a:r>
            <a:endParaRPr lang="en-US" altLang="zh-CN" dirty="0"/>
          </a:p>
          <a:p>
            <a:r>
              <a:rPr lang="zh-CN" altLang="en-US" dirty="0"/>
              <a:t>色调调整如图 </a:t>
            </a:r>
            <a:r>
              <a:rPr lang="en-US" altLang="zh-CN" dirty="0"/>
              <a:t>3-3-4 </a:t>
            </a:r>
            <a:r>
              <a:rPr lang="zh-CN" altLang="en-US" dirty="0"/>
              <a:t>所示。</a:t>
            </a:r>
          </a:p>
        </p:txBody>
      </p:sp>
    </p:spTree>
    <p:extLst>
      <p:ext uri="{BB962C8B-B14F-4D97-AF65-F5344CB8AC3E}">
        <p14:creationId xmlns:p14="http://schemas.microsoft.com/office/powerpoint/2010/main" val="3162329193"/>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53605-4ADF-8F3E-8171-5AC87C1372D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DE29F71-611C-4213-6408-7168D72D3963}"/>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04 </a:t>
            </a:r>
            <a:r>
              <a:rPr lang="zh-CN" altLang="en-US" dirty="0"/>
              <a:t>再次在“时间轴”面板中选中面部线框预合成图层，使用矩形工具绘制蒙版。打开“时间轴”面板中的蒙版属性，将蒙版 </a:t>
            </a:r>
            <a:r>
              <a:rPr lang="en-US" altLang="zh-CN" dirty="0"/>
              <a:t>2 </a:t>
            </a:r>
            <a:r>
              <a:rPr lang="zh-CN" altLang="en-US" dirty="0"/>
              <a:t>的相加模式修改为交集模式。在蒙版 </a:t>
            </a:r>
            <a:r>
              <a:rPr lang="en-US" altLang="zh-CN" dirty="0"/>
              <a:t>2 </a:t>
            </a:r>
            <a:r>
              <a:rPr lang="zh-CN" altLang="en-US" dirty="0"/>
              <a:t>的蒙版路径中建立关键帧动画，并适当增大蒙版的羽化值。根据画面效果实时调整图层的不透明度。</a:t>
            </a:r>
            <a:endParaRPr lang="en-US" altLang="zh-CN" dirty="0"/>
          </a:p>
          <a:p>
            <a:r>
              <a:rPr lang="zh-CN" altLang="en-US" dirty="0"/>
              <a:t>绘制蒙版如图 </a:t>
            </a:r>
            <a:r>
              <a:rPr lang="en-US" altLang="zh-CN" dirty="0"/>
              <a:t>3-3-5 </a:t>
            </a:r>
            <a:r>
              <a:rPr lang="zh-CN" altLang="en-US" dirty="0"/>
              <a:t>所示。蒙版属性如图 </a:t>
            </a:r>
            <a:r>
              <a:rPr lang="en-US" altLang="zh-CN" dirty="0"/>
              <a:t>3-3-6 </a:t>
            </a:r>
            <a:r>
              <a:rPr lang="zh-CN" altLang="en-US" dirty="0"/>
              <a:t>所示。</a:t>
            </a:r>
          </a:p>
        </p:txBody>
      </p:sp>
      <p:sp>
        <p:nvSpPr>
          <p:cNvPr id="4" name="文本占位符 3">
            <a:extLst>
              <a:ext uri="{FF2B5EF4-FFF2-40B4-BE49-F238E27FC236}">
                <a16:creationId xmlns:a16="http://schemas.microsoft.com/office/drawing/2014/main" id="{E3901C98-080D-A5F1-3EBF-C85FCF75B49A}"/>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343816644"/>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FCB68-64E2-DAB4-B723-3CA1E73B25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4D57AE-92D7-26C8-EDF3-1AC2460A22E6}"/>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470BCDC8-0404-58FA-F257-1B1F47305A3F}"/>
              </a:ext>
            </a:extLst>
          </p:cNvPr>
          <p:cNvPicPr>
            <a:picLocks noGrp="1" noChangeAspect="1"/>
          </p:cNvPicPr>
          <p:nvPr>
            <p:ph type="pic" sz="quarter" idx="13"/>
          </p:nvPr>
        </p:nvPicPr>
        <p:blipFill rotWithShape="1">
          <a:blip r:embed="rId2"/>
          <a:srcRect l="-10771" r="-10771"/>
          <a:stretch>
            <a:fillRect/>
          </a:stretch>
        </p:blipFill>
        <p:spPr>
          <a:prstGeom prst="rect">
            <a:avLst/>
          </a:prstGeom>
        </p:spPr>
      </p:pic>
    </p:spTree>
    <p:extLst>
      <p:ext uri="{BB962C8B-B14F-4D97-AF65-F5344CB8AC3E}">
        <p14:creationId xmlns:p14="http://schemas.microsoft.com/office/powerpoint/2010/main" val="1870841837"/>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FD3AB-3DA3-EC47-7DEF-94BA04F0615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4CADDFA-AB41-CDDD-A255-5EF8F39F03B2}"/>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CF413C2B-C54E-1CD4-4C96-4664C6DFDF47}"/>
              </a:ext>
            </a:extLst>
          </p:cNvPr>
          <p:cNvPicPr>
            <a:picLocks noGrp="1" noChangeAspect="1"/>
          </p:cNvPicPr>
          <p:nvPr>
            <p:ph type="pic" sz="quarter" idx="13"/>
          </p:nvPr>
        </p:nvPicPr>
        <p:blipFill rotWithShape="1">
          <a:blip r:embed="rId2"/>
          <a:srcRect t="-5488" b="-5488"/>
          <a:stretch>
            <a:fillRect/>
          </a:stretch>
        </p:blipFill>
        <p:spPr>
          <a:prstGeom prst="rect">
            <a:avLst/>
          </a:prstGeom>
        </p:spPr>
      </p:pic>
    </p:spTree>
    <p:extLst>
      <p:ext uri="{BB962C8B-B14F-4D97-AF65-F5344CB8AC3E}">
        <p14:creationId xmlns:p14="http://schemas.microsoft.com/office/powerpoint/2010/main" val="2218868112"/>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D0EF3-CD98-AD4A-C1C9-50A6EBEEB8A3}"/>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AF9885DC-7286-A7B9-83D7-DB5AFED363F2}"/>
              </a:ext>
            </a:extLst>
          </p:cNvPr>
          <p:cNvPicPr>
            <a:picLocks noGrp="1" noChangeAspect="1"/>
          </p:cNvPicPr>
          <p:nvPr>
            <p:ph type="pic" sz="quarter" idx="14"/>
          </p:nvPr>
        </p:nvPicPr>
        <p:blipFill rotWithShape="1">
          <a:blip r:embed="rId2"/>
          <a:srcRect t="-31951" b="-31951"/>
          <a:stretch>
            <a:fillRect/>
          </a:stretch>
        </p:blipFill>
        <p:spPr>
          <a:prstGeom prst="rect">
            <a:avLst/>
          </a:prstGeom>
        </p:spPr>
      </p:pic>
      <p:sp>
        <p:nvSpPr>
          <p:cNvPr id="4" name="文本占位符 3">
            <a:extLst>
              <a:ext uri="{FF2B5EF4-FFF2-40B4-BE49-F238E27FC236}">
                <a16:creationId xmlns:a16="http://schemas.microsoft.com/office/drawing/2014/main" id="{26FC9310-CF45-789D-453B-C02CE74E8FD8}"/>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380D5109-93F3-5A4B-D36F-91C0571155AE}"/>
              </a:ext>
            </a:extLst>
          </p:cNvPr>
          <p:cNvSpPr>
            <a:spLocks noGrp="1"/>
          </p:cNvSpPr>
          <p:nvPr>
            <p:ph type="body" sz="quarter" idx="11"/>
          </p:nvPr>
        </p:nvSpPr>
        <p:spPr>
          <a:xfrm>
            <a:off x="337295" y="1715628"/>
            <a:ext cx="5337642" cy="4095160"/>
          </a:xfrm>
        </p:spPr>
        <p:txBody>
          <a:bodyPr/>
          <a:lstStyle/>
          <a:p>
            <a:r>
              <a:rPr lang="zh-CN" altLang="en-US" dirty="0"/>
              <a:t>步骤 </a:t>
            </a:r>
            <a:r>
              <a:rPr lang="en-US" altLang="zh-CN" dirty="0"/>
              <a:t>05 </a:t>
            </a:r>
            <a:r>
              <a:rPr lang="zh-CN" altLang="en-US" dirty="0"/>
              <a:t>为了进一步调整线框细节，在“时间轴”面板中复制面部线框预合成图层，缩小蒙版 </a:t>
            </a:r>
            <a:r>
              <a:rPr lang="en-US" altLang="zh-CN" dirty="0"/>
              <a:t>2</a:t>
            </a:r>
            <a:r>
              <a:rPr lang="zh-CN" altLang="en-US" dirty="0"/>
              <a:t>，并对蒙版路径动画进行微调；减小蒙版的羽化值，并降低图层的不透明度。如果希望图层更加明亮，可以将图层混合模式修改为“相加”。</a:t>
            </a:r>
            <a:endParaRPr lang="en-US" altLang="zh-CN" dirty="0"/>
          </a:p>
          <a:p>
            <a:r>
              <a:rPr lang="zh-CN" altLang="en-US" dirty="0"/>
              <a:t>提示：复制图层的快捷键为 </a:t>
            </a:r>
            <a:r>
              <a:rPr lang="en-US" altLang="zh-CN" dirty="0" err="1"/>
              <a:t>Ctrl+D</a:t>
            </a:r>
            <a:r>
              <a:rPr lang="zh-CN" altLang="en-US" dirty="0"/>
              <a:t>。</a:t>
            </a:r>
            <a:endParaRPr lang="en-US" altLang="zh-CN" dirty="0"/>
          </a:p>
          <a:p>
            <a:r>
              <a:rPr lang="zh-CN" altLang="en-US" dirty="0"/>
              <a:t> “相加”模式效果如图 </a:t>
            </a:r>
            <a:r>
              <a:rPr lang="en-US" altLang="zh-CN" dirty="0"/>
              <a:t>3-3-7 </a:t>
            </a:r>
            <a:r>
              <a:rPr lang="zh-CN" altLang="en-US" dirty="0"/>
              <a:t>所示。</a:t>
            </a:r>
          </a:p>
        </p:txBody>
      </p:sp>
    </p:spTree>
    <p:extLst>
      <p:ext uri="{BB962C8B-B14F-4D97-AF65-F5344CB8AC3E}">
        <p14:creationId xmlns:p14="http://schemas.microsoft.com/office/powerpoint/2010/main" val="4068625452"/>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8B109-8165-30FF-145F-F101BAFA1FE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8916308-F6A5-9986-572E-A53EA4657F4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B7766083-5396-5FEA-D2E8-A32D270EB43D}"/>
              </a:ext>
            </a:extLst>
          </p:cNvPr>
          <p:cNvSpPr>
            <a:spLocks noGrp="1"/>
          </p:cNvSpPr>
          <p:nvPr>
            <p:ph type="body" sz="quarter" idx="11"/>
          </p:nvPr>
        </p:nvSpPr>
        <p:spPr>
          <a:xfrm>
            <a:off x="337295" y="1207797"/>
            <a:ext cx="5337642" cy="5110823"/>
          </a:xfrm>
        </p:spPr>
        <p:txBody>
          <a:bodyPr/>
          <a:lstStyle/>
          <a:p>
            <a:r>
              <a:rPr lang="zh-CN" altLang="en-US" dirty="0"/>
              <a:t>步骤 </a:t>
            </a:r>
            <a:r>
              <a:rPr lang="en-US" altLang="zh-CN" dirty="0"/>
              <a:t>06 </a:t>
            </a:r>
            <a:r>
              <a:rPr lang="zh-CN" altLang="en-US" dirty="0"/>
              <a:t>再次复制面部线框预合成图层，缩小蒙版 </a:t>
            </a:r>
            <a:r>
              <a:rPr lang="en-US" altLang="zh-CN" dirty="0"/>
              <a:t>2</a:t>
            </a:r>
            <a:r>
              <a:rPr lang="zh-CN" altLang="en-US" dirty="0"/>
              <a:t>，并调整蒙版路径动画，使其与之前的蒙版动画保持一致；减小蒙版的羽化值，并降低图层的不透明度。为新的预合成图层添加“风格化”→“发光”效果。在“效果控件”面板中调整发光阈值等属性，并添加射线效果。使用第三方插件 </a:t>
            </a:r>
            <a:r>
              <a:rPr lang="en-US" altLang="zh-CN" dirty="0"/>
              <a:t>Shine</a:t>
            </a:r>
            <a:r>
              <a:rPr lang="zh-CN" altLang="en-US" dirty="0"/>
              <a:t>，并调整其着色为科技蓝。制作“源点”属性的关键帧动画。</a:t>
            </a:r>
            <a:endParaRPr lang="en-US" altLang="zh-CN" dirty="0"/>
          </a:p>
          <a:p>
            <a:r>
              <a:rPr lang="en-US" altLang="zh-CN" dirty="0"/>
              <a:t>Shine </a:t>
            </a:r>
            <a:r>
              <a:rPr lang="zh-CN" altLang="en-US" dirty="0"/>
              <a:t>属性调整如图 </a:t>
            </a:r>
            <a:r>
              <a:rPr lang="en-US" altLang="zh-CN" dirty="0"/>
              <a:t>3-3-8 </a:t>
            </a:r>
            <a:r>
              <a:rPr lang="zh-CN" altLang="en-US" dirty="0"/>
              <a:t>所示。</a:t>
            </a:r>
          </a:p>
        </p:txBody>
      </p:sp>
      <p:pic>
        <p:nvPicPr>
          <p:cNvPr id="8" name="图片占位符 7">
            <a:extLst>
              <a:ext uri="{FF2B5EF4-FFF2-40B4-BE49-F238E27FC236}">
                <a16:creationId xmlns:a16="http://schemas.microsoft.com/office/drawing/2014/main" id="{FE1AEE36-04B2-E710-C697-0B827B2BD73D}"/>
              </a:ext>
            </a:extLst>
          </p:cNvPr>
          <p:cNvPicPr>
            <a:picLocks noGrp="1" noChangeAspect="1"/>
          </p:cNvPicPr>
          <p:nvPr>
            <p:ph type="pic" sz="quarter" idx="14"/>
          </p:nvPr>
        </p:nvPicPr>
        <p:blipFill rotWithShape="1">
          <a:blip r:embed="rId2"/>
          <a:srcRect l="-4834" r="-4834"/>
          <a:stretch>
            <a:fillRect/>
          </a:stretch>
        </p:blipFill>
        <p:spPr>
          <a:prstGeom prst="rect">
            <a:avLst/>
          </a:prstGeom>
        </p:spPr>
      </p:pic>
    </p:spTree>
    <p:extLst>
      <p:ext uri="{BB962C8B-B14F-4D97-AF65-F5344CB8AC3E}">
        <p14:creationId xmlns:p14="http://schemas.microsoft.com/office/powerpoint/2010/main" val="4153316305"/>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6455B-4839-02D5-383F-2A3BBED834F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CF7B3D-1C25-4790-0BBE-2E678056C92E}"/>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07 </a:t>
            </a:r>
            <a:r>
              <a:rPr lang="zh-CN" altLang="en-US" dirty="0"/>
              <a:t>在“时间轴”面板中新建纯色图层，并添加“生成”→“网格”效果。在“效果控件”面板中设置边界值为 </a:t>
            </a:r>
            <a:r>
              <a:rPr lang="en-US" altLang="zh-CN" dirty="0"/>
              <a:t>2</a:t>
            </a:r>
            <a:r>
              <a:rPr lang="zh-CN" altLang="en-US" dirty="0"/>
              <a:t>，并调整边角。对该纯色图层进行预合成，并根据面部轮廓绘制蒙版，同时调整蒙版的羽化值。</a:t>
            </a:r>
            <a:endParaRPr lang="en-US" altLang="zh-CN" dirty="0"/>
          </a:p>
          <a:p>
            <a:r>
              <a:rPr lang="zh-CN" altLang="en-US" dirty="0"/>
              <a:t>网格效果展示如图 </a:t>
            </a:r>
            <a:r>
              <a:rPr lang="en-US" altLang="zh-CN" dirty="0"/>
              <a:t>3-3-9 </a:t>
            </a:r>
            <a:r>
              <a:rPr lang="zh-CN" altLang="en-US" dirty="0"/>
              <a:t>所示。蒙版绘制如图 </a:t>
            </a:r>
            <a:r>
              <a:rPr lang="en-US" altLang="zh-CN" dirty="0"/>
              <a:t>3-3-10 </a:t>
            </a:r>
            <a:r>
              <a:rPr lang="zh-CN" altLang="en-US" dirty="0"/>
              <a:t>所示。</a:t>
            </a:r>
          </a:p>
        </p:txBody>
      </p:sp>
      <p:sp>
        <p:nvSpPr>
          <p:cNvPr id="4" name="文本占位符 3">
            <a:extLst>
              <a:ext uri="{FF2B5EF4-FFF2-40B4-BE49-F238E27FC236}">
                <a16:creationId xmlns:a16="http://schemas.microsoft.com/office/drawing/2014/main" id="{41C66E1A-6247-5039-9C3D-115C2188CD2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98057316"/>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C04BA-E776-2DE8-39E8-902716630FA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D1A86CE-87D5-6999-AA31-125962DDCE0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BC3BFF3D-33DC-933C-13E1-E9B58F7F90C4}"/>
              </a:ext>
            </a:extLst>
          </p:cNvPr>
          <p:cNvPicPr>
            <a:picLocks noGrp="1" noChangeAspect="1"/>
          </p:cNvPicPr>
          <p:nvPr>
            <p:ph type="pic" sz="quarter" idx="13"/>
          </p:nvPr>
        </p:nvPicPr>
        <p:blipFill rotWithShape="1">
          <a:blip r:embed="rId2"/>
          <a:srcRect l="-639" r="-639"/>
          <a:stretch>
            <a:fillRect/>
          </a:stretch>
        </p:blipFill>
        <p:spPr>
          <a:prstGeom prst="rect">
            <a:avLst/>
          </a:prstGeom>
        </p:spPr>
      </p:pic>
    </p:spTree>
    <p:extLst>
      <p:ext uri="{BB962C8B-B14F-4D97-AF65-F5344CB8AC3E}">
        <p14:creationId xmlns:p14="http://schemas.microsoft.com/office/powerpoint/2010/main" val="5666420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83CC3-8689-74DA-9F05-2F2214C17AD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0E5EABC-5997-C58C-38B9-452DE980C331}"/>
              </a:ext>
            </a:extLst>
          </p:cNvPr>
          <p:cNvSpPr>
            <a:spLocks noGrp="1"/>
          </p:cNvSpPr>
          <p:nvPr>
            <p:ph type="body" sz="quarter" idx="11"/>
          </p:nvPr>
        </p:nvSpPr>
        <p:spPr>
          <a:xfrm>
            <a:off x="337294" y="953884"/>
            <a:ext cx="11275585" cy="5618654"/>
          </a:xfrm>
        </p:spPr>
        <p:txBody>
          <a:bodyPr/>
          <a:lstStyle/>
          <a:p>
            <a:r>
              <a:rPr lang="zh-CN" altLang="en-US" dirty="0"/>
              <a:t>步骤 </a:t>
            </a:r>
            <a:r>
              <a:rPr lang="en-US" altLang="zh-CN" dirty="0"/>
              <a:t>09 </a:t>
            </a:r>
            <a:r>
              <a:rPr lang="zh-CN" altLang="en-US" dirty="0"/>
              <a:t>根据任务制作过程，观看画面效果。</a:t>
            </a:r>
            <a:endParaRPr lang="en-US" altLang="zh-CN" dirty="0"/>
          </a:p>
          <a:p>
            <a:r>
              <a:rPr lang="zh-CN" altLang="en-US" dirty="0"/>
              <a:t>保存项目文件：在菜单栏中选择“文件”→“另存为”选项，或按 </a:t>
            </a:r>
            <a:r>
              <a:rPr lang="en-US" altLang="zh-CN" dirty="0" err="1"/>
              <a:t>Ctrl+S</a:t>
            </a:r>
            <a:r>
              <a:rPr lang="en-US" altLang="zh-CN" dirty="0"/>
              <a:t> </a:t>
            </a:r>
            <a:r>
              <a:rPr lang="zh-CN" altLang="en-US" dirty="0"/>
              <a:t>组合键，将项目文件保存到指定位置。</a:t>
            </a:r>
            <a:endParaRPr lang="en-US" altLang="zh-CN" dirty="0"/>
          </a:p>
          <a:p>
            <a:r>
              <a:rPr lang="zh-CN" altLang="en-US" dirty="0"/>
              <a:t>输出视频：在菜单栏中选择“合成”→“添加到渲染队列”选项，将当前合成添加至“渲染队列”面板。在“渲染队列”面板中，双击“输出模块”，在弹出的“输出模块设置”对话框中，将输出格式设置为“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endParaRPr lang="en-US" altLang="zh-CN" dirty="0"/>
          </a:p>
          <a:p>
            <a:r>
              <a:rPr lang="zh-CN" altLang="en-US" dirty="0"/>
              <a:t>视频截图如图 </a:t>
            </a:r>
            <a:r>
              <a:rPr lang="en-US" altLang="zh-CN" dirty="0"/>
              <a:t>1-1-19 </a:t>
            </a:r>
            <a:r>
              <a:rPr lang="zh-CN" altLang="en-US" dirty="0"/>
              <a:t>所示。</a:t>
            </a:r>
          </a:p>
        </p:txBody>
      </p:sp>
      <p:sp>
        <p:nvSpPr>
          <p:cNvPr id="16" name="文本占位符 15">
            <a:extLst>
              <a:ext uri="{FF2B5EF4-FFF2-40B4-BE49-F238E27FC236}">
                <a16:creationId xmlns:a16="http://schemas.microsoft.com/office/drawing/2014/main" id="{D0A235E4-56A0-7219-9E08-96DAA8928053}"/>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194863939"/>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4E42F-9419-3E44-1461-A8947B745AD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73AEEFF-65AF-DCB1-A900-BD0A000DCF4F}"/>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0C227C4F-F26B-743E-4285-E17C16337DC5}"/>
              </a:ext>
            </a:extLst>
          </p:cNvPr>
          <p:cNvPicPr>
            <a:picLocks noGrp="1" noChangeAspect="1"/>
          </p:cNvPicPr>
          <p:nvPr>
            <p:ph type="pic" sz="quarter" idx="13"/>
          </p:nvPr>
        </p:nvPicPr>
        <p:blipFill rotWithShape="1">
          <a:blip r:embed="rId2"/>
          <a:srcRect l="-14694" r="-14694"/>
          <a:stretch>
            <a:fillRect/>
          </a:stretch>
        </p:blipFill>
        <p:spPr>
          <a:prstGeom prst="rect">
            <a:avLst/>
          </a:prstGeom>
        </p:spPr>
      </p:pic>
    </p:spTree>
    <p:extLst>
      <p:ext uri="{BB962C8B-B14F-4D97-AF65-F5344CB8AC3E}">
        <p14:creationId xmlns:p14="http://schemas.microsoft.com/office/powerpoint/2010/main" val="1385258237"/>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7A543-453D-C6F4-5353-2FCFCD1D2C88}"/>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BDC6A549-A6D3-476E-49C0-56120180CF72}"/>
              </a:ext>
            </a:extLst>
          </p:cNvPr>
          <p:cNvPicPr>
            <a:picLocks noGrp="1" noChangeAspect="1"/>
          </p:cNvPicPr>
          <p:nvPr>
            <p:ph type="pic" sz="quarter" idx="14"/>
          </p:nvPr>
        </p:nvPicPr>
        <p:blipFill rotWithShape="1">
          <a:blip r:embed="rId2"/>
          <a:srcRect t="-29189" b="-29189"/>
          <a:stretch>
            <a:fillRect/>
          </a:stretch>
        </p:blipFill>
        <p:spPr>
          <a:prstGeom prst="rect">
            <a:avLst/>
          </a:prstGeom>
        </p:spPr>
      </p:pic>
      <p:sp>
        <p:nvSpPr>
          <p:cNvPr id="4" name="文本占位符 3">
            <a:extLst>
              <a:ext uri="{FF2B5EF4-FFF2-40B4-BE49-F238E27FC236}">
                <a16:creationId xmlns:a16="http://schemas.microsoft.com/office/drawing/2014/main" id="{8D3FDE29-F16B-ED03-8242-B9E69E6E1E26}"/>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47B295FE-C1D9-F8A4-0FB5-DBDAEEF2898D}"/>
              </a:ext>
            </a:extLst>
          </p:cNvPr>
          <p:cNvSpPr>
            <a:spLocks noGrp="1"/>
          </p:cNvSpPr>
          <p:nvPr>
            <p:ph type="body" sz="quarter" idx="11"/>
          </p:nvPr>
        </p:nvSpPr>
        <p:spPr>
          <a:xfrm>
            <a:off x="337295" y="2477375"/>
            <a:ext cx="5337642" cy="2571666"/>
          </a:xfrm>
        </p:spPr>
        <p:txBody>
          <a:bodyPr/>
          <a:lstStyle/>
          <a:p>
            <a:r>
              <a:rPr lang="zh-CN" altLang="en-US" dirty="0"/>
              <a:t>步骤 </a:t>
            </a:r>
            <a:r>
              <a:rPr lang="en-US" altLang="zh-CN" dirty="0"/>
              <a:t>08 </a:t>
            </a:r>
            <a:r>
              <a:rPr lang="zh-CN" altLang="en-US" dirty="0"/>
              <a:t>在“项目”面板中导入背景素材，将其拖至“时间轴”面板并置于底层。调整背景图层的位置、缩放比例和旋转角度，调整工作区域长度。</a:t>
            </a:r>
            <a:endParaRPr lang="en-US" altLang="zh-CN" dirty="0"/>
          </a:p>
          <a:p>
            <a:r>
              <a:rPr lang="zh-CN" altLang="en-US" dirty="0"/>
              <a:t>背景合成效果如图 </a:t>
            </a:r>
            <a:r>
              <a:rPr lang="en-US" altLang="zh-CN" dirty="0"/>
              <a:t>3-3-11 </a:t>
            </a:r>
            <a:r>
              <a:rPr lang="zh-CN" altLang="en-US" dirty="0"/>
              <a:t>所示。</a:t>
            </a:r>
          </a:p>
        </p:txBody>
      </p:sp>
    </p:spTree>
    <p:extLst>
      <p:ext uri="{BB962C8B-B14F-4D97-AF65-F5344CB8AC3E}">
        <p14:creationId xmlns:p14="http://schemas.microsoft.com/office/powerpoint/2010/main" val="231581848"/>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CC2B9-6229-1C57-235E-B7F06A739BE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72AE89F-F497-B56B-FF05-6C4A7977BF10}"/>
              </a:ext>
            </a:extLst>
          </p:cNvPr>
          <p:cNvSpPr>
            <a:spLocks noGrp="1"/>
          </p:cNvSpPr>
          <p:nvPr>
            <p:ph type="body" sz="quarter" idx="11"/>
          </p:nvPr>
        </p:nvSpPr>
        <p:spPr>
          <a:xfrm>
            <a:off x="337294" y="1207797"/>
            <a:ext cx="11275585" cy="5110823"/>
          </a:xfrm>
        </p:spPr>
        <p:txBody>
          <a:bodyPr/>
          <a:lstStyle/>
          <a:p>
            <a:r>
              <a:rPr lang="zh-CN" altLang="en-US" dirty="0"/>
              <a:t>步骤 </a:t>
            </a:r>
            <a:r>
              <a:rPr lang="en-US" altLang="zh-CN" dirty="0"/>
              <a:t>09 </a:t>
            </a:r>
            <a:r>
              <a:rPr lang="zh-CN" altLang="en-US" dirty="0"/>
              <a:t>根据任务制作过程，观看画面效果。</a:t>
            </a:r>
            <a:endParaRPr lang="en-US" altLang="zh-CN" dirty="0"/>
          </a:p>
          <a:p>
            <a:r>
              <a:rPr lang="zh-CN" altLang="en-US" dirty="0"/>
              <a:t>保存项目文件：在菜单栏中选择“文件”→“另存为”选项，或按 </a:t>
            </a:r>
            <a:r>
              <a:rPr lang="en-US" altLang="zh-CN" dirty="0" err="1"/>
              <a:t>Ctrl+S</a:t>
            </a:r>
            <a:r>
              <a:rPr lang="en-US" altLang="zh-CN" dirty="0"/>
              <a:t> </a:t>
            </a:r>
            <a:r>
              <a:rPr lang="zh-CN" altLang="en-US" dirty="0"/>
              <a:t>组合键，将项目文件保存到指定位置。</a:t>
            </a:r>
            <a:endParaRPr lang="en-US" altLang="zh-CN" dirty="0"/>
          </a:p>
          <a:p>
            <a:r>
              <a:rPr lang="zh-CN" altLang="en-US" dirty="0"/>
              <a:t>输出视频：在菜单栏中选择“合成”→“添加到渲染队列”选项，将当前合成添加至“渲染队列”面板。在“渲染队列”面板中，双击“输出模块”，在弹出的“输出模块设置”对话框中，将输出格式设置为“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B57CED8F-FDA1-05A0-E6A9-43BF16DBD45A}"/>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265746959"/>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4C59FDE-C73F-3012-2EB7-67CC53D3B95D}"/>
              </a:ext>
            </a:extLst>
          </p:cNvPr>
          <p:cNvSpPr>
            <a:spLocks noGrp="1"/>
          </p:cNvSpPr>
          <p:nvPr>
            <p:ph type="body" sz="quarter" idx="10"/>
          </p:nvPr>
        </p:nvSpPr>
        <p:spPr/>
        <p:txBody>
          <a:bodyPr/>
          <a:lstStyle/>
          <a:p>
            <a:r>
              <a:rPr lang="zh-CN" altLang="en-US" dirty="0"/>
              <a:t>任务 </a:t>
            </a:r>
            <a:r>
              <a:rPr lang="en-US" altLang="zh-CN" dirty="0"/>
              <a:t>3.4</a:t>
            </a:r>
            <a:endParaRPr lang="zh-CN" altLang="en-US" dirty="0"/>
          </a:p>
        </p:txBody>
      </p:sp>
      <p:sp>
        <p:nvSpPr>
          <p:cNvPr id="5" name="文本占位符 4">
            <a:extLst>
              <a:ext uri="{FF2B5EF4-FFF2-40B4-BE49-F238E27FC236}">
                <a16:creationId xmlns:a16="http://schemas.microsoft.com/office/drawing/2014/main" id="{8E90580B-FBC4-83C6-B30F-EC4977DEAA2E}"/>
              </a:ext>
            </a:extLst>
          </p:cNvPr>
          <p:cNvSpPr>
            <a:spLocks noGrp="1"/>
          </p:cNvSpPr>
          <p:nvPr>
            <p:ph type="body" sz="quarter" idx="11"/>
          </p:nvPr>
        </p:nvSpPr>
        <p:spPr/>
        <p:txBody>
          <a:bodyPr/>
          <a:lstStyle/>
          <a:p>
            <a:r>
              <a:rPr lang="zh-CN" altLang="en-US" dirty="0"/>
              <a:t>纸牌悬浮奇迹</a:t>
            </a:r>
          </a:p>
        </p:txBody>
      </p:sp>
      <p:sp>
        <p:nvSpPr>
          <p:cNvPr id="6" name="文本占位符 5">
            <a:extLst>
              <a:ext uri="{FF2B5EF4-FFF2-40B4-BE49-F238E27FC236}">
                <a16:creationId xmlns:a16="http://schemas.microsoft.com/office/drawing/2014/main" id="{096C5894-37D2-67F2-45AB-C59C310299D0}"/>
              </a:ext>
            </a:extLst>
          </p:cNvPr>
          <p:cNvSpPr>
            <a:spLocks noGrp="1"/>
          </p:cNvSpPr>
          <p:nvPr>
            <p:ph type="body" sz="quarter" idx="12"/>
          </p:nvPr>
        </p:nvSpPr>
        <p:spPr/>
        <p:txBody>
          <a:bodyPr/>
          <a:lstStyle/>
          <a:p>
            <a:r>
              <a:rPr lang="en-US" altLang="zh-CN" dirty="0"/>
              <a:t>——</a:t>
            </a:r>
            <a:r>
              <a:rPr lang="zh-CN" altLang="en-US" dirty="0"/>
              <a:t>科技赋予传统魔术新生命</a:t>
            </a:r>
          </a:p>
        </p:txBody>
      </p:sp>
    </p:spTree>
    <p:extLst>
      <p:ext uri="{BB962C8B-B14F-4D97-AF65-F5344CB8AC3E}">
        <p14:creationId xmlns:p14="http://schemas.microsoft.com/office/powerpoint/2010/main" val="3560644947"/>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F66EA-C895-794A-F621-4BDC7570CE1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8EF37CA-6EAA-6418-933C-837D5290A385}"/>
              </a:ext>
            </a:extLst>
          </p:cNvPr>
          <p:cNvSpPr>
            <a:spLocks noGrp="1"/>
          </p:cNvSpPr>
          <p:nvPr>
            <p:ph type="body" sz="quarter" idx="11"/>
          </p:nvPr>
        </p:nvSpPr>
        <p:spPr>
          <a:xfrm>
            <a:off x="337294" y="2477375"/>
            <a:ext cx="11275585" cy="2571666"/>
          </a:xfrm>
        </p:spPr>
        <p:txBody>
          <a:bodyPr/>
          <a:lstStyle/>
          <a:p>
            <a:r>
              <a:rPr lang="zh-CN" altLang="en-US" dirty="0"/>
              <a:t>本任务通过 </a:t>
            </a:r>
            <a:r>
              <a:rPr lang="en-US" altLang="zh-CN" dirty="0"/>
              <a:t>Adobe After Effects </a:t>
            </a:r>
            <a:r>
              <a:rPr lang="zh-CN" altLang="en-US" dirty="0"/>
              <a:t>软件，将实拍人物表演与摄像机跟踪技术相结合，实现纸牌在空中悬浮的奇幻效果。利用摄像机跟踪功能分析实拍画面的运动轨迹，为纸牌图层生成匹配的空间坐标。通过创建</a:t>
            </a:r>
            <a:r>
              <a:rPr lang="en-US" altLang="zh-CN" dirty="0"/>
              <a:t>3D </a:t>
            </a:r>
            <a:r>
              <a:rPr lang="zh-CN" altLang="en-US" dirty="0"/>
              <a:t>图层并调整其位置、旋转属性，使纸牌自然悬浮于真实场景中，增强立体感与真实感。结合适当的阴影与透视匹配，进一步提升合成效果的可信度。</a:t>
            </a:r>
          </a:p>
        </p:txBody>
      </p:sp>
      <p:sp>
        <p:nvSpPr>
          <p:cNvPr id="4" name="文本占位符 3">
            <a:extLst>
              <a:ext uri="{FF2B5EF4-FFF2-40B4-BE49-F238E27FC236}">
                <a16:creationId xmlns:a16="http://schemas.microsoft.com/office/drawing/2014/main" id="{EAA1CFA2-4992-1D47-641E-AD202CDE37D9}"/>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2542901834"/>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D5C70-C8B7-C1A9-FFBB-0A0F467F2A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ABD0638-81AF-F56E-FC73-AB7400DE955D}"/>
              </a:ext>
            </a:extLst>
          </p:cNvPr>
          <p:cNvSpPr>
            <a:spLocks noGrp="1"/>
          </p:cNvSpPr>
          <p:nvPr>
            <p:ph type="body" sz="quarter" idx="11"/>
          </p:nvPr>
        </p:nvSpPr>
        <p:spPr>
          <a:xfrm>
            <a:off x="337294" y="3239122"/>
            <a:ext cx="11275585" cy="1048172"/>
          </a:xfrm>
        </p:spPr>
        <p:txBody>
          <a:bodyPr/>
          <a:lstStyle/>
          <a:p>
            <a:r>
              <a:rPr lang="zh-CN" altLang="en-US" dirty="0"/>
              <a:t>（</a:t>
            </a:r>
            <a:r>
              <a:rPr lang="en-US" altLang="zh-CN" dirty="0"/>
              <a:t>1</a:t>
            </a:r>
            <a:r>
              <a:rPr lang="zh-CN" altLang="en-US" dirty="0"/>
              <a:t>）掌握跟踪摄像机的应用。</a:t>
            </a:r>
          </a:p>
          <a:p>
            <a:r>
              <a:rPr lang="zh-CN" altLang="en-US" dirty="0"/>
              <a:t>（</a:t>
            </a:r>
            <a:r>
              <a:rPr lang="en-US" altLang="zh-CN" dirty="0"/>
              <a:t>2</a:t>
            </a:r>
            <a:r>
              <a:rPr lang="zh-CN" altLang="en-US" dirty="0"/>
              <a:t>）掌握 </a:t>
            </a:r>
            <a:r>
              <a:rPr lang="en-US" altLang="zh-CN" dirty="0"/>
              <a:t>3D </a:t>
            </a:r>
            <a:r>
              <a:rPr lang="zh-CN" altLang="en-US" dirty="0"/>
              <a:t>图层的应用。</a:t>
            </a:r>
            <a:endParaRPr lang="en-US" altLang="zh-CN" dirty="0"/>
          </a:p>
        </p:txBody>
      </p:sp>
      <p:sp>
        <p:nvSpPr>
          <p:cNvPr id="4" name="文本占位符 3">
            <a:extLst>
              <a:ext uri="{FF2B5EF4-FFF2-40B4-BE49-F238E27FC236}">
                <a16:creationId xmlns:a16="http://schemas.microsoft.com/office/drawing/2014/main" id="{DF0127FB-C2C2-BDD3-DDCA-1C404A1E3692}"/>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3357887379"/>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9BA11-8F4A-9296-5777-59EE78F9E4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D21513F-6681-9F4A-37BE-4EE2B6AAC541}"/>
              </a:ext>
            </a:extLst>
          </p:cNvPr>
          <p:cNvSpPr>
            <a:spLocks noGrp="1"/>
          </p:cNvSpPr>
          <p:nvPr>
            <p:ph type="body" sz="quarter" idx="11"/>
          </p:nvPr>
        </p:nvSpPr>
        <p:spPr>
          <a:xfrm>
            <a:off x="337294" y="2985207"/>
            <a:ext cx="11275585" cy="1556003"/>
          </a:xfrm>
        </p:spPr>
        <p:txBody>
          <a:bodyPr/>
          <a:lstStyle/>
          <a:p>
            <a:r>
              <a:rPr lang="zh-CN" altLang="en-US" dirty="0"/>
              <a:t>将手机或相机固定在三脚架上，对准拍摄区域，开始拍摄。拍摄一段人物弹出纸牌的视频，之后人物不动，摄像机转动进行拍摄。拍摄结束关闭手机或者相机。将拍摄的视频传至计算机。</a:t>
            </a:r>
            <a:endParaRPr lang="en-US" altLang="zh-CN" dirty="0"/>
          </a:p>
        </p:txBody>
      </p:sp>
      <p:sp>
        <p:nvSpPr>
          <p:cNvPr id="4" name="文本占位符 3">
            <a:extLst>
              <a:ext uri="{FF2B5EF4-FFF2-40B4-BE49-F238E27FC236}">
                <a16:creationId xmlns:a16="http://schemas.microsoft.com/office/drawing/2014/main" id="{0F434596-66FA-F264-B902-6DCDB7DB06F9}"/>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1678086757"/>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0CFB9-198B-92C8-1DCC-95B96032B742}"/>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4CF64413-06FF-3EE6-DF9E-D0074152B5DE}"/>
              </a:ext>
            </a:extLst>
          </p:cNvPr>
          <p:cNvPicPr>
            <a:picLocks noGrp="1" noChangeAspect="1"/>
          </p:cNvPicPr>
          <p:nvPr>
            <p:ph type="pic" sz="quarter" idx="14"/>
          </p:nvPr>
        </p:nvPicPr>
        <p:blipFill rotWithShape="1">
          <a:blip r:embed="rId2"/>
          <a:srcRect l="-7339" r="-7339"/>
          <a:stretch>
            <a:fillRect/>
          </a:stretch>
        </p:blipFill>
        <p:spPr>
          <a:prstGeom prst="rect">
            <a:avLst/>
          </a:prstGeom>
        </p:spPr>
      </p:pic>
      <p:sp>
        <p:nvSpPr>
          <p:cNvPr id="4" name="文本占位符 3">
            <a:extLst>
              <a:ext uri="{FF2B5EF4-FFF2-40B4-BE49-F238E27FC236}">
                <a16:creationId xmlns:a16="http://schemas.microsoft.com/office/drawing/2014/main" id="{98F96EA3-D5D6-E81C-FE88-C594CD41561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E276311A-3036-A947-C733-B7BE95CE30D1}"/>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软件，双击“项目”面板的空白处，导入所需素材。选中“项目”面板中的实拍素材，将其拖至“项目”面板左下角的“新建合成”按钮上，新建一个与实拍素材尺寸相同的合成。新建合成的操作如图 </a:t>
            </a:r>
            <a:r>
              <a:rPr lang="en-US" altLang="zh-CN" dirty="0"/>
              <a:t>3-4-2 </a:t>
            </a:r>
            <a:r>
              <a:rPr lang="zh-CN" altLang="en-US" dirty="0"/>
              <a:t>所示。</a:t>
            </a:r>
            <a:endParaRPr lang="en-US" altLang="zh-CN" dirty="0"/>
          </a:p>
        </p:txBody>
      </p:sp>
    </p:spTree>
    <p:extLst>
      <p:ext uri="{BB962C8B-B14F-4D97-AF65-F5344CB8AC3E}">
        <p14:creationId xmlns:p14="http://schemas.microsoft.com/office/powerpoint/2010/main" val="555733196"/>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72DF9-0D8D-48C1-C7BB-336C30BB06B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F5BC751-E5DC-1E07-F601-A7A0C4AEF53D}"/>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E0DEDEC8-E467-F8B7-9CFD-E192A17DFF00}"/>
              </a:ext>
            </a:extLst>
          </p:cNvPr>
          <p:cNvSpPr>
            <a:spLocks noGrp="1"/>
          </p:cNvSpPr>
          <p:nvPr>
            <p:ph type="body" sz="quarter" idx="11"/>
          </p:nvPr>
        </p:nvSpPr>
        <p:spPr>
          <a:xfrm>
            <a:off x="337295" y="2477375"/>
            <a:ext cx="5337642" cy="2571666"/>
          </a:xfrm>
        </p:spPr>
        <p:txBody>
          <a:bodyPr/>
          <a:lstStyle/>
          <a:p>
            <a:r>
              <a:rPr lang="zh-CN" altLang="en-US" dirty="0"/>
              <a:t>步骤 </a:t>
            </a:r>
            <a:r>
              <a:rPr lang="en-US" altLang="zh-CN" dirty="0"/>
              <a:t>02 </a:t>
            </a:r>
            <a:r>
              <a:rPr lang="zh-CN" altLang="en-US" dirty="0"/>
              <a:t>在“时间轴”面板中进行素材调整，边观看合成窗口画面效果，边对素材进行裁剪，保留人物表演及镜头转动到侧面的视频片段。</a:t>
            </a:r>
            <a:endParaRPr lang="en-US" altLang="zh-CN" dirty="0"/>
          </a:p>
          <a:p>
            <a:r>
              <a:rPr lang="zh-CN" altLang="en-US" dirty="0"/>
              <a:t>素材裁剪如图 </a:t>
            </a:r>
            <a:r>
              <a:rPr lang="en-US" altLang="zh-CN" dirty="0"/>
              <a:t>3-4-3 </a:t>
            </a:r>
            <a:r>
              <a:rPr lang="zh-CN" altLang="en-US" dirty="0"/>
              <a:t>所示。</a:t>
            </a:r>
            <a:endParaRPr lang="en-US" altLang="zh-CN" dirty="0"/>
          </a:p>
        </p:txBody>
      </p:sp>
      <p:pic>
        <p:nvPicPr>
          <p:cNvPr id="8" name="图片占位符 7">
            <a:extLst>
              <a:ext uri="{FF2B5EF4-FFF2-40B4-BE49-F238E27FC236}">
                <a16:creationId xmlns:a16="http://schemas.microsoft.com/office/drawing/2014/main" id="{83CF3817-7743-F635-B106-24A2D3C09187}"/>
              </a:ext>
            </a:extLst>
          </p:cNvPr>
          <p:cNvPicPr>
            <a:picLocks noGrp="1" noChangeAspect="1"/>
          </p:cNvPicPr>
          <p:nvPr>
            <p:ph type="pic" sz="quarter" idx="14"/>
          </p:nvPr>
        </p:nvPicPr>
        <p:blipFill rotWithShape="1">
          <a:blip r:embed="rId2"/>
          <a:srcRect t="-201547" b="-201547"/>
          <a:stretch>
            <a:fillRect/>
          </a:stretch>
        </p:blipFill>
        <p:spPr>
          <a:prstGeom prst="rect">
            <a:avLst/>
          </a:prstGeom>
        </p:spPr>
      </p:pic>
    </p:spTree>
    <p:extLst>
      <p:ext uri="{BB962C8B-B14F-4D97-AF65-F5344CB8AC3E}">
        <p14:creationId xmlns:p14="http://schemas.microsoft.com/office/powerpoint/2010/main" val="2898768764"/>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FDB11-3E85-94EC-EB8E-79087677694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9FC6186-5CC1-700E-1070-957612E5665B}"/>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03 </a:t>
            </a:r>
            <a:r>
              <a:rPr lang="zh-CN" altLang="en-US" dirty="0"/>
              <a:t>在“时间轴”面板中选中素材，右击该素材，在右键菜单中选择“跟踪和稳定”→“跟踪摄像机”选项，执行摄像机跟踪操作。跟踪完成后，在彩色跟踪点中选择所需点并右击，在右键菜单中选择“创建空白和摄像机”选项。此时，“时间轴”面板中会自动生成一个空的跟踪图层。</a:t>
            </a:r>
            <a:endParaRPr lang="en-US" altLang="zh-CN" dirty="0"/>
          </a:p>
          <a:p>
            <a:r>
              <a:rPr lang="zh-CN" altLang="en-US" dirty="0"/>
              <a:t>跟踪摄像机如图 </a:t>
            </a:r>
            <a:r>
              <a:rPr lang="en-US" altLang="zh-CN" dirty="0"/>
              <a:t>3-4-4 </a:t>
            </a:r>
            <a:r>
              <a:rPr lang="zh-CN" altLang="en-US" dirty="0"/>
              <a:t>所示。跟踪点的选择及右击如图 </a:t>
            </a:r>
            <a:r>
              <a:rPr lang="en-US" altLang="zh-CN" dirty="0"/>
              <a:t>3-4-5 </a:t>
            </a:r>
            <a:r>
              <a:rPr lang="zh-CN" altLang="en-US" dirty="0"/>
              <a:t>所示。</a:t>
            </a:r>
          </a:p>
        </p:txBody>
      </p:sp>
      <p:sp>
        <p:nvSpPr>
          <p:cNvPr id="4" name="文本占位符 3">
            <a:extLst>
              <a:ext uri="{FF2B5EF4-FFF2-40B4-BE49-F238E27FC236}">
                <a16:creationId xmlns:a16="http://schemas.microsoft.com/office/drawing/2014/main" id="{B879C0D4-3284-3ED4-D632-573622A2240F}"/>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441926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4C1F5-165B-29E1-C32E-7CCA2B9B74A2}"/>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E5657463-942F-53DC-9D70-DAB884F71CA2}"/>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57231BC1-6FA3-7B5E-B6AF-B4A3B5BD99E1}"/>
              </a:ext>
            </a:extLst>
          </p:cNvPr>
          <p:cNvPicPr>
            <a:picLocks noGrp="1" noChangeAspect="1"/>
          </p:cNvPicPr>
          <p:nvPr>
            <p:ph type="pic" sz="quarter" idx="13"/>
          </p:nvPr>
        </p:nvPicPr>
        <p:blipFill rotWithShape="1">
          <a:blip r:embed="rId2"/>
          <a:srcRect l="-4065" r="-4065"/>
          <a:stretch>
            <a:fillRect/>
          </a:stretch>
        </p:blipFill>
        <p:spPr>
          <a:prstGeom prst="rect">
            <a:avLst/>
          </a:prstGeom>
        </p:spPr>
      </p:pic>
    </p:spTree>
    <p:extLst>
      <p:ext uri="{BB962C8B-B14F-4D97-AF65-F5344CB8AC3E}">
        <p14:creationId xmlns:p14="http://schemas.microsoft.com/office/powerpoint/2010/main" val="3510906695"/>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DCE93-CED2-FC5D-3312-BA4B8AAE02F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1DF7F0E-7A6F-72E9-371E-8E689B79230C}"/>
              </a:ext>
            </a:extLst>
          </p:cNvPr>
          <p:cNvSpPr>
            <a:spLocks noGrp="1"/>
          </p:cNvSpPr>
          <p:nvPr>
            <p:ph type="body" sz="quarter" idx="10"/>
          </p:nvPr>
        </p:nvSpPr>
        <p:spPr/>
        <p:txBody>
          <a:bodyPr/>
          <a:lstStyle/>
          <a:p>
            <a:r>
              <a:rPr lang="zh-CN" altLang="en-US" dirty="0"/>
              <a:t>任务实施步骤</a:t>
            </a:r>
          </a:p>
        </p:txBody>
      </p:sp>
      <p:pic>
        <p:nvPicPr>
          <p:cNvPr id="7" name="图片占位符 6">
            <a:extLst>
              <a:ext uri="{FF2B5EF4-FFF2-40B4-BE49-F238E27FC236}">
                <a16:creationId xmlns:a16="http://schemas.microsoft.com/office/drawing/2014/main" id="{8E16C0B0-7E07-3778-556E-C135D0607E25}"/>
              </a:ext>
            </a:extLst>
          </p:cNvPr>
          <p:cNvPicPr>
            <a:picLocks noGrp="1" noChangeAspect="1"/>
          </p:cNvPicPr>
          <p:nvPr>
            <p:ph type="pic" sz="quarter" idx="13"/>
          </p:nvPr>
        </p:nvPicPr>
        <p:blipFill rotWithShape="1">
          <a:blip r:embed="rId2"/>
          <a:srcRect t="-12687" b="-12687"/>
          <a:stretch>
            <a:fillRect/>
          </a:stretch>
        </p:blipFill>
        <p:spPr>
          <a:prstGeom prst="rect">
            <a:avLst/>
          </a:prstGeom>
        </p:spPr>
      </p:pic>
    </p:spTree>
    <p:extLst>
      <p:ext uri="{BB962C8B-B14F-4D97-AF65-F5344CB8AC3E}">
        <p14:creationId xmlns:p14="http://schemas.microsoft.com/office/powerpoint/2010/main" val="3725995292"/>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FF738-102A-937F-42E6-9CE8BC3C902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E84A53-AA0D-C615-E696-38DFE73E950E}"/>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03150FC9-7A45-C18D-A0EA-50A6B736A3AA}"/>
              </a:ext>
            </a:extLst>
          </p:cNvPr>
          <p:cNvPicPr>
            <a:picLocks noGrp="1" noChangeAspect="1"/>
          </p:cNvPicPr>
          <p:nvPr>
            <p:ph type="pic" sz="quarter" idx="13"/>
          </p:nvPr>
        </p:nvPicPr>
        <p:blipFill rotWithShape="1">
          <a:blip r:embed="rId2"/>
          <a:srcRect l="-11250" r="-11250"/>
          <a:stretch>
            <a:fillRect/>
          </a:stretch>
        </p:blipFill>
        <p:spPr>
          <a:prstGeom prst="rect">
            <a:avLst/>
          </a:prstGeom>
        </p:spPr>
      </p:pic>
    </p:spTree>
    <p:extLst>
      <p:ext uri="{BB962C8B-B14F-4D97-AF65-F5344CB8AC3E}">
        <p14:creationId xmlns:p14="http://schemas.microsoft.com/office/powerpoint/2010/main" val="1804029998"/>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82823-2C02-3B75-4135-BD55100C77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9A373B5-468F-B08D-A772-2D9014068BEF}"/>
              </a:ext>
            </a:extLst>
          </p:cNvPr>
          <p:cNvSpPr>
            <a:spLocks noGrp="1"/>
          </p:cNvSpPr>
          <p:nvPr>
            <p:ph type="body" sz="quarter" idx="11"/>
          </p:nvPr>
        </p:nvSpPr>
        <p:spPr>
          <a:xfrm>
            <a:off x="337294" y="2985207"/>
            <a:ext cx="11275585" cy="1556003"/>
          </a:xfrm>
        </p:spPr>
        <p:txBody>
          <a:bodyPr/>
          <a:lstStyle/>
          <a:p>
            <a:r>
              <a:rPr lang="zh-CN" altLang="en-US" dirty="0"/>
              <a:t>步骤 </a:t>
            </a:r>
            <a:r>
              <a:rPr lang="en-US" altLang="zh-CN" dirty="0"/>
              <a:t>04 </a:t>
            </a:r>
            <a:r>
              <a:rPr lang="zh-CN" altLang="en-US" dirty="0"/>
              <a:t>在“项目”面板中导入“纸牌</a:t>
            </a:r>
            <a:r>
              <a:rPr lang="en-US" altLang="zh-CN" dirty="0"/>
              <a:t>.</a:t>
            </a:r>
            <a:r>
              <a:rPr lang="en-US" altLang="zh-CN" dirty="0" err="1"/>
              <a:t>psd</a:t>
            </a:r>
            <a:r>
              <a:rPr lang="en-US" altLang="zh-CN" dirty="0"/>
              <a:t>”</a:t>
            </a:r>
            <a:r>
              <a:rPr lang="zh-CN" altLang="en-US" dirty="0"/>
              <a:t>素材，选择 “合并的图层”后确认，并将素材拖入“时间轴”面板。</a:t>
            </a:r>
            <a:endParaRPr lang="en-US" altLang="zh-CN" dirty="0"/>
          </a:p>
          <a:p>
            <a:r>
              <a:rPr lang="zh-CN" altLang="en-US" dirty="0"/>
              <a:t>素材的导入如图 </a:t>
            </a:r>
            <a:r>
              <a:rPr lang="en-US" altLang="zh-CN" dirty="0"/>
              <a:t>3-4-6 </a:t>
            </a:r>
            <a:r>
              <a:rPr lang="zh-CN" altLang="en-US" dirty="0"/>
              <a:t>所示。图层关系如图 </a:t>
            </a:r>
            <a:r>
              <a:rPr lang="en-US" altLang="zh-CN" dirty="0"/>
              <a:t>3-4-7 </a:t>
            </a:r>
            <a:r>
              <a:rPr lang="zh-CN" altLang="en-US" dirty="0"/>
              <a:t>所示。画面效果如图 </a:t>
            </a:r>
            <a:r>
              <a:rPr lang="en-US" altLang="zh-CN" dirty="0"/>
              <a:t>3-4-8 </a:t>
            </a:r>
            <a:r>
              <a:rPr lang="zh-CN" altLang="en-US" dirty="0"/>
              <a:t>所示。</a:t>
            </a:r>
          </a:p>
        </p:txBody>
      </p:sp>
      <p:sp>
        <p:nvSpPr>
          <p:cNvPr id="4" name="文本占位符 3">
            <a:extLst>
              <a:ext uri="{FF2B5EF4-FFF2-40B4-BE49-F238E27FC236}">
                <a16:creationId xmlns:a16="http://schemas.microsoft.com/office/drawing/2014/main" id="{CA969F93-A0BF-7B06-F6E6-AF02D60161D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150344179"/>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B2B47-AABB-65B6-818E-3138AF5DBE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582353-D1BC-A5C3-7BFC-88E63B001366}"/>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C43E15E2-FF46-021D-17F0-9BC0BAF0163A}"/>
              </a:ext>
            </a:extLst>
          </p:cNvPr>
          <p:cNvPicPr>
            <a:picLocks noGrp="1" noChangeAspect="1"/>
          </p:cNvPicPr>
          <p:nvPr>
            <p:ph type="pic" sz="quarter" idx="13"/>
          </p:nvPr>
        </p:nvPicPr>
        <p:blipFill rotWithShape="1">
          <a:blip r:embed="rId2"/>
          <a:srcRect l="-22218" r="-22218"/>
          <a:stretch>
            <a:fillRect/>
          </a:stretch>
        </p:blipFill>
        <p:spPr>
          <a:prstGeom prst="rect">
            <a:avLst/>
          </a:prstGeom>
        </p:spPr>
      </p:pic>
    </p:spTree>
    <p:extLst>
      <p:ext uri="{BB962C8B-B14F-4D97-AF65-F5344CB8AC3E}">
        <p14:creationId xmlns:p14="http://schemas.microsoft.com/office/powerpoint/2010/main" val="2995560933"/>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7515C-32DE-F5D2-3A5E-623F948CA0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F0C073-519D-3EB7-D972-2EEF76E620AC}"/>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1E0A0A09-A596-0288-B03D-A96B97373E79}"/>
              </a:ext>
            </a:extLst>
          </p:cNvPr>
          <p:cNvPicPr>
            <a:picLocks noGrp="1" noChangeAspect="1"/>
          </p:cNvPicPr>
          <p:nvPr>
            <p:ph type="pic" sz="quarter" idx="13"/>
          </p:nvPr>
        </p:nvPicPr>
        <p:blipFill rotWithShape="1">
          <a:blip r:embed="rId2"/>
          <a:srcRect l="-3844" r="-3844"/>
          <a:stretch>
            <a:fillRect/>
          </a:stretch>
        </p:blipFill>
        <p:spPr>
          <a:prstGeom prst="rect">
            <a:avLst/>
          </a:prstGeom>
        </p:spPr>
      </p:pic>
    </p:spTree>
    <p:extLst>
      <p:ext uri="{BB962C8B-B14F-4D97-AF65-F5344CB8AC3E}">
        <p14:creationId xmlns:p14="http://schemas.microsoft.com/office/powerpoint/2010/main" val="901207112"/>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2B9B3-F610-CA07-23BC-40FDA09D67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3A5EDB-CCEA-3FC5-6805-34AB3EFA0AD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F8696E26-870A-38D0-5E52-C73A898209C6}"/>
              </a:ext>
            </a:extLst>
          </p:cNvPr>
          <p:cNvPicPr>
            <a:picLocks noGrp="1" noChangeAspect="1"/>
          </p:cNvPicPr>
          <p:nvPr>
            <p:ph type="pic" sz="quarter" idx="13"/>
          </p:nvPr>
        </p:nvPicPr>
        <p:blipFill rotWithShape="1">
          <a:blip r:embed="rId2"/>
          <a:srcRect l="-6356" r="-6356"/>
          <a:stretch>
            <a:fillRect/>
          </a:stretch>
        </p:blipFill>
        <p:spPr>
          <a:prstGeom prst="rect">
            <a:avLst/>
          </a:prstGeom>
        </p:spPr>
      </p:pic>
    </p:spTree>
    <p:extLst>
      <p:ext uri="{BB962C8B-B14F-4D97-AF65-F5344CB8AC3E}">
        <p14:creationId xmlns:p14="http://schemas.microsoft.com/office/powerpoint/2010/main" val="332880022"/>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93C4C-2495-333F-3745-EDF813E4112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2568BD7-8252-0F31-731A-32145A27FBAB}"/>
              </a:ext>
            </a:extLst>
          </p:cNvPr>
          <p:cNvSpPr>
            <a:spLocks noGrp="1"/>
          </p:cNvSpPr>
          <p:nvPr>
            <p:ph type="body" sz="quarter" idx="11"/>
          </p:nvPr>
        </p:nvSpPr>
        <p:spPr>
          <a:xfrm>
            <a:off x="337294" y="2223459"/>
            <a:ext cx="11275585" cy="3079497"/>
          </a:xfrm>
        </p:spPr>
        <p:txBody>
          <a:bodyPr/>
          <a:lstStyle/>
          <a:p>
            <a:r>
              <a:rPr lang="zh-CN" altLang="en-US" dirty="0"/>
              <a:t>步骤 </a:t>
            </a:r>
            <a:r>
              <a:rPr lang="en-US" altLang="zh-CN" dirty="0"/>
              <a:t>05 </a:t>
            </a:r>
            <a:r>
              <a:rPr lang="zh-CN" altLang="en-US" dirty="0"/>
              <a:t>在合成窗口中，使用工具栏中的矩形工具为需要制作的纸牌绘制蒙版（完成抠像后可将图层命名为对应的纸牌数字，如 “</a:t>
            </a:r>
            <a:r>
              <a:rPr lang="en-US" altLang="zh-CN" dirty="0"/>
              <a:t>A”</a:t>
            </a:r>
            <a:r>
              <a:rPr lang="zh-CN" altLang="en-US" dirty="0"/>
              <a:t>）。打开该纸牌图层的</a:t>
            </a:r>
            <a:r>
              <a:rPr lang="en-US" altLang="zh-CN" dirty="0"/>
              <a:t>3D </a:t>
            </a:r>
            <a:r>
              <a:rPr lang="zh-CN" altLang="en-US" dirty="0"/>
              <a:t>开关，观察发现中心点位置偏移。使用扫码观看视频工具栏中的向后平移（锚点）工具对中心点进行调整。</a:t>
            </a:r>
          </a:p>
          <a:p>
            <a:r>
              <a:rPr lang="zh-CN" altLang="en-US" dirty="0"/>
              <a:t>蒙版绘制如图 </a:t>
            </a:r>
            <a:r>
              <a:rPr lang="en-US" altLang="zh-CN" dirty="0"/>
              <a:t>3-4-9 </a:t>
            </a:r>
            <a:r>
              <a:rPr lang="zh-CN" altLang="en-US" dirty="0"/>
              <a:t>所示。纸牌图层 </a:t>
            </a:r>
            <a:r>
              <a:rPr lang="en-US" altLang="zh-CN" dirty="0"/>
              <a:t>3D </a:t>
            </a:r>
            <a:r>
              <a:rPr lang="zh-CN" altLang="en-US" dirty="0"/>
              <a:t>开关打开操作如图 </a:t>
            </a:r>
            <a:r>
              <a:rPr lang="en-US" altLang="zh-CN" dirty="0"/>
              <a:t>3-4-10 </a:t>
            </a:r>
            <a:r>
              <a:rPr lang="zh-CN" altLang="en-US" dirty="0"/>
              <a:t>所示。纸牌中心点调整如图 </a:t>
            </a:r>
            <a:r>
              <a:rPr lang="en-US" altLang="zh-CN" dirty="0"/>
              <a:t>3-4-11 </a:t>
            </a:r>
            <a:r>
              <a:rPr lang="zh-CN" altLang="en-US" dirty="0"/>
              <a:t>所示。</a:t>
            </a:r>
          </a:p>
        </p:txBody>
      </p:sp>
      <p:sp>
        <p:nvSpPr>
          <p:cNvPr id="4" name="文本占位符 3">
            <a:extLst>
              <a:ext uri="{FF2B5EF4-FFF2-40B4-BE49-F238E27FC236}">
                <a16:creationId xmlns:a16="http://schemas.microsoft.com/office/drawing/2014/main" id="{C7B8FE3B-EFCD-2871-4A55-56894BE46866}"/>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631753349"/>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B188D-B194-9E30-3695-2BC2052C596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CC9621-1D51-81EF-468D-F244A167525E}"/>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A4B2163E-F9CD-8FCF-F99C-0D27D05AB30A}"/>
              </a:ext>
            </a:extLst>
          </p:cNvPr>
          <p:cNvPicPr>
            <a:picLocks noGrp="1" noChangeAspect="1"/>
          </p:cNvPicPr>
          <p:nvPr>
            <p:ph type="pic" sz="quarter" idx="13"/>
          </p:nvPr>
        </p:nvPicPr>
        <p:blipFill rotWithShape="1">
          <a:blip r:embed="rId2"/>
          <a:srcRect l="-3266" r="-3266"/>
          <a:stretch>
            <a:fillRect/>
          </a:stretch>
        </p:blipFill>
        <p:spPr>
          <a:prstGeom prst="rect">
            <a:avLst/>
          </a:prstGeom>
        </p:spPr>
      </p:pic>
    </p:spTree>
    <p:extLst>
      <p:ext uri="{BB962C8B-B14F-4D97-AF65-F5344CB8AC3E}">
        <p14:creationId xmlns:p14="http://schemas.microsoft.com/office/powerpoint/2010/main" val="2658387258"/>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D462F-66D4-D1D6-D803-C2C82522B2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E367AD5-CED2-6D4A-01E8-1D3C2C52A421}"/>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E66D867-A909-97B0-D697-8336331EBA94}"/>
              </a:ext>
            </a:extLst>
          </p:cNvPr>
          <p:cNvPicPr>
            <a:picLocks noGrp="1" noChangeAspect="1"/>
          </p:cNvPicPr>
          <p:nvPr>
            <p:ph type="pic" sz="quarter" idx="13"/>
          </p:nvPr>
        </p:nvPicPr>
        <p:blipFill rotWithShape="1">
          <a:blip r:embed="rId2"/>
          <a:srcRect t="-13806" b="-13806"/>
          <a:stretch>
            <a:fillRect/>
          </a:stretch>
        </p:blipFill>
        <p:spPr>
          <a:prstGeom prst="rect">
            <a:avLst/>
          </a:prstGeom>
        </p:spPr>
      </p:pic>
    </p:spTree>
    <p:extLst>
      <p:ext uri="{BB962C8B-B14F-4D97-AF65-F5344CB8AC3E}">
        <p14:creationId xmlns:p14="http://schemas.microsoft.com/office/powerpoint/2010/main" val="3580386378"/>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1FE2B-50AC-A88C-BBDD-36EC60933D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A129660-B14E-4C1A-0E2D-0633B9591AD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F7695901-BD21-7F67-7307-F263C2E4060D}"/>
              </a:ext>
            </a:extLst>
          </p:cNvPr>
          <p:cNvPicPr>
            <a:picLocks noGrp="1" noChangeAspect="1"/>
          </p:cNvPicPr>
          <p:nvPr>
            <p:ph type="pic" sz="quarter" idx="13"/>
          </p:nvPr>
        </p:nvPicPr>
        <p:blipFill rotWithShape="1">
          <a:blip r:embed="rId2"/>
          <a:srcRect l="-4836" r="-4836"/>
          <a:stretch>
            <a:fillRect/>
          </a:stretch>
        </p:blipFill>
        <p:spPr>
          <a:prstGeom prst="rect">
            <a:avLst/>
          </a:prstGeom>
        </p:spPr>
      </p:pic>
    </p:spTree>
    <p:extLst>
      <p:ext uri="{BB962C8B-B14F-4D97-AF65-F5344CB8AC3E}">
        <p14:creationId xmlns:p14="http://schemas.microsoft.com/office/powerpoint/2010/main" val="3383429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0436E3A-E230-34A8-9C34-036458F60381}"/>
              </a:ext>
            </a:extLst>
          </p:cNvPr>
          <p:cNvSpPr>
            <a:spLocks noGrp="1"/>
          </p:cNvSpPr>
          <p:nvPr>
            <p:ph type="body" sz="quarter" idx="10"/>
          </p:nvPr>
        </p:nvSpPr>
        <p:spPr>
          <a:xfrm>
            <a:off x="705870" y="2307187"/>
            <a:ext cx="4422311" cy="1045672"/>
          </a:xfrm>
        </p:spPr>
        <p:txBody>
          <a:bodyPr/>
          <a:lstStyle/>
          <a:p>
            <a:r>
              <a:rPr lang="zh-CN" altLang="en-US" dirty="0"/>
              <a:t>任务 </a:t>
            </a:r>
            <a:r>
              <a:rPr lang="en-US" altLang="zh-CN" dirty="0"/>
              <a:t>1.2</a:t>
            </a:r>
            <a:r>
              <a:rPr lang="zh-CN" altLang="en-US" dirty="0"/>
              <a:t>　</a:t>
            </a:r>
          </a:p>
        </p:txBody>
      </p:sp>
      <p:sp>
        <p:nvSpPr>
          <p:cNvPr id="5" name="文本占位符 4">
            <a:extLst>
              <a:ext uri="{FF2B5EF4-FFF2-40B4-BE49-F238E27FC236}">
                <a16:creationId xmlns:a16="http://schemas.microsoft.com/office/drawing/2014/main" id="{32752278-AEF1-26C3-E6FF-EDFF4296AC06}"/>
              </a:ext>
            </a:extLst>
          </p:cNvPr>
          <p:cNvSpPr>
            <a:spLocks noGrp="1"/>
          </p:cNvSpPr>
          <p:nvPr>
            <p:ph type="body" sz="quarter" idx="11"/>
          </p:nvPr>
        </p:nvSpPr>
        <p:spPr>
          <a:xfrm>
            <a:off x="705869" y="3500576"/>
            <a:ext cx="6636470" cy="630942"/>
          </a:xfrm>
        </p:spPr>
        <p:txBody>
          <a:bodyPr/>
          <a:lstStyle/>
          <a:p>
            <a:r>
              <a:rPr lang="zh-CN" altLang="en-US" dirty="0"/>
              <a:t>激光剑的幻彩对决</a:t>
            </a:r>
          </a:p>
        </p:txBody>
      </p:sp>
      <p:sp>
        <p:nvSpPr>
          <p:cNvPr id="6" name="文本占位符 5">
            <a:extLst>
              <a:ext uri="{FF2B5EF4-FFF2-40B4-BE49-F238E27FC236}">
                <a16:creationId xmlns:a16="http://schemas.microsoft.com/office/drawing/2014/main" id="{03DF60DE-BCC8-4DA9-34C7-050B099C8A60}"/>
              </a:ext>
            </a:extLst>
          </p:cNvPr>
          <p:cNvSpPr>
            <a:spLocks noGrp="1"/>
          </p:cNvSpPr>
          <p:nvPr>
            <p:ph type="body" sz="quarter" idx="12"/>
          </p:nvPr>
        </p:nvSpPr>
        <p:spPr>
          <a:xfrm>
            <a:off x="1932495" y="4219070"/>
            <a:ext cx="6636470" cy="630942"/>
          </a:xfrm>
        </p:spPr>
        <p:txBody>
          <a:bodyPr/>
          <a:lstStyle/>
          <a:p>
            <a:r>
              <a:rPr lang="en-US" altLang="zh-CN" dirty="0"/>
              <a:t>——</a:t>
            </a:r>
            <a:r>
              <a:rPr lang="zh-CN" altLang="en-US" dirty="0"/>
              <a:t>科技融合武侠梦</a:t>
            </a:r>
          </a:p>
        </p:txBody>
      </p:sp>
    </p:spTree>
    <p:extLst>
      <p:ext uri="{BB962C8B-B14F-4D97-AF65-F5344CB8AC3E}">
        <p14:creationId xmlns:p14="http://schemas.microsoft.com/office/powerpoint/2010/main" val="4281000297"/>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278FD-0299-F0CA-13ED-B728A0FDF4C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A059271-9D7D-72DC-B49E-158B9FF1E142}"/>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06 </a:t>
            </a:r>
            <a:r>
              <a:rPr lang="zh-CN" altLang="en-US" dirty="0"/>
              <a:t>在“时间轴”面板中，对尚未弹出的纸牌图层进行调整。激活“纸牌</a:t>
            </a:r>
            <a:r>
              <a:rPr lang="en-US" altLang="zh-CN" dirty="0"/>
              <a:t>.</a:t>
            </a:r>
            <a:r>
              <a:rPr lang="en-US" altLang="zh-CN" dirty="0" err="1"/>
              <a:t>psd</a:t>
            </a:r>
            <a:r>
              <a:rPr lang="en-US" altLang="zh-CN" dirty="0"/>
              <a:t>”</a:t>
            </a:r>
            <a:r>
              <a:rPr lang="zh-CN" altLang="en-US" dirty="0"/>
              <a:t>图层位置属性的</a:t>
            </a:r>
            <a:r>
              <a:rPr lang="en-US" altLang="zh-CN" dirty="0"/>
              <a:t>X</a:t>
            </a:r>
            <a:r>
              <a:rPr lang="zh-CN" altLang="en-US" dirty="0"/>
              <a:t>、</a:t>
            </a:r>
            <a:r>
              <a:rPr lang="en-US" altLang="zh-CN" dirty="0"/>
              <a:t>Y</a:t>
            </a:r>
            <a:r>
              <a:rPr lang="zh-CN" altLang="en-US" dirty="0"/>
              <a:t>、</a:t>
            </a:r>
            <a:r>
              <a:rPr lang="en-US" altLang="zh-CN" dirty="0"/>
              <a:t>Z </a:t>
            </a:r>
            <a:r>
              <a:rPr lang="zh-CN" altLang="en-US" dirty="0"/>
              <a:t>轴关键帧。结合合成窗口画面，调整纸牌的位置和大小，使其与弹出前的原始位置和尺寸匹配。</a:t>
            </a:r>
            <a:endParaRPr lang="en-US" altLang="zh-CN" dirty="0"/>
          </a:p>
          <a:p>
            <a:r>
              <a:rPr lang="zh-CN" altLang="en-US" dirty="0"/>
              <a:t>纸牌图层调整如图 </a:t>
            </a:r>
            <a:r>
              <a:rPr lang="en-US" altLang="zh-CN" dirty="0"/>
              <a:t>3-4-12 </a:t>
            </a:r>
            <a:r>
              <a:rPr lang="zh-CN" altLang="en-US" dirty="0"/>
              <a:t>所示。位置关键帧激活如图 </a:t>
            </a:r>
            <a:r>
              <a:rPr lang="en-US" altLang="zh-CN" dirty="0"/>
              <a:t>3-4-13 </a:t>
            </a:r>
            <a:r>
              <a:rPr lang="zh-CN" altLang="en-US" dirty="0"/>
              <a:t>所示。纸牌位置匹配如图 </a:t>
            </a:r>
            <a:r>
              <a:rPr lang="en-US" altLang="zh-CN" dirty="0"/>
              <a:t>3-4-14 </a:t>
            </a:r>
            <a:r>
              <a:rPr lang="zh-CN" altLang="en-US" dirty="0"/>
              <a:t>所示。</a:t>
            </a:r>
          </a:p>
        </p:txBody>
      </p:sp>
      <p:sp>
        <p:nvSpPr>
          <p:cNvPr id="4" name="文本占位符 3">
            <a:extLst>
              <a:ext uri="{FF2B5EF4-FFF2-40B4-BE49-F238E27FC236}">
                <a16:creationId xmlns:a16="http://schemas.microsoft.com/office/drawing/2014/main" id="{A1AD5D91-5CC7-FBC8-EC66-FEFF0CF3D9C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87958561"/>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D77CF-9A7C-E7E4-F3B1-B5E7AA0BE40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5A123E0-7EAE-E482-4391-DB5E525C4CE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7CC7864-95FF-8142-3EA4-9DECAA64A5A3}"/>
              </a:ext>
            </a:extLst>
          </p:cNvPr>
          <p:cNvPicPr>
            <a:picLocks noGrp="1" noChangeAspect="1"/>
          </p:cNvPicPr>
          <p:nvPr>
            <p:ph type="pic" sz="quarter" idx="13"/>
          </p:nvPr>
        </p:nvPicPr>
        <p:blipFill rotWithShape="1">
          <a:blip r:embed="rId2"/>
          <a:srcRect t="-46929" b="-46929"/>
          <a:stretch>
            <a:fillRect/>
          </a:stretch>
        </p:blipFill>
        <p:spPr>
          <a:prstGeom prst="rect">
            <a:avLst/>
          </a:prstGeom>
        </p:spPr>
      </p:pic>
    </p:spTree>
    <p:extLst>
      <p:ext uri="{BB962C8B-B14F-4D97-AF65-F5344CB8AC3E}">
        <p14:creationId xmlns:p14="http://schemas.microsoft.com/office/powerpoint/2010/main" val="2748399994"/>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E86D8-AFAC-CA27-65C6-58541457703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F784D1-4CBF-8B23-D6F0-E85ADA268FB6}"/>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125C021C-B7BC-291C-096E-572971D5E581}"/>
              </a:ext>
            </a:extLst>
          </p:cNvPr>
          <p:cNvPicPr>
            <a:picLocks noGrp="1" noChangeAspect="1"/>
          </p:cNvPicPr>
          <p:nvPr>
            <p:ph type="pic" sz="quarter" idx="13"/>
          </p:nvPr>
        </p:nvPicPr>
        <p:blipFill rotWithShape="1">
          <a:blip r:embed="rId2"/>
          <a:srcRect t="-59261" b="-59261"/>
          <a:stretch>
            <a:fillRect/>
          </a:stretch>
        </p:blipFill>
        <p:spPr>
          <a:prstGeom prst="rect">
            <a:avLst/>
          </a:prstGeom>
        </p:spPr>
      </p:pic>
    </p:spTree>
    <p:extLst>
      <p:ext uri="{BB962C8B-B14F-4D97-AF65-F5344CB8AC3E}">
        <p14:creationId xmlns:p14="http://schemas.microsoft.com/office/powerpoint/2010/main" val="4168815154"/>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9C8E7-A3C5-B427-FD35-8A43A6724B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C54762F-F906-2EDC-5623-1EC1F126FCF2}"/>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4B18323-41A5-95A7-DC49-FAFE521F4C81}"/>
              </a:ext>
            </a:extLst>
          </p:cNvPr>
          <p:cNvPicPr>
            <a:picLocks noGrp="1" noChangeAspect="1"/>
          </p:cNvPicPr>
          <p:nvPr>
            <p:ph type="pic" sz="quarter" idx="13"/>
          </p:nvPr>
        </p:nvPicPr>
        <p:blipFill rotWithShape="1">
          <a:blip r:embed="rId2"/>
          <a:srcRect l="-3165" r="-3165"/>
          <a:stretch>
            <a:fillRect/>
          </a:stretch>
        </p:blipFill>
        <p:spPr>
          <a:prstGeom prst="rect">
            <a:avLst/>
          </a:prstGeom>
        </p:spPr>
      </p:pic>
    </p:spTree>
    <p:extLst>
      <p:ext uri="{BB962C8B-B14F-4D97-AF65-F5344CB8AC3E}">
        <p14:creationId xmlns:p14="http://schemas.microsoft.com/office/powerpoint/2010/main" val="4186005774"/>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5F833-B49F-9E1B-95EA-FD25C2BC364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C4B7C81-2158-CAEB-B42A-B8E1072EA72A}"/>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07 </a:t>
            </a:r>
            <a:r>
              <a:rPr lang="zh-CN" altLang="en-US" dirty="0"/>
              <a:t>找到纸牌弹出后散落在空中的画面，将纸牌（图中的</a:t>
            </a:r>
            <a:r>
              <a:rPr lang="en-US" altLang="zh-CN" dirty="0"/>
              <a:t>A</a:t>
            </a:r>
            <a:r>
              <a:rPr lang="zh-CN" altLang="en-US" dirty="0"/>
              <a:t>牌）的位置向前移动，并在 </a:t>
            </a:r>
            <a:r>
              <a:rPr lang="en-US" altLang="zh-CN" dirty="0"/>
              <a:t>X</a:t>
            </a:r>
            <a:r>
              <a:rPr lang="zh-CN" altLang="en-US" dirty="0"/>
              <a:t>、</a:t>
            </a:r>
            <a:r>
              <a:rPr lang="en-US" altLang="zh-CN" dirty="0"/>
              <a:t>Y</a:t>
            </a:r>
            <a:r>
              <a:rPr lang="zh-CN" altLang="en-US" dirty="0"/>
              <a:t>、</a:t>
            </a:r>
            <a:r>
              <a:rPr lang="en-US" altLang="zh-CN" dirty="0"/>
              <a:t>Z </a:t>
            </a:r>
            <a:r>
              <a:rPr lang="zh-CN" altLang="en-US" dirty="0"/>
              <a:t>轴上各旋转 </a:t>
            </a:r>
            <a:r>
              <a:rPr lang="en-US" altLang="zh-CN" dirty="0"/>
              <a:t>2</a:t>
            </a:r>
            <a:r>
              <a:rPr lang="zh-CN" altLang="en-US" dirty="0"/>
              <a:t>～</a:t>
            </a:r>
            <a:r>
              <a:rPr lang="en-US" altLang="zh-CN" dirty="0"/>
              <a:t>3 </a:t>
            </a:r>
            <a:r>
              <a:rPr lang="zh-CN" altLang="en-US" dirty="0"/>
              <a:t>圈。同时，打开“纸牌</a:t>
            </a:r>
            <a:r>
              <a:rPr lang="en-US" altLang="zh-CN" dirty="0"/>
              <a:t>.</a:t>
            </a:r>
            <a:r>
              <a:rPr lang="en-US" altLang="zh-CN" dirty="0" err="1"/>
              <a:t>psd</a:t>
            </a:r>
            <a:r>
              <a:rPr lang="en-US" altLang="zh-CN" dirty="0"/>
              <a:t>”</a:t>
            </a:r>
            <a:r>
              <a:rPr lang="zh-CN" altLang="en-US" dirty="0"/>
              <a:t>图层的运动模糊开关，增强动态效果。</a:t>
            </a:r>
            <a:endParaRPr lang="en-US" altLang="zh-CN" dirty="0"/>
          </a:p>
          <a:p>
            <a:r>
              <a:rPr lang="zh-CN" altLang="en-US" dirty="0"/>
              <a:t>纸牌散落空中的画面如图 </a:t>
            </a:r>
            <a:r>
              <a:rPr lang="en-US" altLang="zh-CN" dirty="0"/>
              <a:t>3-4-15 </a:t>
            </a:r>
            <a:r>
              <a:rPr lang="zh-CN" altLang="en-US" dirty="0"/>
              <a:t>所示。纸牌位置调整如图 </a:t>
            </a:r>
            <a:r>
              <a:rPr lang="en-US" altLang="zh-CN" dirty="0"/>
              <a:t>3-4-16 </a:t>
            </a:r>
            <a:r>
              <a:rPr lang="zh-CN" altLang="en-US" dirty="0"/>
              <a:t>所示。纸牌旋转的制作如图 </a:t>
            </a:r>
            <a:r>
              <a:rPr lang="en-US" altLang="zh-CN" dirty="0"/>
              <a:t>3-4-17 </a:t>
            </a:r>
            <a:r>
              <a:rPr lang="zh-CN" altLang="en-US" dirty="0"/>
              <a:t>所示。</a:t>
            </a:r>
          </a:p>
        </p:txBody>
      </p:sp>
      <p:sp>
        <p:nvSpPr>
          <p:cNvPr id="4" name="文本占位符 3">
            <a:extLst>
              <a:ext uri="{FF2B5EF4-FFF2-40B4-BE49-F238E27FC236}">
                <a16:creationId xmlns:a16="http://schemas.microsoft.com/office/drawing/2014/main" id="{F83865EE-C65B-61F8-480A-D9E12EEEA279}"/>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42859628"/>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06791-630A-4E2F-5FA6-25E3BC06AA2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A578ED-00A7-8412-400C-D72043C04B2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F879CFC8-60FA-9D88-B692-CBBBDD44ABE1}"/>
              </a:ext>
            </a:extLst>
          </p:cNvPr>
          <p:cNvPicPr>
            <a:picLocks noGrp="1" noChangeAspect="1"/>
          </p:cNvPicPr>
          <p:nvPr>
            <p:ph type="pic" sz="quarter" idx="13"/>
          </p:nvPr>
        </p:nvPicPr>
        <p:blipFill rotWithShape="1">
          <a:blip r:embed="rId2"/>
          <a:srcRect l="-3561" r="-3561"/>
          <a:stretch>
            <a:fillRect/>
          </a:stretch>
        </p:blipFill>
        <p:spPr>
          <a:prstGeom prst="rect">
            <a:avLst/>
          </a:prstGeom>
        </p:spPr>
      </p:pic>
    </p:spTree>
    <p:extLst>
      <p:ext uri="{BB962C8B-B14F-4D97-AF65-F5344CB8AC3E}">
        <p14:creationId xmlns:p14="http://schemas.microsoft.com/office/powerpoint/2010/main" val="2434461077"/>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A0790-4C22-2E9F-A85A-7F95FB38D6D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2512A8-0F39-12CE-9552-A6C7FAD605D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BBEEB0D1-7DA1-7036-8584-C2578FC21761}"/>
              </a:ext>
            </a:extLst>
          </p:cNvPr>
          <p:cNvPicPr>
            <a:picLocks noGrp="1" noChangeAspect="1"/>
          </p:cNvPicPr>
          <p:nvPr>
            <p:ph type="pic" sz="quarter" idx="13"/>
          </p:nvPr>
        </p:nvPicPr>
        <p:blipFill rotWithShape="1">
          <a:blip r:embed="rId2"/>
          <a:srcRect l="-11281" r="-11281"/>
          <a:stretch>
            <a:fillRect/>
          </a:stretch>
        </p:blipFill>
        <p:spPr>
          <a:prstGeom prst="rect">
            <a:avLst/>
          </a:prstGeom>
        </p:spPr>
      </p:pic>
    </p:spTree>
    <p:extLst>
      <p:ext uri="{BB962C8B-B14F-4D97-AF65-F5344CB8AC3E}">
        <p14:creationId xmlns:p14="http://schemas.microsoft.com/office/powerpoint/2010/main" val="1988195097"/>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9CCCC-146C-9497-DFD5-8FD3D5F2A77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97DAAD-CBD5-1745-27E9-82445EDAB7B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0BC8624-C657-467D-2451-C03BC0FD0BC4}"/>
              </a:ext>
            </a:extLst>
          </p:cNvPr>
          <p:cNvPicPr>
            <a:picLocks noGrp="1" noChangeAspect="1"/>
          </p:cNvPicPr>
          <p:nvPr>
            <p:ph type="pic" sz="quarter" idx="13"/>
          </p:nvPr>
        </p:nvPicPr>
        <p:blipFill rotWithShape="1">
          <a:blip r:embed="rId2"/>
          <a:srcRect t="-22041" b="-22041"/>
          <a:stretch>
            <a:fillRect/>
          </a:stretch>
        </p:blipFill>
        <p:spPr>
          <a:prstGeom prst="rect">
            <a:avLst/>
          </a:prstGeom>
        </p:spPr>
      </p:pic>
    </p:spTree>
    <p:extLst>
      <p:ext uri="{BB962C8B-B14F-4D97-AF65-F5344CB8AC3E}">
        <p14:creationId xmlns:p14="http://schemas.microsoft.com/office/powerpoint/2010/main" val="1009828019"/>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37246-1592-3C70-648A-3A732ED089BE}"/>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9CA3A82A-4908-08F2-5266-D099793B9675}"/>
              </a:ext>
            </a:extLst>
          </p:cNvPr>
          <p:cNvPicPr>
            <a:picLocks noGrp="1" noChangeAspect="1"/>
          </p:cNvPicPr>
          <p:nvPr>
            <p:ph type="pic" sz="quarter" idx="14"/>
          </p:nvPr>
        </p:nvPicPr>
        <p:blipFill rotWithShape="1">
          <a:blip r:embed="rId2"/>
          <a:srcRect t="-27986" b="-27986"/>
          <a:stretch>
            <a:fillRect/>
          </a:stretch>
        </p:blipFill>
        <p:spPr>
          <a:prstGeom prst="rect">
            <a:avLst/>
          </a:prstGeom>
        </p:spPr>
      </p:pic>
      <p:sp>
        <p:nvSpPr>
          <p:cNvPr id="4" name="文本占位符 3">
            <a:extLst>
              <a:ext uri="{FF2B5EF4-FFF2-40B4-BE49-F238E27FC236}">
                <a16:creationId xmlns:a16="http://schemas.microsoft.com/office/drawing/2014/main" id="{9A7D2B77-82C7-2642-EDFE-C3450A75B465}"/>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AAF41D31-20AF-EF9D-FFF4-949FABE2AC73}"/>
              </a:ext>
            </a:extLst>
          </p:cNvPr>
          <p:cNvSpPr>
            <a:spLocks noGrp="1"/>
          </p:cNvSpPr>
          <p:nvPr>
            <p:ph type="body" sz="quarter" idx="11"/>
          </p:nvPr>
        </p:nvSpPr>
        <p:spPr>
          <a:xfrm>
            <a:off x="337295" y="2985207"/>
            <a:ext cx="5337642" cy="1556003"/>
          </a:xfrm>
        </p:spPr>
        <p:txBody>
          <a:bodyPr/>
          <a:lstStyle/>
          <a:p>
            <a:r>
              <a:rPr lang="zh-CN" altLang="en-US" dirty="0"/>
              <a:t> 步骤 </a:t>
            </a:r>
            <a:r>
              <a:rPr lang="en-US" altLang="zh-CN" dirty="0"/>
              <a:t>08 </a:t>
            </a:r>
            <a:r>
              <a:rPr lang="zh-CN" altLang="en-US" dirty="0"/>
              <a:t>使用相同方法，依次制作其他纸牌在空中停留的动效果。</a:t>
            </a:r>
            <a:endParaRPr lang="en-US" altLang="zh-CN" dirty="0"/>
          </a:p>
          <a:p>
            <a:r>
              <a:rPr lang="zh-CN" altLang="en-US" dirty="0"/>
              <a:t>纸牌动画制作如图 </a:t>
            </a:r>
            <a:r>
              <a:rPr lang="en-US" altLang="zh-CN" dirty="0"/>
              <a:t>3-4-18 </a:t>
            </a:r>
            <a:r>
              <a:rPr lang="zh-CN" altLang="en-US" dirty="0"/>
              <a:t>所示。</a:t>
            </a:r>
          </a:p>
        </p:txBody>
      </p:sp>
    </p:spTree>
    <p:extLst>
      <p:ext uri="{BB962C8B-B14F-4D97-AF65-F5344CB8AC3E}">
        <p14:creationId xmlns:p14="http://schemas.microsoft.com/office/powerpoint/2010/main" val="3642416842"/>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220AD-E93B-3EE7-7F59-759DE184CF5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170704B-049B-FB0E-E909-EEFCDDAC77D9}"/>
              </a:ext>
            </a:extLst>
          </p:cNvPr>
          <p:cNvSpPr>
            <a:spLocks noGrp="1"/>
          </p:cNvSpPr>
          <p:nvPr>
            <p:ph type="body" sz="quarter" idx="11"/>
          </p:nvPr>
        </p:nvSpPr>
        <p:spPr>
          <a:xfrm>
            <a:off x="337294" y="1715628"/>
            <a:ext cx="11275585" cy="4095160"/>
          </a:xfrm>
        </p:spPr>
        <p:txBody>
          <a:bodyPr/>
          <a:lstStyle/>
          <a:p>
            <a:r>
              <a:rPr lang="zh-CN" altLang="en-US" dirty="0"/>
              <a:t>步骤 </a:t>
            </a:r>
            <a:r>
              <a:rPr lang="en-US" altLang="zh-CN" dirty="0"/>
              <a:t>09 </a:t>
            </a:r>
            <a:r>
              <a:rPr lang="zh-CN" altLang="en-US" dirty="0"/>
              <a:t>根据任务制作过程，观看画面效果。</a:t>
            </a:r>
            <a:endParaRPr lang="en-US" altLang="zh-CN" dirty="0"/>
          </a:p>
          <a:p>
            <a:r>
              <a:rPr lang="zh-CN" altLang="en-US" dirty="0"/>
              <a:t>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92E8E34F-A207-739A-8BF9-127CA3F1B508}"/>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4723850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a16="http://schemas.microsoft.com/office/drawing/2014/main" id="{EB010FF2-F367-27EB-E17F-64FBB467FB0B}"/>
              </a:ext>
            </a:extLst>
          </p:cNvPr>
          <p:cNvPicPr>
            <a:picLocks noGrp="1" noChangeAspect="1"/>
          </p:cNvPicPr>
          <p:nvPr>
            <p:ph type="pic" sz="quarter" idx="14"/>
          </p:nvPr>
        </p:nvPicPr>
        <p:blipFill rotWithShape="1">
          <a:blip r:embed="rId2"/>
          <a:srcRect t="-28589" b="-28589"/>
          <a:stretch>
            <a:fillRect/>
          </a:stretch>
        </p:blipFill>
        <p:spPr>
          <a:prstGeom prst="rect">
            <a:avLst/>
          </a:prstGeom>
        </p:spPr>
      </p:pic>
      <p:sp>
        <p:nvSpPr>
          <p:cNvPr id="5" name="文本占位符 4">
            <a:extLst>
              <a:ext uri="{FF2B5EF4-FFF2-40B4-BE49-F238E27FC236}">
                <a16:creationId xmlns:a16="http://schemas.microsoft.com/office/drawing/2014/main" id="{C78B4FD5-2C52-DB68-9CFF-0543CBEDFB13}"/>
              </a:ext>
            </a:extLst>
          </p:cNvPr>
          <p:cNvSpPr>
            <a:spLocks noGrp="1"/>
          </p:cNvSpPr>
          <p:nvPr>
            <p:ph type="body" sz="quarter" idx="10"/>
          </p:nvPr>
        </p:nvSpPr>
        <p:spPr/>
        <p:txBody>
          <a:bodyPr/>
          <a:lstStyle/>
          <a:p>
            <a:r>
              <a:rPr lang="zh-CN" altLang="en-US" dirty="0"/>
              <a:t>任务描述</a:t>
            </a:r>
          </a:p>
        </p:txBody>
      </p:sp>
      <p:sp>
        <p:nvSpPr>
          <p:cNvPr id="6" name="文本占位符 5">
            <a:extLst>
              <a:ext uri="{FF2B5EF4-FFF2-40B4-BE49-F238E27FC236}">
                <a16:creationId xmlns:a16="http://schemas.microsoft.com/office/drawing/2014/main" id="{CEC48355-4EE5-5272-4409-0A52D3A76BE8}"/>
              </a:ext>
            </a:extLst>
          </p:cNvPr>
          <p:cNvSpPr>
            <a:spLocks noGrp="1"/>
          </p:cNvSpPr>
          <p:nvPr>
            <p:ph type="body" sz="quarter" idx="11"/>
          </p:nvPr>
        </p:nvSpPr>
        <p:spPr>
          <a:xfrm>
            <a:off x="337295" y="1207796"/>
            <a:ext cx="5337642" cy="5110823"/>
          </a:xfrm>
        </p:spPr>
        <p:txBody>
          <a:bodyPr/>
          <a:lstStyle/>
          <a:p>
            <a:r>
              <a:rPr lang="zh-CN" altLang="en-US" dirty="0"/>
              <a:t>本任务通过</a:t>
            </a:r>
            <a:r>
              <a:rPr lang="en-US" altLang="zh-CN" dirty="0"/>
              <a:t>Adobe After Effects </a:t>
            </a:r>
            <a:r>
              <a:rPr lang="zh-CN" altLang="en-US" dirty="0"/>
              <a:t>软件结合实拍素材，制作具有动态光效的魔法宝剑，重点运用第三方插件</a:t>
            </a:r>
            <a:r>
              <a:rPr lang="en-US" altLang="zh-CN" dirty="0"/>
              <a:t>Saber </a:t>
            </a:r>
            <a:r>
              <a:rPr lang="zh-CN" altLang="en-US" dirty="0"/>
              <a:t>实现剑身发光、能量流动等视觉效果。该过程不仅提升了影视特效制作的技术应用能力，也通过创意视觉的形式融入东方美学意象，展现中华优秀传统文化的时代魅力，体现文化自信与艺术创新的有机融合。</a:t>
            </a:r>
            <a:endParaRPr lang="en-US" altLang="zh-CN" dirty="0"/>
          </a:p>
          <a:p>
            <a:r>
              <a:rPr lang="zh-CN" altLang="en-US" dirty="0"/>
              <a:t>图 </a:t>
            </a:r>
            <a:r>
              <a:rPr lang="en-US" altLang="zh-CN" dirty="0"/>
              <a:t>1-2-1 </a:t>
            </a:r>
            <a:r>
              <a:rPr lang="zh-CN" altLang="en-US" dirty="0"/>
              <a:t>展示了激光剑的最终视觉特效画面。</a:t>
            </a:r>
          </a:p>
        </p:txBody>
      </p:sp>
    </p:spTree>
    <p:extLst>
      <p:ext uri="{BB962C8B-B14F-4D97-AF65-F5344CB8AC3E}">
        <p14:creationId xmlns:p14="http://schemas.microsoft.com/office/powerpoint/2010/main" val="475295984"/>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6B0C058-632A-DFE1-EED2-1FEA5D9D4D18}"/>
              </a:ext>
            </a:extLst>
          </p:cNvPr>
          <p:cNvSpPr>
            <a:spLocks noGrp="1"/>
          </p:cNvSpPr>
          <p:nvPr>
            <p:ph type="body" sz="quarter" idx="10"/>
          </p:nvPr>
        </p:nvSpPr>
        <p:spPr/>
        <p:txBody>
          <a:bodyPr/>
          <a:lstStyle/>
          <a:p>
            <a:r>
              <a:rPr lang="zh-CN" altLang="en-US" dirty="0"/>
              <a:t>任务 </a:t>
            </a:r>
            <a:r>
              <a:rPr lang="en-US" altLang="zh-CN" dirty="0"/>
              <a:t>3.5</a:t>
            </a:r>
            <a:endParaRPr lang="zh-CN" altLang="en-US" dirty="0"/>
          </a:p>
        </p:txBody>
      </p:sp>
      <p:sp>
        <p:nvSpPr>
          <p:cNvPr id="5" name="文本占位符 4">
            <a:extLst>
              <a:ext uri="{FF2B5EF4-FFF2-40B4-BE49-F238E27FC236}">
                <a16:creationId xmlns:a16="http://schemas.microsoft.com/office/drawing/2014/main" id="{6DD46E7E-795F-2B3C-0A04-C5C433532FDC}"/>
              </a:ext>
            </a:extLst>
          </p:cNvPr>
          <p:cNvSpPr>
            <a:spLocks noGrp="1"/>
          </p:cNvSpPr>
          <p:nvPr>
            <p:ph type="body" sz="quarter" idx="11"/>
          </p:nvPr>
        </p:nvSpPr>
        <p:spPr/>
        <p:txBody>
          <a:bodyPr/>
          <a:lstStyle/>
          <a:p>
            <a:r>
              <a:rPr lang="zh-CN" altLang="en-US" dirty="0"/>
              <a:t>零食广告的梦幻呈现</a:t>
            </a:r>
          </a:p>
        </p:txBody>
      </p:sp>
      <p:sp>
        <p:nvSpPr>
          <p:cNvPr id="6" name="文本占位符 5">
            <a:extLst>
              <a:ext uri="{FF2B5EF4-FFF2-40B4-BE49-F238E27FC236}">
                <a16:creationId xmlns:a16="http://schemas.microsoft.com/office/drawing/2014/main" id="{EDF12D68-F1B2-B1D3-66E1-FA6F9CE05361}"/>
              </a:ext>
            </a:extLst>
          </p:cNvPr>
          <p:cNvSpPr>
            <a:spLocks noGrp="1"/>
          </p:cNvSpPr>
          <p:nvPr>
            <p:ph type="body" sz="quarter" idx="12"/>
          </p:nvPr>
        </p:nvSpPr>
        <p:spPr/>
        <p:txBody>
          <a:bodyPr/>
          <a:lstStyle/>
          <a:p>
            <a:r>
              <a:rPr lang="en-US" altLang="zh-CN" dirty="0"/>
              <a:t>——</a:t>
            </a:r>
            <a:r>
              <a:rPr lang="zh-CN" altLang="en-US" dirty="0"/>
              <a:t>味蕾与视觉的双重享受</a:t>
            </a:r>
          </a:p>
        </p:txBody>
      </p:sp>
    </p:spTree>
    <p:extLst>
      <p:ext uri="{BB962C8B-B14F-4D97-AF65-F5344CB8AC3E}">
        <p14:creationId xmlns:p14="http://schemas.microsoft.com/office/powerpoint/2010/main" val="61431060"/>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79FF6-4C97-738B-2F13-1B350A1AC71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F86E865-4F50-3D17-C381-3B6214584ACB}"/>
              </a:ext>
            </a:extLst>
          </p:cNvPr>
          <p:cNvSpPr>
            <a:spLocks noGrp="1"/>
          </p:cNvSpPr>
          <p:nvPr>
            <p:ph type="body" sz="quarter" idx="11"/>
          </p:nvPr>
        </p:nvSpPr>
        <p:spPr>
          <a:xfrm>
            <a:off x="337294" y="3239122"/>
            <a:ext cx="11275585" cy="1048172"/>
          </a:xfrm>
        </p:spPr>
        <p:txBody>
          <a:bodyPr/>
          <a:lstStyle/>
          <a:p>
            <a:r>
              <a:rPr lang="zh-CN" altLang="en-US" dirty="0"/>
              <a:t>本任务通过图层拆分、粒子特效与动态模拟，精准控制碎片飞溅的方向、速度与节奏，使每一帧画面细腻逼真，视觉冲击力强，展现技术与艺术的深度融合。</a:t>
            </a:r>
          </a:p>
        </p:txBody>
      </p:sp>
      <p:sp>
        <p:nvSpPr>
          <p:cNvPr id="4" name="文本占位符 3">
            <a:extLst>
              <a:ext uri="{FF2B5EF4-FFF2-40B4-BE49-F238E27FC236}">
                <a16:creationId xmlns:a16="http://schemas.microsoft.com/office/drawing/2014/main" id="{F89B218A-5D2B-75B3-3D55-70650114E2B0}"/>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3313585771"/>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6C6FF-212C-72D1-E3D1-4AE706088FA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0F7930-34E3-F6B8-09E5-E447889CF272}"/>
              </a:ext>
            </a:extLst>
          </p:cNvPr>
          <p:cNvSpPr>
            <a:spLocks noGrp="1"/>
          </p:cNvSpPr>
          <p:nvPr>
            <p:ph type="body" sz="quarter" idx="11"/>
          </p:nvPr>
        </p:nvSpPr>
        <p:spPr>
          <a:xfrm>
            <a:off x="337294" y="1969543"/>
            <a:ext cx="11275585" cy="3587329"/>
          </a:xfrm>
        </p:spPr>
        <p:txBody>
          <a:bodyPr/>
          <a:lstStyle/>
          <a:p>
            <a:r>
              <a:rPr lang="zh-CN" altLang="en-US" dirty="0"/>
              <a:t>（</a:t>
            </a:r>
            <a:r>
              <a:rPr lang="en-US" altLang="zh-CN" dirty="0"/>
              <a:t>1</a:t>
            </a:r>
            <a:r>
              <a:rPr lang="zh-CN" altLang="en-US" dirty="0"/>
              <a:t>）掌握“碎片”效果中物理属性的设置与应用。</a:t>
            </a:r>
          </a:p>
          <a:p>
            <a:r>
              <a:rPr lang="zh-CN" altLang="en-US" dirty="0"/>
              <a:t>（</a:t>
            </a:r>
            <a:r>
              <a:rPr lang="en-US" altLang="zh-CN" dirty="0"/>
              <a:t>2</a:t>
            </a:r>
            <a:r>
              <a:rPr lang="zh-CN" altLang="en-US" dirty="0"/>
              <a:t>）掌握“碎片”效果中灯光属性的应用。</a:t>
            </a:r>
          </a:p>
          <a:p>
            <a:r>
              <a:rPr lang="zh-CN" altLang="en-US" dirty="0"/>
              <a:t>（</a:t>
            </a:r>
            <a:r>
              <a:rPr lang="en-US" altLang="zh-CN" dirty="0"/>
              <a:t>3</a:t>
            </a:r>
            <a:r>
              <a:rPr lang="zh-CN" altLang="en-US" dirty="0"/>
              <a:t>）掌握摄像机的应用。</a:t>
            </a:r>
            <a:endParaRPr lang="en-US" altLang="zh-CN" dirty="0"/>
          </a:p>
          <a:p>
            <a:r>
              <a:rPr lang="zh-CN" altLang="en-US" dirty="0"/>
              <a:t>（</a:t>
            </a:r>
            <a:r>
              <a:rPr lang="en-US" altLang="zh-CN" dirty="0"/>
              <a:t>4</a:t>
            </a:r>
            <a:r>
              <a:rPr lang="zh-CN" altLang="en-US" dirty="0"/>
              <a:t>）培养学生的创新思维，鼓励其勇于尝试新的创意与表现手法，为广告注入独特个性与生命力。</a:t>
            </a:r>
          </a:p>
          <a:p>
            <a:r>
              <a:rPr lang="zh-CN" altLang="en-US" dirty="0"/>
              <a:t>（</a:t>
            </a:r>
            <a:r>
              <a:rPr lang="en-US" altLang="zh-CN" dirty="0"/>
              <a:t>5</a:t>
            </a:r>
            <a:r>
              <a:rPr lang="zh-CN" altLang="en-US" dirty="0"/>
              <a:t>）培养学生细致入微的观察力，助其学会在细微之处发现美，并将其融入作品中，提升作品的艺术价值。</a:t>
            </a:r>
          </a:p>
        </p:txBody>
      </p:sp>
      <p:sp>
        <p:nvSpPr>
          <p:cNvPr id="4" name="文本占位符 3">
            <a:extLst>
              <a:ext uri="{FF2B5EF4-FFF2-40B4-BE49-F238E27FC236}">
                <a16:creationId xmlns:a16="http://schemas.microsoft.com/office/drawing/2014/main" id="{4FCDB80D-109F-71AB-D86E-A058A423AB00}"/>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3893287757"/>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D9BB9-EA65-B6E5-003F-00837C679F7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FC8535-BD68-2A83-7B63-CBD5F82BAB9A}"/>
              </a:ext>
            </a:extLst>
          </p:cNvPr>
          <p:cNvSpPr>
            <a:spLocks noGrp="1"/>
          </p:cNvSpPr>
          <p:nvPr>
            <p:ph type="body" sz="quarter" idx="11"/>
          </p:nvPr>
        </p:nvSpPr>
        <p:spPr>
          <a:xfrm>
            <a:off x="337294" y="3493037"/>
            <a:ext cx="11275585" cy="540341"/>
          </a:xfrm>
        </p:spPr>
        <p:txBody>
          <a:bodyPr/>
          <a:lstStyle/>
          <a:p>
            <a:r>
              <a:rPr lang="zh-CN" altLang="en-US" dirty="0"/>
              <a:t>本任务中使用的素材可以是任何静帧的静物图片，如方便面、饼干、薯片等。</a:t>
            </a:r>
          </a:p>
        </p:txBody>
      </p:sp>
      <p:sp>
        <p:nvSpPr>
          <p:cNvPr id="4" name="文本占位符 3">
            <a:extLst>
              <a:ext uri="{FF2B5EF4-FFF2-40B4-BE49-F238E27FC236}">
                <a16:creationId xmlns:a16="http://schemas.microsoft.com/office/drawing/2014/main" id="{F3CDF856-00DC-A99F-DC10-2D1D5759C237}"/>
              </a:ext>
            </a:extLst>
          </p:cNvPr>
          <p:cNvSpPr>
            <a:spLocks noGrp="1"/>
          </p:cNvSpPr>
          <p:nvPr>
            <p:ph type="body" sz="quarter" idx="10"/>
          </p:nvPr>
        </p:nvSpPr>
        <p:spPr/>
        <p:txBody>
          <a:bodyPr/>
          <a:lstStyle/>
          <a:p>
            <a:r>
              <a:rPr lang="zh-CN" altLang="en-US" dirty="0"/>
              <a:t>任务素材要求</a:t>
            </a:r>
          </a:p>
        </p:txBody>
      </p:sp>
    </p:spTree>
    <p:extLst>
      <p:ext uri="{BB962C8B-B14F-4D97-AF65-F5344CB8AC3E}">
        <p14:creationId xmlns:p14="http://schemas.microsoft.com/office/powerpoint/2010/main" val="2294978361"/>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5BD67-FB3D-28DF-67D0-83E953C288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240E48E-233F-F78C-818A-A92C8778DA6B}"/>
              </a:ext>
            </a:extLst>
          </p:cNvPr>
          <p:cNvSpPr>
            <a:spLocks noGrp="1"/>
          </p:cNvSpPr>
          <p:nvPr>
            <p:ph type="body" sz="quarter" idx="11"/>
          </p:nvPr>
        </p:nvSpPr>
        <p:spPr>
          <a:xfrm>
            <a:off x="337294" y="1715628"/>
            <a:ext cx="11275585" cy="4095160"/>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软件，按 </a:t>
            </a:r>
            <a:r>
              <a:rPr lang="en-US" altLang="zh-CN" dirty="0"/>
              <a:t>Ctrl + N </a:t>
            </a:r>
            <a:r>
              <a:rPr lang="zh-CN" altLang="en-US" dirty="0"/>
              <a:t>组合键新建一个合成。在弹出的“合成设置”对话框中，将画面长宽比设为</a:t>
            </a:r>
            <a:r>
              <a:rPr lang="en-US" altLang="zh-CN" dirty="0"/>
              <a:t>16∶9</a:t>
            </a:r>
            <a:r>
              <a:rPr lang="zh-CN" altLang="en-US" dirty="0"/>
              <a:t>，尺寸设为 </a:t>
            </a:r>
            <a:r>
              <a:rPr lang="en-US" altLang="zh-CN" dirty="0"/>
              <a:t>1920px × 1080px</a:t>
            </a:r>
            <a:r>
              <a:rPr lang="zh-CN" altLang="en-US" dirty="0"/>
              <a:t>，持续时间设为 </a:t>
            </a:r>
            <a:r>
              <a:rPr lang="en-US" altLang="zh-CN" dirty="0"/>
              <a:t>6s</a:t>
            </a:r>
            <a:r>
              <a:rPr lang="zh-CN" altLang="en-US" dirty="0"/>
              <a:t>，设置完成后单击“确定”按钮。在“项目”面板中双击空白区域，打开“导入文件”对话框，选择本次任务所需的素材文件，单击“导入”按钮将其导入“项目”面板。将任务所需素材拖至“时间轴”面板，对素材的大小进行调整。选中“时间轴” 面板中的图片素材并右击，在右键菜单中选择“预合成”选项，进行预合成制作，如图 </a:t>
            </a:r>
            <a:r>
              <a:rPr lang="en-US" altLang="zh-CN" dirty="0"/>
              <a:t>3-5-2 </a:t>
            </a:r>
            <a:r>
              <a:rPr lang="zh-CN" altLang="en-US" dirty="0"/>
              <a:t>所示。</a:t>
            </a:r>
            <a:endParaRPr lang="en-US" altLang="zh-CN" dirty="0"/>
          </a:p>
          <a:p>
            <a:r>
              <a:rPr lang="zh-CN" altLang="en-US" dirty="0"/>
              <a:t>提示：新建合成的快捷键为 </a:t>
            </a:r>
            <a:r>
              <a:rPr lang="en-US" altLang="zh-CN" dirty="0" err="1"/>
              <a:t>Ctrl+N</a:t>
            </a:r>
            <a:r>
              <a:rPr lang="zh-CN" altLang="en-US" dirty="0"/>
              <a:t>，进行预合成操作的快捷键为 </a:t>
            </a:r>
            <a:r>
              <a:rPr lang="en-US" altLang="zh-CN" dirty="0" err="1"/>
              <a:t>Ctrl+Shift+C</a:t>
            </a:r>
            <a:r>
              <a:rPr lang="en-US" altLang="zh-CN" dirty="0"/>
              <a:t> </a:t>
            </a:r>
            <a:r>
              <a:rPr lang="zh-CN" altLang="en-US" dirty="0"/>
              <a:t>。</a:t>
            </a:r>
          </a:p>
        </p:txBody>
      </p:sp>
      <p:sp>
        <p:nvSpPr>
          <p:cNvPr id="4" name="文本占位符 3">
            <a:extLst>
              <a:ext uri="{FF2B5EF4-FFF2-40B4-BE49-F238E27FC236}">
                <a16:creationId xmlns:a16="http://schemas.microsoft.com/office/drawing/2014/main" id="{CC34B76D-C01F-D59B-F2C8-F017CF248E8C}"/>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229699982"/>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07D69-3F1A-CD95-DC0F-D6142382F28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283378-135E-D5FF-364F-3FDC5F48755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2A869118-5A48-E780-A0B0-F34FFE738CC3}"/>
              </a:ext>
            </a:extLst>
          </p:cNvPr>
          <p:cNvPicPr>
            <a:picLocks noGrp="1" noChangeAspect="1"/>
          </p:cNvPicPr>
          <p:nvPr>
            <p:ph type="pic" sz="quarter" idx="13"/>
          </p:nvPr>
        </p:nvPicPr>
        <p:blipFill rotWithShape="1">
          <a:blip r:embed="rId2"/>
          <a:srcRect l="-18956" r="-18956"/>
          <a:stretch>
            <a:fillRect/>
          </a:stretch>
        </p:blipFill>
        <p:spPr>
          <a:prstGeom prst="rect">
            <a:avLst/>
          </a:prstGeom>
        </p:spPr>
      </p:pic>
    </p:spTree>
    <p:extLst>
      <p:ext uri="{BB962C8B-B14F-4D97-AF65-F5344CB8AC3E}">
        <p14:creationId xmlns:p14="http://schemas.microsoft.com/office/powerpoint/2010/main" val="116839373"/>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5D2E0-33D8-779F-0BEA-8EADA16370F4}"/>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1970E404-76A0-659C-267D-432865983E8F}"/>
              </a:ext>
            </a:extLst>
          </p:cNvPr>
          <p:cNvPicPr>
            <a:picLocks noGrp="1" noChangeAspect="1"/>
          </p:cNvPicPr>
          <p:nvPr>
            <p:ph type="pic" sz="quarter" idx="14"/>
          </p:nvPr>
        </p:nvPicPr>
        <p:blipFill rotWithShape="1">
          <a:blip r:embed="rId2"/>
          <a:srcRect t="-7386" b="-7386"/>
          <a:stretch>
            <a:fillRect/>
          </a:stretch>
        </p:blipFill>
        <p:spPr>
          <a:prstGeom prst="rect">
            <a:avLst/>
          </a:prstGeom>
        </p:spPr>
      </p:pic>
      <p:sp>
        <p:nvSpPr>
          <p:cNvPr id="4" name="文本占位符 3">
            <a:extLst>
              <a:ext uri="{FF2B5EF4-FFF2-40B4-BE49-F238E27FC236}">
                <a16:creationId xmlns:a16="http://schemas.microsoft.com/office/drawing/2014/main" id="{0D4E2884-9798-CD7A-0703-D18F67C8140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C711A9DA-6692-7129-5E88-8C2208188588}"/>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02 </a:t>
            </a:r>
            <a:r>
              <a:rPr lang="zh-CN" altLang="en-US" dirty="0"/>
              <a:t>在“时间轴”面板中，为预合成的素材图层添加 “模拟”→“碎片”效果。在“效果控件”面板中，修改视图属性为 “已渲染”，并将形状属性的图案更改为“玻璃”。</a:t>
            </a:r>
            <a:endParaRPr lang="en-US" altLang="zh-CN" dirty="0"/>
          </a:p>
          <a:p>
            <a:r>
              <a:rPr lang="zh-CN" altLang="en-US" dirty="0"/>
              <a:t>“效果控件”面板中“碎片”效果的参数设置如图 </a:t>
            </a:r>
            <a:r>
              <a:rPr lang="en-US" altLang="zh-CN" dirty="0"/>
              <a:t>3-5-3 </a:t>
            </a:r>
            <a:r>
              <a:rPr lang="zh-CN" altLang="en-US" dirty="0"/>
              <a:t>所示。</a:t>
            </a:r>
          </a:p>
        </p:txBody>
      </p:sp>
    </p:spTree>
    <p:extLst>
      <p:ext uri="{BB962C8B-B14F-4D97-AF65-F5344CB8AC3E}">
        <p14:creationId xmlns:p14="http://schemas.microsoft.com/office/powerpoint/2010/main" val="2143866254"/>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4844A-A282-8F89-EC54-6C192B3397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847C05-EFF6-7BD5-FE5C-35CAF9B64B0F}"/>
              </a:ext>
            </a:extLst>
          </p:cNvPr>
          <p:cNvSpPr>
            <a:spLocks noGrp="1"/>
          </p:cNvSpPr>
          <p:nvPr>
            <p:ph type="body" sz="quarter" idx="11"/>
          </p:nvPr>
        </p:nvSpPr>
        <p:spPr>
          <a:xfrm>
            <a:off x="337294" y="1207796"/>
            <a:ext cx="11275585" cy="5110823"/>
          </a:xfrm>
        </p:spPr>
        <p:txBody>
          <a:bodyPr/>
          <a:lstStyle/>
          <a:p>
            <a:r>
              <a:rPr lang="zh-CN" altLang="en-US" dirty="0"/>
              <a:t>步骤 </a:t>
            </a:r>
            <a:r>
              <a:rPr lang="en-US" altLang="zh-CN" dirty="0"/>
              <a:t>03 </a:t>
            </a:r>
            <a:r>
              <a:rPr lang="zh-CN" altLang="en-US" dirty="0"/>
              <a:t>在“时间轴”面板中新建一个纯色图层，颜色设置为白色。在“效果和预设”面板中搜索出“生成”下的“填充”特效并应用到纯色图层，然后在填充的“效果控件”面板中将颜色修改为扫码观看视频白色。关闭该白色纯色图层的眼睛图标，在选中该图层后使用钢笔工具或工具栏中的其他绘制工具（如矩形工具、椭圆工具等）在合成窗口绘制蒙版。接着返回“干脆面 </a:t>
            </a:r>
            <a:r>
              <a:rPr lang="en-US" altLang="zh-CN" dirty="0"/>
              <a:t>1.png </a:t>
            </a:r>
            <a:r>
              <a:rPr lang="zh-CN" altLang="en-US" dirty="0"/>
              <a:t>合成 </a:t>
            </a:r>
            <a:r>
              <a:rPr lang="en-US" altLang="zh-CN" dirty="0"/>
              <a:t>2”</a:t>
            </a:r>
            <a:r>
              <a:rPr lang="zh-CN" altLang="en-US" dirty="0"/>
              <a:t>预合成图层，在“效果控件”面板中对“碎片”效果的“渐变”属性进行调整，将“碎片阈值”设为 </a:t>
            </a:r>
            <a:r>
              <a:rPr lang="en-US" altLang="zh-CN" dirty="0"/>
              <a:t>1%</a:t>
            </a:r>
            <a:r>
              <a:rPr lang="zh-CN" altLang="en-US" dirty="0"/>
              <a:t>，“渐变图层”选择刚才创建的白色纯色图层，源设为“效果和蒙版”。</a:t>
            </a:r>
          </a:p>
          <a:p>
            <a:r>
              <a:rPr lang="zh-CN" altLang="en-US" dirty="0"/>
              <a:t>提示：将“渐变图层”修改为白色纯色图层后，请关闭“时间轴”面板中白色纯色图层的眼睛图标。</a:t>
            </a:r>
            <a:endParaRPr lang="en-US" altLang="zh-CN" dirty="0"/>
          </a:p>
          <a:p>
            <a:r>
              <a:rPr lang="zh-CN" altLang="en-US" dirty="0"/>
              <a:t>蒙版绘制如图 </a:t>
            </a:r>
            <a:r>
              <a:rPr lang="en-US" altLang="zh-CN" dirty="0"/>
              <a:t>3-5-4 </a:t>
            </a:r>
            <a:r>
              <a:rPr lang="zh-CN" altLang="en-US" dirty="0"/>
              <a:t>所示。“碎片”效果属性调整如图 </a:t>
            </a:r>
            <a:r>
              <a:rPr lang="en-US" altLang="zh-CN" dirty="0"/>
              <a:t>3-5-5 </a:t>
            </a:r>
            <a:r>
              <a:rPr lang="zh-CN" altLang="en-US" dirty="0"/>
              <a:t>所示。</a:t>
            </a:r>
          </a:p>
        </p:txBody>
      </p:sp>
      <p:sp>
        <p:nvSpPr>
          <p:cNvPr id="4" name="文本占位符 3">
            <a:extLst>
              <a:ext uri="{FF2B5EF4-FFF2-40B4-BE49-F238E27FC236}">
                <a16:creationId xmlns:a16="http://schemas.microsoft.com/office/drawing/2014/main" id="{B8753374-0935-628F-F271-08A495CEF84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678018766"/>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221EB-1A71-7D4C-4D6A-8837028A34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D9F89FA-1FE3-F98D-FED1-744A1E6FA11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135AD80-4CEF-B9C2-F38F-EAD857F9FB74}"/>
              </a:ext>
            </a:extLst>
          </p:cNvPr>
          <p:cNvPicPr>
            <a:picLocks noGrp="1" noChangeAspect="1"/>
          </p:cNvPicPr>
          <p:nvPr>
            <p:ph type="pic" sz="quarter" idx="13"/>
          </p:nvPr>
        </p:nvPicPr>
        <p:blipFill rotWithShape="1">
          <a:blip r:embed="rId2"/>
          <a:srcRect l="-8064" r="-8064"/>
          <a:stretch>
            <a:fillRect/>
          </a:stretch>
        </p:blipFill>
        <p:spPr>
          <a:prstGeom prst="rect">
            <a:avLst/>
          </a:prstGeom>
        </p:spPr>
      </p:pic>
    </p:spTree>
    <p:extLst>
      <p:ext uri="{BB962C8B-B14F-4D97-AF65-F5344CB8AC3E}">
        <p14:creationId xmlns:p14="http://schemas.microsoft.com/office/powerpoint/2010/main" val="354288837"/>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9E6C8-954A-D6C1-78A9-46302E59A27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4F234C-5E05-A7E8-DF9F-91E6D0E7D7EF}"/>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D6A1CD5D-AD7A-5965-3817-2778A33D3127}"/>
              </a:ext>
            </a:extLst>
          </p:cNvPr>
          <p:cNvPicPr>
            <a:picLocks noGrp="1" noChangeAspect="1"/>
          </p:cNvPicPr>
          <p:nvPr>
            <p:ph type="pic" sz="quarter" idx="13"/>
          </p:nvPr>
        </p:nvPicPr>
        <p:blipFill rotWithShape="1">
          <a:blip r:embed="rId2"/>
          <a:srcRect l="-47492" r="-47492"/>
          <a:stretch>
            <a:fillRect/>
          </a:stretch>
        </p:blipFill>
        <p:spPr>
          <a:prstGeom prst="rect">
            <a:avLst/>
          </a:prstGeom>
        </p:spPr>
      </p:pic>
    </p:spTree>
    <p:extLst>
      <p:ext uri="{BB962C8B-B14F-4D97-AF65-F5344CB8AC3E}">
        <p14:creationId xmlns:p14="http://schemas.microsoft.com/office/powerpoint/2010/main" val="2140701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D03F3-4E01-2D28-A62C-A21E7B502C06}"/>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A03B2895-4480-30FB-21A6-9663DDD86471}"/>
              </a:ext>
            </a:extLst>
          </p:cNvPr>
          <p:cNvSpPr>
            <a:spLocks noGrp="1"/>
          </p:cNvSpPr>
          <p:nvPr>
            <p:ph type="body" sz="quarter" idx="11"/>
          </p:nvPr>
        </p:nvSpPr>
        <p:spPr>
          <a:xfrm>
            <a:off x="337294" y="2223460"/>
            <a:ext cx="11275585" cy="3079497"/>
          </a:xfrm>
        </p:spPr>
        <p:txBody>
          <a:bodyPr/>
          <a:lstStyle/>
          <a:p>
            <a:r>
              <a:rPr lang="zh-CN" altLang="en-US" dirty="0"/>
              <a:t>（</a:t>
            </a:r>
            <a:r>
              <a:rPr lang="en-US" altLang="zh-CN" dirty="0"/>
              <a:t>1</a:t>
            </a:r>
            <a:r>
              <a:rPr lang="zh-CN" altLang="en-US" dirty="0"/>
              <a:t>）掌握 </a:t>
            </a:r>
            <a:r>
              <a:rPr lang="en-US" altLang="zh-CN" dirty="0"/>
              <a:t>Saber </a:t>
            </a:r>
            <a:r>
              <a:rPr lang="zh-CN" altLang="en-US" dirty="0"/>
              <a:t>特效的制作与应用。</a:t>
            </a:r>
            <a:endParaRPr lang="en-US" altLang="zh-CN" dirty="0"/>
          </a:p>
          <a:p>
            <a:r>
              <a:rPr lang="zh-CN" altLang="en-US" dirty="0"/>
              <a:t>（</a:t>
            </a:r>
            <a:r>
              <a:rPr lang="en-US" altLang="zh-CN" dirty="0"/>
              <a:t>2</a:t>
            </a:r>
            <a:r>
              <a:rPr lang="zh-CN" altLang="en-US" dirty="0"/>
              <a:t>）掌握图层模式的应用。</a:t>
            </a:r>
          </a:p>
          <a:p>
            <a:r>
              <a:rPr lang="zh-CN" altLang="en-US" dirty="0"/>
              <a:t>（</a:t>
            </a:r>
            <a:r>
              <a:rPr lang="en-US" altLang="zh-CN" dirty="0"/>
              <a:t>3</a:t>
            </a:r>
            <a:r>
              <a:rPr lang="zh-CN" altLang="en-US" dirty="0"/>
              <a:t>）掌握纯色图层的应用。</a:t>
            </a:r>
          </a:p>
          <a:p>
            <a:r>
              <a:rPr lang="zh-CN" altLang="en-US" dirty="0"/>
              <a:t>（</a:t>
            </a:r>
            <a:r>
              <a:rPr lang="en-US" altLang="zh-CN" dirty="0"/>
              <a:t>4</a:t>
            </a:r>
            <a:r>
              <a:rPr lang="zh-CN" altLang="en-US" dirty="0"/>
              <a:t>）能够使用项目实拍素材制作 </a:t>
            </a:r>
            <a:r>
              <a:rPr lang="en-US" altLang="zh-CN" dirty="0"/>
              <a:t>Saber </a:t>
            </a:r>
            <a:r>
              <a:rPr lang="zh-CN" altLang="en-US" dirty="0"/>
              <a:t>特效。</a:t>
            </a:r>
          </a:p>
          <a:p>
            <a:r>
              <a:rPr lang="zh-CN" altLang="en-US" dirty="0"/>
              <a:t>（</a:t>
            </a:r>
            <a:r>
              <a:rPr lang="en-US" altLang="zh-CN" dirty="0"/>
              <a:t>5</a:t>
            </a:r>
            <a:r>
              <a:rPr lang="zh-CN" altLang="en-US" dirty="0"/>
              <a:t>）培养学生操作时的专注力和耐心。</a:t>
            </a:r>
          </a:p>
          <a:p>
            <a:r>
              <a:rPr lang="zh-CN" altLang="en-US" dirty="0"/>
              <a:t>（</a:t>
            </a:r>
            <a:r>
              <a:rPr lang="en-US" altLang="zh-CN" dirty="0"/>
              <a:t>6</a:t>
            </a:r>
            <a:r>
              <a:rPr lang="zh-CN" altLang="en-US" dirty="0"/>
              <a:t>）培养学生综合运用生活创意点的能力。</a:t>
            </a:r>
          </a:p>
        </p:txBody>
      </p:sp>
      <p:sp>
        <p:nvSpPr>
          <p:cNvPr id="5" name="文本占位符 4">
            <a:extLst>
              <a:ext uri="{FF2B5EF4-FFF2-40B4-BE49-F238E27FC236}">
                <a16:creationId xmlns:a16="http://schemas.microsoft.com/office/drawing/2014/main" id="{C8C4D111-34CD-2116-01AA-3A84B877EC4D}"/>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399347568"/>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21824-2FA3-FFBC-7886-8C13B93E483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1A9C66C-CDEE-4BC4-D982-CA2B0905110F}"/>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04 </a:t>
            </a:r>
            <a:r>
              <a:rPr lang="zh-CN" altLang="en-US" dirty="0"/>
              <a:t>碎片细节调整：在“效果控件”面板中找到碎片特效，将“形状”下方的“凸出深度”调整为 </a:t>
            </a:r>
            <a:r>
              <a:rPr lang="en-US" altLang="zh-CN" dirty="0"/>
              <a:t>0.05</a:t>
            </a:r>
            <a:r>
              <a:rPr lang="zh-CN" altLang="en-US" dirty="0"/>
              <a:t>，以减小碎片厚度；增加“重复”值，使碎片数量增多。接下来，调整灯光属性，降低“灯光强度”至 </a:t>
            </a:r>
            <a:r>
              <a:rPr lang="en-US" altLang="zh-CN" dirty="0"/>
              <a:t>0.3</a:t>
            </a:r>
            <a:r>
              <a:rPr lang="zh-CN" altLang="en-US" dirty="0"/>
              <a:t>，“灯光深度”调整为 </a:t>
            </a:r>
            <a:r>
              <a:rPr lang="en-US" altLang="zh-CN" dirty="0"/>
              <a:t>0</a:t>
            </a:r>
            <a:r>
              <a:rPr lang="zh-CN" altLang="en-US" dirty="0"/>
              <a:t>，“周围光”增强至 </a:t>
            </a:r>
            <a:r>
              <a:rPr lang="en-US" altLang="zh-CN" dirty="0"/>
              <a:t>0.8</a:t>
            </a:r>
            <a:r>
              <a:rPr lang="zh-CN" altLang="en-US" dirty="0"/>
              <a:t>。形状属性调整如图 </a:t>
            </a:r>
            <a:r>
              <a:rPr lang="en-US" altLang="zh-CN" dirty="0"/>
              <a:t>3-5-6 </a:t>
            </a:r>
            <a:r>
              <a:rPr lang="zh-CN" altLang="en-US" dirty="0"/>
              <a:t>所示。灯光属性调整如图 </a:t>
            </a:r>
            <a:r>
              <a:rPr lang="en-US" altLang="zh-CN" dirty="0"/>
              <a:t>3-5-7 </a:t>
            </a:r>
            <a:r>
              <a:rPr lang="zh-CN" altLang="en-US" dirty="0"/>
              <a:t>所示。</a:t>
            </a:r>
          </a:p>
        </p:txBody>
      </p:sp>
      <p:sp>
        <p:nvSpPr>
          <p:cNvPr id="4" name="文本占位符 3">
            <a:extLst>
              <a:ext uri="{FF2B5EF4-FFF2-40B4-BE49-F238E27FC236}">
                <a16:creationId xmlns:a16="http://schemas.microsoft.com/office/drawing/2014/main" id="{9795039B-1F60-8D70-3AF1-5099458B1ED5}"/>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512764584"/>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F0D77-4DD2-7FB6-7D6C-99D6AD37FFB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700737E-709A-25AE-877B-C1CAEB980A09}"/>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2FE5D022-3737-1C9B-162A-A45DA9D8885C}"/>
              </a:ext>
            </a:extLst>
          </p:cNvPr>
          <p:cNvPicPr>
            <a:picLocks noGrp="1" noChangeAspect="1"/>
          </p:cNvPicPr>
          <p:nvPr>
            <p:ph type="pic" sz="quarter" idx="13"/>
          </p:nvPr>
        </p:nvPicPr>
        <p:blipFill rotWithShape="1">
          <a:blip r:embed="rId2"/>
          <a:srcRect l="-20233" r="-20233"/>
          <a:stretch>
            <a:fillRect/>
          </a:stretch>
        </p:blipFill>
        <p:spPr>
          <a:prstGeom prst="rect">
            <a:avLst/>
          </a:prstGeom>
        </p:spPr>
      </p:pic>
    </p:spTree>
    <p:extLst>
      <p:ext uri="{BB962C8B-B14F-4D97-AF65-F5344CB8AC3E}">
        <p14:creationId xmlns:p14="http://schemas.microsoft.com/office/powerpoint/2010/main" val="1026964353"/>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A6D42-5D1C-E389-A588-EC2ED9B0C61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4BA03B-9C2E-0147-A052-4D6656B4BC4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C5106D4-308F-E41C-57F8-A633E2283940}"/>
              </a:ext>
            </a:extLst>
          </p:cNvPr>
          <p:cNvPicPr>
            <a:picLocks noGrp="1" noChangeAspect="1"/>
          </p:cNvPicPr>
          <p:nvPr>
            <p:ph type="pic" sz="quarter" idx="13"/>
          </p:nvPr>
        </p:nvPicPr>
        <p:blipFill rotWithShape="1">
          <a:blip r:embed="rId2"/>
          <a:srcRect l="-48433" r="-48433"/>
          <a:stretch>
            <a:fillRect/>
          </a:stretch>
        </p:blipFill>
        <p:spPr>
          <a:prstGeom prst="rect">
            <a:avLst/>
          </a:prstGeom>
        </p:spPr>
      </p:pic>
    </p:spTree>
    <p:extLst>
      <p:ext uri="{BB962C8B-B14F-4D97-AF65-F5344CB8AC3E}">
        <p14:creationId xmlns:p14="http://schemas.microsoft.com/office/powerpoint/2010/main" val="1641054322"/>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C3301-EB81-2C29-CFEE-CEB83A4377BF}"/>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DDE14FCA-9029-F17D-4C89-DBE89A8B5508}"/>
              </a:ext>
            </a:extLst>
          </p:cNvPr>
          <p:cNvPicPr>
            <a:picLocks noGrp="1" noChangeAspect="1"/>
          </p:cNvPicPr>
          <p:nvPr>
            <p:ph type="pic" sz="quarter" idx="14"/>
          </p:nvPr>
        </p:nvPicPr>
        <p:blipFill rotWithShape="1">
          <a:blip r:embed="rId2"/>
          <a:srcRect l="-848" r="-848"/>
          <a:stretch>
            <a:fillRect/>
          </a:stretch>
        </p:blipFill>
        <p:spPr>
          <a:prstGeom prst="rect">
            <a:avLst/>
          </a:prstGeom>
        </p:spPr>
      </p:pic>
      <p:sp>
        <p:nvSpPr>
          <p:cNvPr id="4" name="文本占位符 3">
            <a:extLst>
              <a:ext uri="{FF2B5EF4-FFF2-40B4-BE49-F238E27FC236}">
                <a16:creationId xmlns:a16="http://schemas.microsoft.com/office/drawing/2014/main" id="{8F236018-B77E-F526-36BA-B2D1F87652C2}"/>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4A4AC667-ACB4-58CE-F690-E478E3B8644C}"/>
              </a:ext>
            </a:extLst>
          </p:cNvPr>
          <p:cNvSpPr>
            <a:spLocks noGrp="1"/>
          </p:cNvSpPr>
          <p:nvPr>
            <p:ph type="body" sz="quarter" idx="11"/>
          </p:nvPr>
        </p:nvSpPr>
        <p:spPr>
          <a:xfrm>
            <a:off x="337295" y="2223459"/>
            <a:ext cx="5337642" cy="3079497"/>
          </a:xfrm>
        </p:spPr>
        <p:txBody>
          <a:bodyPr/>
          <a:lstStyle/>
          <a:p>
            <a:r>
              <a:rPr lang="zh-CN" altLang="en-US" dirty="0"/>
              <a:t>步骤 </a:t>
            </a:r>
            <a:r>
              <a:rPr lang="en-US" altLang="zh-CN" dirty="0"/>
              <a:t>05 </a:t>
            </a:r>
            <a:r>
              <a:rPr lang="zh-CN" altLang="en-US" dirty="0"/>
              <a:t>在“效果控件”面板中，调整碎片物理学属性：“旋转速度”提高至 </a:t>
            </a:r>
            <a:r>
              <a:rPr lang="en-US" altLang="zh-CN" dirty="0"/>
              <a:t>0.3</a:t>
            </a:r>
            <a:r>
              <a:rPr lang="zh-CN" altLang="en-US" dirty="0"/>
              <a:t>，“倾覆轴”方向设定为 </a:t>
            </a:r>
            <a:r>
              <a:rPr lang="en-US" altLang="zh-CN" dirty="0"/>
              <a:t>XZ </a:t>
            </a:r>
            <a:r>
              <a:rPr lang="zh-CN" altLang="en-US" dirty="0"/>
              <a:t>轴，增大“随机性”至 </a:t>
            </a:r>
            <a:r>
              <a:rPr lang="en-US" altLang="zh-CN" dirty="0"/>
              <a:t>0.2</a:t>
            </a:r>
            <a:r>
              <a:rPr lang="zh-CN" altLang="en-US" dirty="0"/>
              <a:t>，“粘度”调整至 </a:t>
            </a:r>
            <a:r>
              <a:rPr lang="en-US" altLang="zh-CN" dirty="0"/>
              <a:t>0.5</a:t>
            </a:r>
            <a:r>
              <a:rPr lang="zh-CN" altLang="en-US" dirty="0"/>
              <a:t>，“重力”设为 </a:t>
            </a:r>
            <a:r>
              <a:rPr lang="en-US" altLang="zh-CN" dirty="0"/>
              <a:t>0</a:t>
            </a:r>
            <a:r>
              <a:rPr lang="zh-CN" altLang="en-US" dirty="0"/>
              <a:t>。</a:t>
            </a:r>
            <a:endParaRPr lang="en-US" altLang="zh-CN" dirty="0"/>
          </a:p>
          <a:p>
            <a:r>
              <a:rPr lang="zh-CN" altLang="en-US" dirty="0"/>
              <a:t>物理学属性调整如图 </a:t>
            </a:r>
            <a:r>
              <a:rPr lang="en-US" altLang="zh-CN" dirty="0"/>
              <a:t>3-5-8 </a:t>
            </a:r>
            <a:r>
              <a:rPr lang="zh-CN" altLang="en-US" dirty="0"/>
              <a:t>所示。</a:t>
            </a:r>
          </a:p>
        </p:txBody>
      </p:sp>
    </p:spTree>
    <p:extLst>
      <p:ext uri="{BB962C8B-B14F-4D97-AF65-F5344CB8AC3E}">
        <p14:creationId xmlns:p14="http://schemas.microsoft.com/office/powerpoint/2010/main" val="338580241"/>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5A0C9-5E6B-C34B-20B5-7AAD67A897C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AE6FD53-0982-CD99-C25F-5EA326B5B86D}"/>
              </a:ext>
            </a:extLst>
          </p:cNvPr>
          <p:cNvSpPr>
            <a:spLocks noGrp="1"/>
          </p:cNvSpPr>
          <p:nvPr>
            <p:ph type="body" sz="quarter" idx="11"/>
          </p:nvPr>
        </p:nvSpPr>
        <p:spPr>
          <a:xfrm>
            <a:off x="337294" y="1969544"/>
            <a:ext cx="11275585" cy="3587329"/>
          </a:xfrm>
        </p:spPr>
        <p:txBody>
          <a:bodyPr/>
          <a:lstStyle/>
          <a:p>
            <a:r>
              <a:rPr lang="zh-CN" altLang="en-US" dirty="0"/>
              <a:t>步骤 </a:t>
            </a:r>
            <a:r>
              <a:rPr lang="en-US" altLang="zh-CN" dirty="0"/>
              <a:t>06 </a:t>
            </a:r>
            <a:r>
              <a:rPr lang="zh-CN" altLang="en-US" dirty="0"/>
              <a:t>为了给碎片添加更加细小的变化，复制“干脆面 </a:t>
            </a:r>
            <a:r>
              <a:rPr lang="en-US" altLang="zh-CN" dirty="0"/>
              <a:t>1.png </a:t>
            </a:r>
            <a:r>
              <a:rPr lang="zh-CN" altLang="en-US" dirty="0"/>
              <a:t>合成</a:t>
            </a:r>
            <a:r>
              <a:rPr lang="en-US" altLang="zh-CN" dirty="0"/>
              <a:t>2”</a:t>
            </a:r>
            <a:r>
              <a:rPr lang="zh-CN" altLang="en-US" dirty="0"/>
              <a:t>预合成图层。在复制的预合成图层的“碎片”效果属性中，将“形状”下的“重复”值修改为</a:t>
            </a:r>
            <a:r>
              <a:rPr lang="en-US" altLang="zh-CN" dirty="0"/>
              <a:t>200 </a:t>
            </a:r>
            <a:r>
              <a:rPr lang="zh-CN" altLang="en-US" dirty="0"/>
              <a:t>左右，这样可以观察到更多小碎片。将“凸出深度”设为 </a:t>
            </a:r>
            <a:r>
              <a:rPr lang="en-US" altLang="zh-CN" dirty="0"/>
              <a:t>0</a:t>
            </a:r>
            <a:r>
              <a:rPr lang="zh-CN" altLang="en-US" dirty="0"/>
              <a:t>，使得小碎片没有厚度。“作用力 </a:t>
            </a:r>
            <a:r>
              <a:rPr lang="en-US" altLang="zh-CN" dirty="0"/>
              <a:t>1”</a:t>
            </a:r>
            <a:r>
              <a:rPr lang="zh-CN" altLang="en-US" dirty="0"/>
              <a:t>中的“强度”根据需要进行调整，使其与另一个碎片的强度有所区别。增大物理学属性中的“粘度”值至 </a:t>
            </a:r>
            <a:r>
              <a:rPr lang="en-US" altLang="zh-CN" dirty="0"/>
              <a:t>0.6</a:t>
            </a:r>
            <a:r>
              <a:rPr lang="zh-CN" altLang="en-US" dirty="0"/>
              <a:t>，观察细节变化。</a:t>
            </a:r>
            <a:endParaRPr lang="en-US" altLang="zh-CN" dirty="0"/>
          </a:p>
          <a:p>
            <a:r>
              <a:rPr lang="zh-CN" altLang="en-US" dirty="0"/>
              <a:t>“碎片”效果属性调整如图 </a:t>
            </a:r>
            <a:r>
              <a:rPr lang="en-US" altLang="zh-CN" dirty="0"/>
              <a:t>3-5-9 </a:t>
            </a:r>
            <a:r>
              <a:rPr lang="zh-CN" altLang="en-US" dirty="0"/>
              <a:t>所示。</a:t>
            </a:r>
            <a:endParaRPr lang="en-US" altLang="zh-CN" dirty="0"/>
          </a:p>
          <a:p>
            <a:r>
              <a:rPr lang="zh-CN" altLang="en-US" dirty="0"/>
              <a:t>提示：复制图层的快捷键为 </a:t>
            </a:r>
            <a:r>
              <a:rPr lang="en-US" altLang="zh-CN" dirty="0" err="1"/>
              <a:t>Ctrl+D</a:t>
            </a:r>
            <a:r>
              <a:rPr lang="zh-CN" altLang="en-US" dirty="0"/>
              <a:t>。</a:t>
            </a:r>
          </a:p>
        </p:txBody>
      </p:sp>
      <p:sp>
        <p:nvSpPr>
          <p:cNvPr id="4" name="文本占位符 3">
            <a:extLst>
              <a:ext uri="{FF2B5EF4-FFF2-40B4-BE49-F238E27FC236}">
                <a16:creationId xmlns:a16="http://schemas.microsoft.com/office/drawing/2014/main" id="{B5EB1730-E0D3-FF61-5874-D93F7BED9979}"/>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029213341"/>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CFB57-AE7D-8681-0275-14C03DF8297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FA1F9F8-18B5-7718-DEF2-C1D9578D4AA3}"/>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02E6DE5D-6CA9-E42D-0E42-5000B607539A}"/>
              </a:ext>
            </a:extLst>
          </p:cNvPr>
          <p:cNvPicPr>
            <a:picLocks noGrp="1" noChangeAspect="1"/>
          </p:cNvPicPr>
          <p:nvPr>
            <p:ph type="pic" sz="quarter" idx="13"/>
          </p:nvPr>
        </p:nvPicPr>
        <p:blipFill rotWithShape="1">
          <a:blip r:embed="rId2"/>
          <a:srcRect l="-42641" r="-42641"/>
          <a:stretch>
            <a:fillRect/>
          </a:stretch>
        </p:blipFill>
        <p:spPr>
          <a:prstGeom prst="rect">
            <a:avLst/>
          </a:prstGeom>
        </p:spPr>
      </p:pic>
    </p:spTree>
    <p:extLst>
      <p:ext uri="{BB962C8B-B14F-4D97-AF65-F5344CB8AC3E}">
        <p14:creationId xmlns:p14="http://schemas.microsoft.com/office/powerpoint/2010/main" val="629168986"/>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9C168-9095-578B-641A-AD12A328F087}"/>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EE0136B2-BBB0-216E-C270-FCBCE4C5558B}"/>
              </a:ext>
            </a:extLst>
          </p:cNvPr>
          <p:cNvPicPr>
            <a:picLocks noGrp="1" noChangeAspect="1"/>
          </p:cNvPicPr>
          <p:nvPr>
            <p:ph type="pic" sz="quarter" idx="14"/>
          </p:nvPr>
        </p:nvPicPr>
        <p:blipFill rotWithShape="1">
          <a:blip r:embed="rId2"/>
          <a:srcRect t="-29434" b="-29434"/>
          <a:stretch>
            <a:fillRect/>
          </a:stretch>
        </p:blipFill>
        <p:spPr>
          <a:prstGeom prst="rect">
            <a:avLst/>
          </a:prstGeom>
        </p:spPr>
      </p:pic>
      <p:sp>
        <p:nvSpPr>
          <p:cNvPr id="4" name="文本占位符 3">
            <a:extLst>
              <a:ext uri="{FF2B5EF4-FFF2-40B4-BE49-F238E27FC236}">
                <a16:creationId xmlns:a16="http://schemas.microsoft.com/office/drawing/2014/main" id="{2C4335D9-D936-C489-6CE2-C6742BCECD9E}"/>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380E53DC-B27D-E596-2EF1-67D0D8255FCD}"/>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07 </a:t>
            </a:r>
            <a:r>
              <a:rPr lang="zh-CN" altLang="en-US" dirty="0"/>
              <a:t>添加其他碎片位置，选中“时间轴”面板中的纯色图层，再次使用工具栏中的一种形状工具在合成窗口绘制蒙版。此时会发现，绘制的蒙版位置已经实现了碎片效果。</a:t>
            </a:r>
            <a:endParaRPr lang="en-US" altLang="zh-CN" dirty="0"/>
          </a:p>
          <a:p>
            <a:r>
              <a:rPr lang="zh-CN" altLang="en-US" dirty="0"/>
              <a:t>碎片效果如图 </a:t>
            </a:r>
            <a:r>
              <a:rPr lang="en-US" altLang="zh-CN" dirty="0"/>
              <a:t>3-5-10 </a:t>
            </a:r>
            <a:r>
              <a:rPr lang="zh-CN" altLang="en-US" dirty="0"/>
              <a:t>所示。</a:t>
            </a:r>
          </a:p>
        </p:txBody>
      </p:sp>
    </p:spTree>
    <p:extLst>
      <p:ext uri="{BB962C8B-B14F-4D97-AF65-F5344CB8AC3E}">
        <p14:creationId xmlns:p14="http://schemas.microsoft.com/office/powerpoint/2010/main" val="2706673128"/>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C923A-8E95-A8DC-AAEC-43F45EA3672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C1401D4-C2B4-62B0-C4EF-D5B91D292374}"/>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AF4F3F81-FA19-9009-D7A6-6F1CF8F5F4E9}"/>
              </a:ext>
            </a:extLst>
          </p:cNvPr>
          <p:cNvSpPr>
            <a:spLocks noGrp="1"/>
          </p:cNvSpPr>
          <p:nvPr>
            <p:ph type="body" sz="quarter" idx="11"/>
          </p:nvPr>
        </p:nvSpPr>
        <p:spPr>
          <a:xfrm>
            <a:off x="337295" y="1207797"/>
            <a:ext cx="5337642" cy="5110823"/>
          </a:xfrm>
        </p:spPr>
        <p:txBody>
          <a:bodyPr/>
          <a:lstStyle/>
          <a:p>
            <a:r>
              <a:rPr lang="zh-CN" altLang="en-US" dirty="0"/>
              <a:t>步骤 </a:t>
            </a:r>
            <a:r>
              <a:rPr lang="en-US" altLang="zh-CN" dirty="0"/>
              <a:t>08 </a:t>
            </a:r>
            <a:r>
              <a:rPr lang="zh-CN" altLang="en-US" dirty="0"/>
              <a:t>为了塑造三维空间感，选择“时间轴”面板上的预合成图层，进入“效果控件”面板中的“碎片”属性，将“纹理”下的“摄像机系统”修改为“合成摄像机”。此时，可能会发现合成窗口中的碎片效果消失了。对于这种情况，可以右击“时间轴”面板的空白处，新建一个摄像机，并使用工具栏中的旋转工具适当调整画面角度，从而产生三维空间感。</a:t>
            </a:r>
            <a:endParaRPr lang="en-US" altLang="zh-CN" dirty="0"/>
          </a:p>
          <a:p>
            <a:r>
              <a:rPr lang="zh-CN" altLang="en-US" dirty="0"/>
              <a:t>新建的摄像机图层如图 </a:t>
            </a:r>
            <a:r>
              <a:rPr lang="en-US" altLang="zh-CN" dirty="0"/>
              <a:t>3-5-11 </a:t>
            </a:r>
            <a:r>
              <a:rPr lang="zh-CN" altLang="en-US" dirty="0"/>
              <a:t>所示。</a:t>
            </a:r>
          </a:p>
        </p:txBody>
      </p:sp>
      <p:pic>
        <p:nvPicPr>
          <p:cNvPr id="8" name="图片占位符 7">
            <a:extLst>
              <a:ext uri="{FF2B5EF4-FFF2-40B4-BE49-F238E27FC236}">
                <a16:creationId xmlns:a16="http://schemas.microsoft.com/office/drawing/2014/main" id="{825EB0E2-EFE1-8A36-6A5E-62B4D0094798}"/>
              </a:ext>
            </a:extLst>
          </p:cNvPr>
          <p:cNvPicPr>
            <a:picLocks noGrp="1" noChangeAspect="1"/>
          </p:cNvPicPr>
          <p:nvPr>
            <p:ph type="pic" sz="quarter" idx="14"/>
          </p:nvPr>
        </p:nvPicPr>
        <p:blipFill rotWithShape="1">
          <a:blip r:embed="rId2"/>
          <a:srcRect t="-78297" b="-78297"/>
          <a:stretch>
            <a:fillRect/>
          </a:stretch>
        </p:blipFill>
        <p:spPr>
          <a:prstGeom prst="rect">
            <a:avLst/>
          </a:prstGeom>
        </p:spPr>
      </p:pic>
    </p:spTree>
    <p:extLst>
      <p:ext uri="{BB962C8B-B14F-4D97-AF65-F5344CB8AC3E}">
        <p14:creationId xmlns:p14="http://schemas.microsoft.com/office/powerpoint/2010/main" val="1223008859"/>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684FD-ECA0-F0D9-7D8B-005149931A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182E50-F7DA-4555-A494-0EC94A11F981}"/>
              </a:ext>
            </a:extLst>
          </p:cNvPr>
          <p:cNvSpPr>
            <a:spLocks noGrp="1"/>
          </p:cNvSpPr>
          <p:nvPr>
            <p:ph type="body" sz="quarter" idx="11"/>
          </p:nvPr>
        </p:nvSpPr>
        <p:spPr>
          <a:xfrm>
            <a:off x="337294" y="1715629"/>
            <a:ext cx="11275585" cy="4095160"/>
          </a:xfrm>
        </p:spPr>
        <p:txBody>
          <a:bodyPr/>
          <a:lstStyle/>
          <a:p>
            <a:r>
              <a:rPr lang="zh-CN" altLang="en-US" dirty="0"/>
              <a:t>步骤 </a:t>
            </a:r>
            <a:r>
              <a:rPr lang="en-US" altLang="zh-CN" dirty="0"/>
              <a:t>09 </a:t>
            </a:r>
            <a:r>
              <a:rPr lang="zh-CN" altLang="en-US" dirty="0"/>
              <a:t>根据任务制作过程，观看画面效果。</a:t>
            </a:r>
            <a:endParaRPr lang="en-US" altLang="zh-CN" dirty="0"/>
          </a:p>
          <a:p>
            <a:r>
              <a:rPr lang="zh-CN" altLang="en-US" dirty="0"/>
              <a:t>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 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AD450D58-A96B-26FD-FC47-E18ED87D829A}"/>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388138470"/>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C82D5F5-D7B1-1C96-7A33-571B57E8F8D3}"/>
              </a:ext>
            </a:extLst>
          </p:cNvPr>
          <p:cNvSpPr>
            <a:spLocks noGrp="1"/>
          </p:cNvSpPr>
          <p:nvPr>
            <p:ph type="body" sz="quarter" idx="11"/>
          </p:nvPr>
        </p:nvSpPr>
        <p:spPr/>
        <p:txBody>
          <a:bodyPr/>
          <a:lstStyle/>
          <a:p>
            <a:r>
              <a:rPr lang="zh-CN" altLang="en-US" dirty="0"/>
              <a:t>项目 </a:t>
            </a:r>
            <a:r>
              <a:rPr lang="en-US" altLang="zh-CN" dirty="0"/>
              <a:t>4</a:t>
            </a:r>
            <a:endParaRPr lang="zh-CN" altLang="en-US" dirty="0"/>
          </a:p>
        </p:txBody>
      </p:sp>
      <p:sp>
        <p:nvSpPr>
          <p:cNvPr id="5" name="文本占位符 4">
            <a:extLst>
              <a:ext uri="{FF2B5EF4-FFF2-40B4-BE49-F238E27FC236}">
                <a16:creationId xmlns:a16="http://schemas.microsoft.com/office/drawing/2014/main" id="{7CCF4873-D9C6-BD5A-650F-E06D13931754}"/>
              </a:ext>
            </a:extLst>
          </p:cNvPr>
          <p:cNvSpPr>
            <a:spLocks noGrp="1"/>
          </p:cNvSpPr>
          <p:nvPr>
            <p:ph type="body" sz="quarter" idx="13"/>
          </p:nvPr>
        </p:nvSpPr>
        <p:spPr/>
        <p:txBody>
          <a:bodyPr/>
          <a:lstStyle/>
          <a:p>
            <a:r>
              <a:rPr lang="zh-CN" altLang="en-US" dirty="0"/>
              <a:t>国潮风尚的现代演绎与传承</a:t>
            </a:r>
          </a:p>
        </p:txBody>
      </p:sp>
    </p:spTree>
    <p:extLst>
      <p:ext uri="{BB962C8B-B14F-4D97-AF65-F5344CB8AC3E}">
        <p14:creationId xmlns:p14="http://schemas.microsoft.com/office/powerpoint/2010/main" val="15422007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A4321-B4DC-B734-D7EA-16F77B9DC45D}"/>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CA5F405A-B53A-3294-25EC-9AF4AA99E5D4}"/>
              </a:ext>
            </a:extLst>
          </p:cNvPr>
          <p:cNvSpPr>
            <a:spLocks noGrp="1"/>
          </p:cNvSpPr>
          <p:nvPr>
            <p:ph type="body" sz="quarter" idx="11"/>
          </p:nvPr>
        </p:nvSpPr>
        <p:spPr>
          <a:xfrm>
            <a:off x="337294" y="2985207"/>
            <a:ext cx="11275585" cy="1556003"/>
          </a:xfrm>
        </p:spPr>
        <p:txBody>
          <a:bodyPr/>
          <a:lstStyle/>
          <a:p>
            <a:r>
              <a:rPr lang="zh-CN" altLang="en-US" dirty="0"/>
              <a:t>将手机或相机固定在三脚架上，对准拍摄区域，开始拍摄。首先拍摄人物手拿道具的画面（可根据自己的创意自行选取道具），然后让人物将手中的道具左右摆动。拍摄结束关闭手机或者相机，将拍摄的视频传至计算机。</a:t>
            </a:r>
          </a:p>
        </p:txBody>
      </p:sp>
      <p:sp>
        <p:nvSpPr>
          <p:cNvPr id="5" name="文本占位符 4">
            <a:extLst>
              <a:ext uri="{FF2B5EF4-FFF2-40B4-BE49-F238E27FC236}">
                <a16:creationId xmlns:a16="http://schemas.microsoft.com/office/drawing/2014/main" id="{2B577CC0-A870-83C2-5CB5-8CF0E81E4BB8}"/>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3436824361"/>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3C37B-634B-7AC0-3FB2-52FE376081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7E22AEC-EBA5-858A-4E80-39DE63148504}"/>
              </a:ext>
            </a:extLst>
          </p:cNvPr>
          <p:cNvSpPr>
            <a:spLocks noGrp="1"/>
          </p:cNvSpPr>
          <p:nvPr>
            <p:ph type="body" sz="quarter" idx="11"/>
          </p:nvPr>
        </p:nvSpPr>
        <p:spPr>
          <a:xfrm>
            <a:off x="337294" y="2477375"/>
            <a:ext cx="11275585" cy="2571666"/>
          </a:xfrm>
        </p:spPr>
        <p:txBody>
          <a:bodyPr/>
          <a:lstStyle/>
          <a:p>
            <a:r>
              <a:rPr lang="en-US" altLang="zh-CN" dirty="0"/>
              <a:t>1. </a:t>
            </a:r>
            <a:r>
              <a:rPr lang="zh-CN" altLang="en-US" dirty="0"/>
              <a:t>了解抠像的概念</a:t>
            </a:r>
            <a:endParaRPr lang="en-US" altLang="zh-CN" dirty="0"/>
          </a:p>
          <a:p>
            <a:r>
              <a:rPr lang="zh-CN" altLang="en-US" dirty="0"/>
              <a:t>抠像，是指在后期处理中提取图片或视频画面中的指定的图像，并将提取的图像合成到一个新的场景中去，从而增加画面的生动性，专业术语称作键控（</a:t>
            </a:r>
            <a:r>
              <a:rPr lang="en-US" altLang="zh-CN" dirty="0"/>
              <a:t>keying</a:t>
            </a:r>
            <a:r>
              <a:rPr lang="zh-CN" altLang="en-US" dirty="0"/>
              <a:t>）。</a:t>
            </a:r>
          </a:p>
          <a:p>
            <a:r>
              <a:rPr lang="zh-CN" altLang="en-US" dirty="0"/>
              <a:t>选定所拍摄画面中的某一种颜色，将它从画面中清除掉，使之成为透明区域，也就是形成 </a:t>
            </a:r>
            <a:r>
              <a:rPr lang="en-US" altLang="zh-CN" dirty="0"/>
              <a:t>Alpha </a:t>
            </a:r>
            <a:r>
              <a:rPr lang="zh-CN" altLang="en-US" dirty="0"/>
              <a:t>透明通道，再和背景画面进行最终的叠加合成，这个过程就是抠像。</a:t>
            </a:r>
          </a:p>
        </p:txBody>
      </p:sp>
      <p:sp>
        <p:nvSpPr>
          <p:cNvPr id="4" name="文本占位符 3">
            <a:extLst>
              <a:ext uri="{FF2B5EF4-FFF2-40B4-BE49-F238E27FC236}">
                <a16:creationId xmlns:a16="http://schemas.microsoft.com/office/drawing/2014/main" id="{2494AC5E-299E-98D0-84B2-933A2B341484}"/>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2803503372"/>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43A1E-EF40-74B3-3F33-789338AEDF8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9763423-EB45-3A37-AC1C-2DB46789BE5B}"/>
              </a:ext>
            </a:extLst>
          </p:cNvPr>
          <p:cNvSpPr>
            <a:spLocks noGrp="1"/>
          </p:cNvSpPr>
          <p:nvPr>
            <p:ph type="body" sz="quarter" idx="11"/>
          </p:nvPr>
        </p:nvSpPr>
        <p:spPr>
          <a:xfrm>
            <a:off x="337294" y="1969545"/>
            <a:ext cx="11275585" cy="3587329"/>
          </a:xfrm>
        </p:spPr>
        <p:txBody>
          <a:bodyPr/>
          <a:lstStyle/>
          <a:p>
            <a:r>
              <a:rPr lang="en-US" altLang="zh-CN" dirty="0"/>
              <a:t>2. </a:t>
            </a:r>
            <a:r>
              <a:rPr lang="zh-CN" altLang="en-US" dirty="0"/>
              <a:t>运动跟踪与运动稳定</a:t>
            </a:r>
            <a:endParaRPr lang="en-US" altLang="zh-CN" dirty="0"/>
          </a:p>
          <a:p>
            <a:r>
              <a:rPr lang="zh-CN" altLang="en-US" dirty="0"/>
              <a:t>运动跟踪和运动稳定是影视后期处理中的关键技术，被广泛应用于动态画面处理。运动跟踪主要用于将画面中的一部分进行替换和跟踪；而运动稳定则用于修正拍摄中的非预期抖动。下面详细讲解运动跟踪和运动稳定的相关知识。</a:t>
            </a:r>
            <a:endParaRPr lang="en-US" altLang="zh-CN" dirty="0"/>
          </a:p>
          <a:p>
            <a:r>
              <a:rPr lang="zh-CN" altLang="en-US" dirty="0"/>
              <a:t>（</a:t>
            </a:r>
            <a:r>
              <a:rPr lang="en-US" altLang="zh-CN" dirty="0"/>
              <a:t>1</a:t>
            </a:r>
            <a:r>
              <a:rPr lang="zh-CN" altLang="en-US" dirty="0"/>
              <a:t>）运动跟踪</a:t>
            </a:r>
            <a:endParaRPr lang="en-US" altLang="zh-CN" dirty="0"/>
          </a:p>
          <a:p>
            <a:r>
              <a:rPr lang="zh-CN" altLang="en-US" dirty="0"/>
              <a:t>（</a:t>
            </a:r>
            <a:r>
              <a:rPr lang="en-US" altLang="zh-CN" dirty="0"/>
              <a:t>2</a:t>
            </a:r>
            <a:r>
              <a:rPr lang="zh-CN" altLang="en-US" dirty="0"/>
              <a:t>）创建跟踪与稳定</a:t>
            </a:r>
            <a:endParaRPr lang="en-US" altLang="zh-CN" dirty="0"/>
          </a:p>
          <a:p>
            <a:r>
              <a:rPr lang="zh-CN" altLang="en-US" dirty="0"/>
              <a:t>（</a:t>
            </a:r>
            <a:r>
              <a:rPr lang="en-US" altLang="zh-CN" dirty="0"/>
              <a:t>3</a:t>
            </a:r>
            <a:r>
              <a:rPr lang="zh-CN" altLang="en-US" dirty="0"/>
              <a:t>）跟踪器</a:t>
            </a:r>
            <a:endParaRPr lang="en-US" altLang="zh-CN" dirty="0"/>
          </a:p>
        </p:txBody>
      </p:sp>
      <p:sp>
        <p:nvSpPr>
          <p:cNvPr id="4" name="文本占位符 3">
            <a:extLst>
              <a:ext uri="{FF2B5EF4-FFF2-40B4-BE49-F238E27FC236}">
                <a16:creationId xmlns:a16="http://schemas.microsoft.com/office/drawing/2014/main" id="{0E527E19-A30A-B0F6-16D8-23C8E825AC54}"/>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1298523285"/>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916281A-D1D0-CA28-B951-163FA57F35B1}"/>
              </a:ext>
            </a:extLst>
          </p:cNvPr>
          <p:cNvSpPr>
            <a:spLocks noGrp="1"/>
          </p:cNvSpPr>
          <p:nvPr>
            <p:ph type="body" sz="quarter" idx="10"/>
          </p:nvPr>
        </p:nvSpPr>
        <p:spPr/>
        <p:txBody>
          <a:bodyPr/>
          <a:lstStyle/>
          <a:p>
            <a:r>
              <a:rPr lang="zh-CN" altLang="en-US" dirty="0"/>
              <a:t>任务 </a:t>
            </a:r>
            <a:r>
              <a:rPr lang="en-US" altLang="zh-CN" dirty="0"/>
              <a:t>4.1</a:t>
            </a:r>
            <a:endParaRPr lang="zh-CN" altLang="en-US" dirty="0"/>
          </a:p>
        </p:txBody>
      </p:sp>
      <p:sp>
        <p:nvSpPr>
          <p:cNvPr id="5" name="文本占位符 4">
            <a:extLst>
              <a:ext uri="{FF2B5EF4-FFF2-40B4-BE49-F238E27FC236}">
                <a16:creationId xmlns:a16="http://schemas.microsoft.com/office/drawing/2014/main" id="{526341C0-1C53-75F2-0E56-EAD29AC74D5A}"/>
              </a:ext>
            </a:extLst>
          </p:cNvPr>
          <p:cNvSpPr>
            <a:spLocks noGrp="1"/>
          </p:cNvSpPr>
          <p:nvPr>
            <p:ph type="body" sz="quarter" idx="11"/>
          </p:nvPr>
        </p:nvSpPr>
        <p:spPr/>
        <p:txBody>
          <a:bodyPr/>
          <a:lstStyle/>
          <a:p>
            <a:r>
              <a:rPr lang="zh-CN" altLang="en-US" dirty="0"/>
              <a:t>水墨鎏金绽放华彩</a:t>
            </a:r>
          </a:p>
        </p:txBody>
      </p:sp>
      <p:sp>
        <p:nvSpPr>
          <p:cNvPr id="6" name="文本占位符 5">
            <a:extLst>
              <a:ext uri="{FF2B5EF4-FFF2-40B4-BE49-F238E27FC236}">
                <a16:creationId xmlns:a16="http://schemas.microsoft.com/office/drawing/2014/main" id="{B4F73C15-31EA-A7BC-B732-963F32FE140F}"/>
              </a:ext>
            </a:extLst>
          </p:cNvPr>
          <p:cNvSpPr>
            <a:spLocks noGrp="1"/>
          </p:cNvSpPr>
          <p:nvPr>
            <p:ph type="body" sz="quarter" idx="12"/>
          </p:nvPr>
        </p:nvSpPr>
        <p:spPr/>
        <p:txBody>
          <a:bodyPr/>
          <a:lstStyle/>
          <a:p>
            <a:r>
              <a:rPr lang="en-US" altLang="zh-CN" dirty="0"/>
              <a:t>——</a:t>
            </a:r>
            <a:r>
              <a:rPr lang="zh-CN" altLang="en-US" dirty="0"/>
              <a:t>传统与现代的美学碰撞</a:t>
            </a:r>
          </a:p>
        </p:txBody>
      </p:sp>
    </p:spTree>
    <p:extLst>
      <p:ext uri="{BB962C8B-B14F-4D97-AF65-F5344CB8AC3E}">
        <p14:creationId xmlns:p14="http://schemas.microsoft.com/office/powerpoint/2010/main" val="3933119568"/>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27985E93-68E0-72E5-F711-A3316F18F5DD}"/>
              </a:ext>
            </a:extLst>
          </p:cNvPr>
          <p:cNvSpPr>
            <a:spLocks noGrp="1"/>
          </p:cNvSpPr>
          <p:nvPr>
            <p:ph type="body" sz="quarter" idx="11"/>
          </p:nvPr>
        </p:nvSpPr>
        <p:spPr>
          <a:xfrm>
            <a:off x="337294" y="2731291"/>
            <a:ext cx="11275585" cy="2063835"/>
          </a:xfrm>
        </p:spPr>
        <p:txBody>
          <a:bodyPr/>
          <a:lstStyle/>
          <a:p>
            <a:r>
              <a:rPr lang="zh-CN" altLang="en-US" dirty="0"/>
              <a:t>本次任务项目采用 </a:t>
            </a:r>
            <a:r>
              <a:rPr lang="en-US" altLang="zh-CN" dirty="0"/>
              <a:t>After Effects </a:t>
            </a:r>
            <a:r>
              <a:rPr lang="zh-CN" altLang="en-US" dirty="0"/>
              <a:t>软件作为主要工具，以水墨和鎏金这两种极具中国特色的传统元素为核心表现手法，力求打造一场别开生面的视觉盛宴。通过位置、缩放、不透明度关键帧的精妙运用，以及时间静止帧的巧妙穿插，营造出水墨流转、鎏金闪耀的梦幻场景。同时，结合三维运镜技术，使画面更具空间感与动感。</a:t>
            </a:r>
          </a:p>
        </p:txBody>
      </p:sp>
      <p:sp>
        <p:nvSpPr>
          <p:cNvPr id="5" name="文本占位符 4">
            <a:extLst>
              <a:ext uri="{FF2B5EF4-FFF2-40B4-BE49-F238E27FC236}">
                <a16:creationId xmlns:a16="http://schemas.microsoft.com/office/drawing/2014/main" id="{E0DED7F2-DBB0-00A7-360B-C2C9BDB84C77}"/>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3048882489"/>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0808B-6FB2-AEA5-525D-249E472D735E}"/>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CD7BBC15-F1C5-A1A6-F311-9358C649448B}"/>
              </a:ext>
            </a:extLst>
          </p:cNvPr>
          <p:cNvSpPr>
            <a:spLocks noGrp="1"/>
          </p:cNvSpPr>
          <p:nvPr>
            <p:ph type="body" sz="quarter" idx="11"/>
          </p:nvPr>
        </p:nvSpPr>
        <p:spPr>
          <a:xfrm>
            <a:off x="337294" y="2477376"/>
            <a:ext cx="11275585" cy="2571666"/>
          </a:xfrm>
        </p:spPr>
        <p:txBody>
          <a:bodyPr/>
          <a:lstStyle/>
          <a:p>
            <a:r>
              <a:rPr lang="zh-CN" altLang="en-US" dirty="0"/>
              <a:t>（</a:t>
            </a:r>
            <a:r>
              <a:rPr lang="en-US" altLang="zh-CN" dirty="0"/>
              <a:t>1</a:t>
            </a:r>
            <a:r>
              <a:rPr lang="zh-CN" altLang="en-US" dirty="0"/>
              <a:t>）掌握位置、缩放、不透明度关键帧的运用。</a:t>
            </a:r>
            <a:endParaRPr lang="en-US" altLang="zh-CN" dirty="0"/>
          </a:p>
          <a:p>
            <a:r>
              <a:rPr lang="zh-CN" altLang="en-US" dirty="0"/>
              <a:t>（</a:t>
            </a:r>
            <a:r>
              <a:rPr lang="en-US" altLang="zh-CN" dirty="0"/>
              <a:t>2</a:t>
            </a:r>
            <a:r>
              <a:rPr lang="zh-CN" altLang="en-US" dirty="0"/>
              <a:t>）掌握时间静止帧的制作方法。</a:t>
            </a:r>
          </a:p>
          <a:p>
            <a:r>
              <a:rPr lang="zh-CN" altLang="en-US" dirty="0"/>
              <a:t>（</a:t>
            </a:r>
            <a:r>
              <a:rPr lang="en-US" altLang="zh-CN" dirty="0"/>
              <a:t>3</a:t>
            </a:r>
            <a:r>
              <a:rPr lang="zh-CN" altLang="en-US" dirty="0"/>
              <a:t>）掌握三维运镜技巧及其应用。</a:t>
            </a:r>
          </a:p>
          <a:p>
            <a:r>
              <a:rPr lang="zh-CN" altLang="en-US" dirty="0"/>
              <a:t>（</a:t>
            </a:r>
            <a:r>
              <a:rPr lang="en-US" altLang="zh-CN" dirty="0"/>
              <a:t>4</a:t>
            </a:r>
            <a:r>
              <a:rPr lang="zh-CN" altLang="en-US" dirty="0"/>
              <a:t>）培养学生对中华优秀传统文化的热爱与尊重，激发其在传承中勇于创新的精神。</a:t>
            </a:r>
            <a:endParaRPr lang="en-US" altLang="zh-CN" dirty="0"/>
          </a:p>
          <a:p>
            <a:r>
              <a:rPr lang="zh-CN" altLang="en-US" dirty="0"/>
              <a:t>（</a:t>
            </a:r>
            <a:r>
              <a:rPr lang="en-US" altLang="zh-CN" dirty="0"/>
              <a:t>5</a:t>
            </a:r>
            <a:r>
              <a:rPr lang="zh-CN" altLang="en-US" dirty="0"/>
              <a:t>）培养学生的团队协作精神与沟通能力，为其未来的职业发展奠定坚实基础。</a:t>
            </a:r>
          </a:p>
        </p:txBody>
      </p:sp>
      <p:sp>
        <p:nvSpPr>
          <p:cNvPr id="5" name="文本占位符 4">
            <a:extLst>
              <a:ext uri="{FF2B5EF4-FFF2-40B4-BE49-F238E27FC236}">
                <a16:creationId xmlns:a16="http://schemas.microsoft.com/office/drawing/2014/main" id="{1D6A0357-BF8D-8BC0-6648-B19A59F76341}"/>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1049750043"/>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D06FE-4D90-07A1-3424-DCD6495EE2C9}"/>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FA9A7A08-5275-9A8B-EC2A-8956B7F750A5}"/>
              </a:ext>
            </a:extLst>
          </p:cNvPr>
          <p:cNvSpPr>
            <a:spLocks noGrp="1"/>
          </p:cNvSpPr>
          <p:nvPr>
            <p:ph type="body" sz="quarter" idx="11"/>
          </p:nvPr>
        </p:nvSpPr>
        <p:spPr>
          <a:xfrm>
            <a:off x="337294" y="3239123"/>
            <a:ext cx="11275585" cy="1048172"/>
          </a:xfrm>
        </p:spPr>
        <p:txBody>
          <a:bodyPr/>
          <a:lstStyle/>
          <a:p>
            <a:r>
              <a:rPr lang="zh-CN" altLang="en-US" dirty="0"/>
              <a:t>本任务中使用的素材主要有国风动态背景视频、建筑物场景图、水墨动态视频、运动线条视频等。</a:t>
            </a:r>
          </a:p>
        </p:txBody>
      </p:sp>
      <p:sp>
        <p:nvSpPr>
          <p:cNvPr id="5" name="文本占位符 4">
            <a:extLst>
              <a:ext uri="{FF2B5EF4-FFF2-40B4-BE49-F238E27FC236}">
                <a16:creationId xmlns:a16="http://schemas.microsoft.com/office/drawing/2014/main" id="{1D18A9D0-756D-40B0-68E8-8430D7B089FE}"/>
              </a:ext>
            </a:extLst>
          </p:cNvPr>
          <p:cNvSpPr>
            <a:spLocks noGrp="1"/>
          </p:cNvSpPr>
          <p:nvPr>
            <p:ph type="body" sz="quarter" idx="10"/>
          </p:nvPr>
        </p:nvSpPr>
        <p:spPr/>
        <p:txBody>
          <a:bodyPr/>
          <a:lstStyle/>
          <a:p>
            <a:r>
              <a:rPr lang="zh-CN" altLang="en-US" dirty="0"/>
              <a:t>任务素材要求</a:t>
            </a:r>
          </a:p>
        </p:txBody>
      </p:sp>
    </p:spTree>
    <p:extLst>
      <p:ext uri="{BB962C8B-B14F-4D97-AF65-F5344CB8AC3E}">
        <p14:creationId xmlns:p14="http://schemas.microsoft.com/office/powerpoint/2010/main" val="2816197558"/>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EFD45-9E34-ACC3-E97A-5C27907AD37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AA58C72-A349-BC58-CF33-245950AFF56D}"/>
              </a:ext>
            </a:extLst>
          </p:cNvPr>
          <p:cNvSpPr>
            <a:spLocks noGrp="1"/>
          </p:cNvSpPr>
          <p:nvPr>
            <p:ph type="body" sz="quarter" idx="11"/>
          </p:nvPr>
        </p:nvSpPr>
        <p:spPr>
          <a:xfrm>
            <a:off x="337294" y="2223460"/>
            <a:ext cx="11275585" cy="3079497"/>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软件，按 </a:t>
            </a:r>
            <a:r>
              <a:rPr lang="en-US" altLang="zh-CN" dirty="0"/>
              <a:t>Ctrl + N </a:t>
            </a:r>
            <a:r>
              <a:rPr lang="zh-CN" altLang="en-US" dirty="0"/>
              <a:t>组合键新建一个合成。在弹出的“合成设置”对话框中，将画面长宽比设为 </a:t>
            </a:r>
            <a:r>
              <a:rPr lang="en-US" altLang="zh-CN" dirty="0"/>
              <a:t>16∶9</a:t>
            </a:r>
            <a:r>
              <a:rPr lang="zh-CN" altLang="en-US" dirty="0"/>
              <a:t>，尺寸设为 </a:t>
            </a:r>
            <a:r>
              <a:rPr lang="en-US" altLang="zh-CN" dirty="0"/>
              <a:t>1920px × 1080px</a:t>
            </a:r>
            <a:r>
              <a:rPr lang="zh-CN" altLang="en-US" dirty="0"/>
              <a:t>，持续时间设为 </a:t>
            </a:r>
            <a:r>
              <a:rPr lang="en-US" altLang="zh-CN" dirty="0"/>
              <a:t>6s</a:t>
            </a:r>
            <a:r>
              <a:rPr lang="zh-CN" altLang="en-US" dirty="0"/>
              <a:t>，设置完成后单击“确定”按钮。在“项目”面板中双击空白区域，打开“导入文件”对话框，选择本次任务所需的素材文件，单击“导入”按钮将其导入“项目” 面板。新建合成设置如图 </a:t>
            </a:r>
            <a:r>
              <a:rPr lang="en-US" altLang="zh-CN" dirty="0"/>
              <a:t>4-1-2 </a:t>
            </a:r>
            <a:r>
              <a:rPr lang="zh-CN" altLang="en-US" dirty="0"/>
              <a:t>所示。</a:t>
            </a:r>
            <a:endParaRPr lang="en-US" altLang="zh-CN" dirty="0"/>
          </a:p>
          <a:p>
            <a:r>
              <a:rPr lang="zh-CN" altLang="en-US" dirty="0"/>
              <a:t>提示：新建合成的快捷键为 </a:t>
            </a:r>
            <a:r>
              <a:rPr lang="en-US" altLang="zh-CN" dirty="0" err="1"/>
              <a:t>Ctrl+N</a:t>
            </a:r>
            <a:r>
              <a:rPr lang="zh-CN" altLang="en-US" dirty="0"/>
              <a:t>。</a:t>
            </a:r>
          </a:p>
        </p:txBody>
      </p:sp>
      <p:sp>
        <p:nvSpPr>
          <p:cNvPr id="4" name="文本占位符 3">
            <a:extLst>
              <a:ext uri="{FF2B5EF4-FFF2-40B4-BE49-F238E27FC236}">
                <a16:creationId xmlns:a16="http://schemas.microsoft.com/office/drawing/2014/main" id="{BC012E14-762C-A1D9-0A98-98323A3A79B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263252957"/>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354BD-FA31-8436-5EE8-6E6F68591F9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2C77EC8-2886-B68A-3EA9-FDD8EAAA34A4}"/>
              </a:ext>
            </a:extLst>
          </p:cNvPr>
          <p:cNvSpPr>
            <a:spLocks noGrp="1"/>
          </p:cNvSpPr>
          <p:nvPr>
            <p:ph type="body" sz="quarter" idx="10"/>
          </p:nvPr>
        </p:nvSpPr>
        <p:spPr/>
        <p:txBody>
          <a:bodyPr/>
          <a:lstStyle/>
          <a:p>
            <a:r>
              <a:rPr lang="zh-CN" altLang="en-US" dirty="0"/>
              <a:t>任务实施步骤</a:t>
            </a:r>
          </a:p>
        </p:txBody>
      </p:sp>
      <p:pic>
        <p:nvPicPr>
          <p:cNvPr id="11" name="图片占位符 10">
            <a:extLst>
              <a:ext uri="{FF2B5EF4-FFF2-40B4-BE49-F238E27FC236}">
                <a16:creationId xmlns:a16="http://schemas.microsoft.com/office/drawing/2014/main" id="{E3C979CB-3155-1A46-A282-690EDE10F517}"/>
              </a:ext>
            </a:extLst>
          </p:cNvPr>
          <p:cNvPicPr>
            <a:picLocks noGrp="1" noChangeAspect="1"/>
          </p:cNvPicPr>
          <p:nvPr>
            <p:ph type="pic" sz="quarter" idx="13"/>
          </p:nvPr>
        </p:nvPicPr>
        <p:blipFill rotWithShape="1">
          <a:blip r:embed="rId2"/>
          <a:srcRect l="-27664" r="-27664"/>
          <a:stretch>
            <a:fillRect/>
          </a:stretch>
        </p:blipFill>
        <p:spPr>
          <a:prstGeom prst="rect">
            <a:avLst/>
          </a:prstGeom>
        </p:spPr>
      </p:pic>
    </p:spTree>
    <p:extLst>
      <p:ext uri="{BB962C8B-B14F-4D97-AF65-F5344CB8AC3E}">
        <p14:creationId xmlns:p14="http://schemas.microsoft.com/office/powerpoint/2010/main" val="3583922591"/>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14BD4-395D-6AEB-47E9-8C55544DE21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D516A6-FD94-068F-2C5F-3DA96292E804}"/>
              </a:ext>
            </a:extLst>
          </p:cNvPr>
          <p:cNvSpPr>
            <a:spLocks noGrp="1"/>
          </p:cNvSpPr>
          <p:nvPr>
            <p:ph type="body" sz="quarter" idx="11"/>
          </p:nvPr>
        </p:nvSpPr>
        <p:spPr>
          <a:xfrm>
            <a:off x="337294" y="2223459"/>
            <a:ext cx="11275585" cy="3079497"/>
          </a:xfrm>
        </p:spPr>
        <p:txBody>
          <a:bodyPr/>
          <a:lstStyle/>
          <a:p>
            <a:r>
              <a:rPr lang="zh-CN" altLang="en-US" dirty="0"/>
              <a:t>步骤 </a:t>
            </a:r>
            <a:r>
              <a:rPr lang="en-US" altLang="zh-CN" dirty="0"/>
              <a:t>02 </a:t>
            </a:r>
            <a:r>
              <a:rPr lang="zh-CN" altLang="en-US" dirty="0"/>
              <a:t>将背景动态素材“水墨</a:t>
            </a:r>
            <a:r>
              <a:rPr lang="en-US" altLang="zh-CN" dirty="0"/>
              <a:t>1.mov”</a:t>
            </a:r>
            <a:r>
              <a:rPr lang="zh-CN" altLang="en-US" dirty="0"/>
              <a:t>视频拖至合成窗口，创建一个与背景同样大小的合成。从“项目”面板中将“光</a:t>
            </a:r>
            <a:r>
              <a:rPr lang="en-US" altLang="zh-CN" dirty="0"/>
              <a:t>.mov”</a:t>
            </a:r>
            <a:r>
              <a:rPr lang="zh-CN" altLang="en-US" dirty="0"/>
              <a:t>的素材拖至“时间轴”面板，并将生成图层的混合模式更改为“屏幕”。开启“光</a:t>
            </a:r>
            <a:r>
              <a:rPr lang="en-US" altLang="zh-CN" dirty="0"/>
              <a:t>.mov”</a:t>
            </a:r>
            <a:r>
              <a:rPr lang="zh-CN" altLang="en-US" dirty="0"/>
              <a:t>素材图层的独显以查看效果，选择工具栏中的椭圆工具，在合成窗口绘制蒙版，并将其放置在左下角。增加椭圆蒙版的羽化值。关闭独显观看后，可以看到素材背景左下角出现了光束的效果。</a:t>
            </a:r>
            <a:endParaRPr lang="en-US" altLang="zh-CN" dirty="0"/>
          </a:p>
          <a:p>
            <a:r>
              <a:rPr lang="zh-CN" altLang="en-US" dirty="0"/>
              <a:t>蒙版绘制如图 </a:t>
            </a:r>
            <a:r>
              <a:rPr lang="en-US" altLang="zh-CN" dirty="0"/>
              <a:t>4-1-3 </a:t>
            </a:r>
            <a:r>
              <a:rPr lang="zh-CN" altLang="en-US" dirty="0"/>
              <a:t>所示。蒙版效果如图 </a:t>
            </a:r>
            <a:r>
              <a:rPr lang="en-US" altLang="zh-CN" dirty="0"/>
              <a:t>4-1-4 </a:t>
            </a:r>
            <a:r>
              <a:rPr lang="zh-CN" altLang="en-US" dirty="0"/>
              <a:t>所示。</a:t>
            </a:r>
          </a:p>
        </p:txBody>
      </p:sp>
      <p:sp>
        <p:nvSpPr>
          <p:cNvPr id="4" name="文本占位符 3">
            <a:extLst>
              <a:ext uri="{FF2B5EF4-FFF2-40B4-BE49-F238E27FC236}">
                <a16:creationId xmlns:a16="http://schemas.microsoft.com/office/drawing/2014/main" id="{31A95A46-10E4-6CF4-7B25-02F015114146}"/>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084523502"/>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4993E-4D1E-F685-1F9D-27FCACD0508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D4623C1-3786-0E45-7FCD-24043552F0E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A4F19CC-D8EF-D4F6-67D6-5F59C7242D15}"/>
              </a:ext>
            </a:extLst>
          </p:cNvPr>
          <p:cNvPicPr>
            <a:picLocks noGrp="1" noChangeAspect="1"/>
          </p:cNvPicPr>
          <p:nvPr>
            <p:ph type="pic" sz="quarter" idx="13"/>
          </p:nvPr>
        </p:nvPicPr>
        <p:blipFill rotWithShape="1">
          <a:blip r:embed="rId2"/>
          <a:srcRect t="-26228" b="-26228"/>
          <a:stretch>
            <a:fillRect/>
          </a:stretch>
        </p:blipFill>
        <p:spPr>
          <a:prstGeom prst="rect">
            <a:avLst/>
          </a:prstGeom>
        </p:spPr>
      </p:pic>
    </p:spTree>
    <p:extLst>
      <p:ext uri="{BB962C8B-B14F-4D97-AF65-F5344CB8AC3E}">
        <p14:creationId xmlns:p14="http://schemas.microsoft.com/office/powerpoint/2010/main" val="3359558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a:extLst>
              <a:ext uri="{FF2B5EF4-FFF2-40B4-BE49-F238E27FC236}">
                <a16:creationId xmlns:a16="http://schemas.microsoft.com/office/drawing/2014/main" id="{E350003A-264E-F7DC-E2FD-3088F4DBA34B}"/>
              </a:ext>
            </a:extLst>
          </p:cNvPr>
          <p:cNvSpPr>
            <a:spLocks noGrp="1"/>
          </p:cNvSpPr>
          <p:nvPr>
            <p:ph type="body" sz="quarter" idx="11"/>
          </p:nvPr>
        </p:nvSpPr>
        <p:spPr>
          <a:xfrm>
            <a:off x="337294" y="2641683"/>
            <a:ext cx="11275585" cy="2243050"/>
          </a:xfrm>
        </p:spPr>
        <p:txBody>
          <a:bodyPr/>
          <a:lstStyle/>
          <a:p>
            <a:r>
              <a:rPr lang="en-US" altLang="zh-CN" dirty="0"/>
              <a:t>1. </a:t>
            </a:r>
            <a:r>
              <a:rPr lang="zh-CN" altLang="en-US" dirty="0"/>
              <a:t>初识 </a:t>
            </a:r>
            <a:r>
              <a:rPr lang="en-US" altLang="zh-CN" dirty="0"/>
              <a:t>After Effects </a:t>
            </a:r>
            <a:r>
              <a:rPr lang="zh-CN" altLang="en-US" dirty="0"/>
              <a:t>软件</a:t>
            </a:r>
            <a:endParaRPr lang="en-US" altLang="zh-CN" dirty="0"/>
          </a:p>
          <a:p>
            <a:r>
              <a:rPr lang="en-US" altLang="zh-CN" dirty="0"/>
              <a:t>After Effects </a:t>
            </a:r>
            <a:r>
              <a:rPr lang="zh-CN" altLang="en-US" dirty="0"/>
              <a:t>是一款专业的动态图形与视觉特效合成软件，采用基于图层和关键帧的时间轴工作流，广泛应用于动态图形设计、影视后期特效、电视包装、短视频制作等领域，服务于电视台、广告公司、新媒体工作室及个人创作者。</a:t>
            </a:r>
          </a:p>
        </p:txBody>
      </p:sp>
      <p:sp>
        <p:nvSpPr>
          <p:cNvPr id="16" name="文本占位符 15">
            <a:extLst>
              <a:ext uri="{FF2B5EF4-FFF2-40B4-BE49-F238E27FC236}">
                <a16:creationId xmlns:a16="http://schemas.microsoft.com/office/drawing/2014/main" id="{2289795B-3977-81DA-1C47-0E7C1BA302A2}"/>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29960224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252CE-B757-B737-6627-A5EF560EF604}"/>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E36AFCBC-FAC0-E3FC-CD69-6BBDA789EE39}"/>
              </a:ext>
            </a:extLst>
          </p:cNvPr>
          <p:cNvPicPr>
            <a:picLocks noGrp="1" noChangeAspect="1"/>
          </p:cNvPicPr>
          <p:nvPr>
            <p:ph type="pic" sz="quarter" idx="14"/>
          </p:nvPr>
        </p:nvPicPr>
        <p:blipFill rotWithShape="1">
          <a:blip r:embed="rId2"/>
          <a:srcRect t="-22828" b="-22828"/>
          <a:stretch>
            <a:fillRect/>
          </a:stretch>
        </p:blipFill>
        <p:spPr>
          <a:prstGeom prst="rect">
            <a:avLst/>
          </a:prstGeom>
        </p:spPr>
      </p:pic>
      <p:sp>
        <p:nvSpPr>
          <p:cNvPr id="5" name="文本占位符 4">
            <a:extLst>
              <a:ext uri="{FF2B5EF4-FFF2-40B4-BE49-F238E27FC236}">
                <a16:creationId xmlns:a16="http://schemas.microsoft.com/office/drawing/2014/main" id="{F678292F-26F7-223F-1D3C-7798E0703219}"/>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2CF8443D-AC5A-D7A6-FCFD-6C18C963BEA2}"/>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软件，双击“项目”面板的空白处，导入所需素材。选中“项目”面板中的实拍素材，将其拖至“项目”面板左下角的“新建合成”按钮上，创建一个与实拍素材尺寸相同的合成。“项目”面板操作如图 </a:t>
            </a:r>
            <a:r>
              <a:rPr lang="en-US" altLang="zh-CN" dirty="0"/>
              <a:t>1-2-2 </a:t>
            </a:r>
            <a:r>
              <a:rPr lang="zh-CN" altLang="en-US" dirty="0"/>
              <a:t>所示。</a:t>
            </a:r>
          </a:p>
        </p:txBody>
      </p:sp>
    </p:spTree>
    <p:extLst>
      <p:ext uri="{BB962C8B-B14F-4D97-AF65-F5344CB8AC3E}">
        <p14:creationId xmlns:p14="http://schemas.microsoft.com/office/powerpoint/2010/main" val="2097958922"/>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CFE17-447A-F67F-1324-6B7F87E075E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7B6D89-B5DF-E2B3-F2EA-6440609E36B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5AFD57C1-6736-9A1E-E2EE-0811C3B7B5A4}"/>
              </a:ext>
            </a:extLst>
          </p:cNvPr>
          <p:cNvPicPr>
            <a:picLocks noGrp="1" noChangeAspect="1"/>
          </p:cNvPicPr>
          <p:nvPr>
            <p:ph type="pic" sz="quarter" idx="13"/>
          </p:nvPr>
        </p:nvPicPr>
        <p:blipFill rotWithShape="1">
          <a:blip r:embed="rId2"/>
          <a:srcRect l="-6863" r="-6863"/>
          <a:stretch>
            <a:fillRect/>
          </a:stretch>
        </p:blipFill>
        <p:spPr>
          <a:prstGeom prst="rect">
            <a:avLst/>
          </a:prstGeom>
        </p:spPr>
      </p:pic>
    </p:spTree>
    <p:extLst>
      <p:ext uri="{BB962C8B-B14F-4D97-AF65-F5344CB8AC3E}">
        <p14:creationId xmlns:p14="http://schemas.microsoft.com/office/powerpoint/2010/main" val="2038281629"/>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BA38B7-9EDE-38A6-4742-6E6D12EEF8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9B2349-BC30-5375-0F94-1F0DABB324F1}"/>
              </a:ext>
            </a:extLst>
          </p:cNvPr>
          <p:cNvSpPr>
            <a:spLocks noGrp="1"/>
          </p:cNvSpPr>
          <p:nvPr>
            <p:ph type="body" sz="quarter" idx="11"/>
          </p:nvPr>
        </p:nvSpPr>
        <p:spPr>
          <a:xfrm>
            <a:off x="337294" y="1715628"/>
            <a:ext cx="11275585" cy="4095160"/>
          </a:xfrm>
        </p:spPr>
        <p:txBody>
          <a:bodyPr/>
          <a:lstStyle/>
          <a:p>
            <a:r>
              <a:rPr lang="zh-CN" altLang="en-US" dirty="0"/>
              <a:t>步骤 </a:t>
            </a:r>
            <a:r>
              <a:rPr lang="en-US" altLang="zh-CN" dirty="0"/>
              <a:t>03 </a:t>
            </a:r>
            <a:r>
              <a:rPr lang="zh-CN" altLang="en-US" dirty="0"/>
              <a:t>将“项目”面板中的“运动线条</a:t>
            </a:r>
            <a:r>
              <a:rPr lang="en-US" altLang="zh-CN" dirty="0"/>
              <a:t>1.mov”</a:t>
            </a:r>
            <a:r>
              <a:rPr lang="zh-CN" altLang="en-US" dirty="0"/>
              <a:t>素材拖至“时间轴”面板。观察发现该素材带有白色背景，需进行去背景处理。首先，选中该素材，在“效果和预设”面板中搜索并应用“色调”特效，将白色映射为黑色，然后单击“交换颜色”按钮，使背景变为黑色。 </a:t>
            </a:r>
          </a:p>
          <a:p>
            <a:r>
              <a:rPr lang="zh-CN" altLang="en-US" dirty="0"/>
              <a:t>接着，在“效果和预设”面板中搜索出“</a:t>
            </a:r>
            <a:r>
              <a:rPr lang="en-US" altLang="zh-CN" dirty="0" err="1"/>
              <a:t>UnMult</a:t>
            </a:r>
            <a:r>
              <a:rPr lang="en-US" altLang="zh-CN" dirty="0"/>
              <a:t>”</a:t>
            </a:r>
            <a:r>
              <a:rPr lang="zh-CN" altLang="en-US" dirty="0"/>
              <a:t>特效，并将其添加到“运动线条 </a:t>
            </a:r>
            <a:r>
              <a:rPr lang="en-US" altLang="zh-CN" dirty="0"/>
              <a:t>1.mov”</a:t>
            </a:r>
            <a:r>
              <a:rPr lang="zh-CN" altLang="en-US" dirty="0"/>
              <a:t>图层。该特效可去除由“色调”处理后残留的黑色背景，实现透明化，但缺点是线条本身也会变为白色。为恢复线条颜色，继续在“效果和预设”面板中搜索“填充”特效，应用后线条颜色将由白色调整为黑色。</a:t>
            </a:r>
          </a:p>
        </p:txBody>
      </p:sp>
      <p:sp>
        <p:nvSpPr>
          <p:cNvPr id="4" name="文本占位符 3">
            <a:extLst>
              <a:ext uri="{FF2B5EF4-FFF2-40B4-BE49-F238E27FC236}">
                <a16:creationId xmlns:a16="http://schemas.microsoft.com/office/drawing/2014/main" id="{949B4AB4-DA59-2773-8D53-8720913D4FD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653021533"/>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8CB0B-3D78-9397-0A65-5C996807E9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333B9FB-AE6F-CA9A-45D6-D154C30E8A64}"/>
              </a:ext>
            </a:extLst>
          </p:cNvPr>
          <p:cNvSpPr>
            <a:spLocks noGrp="1"/>
          </p:cNvSpPr>
          <p:nvPr>
            <p:ph type="body" sz="quarter" idx="11"/>
          </p:nvPr>
        </p:nvSpPr>
        <p:spPr>
          <a:xfrm>
            <a:off x="337294" y="953881"/>
            <a:ext cx="11275585" cy="5618654"/>
          </a:xfrm>
        </p:spPr>
        <p:txBody>
          <a:bodyPr/>
          <a:lstStyle/>
          <a:p>
            <a:r>
              <a:rPr lang="zh-CN" altLang="en-US" dirty="0"/>
              <a:t>接下来调整素材的时间属性。在“时间轴”面板中右击“运动线条 </a:t>
            </a:r>
            <a:r>
              <a:rPr lang="en-US" altLang="zh-CN" dirty="0"/>
              <a:t>1.mov”</a:t>
            </a:r>
            <a:r>
              <a:rPr lang="zh-CN" altLang="en-US" dirty="0"/>
              <a:t>图层，选择“时间”→“时间伸缩”选项，将其“拉伸因数”调整为 </a:t>
            </a:r>
            <a:r>
              <a:rPr lang="en-US" altLang="zh-CN" dirty="0"/>
              <a:t>50%</a:t>
            </a:r>
            <a:r>
              <a:rPr lang="zh-CN" altLang="en-US" dirty="0"/>
              <a:t>，以放慢动画节奏。随后，在时间轴上定位到 </a:t>
            </a:r>
            <a:r>
              <a:rPr lang="en-US" altLang="zh-CN" dirty="0"/>
              <a:t>1s </a:t>
            </a:r>
            <a:r>
              <a:rPr lang="zh-CN" altLang="en-US" dirty="0"/>
              <a:t>处，使用快捷键 </a:t>
            </a:r>
            <a:r>
              <a:rPr lang="en-US" altLang="zh-CN" dirty="0" err="1"/>
              <a:t>Ctrl+Shift+D</a:t>
            </a:r>
            <a:r>
              <a:rPr lang="en-US" altLang="zh-CN" dirty="0"/>
              <a:t> </a:t>
            </a:r>
            <a:r>
              <a:rPr lang="zh-CN" altLang="en-US" dirty="0"/>
              <a:t>对素材图层进行</a:t>
            </a:r>
          </a:p>
          <a:p>
            <a:r>
              <a:rPr lang="zh-CN" altLang="en-US" dirty="0"/>
              <a:t>拆分。拆分后，右击后半段素材图层的起始位置，选择“时间”→“冻结帧”选项，使该部分画面保持静止，形成定格效果。</a:t>
            </a:r>
          </a:p>
          <a:p>
            <a:r>
              <a:rPr lang="zh-CN" altLang="en-US" dirty="0"/>
              <a:t>在前半段运动线条动画中，制作位置关键帧动画。从动画起始帧开始，设置 </a:t>
            </a:r>
            <a:r>
              <a:rPr lang="en-US" altLang="zh-CN" dirty="0"/>
              <a:t>Y </a:t>
            </a:r>
            <a:r>
              <a:rPr lang="zh-CN" altLang="en-US" dirty="0"/>
              <a:t>轴位置为 </a:t>
            </a:r>
            <a:r>
              <a:rPr lang="en-US" altLang="zh-CN" dirty="0"/>
              <a:t>540 </a:t>
            </a:r>
            <a:r>
              <a:rPr lang="zh-CN" altLang="en-US" dirty="0"/>
              <a:t>；在动画结束帧处，将 </a:t>
            </a:r>
            <a:r>
              <a:rPr lang="en-US" altLang="zh-CN" dirty="0"/>
              <a:t>Y </a:t>
            </a:r>
            <a:r>
              <a:rPr lang="zh-CN" altLang="en-US" dirty="0"/>
              <a:t>轴位置调整为 </a:t>
            </a:r>
            <a:r>
              <a:rPr lang="en-US" altLang="zh-CN" dirty="0"/>
              <a:t>704</a:t>
            </a:r>
            <a:r>
              <a:rPr lang="zh-CN" altLang="en-US" dirty="0"/>
              <a:t>，实现自上而下的纵向移动效果。为保持画面连贯，需将后半段冻结帧素材位置属性的 </a:t>
            </a:r>
            <a:r>
              <a:rPr lang="en-US" altLang="zh-CN" dirty="0"/>
              <a:t>Y </a:t>
            </a:r>
            <a:r>
              <a:rPr lang="zh-CN" altLang="en-US" dirty="0"/>
              <a:t>轴数值也设置为 </a:t>
            </a:r>
            <a:r>
              <a:rPr lang="en-US" altLang="zh-CN" dirty="0"/>
              <a:t>704</a:t>
            </a:r>
            <a:r>
              <a:rPr lang="zh-CN" altLang="en-US" dirty="0"/>
              <a:t>，使其与前段动画末尾位置对齐。</a:t>
            </a:r>
          </a:p>
          <a:p>
            <a:r>
              <a:rPr lang="zh-CN" altLang="en-US" dirty="0"/>
              <a:t>背景色调整如图 </a:t>
            </a:r>
            <a:r>
              <a:rPr lang="en-US" altLang="zh-CN" dirty="0"/>
              <a:t>4-1-5 </a:t>
            </a:r>
            <a:r>
              <a:rPr lang="zh-CN" altLang="en-US" dirty="0"/>
              <a:t>所示。去黑背景并调线条颜色如图 </a:t>
            </a:r>
            <a:r>
              <a:rPr lang="en-US" altLang="zh-CN" dirty="0"/>
              <a:t>4-1-6 </a:t>
            </a:r>
            <a:r>
              <a:rPr lang="zh-CN" altLang="en-US" dirty="0"/>
              <a:t>所示。运动线条时间长度调整如图 </a:t>
            </a:r>
            <a:r>
              <a:rPr lang="en-US" altLang="zh-CN" dirty="0"/>
              <a:t>4-1-7 </a:t>
            </a:r>
            <a:r>
              <a:rPr lang="zh-CN" altLang="en-US" dirty="0"/>
              <a:t>所示。位置关键帧动画如图 </a:t>
            </a:r>
            <a:r>
              <a:rPr lang="en-US" altLang="zh-CN" dirty="0"/>
              <a:t>4-1-8 </a:t>
            </a:r>
            <a:r>
              <a:rPr lang="zh-CN" altLang="en-US" dirty="0"/>
              <a:t>所示。</a:t>
            </a:r>
          </a:p>
        </p:txBody>
      </p:sp>
      <p:sp>
        <p:nvSpPr>
          <p:cNvPr id="4" name="文本占位符 3">
            <a:extLst>
              <a:ext uri="{FF2B5EF4-FFF2-40B4-BE49-F238E27FC236}">
                <a16:creationId xmlns:a16="http://schemas.microsoft.com/office/drawing/2014/main" id="{20621514-D9BD-3EC9-23B1-CCF435DE87BA}"/>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458118074"/>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42A6D-C8DE-3A4E-1073-C41F9287B2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B40BD29-8969-D4A2-5500-FB13A20FA52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3103184-DA25-54FC-AAB0-DD59A14EBB2C}"/>
              </a:ext>
            </a:extLst>
          </p:cNvPr>
          <p:cNvPicPr>
            <a:picLocks noGrp="1" noChangeAspect="1"/>
          </p:cNvPicPr>
          <p:nvPr>
            <p:ph type="pic" sz="quarter" idx="13"/>
          </p:nvPr>
        </p:nvPicPr>
        <p:blipFill rotWithShape="1">
          <a:blip r:embed="rId2"/>
          <a:srcRect l="-3780" r="-3780"/>
          <a:stretch>
            <a:fillRect/>
          </a:stretch>
        </p:blipFill>
        <p:spPr>
          <a:prstGeom prst="rect">
            <a:avLst/>
          </a:prstGeom>
        </p:spPr>
      </p:pic>
    </p:spTree>
    <p:extLst>
      <p:ext uri="{BB962C8B-B14F-4D97-AF65-F5344CB8AC3E}">
        <p14:creationId xmlns:p14="http://schemas.microsoft.com/office/powerpoint/2010/main" val="4158559872"/>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816D5-31C7-A928-AD9E-BC539A55979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AA04EB-DAC7-B72F-1B25-63D733242758}"/>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27C7FDDF-0795-DF66-21F6-20698D9CBF82}"/>
              </a:ext>
            </a:extLst>
          </p:cNvPr>
          <p:cNvPicPr>
            <a:picLocks noGrp="1" noChangeAspect="1"/>
          </p:cNvPicPr>
          <p:nvPr>
            <p:ph type="pic" sz="quarter" idx="13"/>
          </p:nvPr>
        </p:nvPicPr>
        <p:blipFill rotWithShape="1">
          <a:blip r:embed="rId2"/>
          <a:srcRect l="-30877" r="-30877"/>
          <a:stretch>
            <a:fillRect/>
          </a:stretch>
        </p:blipFill>
        <p:spPr>
          <a:prstGeom prst="rect">
            <a:avLst/>
          </a:prstGeom>
        </p:spPr>
      </p:pic>
    </p:spTree>
    <p:extLst>
      <p:ext uri="{BB962C8B-B14F-4D97-AF65-F5344CB8AC3E}">
        <p14:creationId xmlns:p14="http://schemas.microsoft.com/office/powerpoint/2010/main" val="2616645037"/>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34F65-2F60-0597-8A78-74102F1C95C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1ECEDAD-4F6D-F7A4-BA7E-7A6B97C6BCB6}"/>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6B7AA8B-8A8D-3A01-7994-7CCA2D49B3ED}"/>
              </a:ext>
            </a:extLst>
          </p:cNvPr>
          <p:cNvPicPr>
            <a:picLocks noGrp="1" noChangeAspect="1"/>
          </p:cNvPicPr>
          <p:nvPr>
            <p:ph type="pic" sz="quarter" idx="13"/>
          </p:nvPr>
        </p:nvPicPr>
        <p:blipFill rotWithShape="1">
          <a:blip r:embed="rId2"/>
          <a:srcRect l="-32687" r="-32687"/>
          <a:stretch>
            <a:fillRect/>
          </a:stretch>
        </p:blipFill>
        <p:spPr>
          <a:prstGeom prst="rect">
            <a:avLst/>
          </a:prstGeom>
        </p:spPr>
      </p:pic>
    </p:spTree>
    <p:extLst>
      <p:ext uri="{BB962C8B-B14F-4D97-AF65-F5344CB8AC3E}">
        <p14:creationId xmlns:p14="http://schemas.microsoft.com/office/powerpoint/2010/main" val="2985024989"/>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5DFE1-5FAF-F042-F7ED-781E2ED34CD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CCA0AB3-FF22-1AC0-6B0F-FF5D459255B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57B56CCE-3EB0-B3AF-5A8E-0FBDEB9F978F}"/>
              </a:ext>
            </a:extLst>
          </p:cNvPr>
          <p:cNvPicPr>
            <a:picLocks noGrp="1" noChangeAspect="1"/>
          </p:cNvPicPr>
          <p:nvPr>
            <p:ph type="pic" sz="quarter" idx="13"/>
          </p:nvPr>
        </p:nvPicPr>
        <p:blipFill rotWithShape="1">
          <a:blip r:embed="rId2"/>
          <a:srcRect t="-37414" b="-37414"/>
          <a:stretch>
            <a:fillRect/>
          </a:stretch>
        </p:blipFill>
        <p:spPr>
          <a:prstGeom prst="rect">
            <a:avLst/>
          </a:prstGeom>
        </p:spPr>
      </p:pic>
    </p:spTree>
    <p:extLst>
      <p:ext uri="{BB962C8B-B14F-4D97-AF65-F5344CB8AC3E}">
        <p14:creationId xmlns:p14="http://schemas.microsoft.com/office/powerpoint/2010/main" val="3011823222"/>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5615D-D0E0-00EF-F7D3-2D9F5B18A3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D7F3FE3-F028-068E-027C-DE8DAF606087}"/>
              </a:ext>
            </a:extLst>
          </p:cNvPr>
          <p:cNvSpPr>
            <a:spLocks noGrp="1"/>
          </p:cNvSpPr>
          <p:nvPr>
            <p:ph type="body" sz="quarter" idx="11"/>
          </p:nvPr>
        </p:nvSpPr>
        <p:spPr>
          <a:xfrm>
            <a:off x="337294" y="1207797"/>
            <a:ext cx="11275585" cy="5110823"/>
          </a:xfrm>
        </p:spPr>
        <p:txBody>
          <a:bodyPr/>
          <a:lstStyle/>
          <a:p>
            <a:r>
              <a:rPr lang="zh-CN" altLang="en-US" dirty="0"/>
              <a:t>步骤 </a:t>
            </a:r>
            <a:r>
              <a:rPr lang="en-US" altLang="zh-CN" dirty="0"/>
              <a:t>04 </a:t>
            </a:r>
            <a:r>
              <a:rPr lang="zh-CN" altLang="en-US" dirty="0"/>
              <a:t>导入“北京</a:t>
            </a:r>
            <a:r>
              <a:rPr lang="en-US" altLang="zh-CN" dirty="0"/>
              <a:t>.jpg”</a:t>
            </a:r>
            <a:r>
              <a:rPr lang="zh-CN" altLang="en-US" dirty="0"/>
              <a:t>素材到“时间轴”面板，并对其进行位置和缩放调整，以确保其在画面中的展示效果符合预期。再次导入“水墨 </a:t>
            </a:r>
            <a:r>
              <a:rPr lang="en-US" altLang="zh-CN" dirty="0"/>
              <a:t>1.mov”</a:t>
            </a:r>
            <a:r>
              <a:rPr lang="zh-CN" altLang="en-US" dirty="0"/>
              <a:t>素材，准备将该素材与“北京</a:t>
            </a:r>
            <a:r>
              <a:rPr lang="en-US" altLang="zh-CN" dirty="0"/>
              <a:t>.jpg”</a:t>
            </a:r>
            <a:r>
              <a:rPr lang="zh-CN" altLang="en-US" dirty="0"/>
              <a:t>素材进行合成，具体操作是利用亮度反转遮罩的方法，让“水墨 </a:t>
            </a:r>
            <a:r>
              <a:rPr lang="en-US" altLang="zh-CN" dirty="0"/>
              <a:t>1.mov”</a:t>
            </a:r>
            <a:r>
              <a:rPr lang="zh-CN" altLang="en-US" dirty="0"/>
              <a:t>素材根据“北京</a:t>
            </a:r>
            <a:r>
              <a:rPr lang="en-US" altLang="zh-CN" dirty="0"/>
              <a:t>.jpg” </a:t>
            </a:r>
            <a:r>
              <a:rPr lang="zh-CN" altLang="en-US" dirty="0"/>
              <a:t>素材的亮度分布显示或隐藏内容，实现一种独特的视觉效果。</a:t>
            </a:r>
            <a:endParaRPr lang="en-US" altLang="zh-CN" dirty="0"/>
          </a:p>
          <a:p>
            <a:r>
              <a:rPr lang="zh-CN" altLang="en-US" dirty="0"/>
              <a:t>完成上述步骤后，进一步对“北京</a:t>
            </a:r>
            <a:r>
              <a:rPr lang="en-US" altLang="zh-CN" dirty="0"/>
              <a:t>.jpg”</a:t>
            </a:r>
            <a:r>
              <a:rPr lang="zh-CN" altLang="en-US" dirty="0"/>
              <a:t>素材的位置和缩放进行微调，确保其与“水墨 </a:t>
            </a:r>
            <a:r>
              <a:rPr lang="en-US" altLang="zh-CN" dirty="0"/>
              <a:t>1.mov”</a:t>
            </a:r>
            <a:r>
              <a:rPr lang="zh-CN" altLang="en-US" dirty="0"/>
              <a:t>素材的融合更加和谐自然。然后使用工具栏中的椭圆工具为“北京</a:t>
            </a:r>
            <a:r>
              <a:rPr lang="en-US" altLang="zh-CN" dirty="0"/>
              <a:t>.jpg”</a:t>
            </a:r>
            <a:r>
              <a:rPr lang="zh-CN" altLang="en-US" dirty="0"/>
              <a:t>素材绘制蒙版，通过适当放大羽化值使边缘过渡更加平滑柔和，同时根据实际需要调整“水墨 </a:t>
            </a:r>
            <a:r>
              <a:rPr lang="en-US" altLang="zh-CN" dirty="0"/>
              <a:t>1.mov”</a:t>
            </a:r>
            <a:r>
              <a:rPr lang="zh-CN" altLang="en-US" dirty="0"/>
              <a:t>的位置，保证整体构图的美观性。</a:t>
            </a:r>
          </a:p>
          <a:p>
            <a:r>
              <a:rPr lang="zh-CN" altLang="en-US" dirty="0"/>
              <a:t>“北京</a:t>
            </a:r>
            <a:r>
              <a:rPr lang="en-US" altLang="zh-CN" dirty="0"/>
              <a:t>.jpg”</a:t>
            </a:r>
            <a:r>
              <a:rPr lang="zh-CN" altLang="en-US" dirty="0"/>
              <a:t>素材调整如图 </a:t>
            </a:r>
            <a:r>
              <a:rPr lang="en-US" altLang="zh-CN" dirty="0"/>
              <a:t>4-1-9 </a:t>
            </a:r>
            <a:r>
              <a:rPr lang="zh-CN" altLang="en-US" dirty="0"/>
              <a:t>所示。亮度反转遮罩如图 </a:t>
            </a:r>
            <a:r>
              <a:rPr lang="en-US" altLang="zh-CN" dirty="0"/>
              <a:t>4-1-10 </a:t>
            </a:r>
            <a:r>
              <a:rPr lang="zh-CN" altLang="en-US" dirty="0"/>
              <a:t>所示。素材蒙版绘制如图 </a:t>
            </a:r>
            <a:r>
              <a:rPr lang="en-US" altLang="zh-CN" dirty="0"/>
              <a:t>4-1-11 </a:t>
            </a:r>
            <a:r>
              <a:rPr lang="zh-CN" altLang="en-US" dirty="0"/>
              <a:t>所示。</a:t>
            </a:r>
          </a:p>
        </p:txBody>
      </p:sp>
      <p:sp>
        <p:nvSpPr>
          <p:cNvPr id="4" name="文本占位符 3">
            <a:extLst>
              <a:ext uri="{FF2B5EF4-FFF2-40B4-BE49-F238E27FC236}">
                <a16:creationId xmlns:a16="http://schemas.microsoft.com/office/drawing/2014/main" id="{CC9A58EF-0942-C3FC-5E17-8C5A23E2F548}"/>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725426434"/>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2AF1B-E02C-13C0-2D7D-27CDCA1EA55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432835D-72CB-1AF2-93C5-AD0320D0CB5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7CE93D2-BC77-57F9-568E-221A405DE361}"/>
              </a:ext>
            </a:extLst>
          </p:cNvPr>
          <p:cNvPicPr>
            <a:picLocks noGrp="1" noChangeAspect="1"/>
          </p:cNvPicPr>
          <p:nvPr>
            <p:ph type="pic" sz="quarter" idx="13"/>
          </p:nvPr>
        </p:nvPicPr>
        <p:blipFill rotWithShape="1">
          <a:blip r:embed="rId2"/>
          <a:srcRect l="-10829" r="-10829"/>
          <a:stretch>
            <a:fillRect/>
          </a:stretch>
        </p:blipFill>
        <p:spPr>
          <a:prstGeom prst="rect">
            <a:avLst/>
          </a:prstGeom>
        </p:spPr>
      </p:pic>
    </p:spTree>
    <p:extLst>
      <p:ext uri="{BB962C8B-B14F-4D97-AF65-F5344CB8AC3E}">
        <p14:creationId xmlns:p14="http://schemas.microsoft.com/office/powerpoint/2010/main" val="1295849238"/>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65F37-59B1-8621-4D85-F9FB112F8B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6B020C1-9D63-A95F-D8CC-1A49EDDF973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C588C79-F558-69E0-0B6B-6A1A8869F650}"/>
              </a:ext>
            </a:extLst>
          </p:cNvPr>
          <p:cNvPicPr>
            <a:picLocks noGrp="1" noChangeAspect="1"/>
          </p:cNvPicPr>
          <p:nvPr>
            <p:ph type="pic" sz="quarter" idx="13"/>
          </p:nvPr>
        </p:nvPicPr>
        <p:blipFill rotWithShape="1">
          <a:blip r:embed="rId2"/>
          <a:srcRect t="-32005" b="-32005"/>
          <a:stretch>
            <a:fillRect/>
          </a:stretch>
        </p:blipFill>
        <p:spPr>
          <a:prstGeom prst="rect">
            <a:avLst/>
          </a:prstGeom>
        </p:spPr>
      </p:pic>
    </p:spTree>
    <p:extLst>
      <p:ext uri="{BB962C8B-B14F-4D97-AF65-F5344CB8AC3E}">
        <p14:creationId xmlns:p14="http://schemas.microsoft.com/office/powerpoint/2010/main" val="30357979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5C337-C0A0-6521-417E-7B5E7446D3D8}"/>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150A5FF-6107-4DA9-757A-6E3D78CDD559}"/>
              </a:ext>
            </a:extLst>
          </p:cNvPr>
          <p:cNvSpPr>
            <a:spLocks noGrp="1"/>
          </p:cNvSpPr>
          <p:nvPr>
            <p:ph type="body" sz="quarter" idx="11"/>
          </p:nvPr>
        </p:nvSpPr>
        <p:spPr>
          <a:xfrm>
            <a:off x="337294" y="2223459"/>
            <a:ext cx="11275585" cy="3079497"/>
          </a:xfrm>
        </p:spPr>
        <p:txBody>
          <a:bodyPr/>
          <a:lstStyle/>
          <a:p>
            <a:r>
              <a:rPr lang="zh-CN" altLang="en-US" dirty="0"/>
              <a:t>步骤 </a:t>
            </a:r>
            <a:r>
              <a:rPr lang="en-US" altLang="zh-CN" dirty="0"/>
              <a:t>02 </a:t>
            </a:r>
            <a:r>
              <a:rPr lang="zh-CN" altLang="en-US" dirty="0"/>
              <a:t>在“时间轴”面板中，右击空白区域，在右键菜单中选择“新建”→“纯色”选项，在弹出的对话框中使用默认属性。右击该纯色图层，在右键菜单中选择“效果”→“</a:t>
            </a:r>
            <a:r>
              <a:rPr lang="en-US" altLang="zh-CN" dirty="0"/>
              <a:t>Saber”</a:t>
            </a:r>
            <a:r>
              <a:rPr lang="zh-CN" altLang="en-US" dirty="0"/>
              <a:t>选项，为其添加 </a:t>
            </a:r>
            <a:r>
              <a:rPr lang="en-US" altLang="zh-CN" dirty="0"/>
              <a:t>Saber </a:t>
            </a:r>
            <a:r>
              <a:rPr lang="zh-CN" altLang="en-US" dirty="0"/>
              <a:t>特效。</a:t>
            </a:r>
            <a:endParaRPr lang="en-US" altLang="zh-CN" dirty="0"/>
          </a:p>
          <a:p>
            <a:r>
              <a:rPr lang="zh-CN" altLang="en-US" dirty="0"/>
              <a:t>在“效果控件”面板中，找到 </a:t>
            </a:r>
            <a:r>
              <a:rPr lang="en-US" altLang="zh-CN" dirty="0"/>
              <a:t>Saber </a:t>
            </a:r>
            <a:r>
              <a:rPr lang="zh-CN" altLang="en-US" dirty="0"/>
              <a:t>属性下的“自定义核心”，将核心类型修改为“图层遮罩”。</a:t>
            </a:r>
            <a:endParaRPr lang="en-US" altLang="zh-CN" dirty="0"/>
          </a:p>
          <a:p>
            <a:r>
              <a:rPr lang="en-US" altLang="zh-CN" dirty="0"/>
              <a:t>Saber </a:t>
            </a:r>
            <a:r>
              <a:rPr lang="zh-CN" altLang="en-US" dirty="0"/>
              <a:t>效果的属性设置如图 </a:t>
            </a:r>
            <a:r>
              <a:rPr lang="en-US" altLang="zh-CN" dirty="0"/>
              <a:t>1-2-3 </a:t>
            </a:r>
            <a:r>
              <a:rPr lang="zh-CN" altLang="en-US" dirty="0"/>
              <a:t>所示，核心类型修改如图 </a:t>
            </a:r>
            <a:r>
              <a:rPr lang="en-US" altLang="zh-CN" dirty="0"/>
              <a:t>1-2-4 </a:t>
            </a:r>
            <a:r>
              <a:rPr lang="zh-CN" altLang="en-US" dirty="0"/>
              <a:t>所示。</a:t>
            </a:r>
          </a:p>
        </p:txBody>
      </p:sp>
      <p:sp>
        <p:nvSpPr>
          <p:cNvPr id="5" name="文本占位符 4">
            <a:extLst>
              <a:ext uri="{FF2B5EF4-FFF2-40B4-BE49-F238E27FC236}">
                <a16:creationId xmlns:a16="http://schemas.microsoft.com/office/drawing/2014/main" id="{1C5DFD71-9954-1EDE-CDF1-0D799C27A7E0}"/>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112181544"/>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3346B-7BBF-AFFD-8548-010CFB3567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57DABC6-7AE5-A540-A4DE-75B8736933D1}"/>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4788781E-8FBE-87EB-6FCF-69EBB4938BAC}"/>
              </a:ext>
            </a:extLst>
          </p:cNvPr>
          <p:cNvPicPr>
            <a:picLocks noGrp="1" noChangeAspect="1"/>
          </p:cNvPicPr>
          <p:nvPr>
            <p:ph type="pic" sz="quarter" idx="13"/>
          </p:nvPr>
        </p:nvPicPr>
        <p:blipFill rotWithShape="1">
          <a:blip r:embed="rId2"/>
          <a:srcRect l="-9869" r="-9869"/>
          <a:stretch>
            <a:fillRect/>
          </a:stretch>
        </p:blipFill>
        <p:spPr>
          <a:prstGeom prst="rect">
            <a:avLst/>
          </a:prstGeom>
        </p:spPr>
      </p:pic>
    </p:spTree>
    <p:extLst>
      <p:ext uri="{BB962C8B-B14F-4D97-AF65-F5344CB8AC3E}">
        <p14:creationId xmlns:p14="http://schemas.microsoft.com/office/powerpoint/2010/main" val="3807023855"/>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3B474-8D06-5A53-58AF-749059FBBA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8C3EBD7-C511-0960-8C3D-C3808EBED6A2}"/>
              </a:ext>
            </a:extLst>
          </p:cNvPr>
          <p:cNvSpPr>
            <a:spLocks noGrp="1"/>
          </p:cNvSpPr>
          <p:nvPr>
            <p:ph type="body" sz="quarter" idx="11"/>
          </p:nvPr>
        </p:nvSpPr>
        <p:spPr>
          <a:xfrm>
            <a:off x="337294" y="1969545"/>
            <a:ext cx="11275585" cy="3587329"/>
          </a:xfrm>
        </p:spPr>
        <p:txBody>
          <a:bodyPr/>
          <a:lstStyle/>
          <a:p>
            <a:r>
              <a:rPr lang="zh-CN" altLang="en-US" dirty="0"/>
              <a:t>步骤 </a:t>
            </a:r>
            <a:r>
              <a:rPr lang="en-US" altLang="zh-CN" dirty="0"/>
              <a:t>05 </a:t>
            </a:r>
            <a:r>
              <a:rPr lang="zh-CN" altLang="en-US" dirty="0"/>
              <a:t>选择工具栏中的横排文字工具，在合成窗口中输入“北”字，调整其颜色和大小。也可使用快捷键 </a:t>
            </a:r>
            <a:r>
              <a:rPr lang="en-US" altLang="zh-CN" dirty="0" err="1"/>
              <a:t>Ctrl+T</a:t>
            </a:r>
            <a:r>
              <a:rPr lang="en-US" altLang="zh-CN" dirty="0"/>
              <a:t> </a:t>
            </a:r>
            <a:r>
              <a:rPr lang="zh-CN" altLang="en-US" dirty="0"/>
              <a:t>新建字幕。文字字体设置为“演示春风楷”（或选择其他书法字体），以实现书法效果。通过创建多个图层制作不同大小的文字，并按照设计要求调整各 文字的位置。在“时间轴”面板中，选中所有文字图层并右击，在右键菜单中选择“预合成”选项，命名为“文字”。</a:t>
            </a:r>
            <a:endParaRPr lang="en-US" altLang="zh-CN" dirty="0"/>
          </a:p>
          <a:p>
            <a:r>
              <a:rPr lang="zh-CN" altLang="en-US" dirty="0"/>
              <a:t>提示：新建字幕的快捷键为 </a:t>
            </a:r>
            <a:r>
              <a:rPr lang="en-US" altLang="zh-CN" dirty="0" err="1"/>
              <a:t>Ctrl+T</a:t>
            </a:r>
            <a:r>
              <a:rPr lang="zh-CN" altLang="en-US" dirty="0"/>
              <a:t>。</a:t>
            </a:r>
            <a:endParaRPr lang="en-US" altLang="zh-CN" dirty="0"/>
          </a:p>
          <a:p>
            <a:r>
              <a:rPr lang="zh-CN" altLang="en-US" dirty="0"/>
              <a:t>文字排列如图 </a:t>
            </a:r>
            <a:r>
              <a:rPr lang="en-US" altLang="zh-CN" dirty="0"/>
              <a:t>4-1-12 </a:t>
            </a:r>
            <a:r>
              <a:rPr lang="zh-CN" altLang="en-US" dirty="0"/>
              <a:t>所示。文字图层排列如图 </a:t>
            </a:r>
            <a:r>
              <a:rPr lang="en-US" altLang="zh-CN" dirty="0"/>
              <a:t>4-1-13 </a:t>
            </a:r>
            <a:r>
              <a:rPr lang="zh-CN" altLang="en-US" dirty="0"/>
              <a:t>所示。</a:t>
            </a:r>
          </a:p>
        </p:txBody>
      </p:sp>
      <p:sp>
        <p:nvSpPr>
          <p:cNvPr id="4" name="文本占位符 3">
            <a:extLst>
              <a:ext uri="{FF2B5EF4-FFF2-40B4-BE49-F238E27FC236}">
                <a16:creationId xmlns:a16="http://schemas.microsoft.com/office/drawing/2014/main" id="{BCD6AE2D-F55E-F3B3-5D47-2622363EAD8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849849368"/>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5DE9-A143-EB1B-25D5-AD2D39F7BB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5A9121-ED8F-CF29-7F12-11C343C8DD7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C7911DF-D42A-BF2A-6E43-3F1B1714553C}"/>
              </a:ext>
            </a:extLst>
          </p:cNvPr>
          <p:cNvPicPr>
            <a:picLocks noGrp="1" noChangeAspect="1"/>
          </p:cNvPicPr>
          <p:nvPr>
            <p:ph type="pic" sz="quarter" idx="13"/>
          </p:nvPr>
        </p:nvPicPr>
        <p:blipFill rotWithShape="1">
          <a:blip r:embed="rId2"/>
          <a:srcRect l="-9882" r="-9882"/>
          <a:stretch>
            <a:fillRect/>
          </a:stretch>
        </p:blipFill>
        <p:spPr>
          <a:prstGeom prst="rect">
            <a:avLst/>
          </a:prstGeom>
        </p:spPr>
      </p:pic>
    </p:spTree>
    <p:extLst>
      <p:ext uri="{BB962C8B-B14F-4D97-AF65-F5344CB8AC3E}">
        <p14:creationId xmlns:p14="http://schemas.microsoft.com/office/powerpoint/2010/main" val="2586775076"/>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07E78-2DD8-74DA-0508-C20ADDB46CB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A6BD957-74BE-6850-4EA2-F3CC1CC5B70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CF572498-0E0F-AA8B-0330-712F6D9428A2}"/>
              </a:ext>
            </a:extLst>
          </p:cNvPr>
          <p:cNvPicPr>
            <a:picLocks noGrp="1" noChangeAspect="1"/>
          </p:cNvPicPr>
          <p:nvPr>
            <p:ph type="pic" sz="quarter" idx="13"/>
          </p:nvPr>
        </p:nvPicPr>
        <p:blipFill rotWithShape="1">
          <a:blip r:embed="rId2"/>
          <a:srcRect t="-24914" b="-24914"/>
          <a:stretch>
            <a:fillRect/>
          </a:stretch>
        </p:blipFill>
        <p:spPr>
          <a:prstGeom prst="rect">
            <a:avLst/>
          </a:prstGeom>
        </p:spPr>
      </p:pic>
    </p:spTree>
    <p:extLst>
      <p:ext uri="{BB962C8B-B14F-4D97-AF65-F5344CB8AC3E}">
        <p14:creationId xmlns:p14="http://schemas.microsoft.com/office/powerpoint/2010/main" val="3028255750"/>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165FD-9D0F-1A0A-C34F-CD1CACCBA30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0F6F404-7D19-E3F6-ADCB-3523F1AB76A9}"/>
              </a:ext>
            </a:extLst>
          </p:cNvPr>
          <p:cNvSpPr>
            <a:spLocks noGrp="1"/>
          </p:cNvSpPr>
          <p:nvPr>
            <p:ph type="body" sz="quarter" idx="11"/>
          </p:nvPr>
        </p:nvSpPr>
        <p:spPr>
          <a:xfrm>
            <a:off x="337294" y="2477374"/>
            <a:ext cx="11275585" cy="2571666"/>
          </a:xfrm>
        </p:spPr>
        <p:txBody>
          <a:bodyPr/>
          <a:lstStyle/>
          <a:p>
            <a:r>
              <a:rPr lang="zh-CN" altLang="en-US" dirty="0"/>
              <a:t>将“项目”面板中的贴图将流光拉丝素材拖入“时间轴”面板，并进行预合成。接着，将“文字”预合成与贴图流光拉丝预合成再次进行预合成，形成新的合成“预合成 </a:t>
            </a:r>
            <a:r>
              <a:rPr lang="en-US" altLang="zh-CN" dirty="0"/>
              <a:t>1”</a:t>
            </a:r>
            <a:r>
              <a:rPr lang="zh-CN" altLang="en-US" dirty="0"/>
              <a:t>。双击进入该预合成，在“时间轴”面板中，将文字图层与贴图流光拉丝图层设置为 </a:t>
            </a:r>
            <a:r>
              <a:rPr lang="en-US" altLang="zh-CN" dirty="0"/>
              <a:t>Alpha </a:t>
            </a:r>
            <a:r>
              <a:rPr lang="zh-CN" altLang="en-US" dirty="0"/>
              <a:t>遮罩关系，选择贴图流光拉丝图层，将其轨道遮罩设置为“</a:t>
            </a:r>
            <a:r>
              <a:rPr lang="en-US" altLang="zh-CN" dirty="0"/>
              <a:t>Alpha </a:t>
            </a:r>
            <a:r>
              <a:rPr lang="zh-CN" altLang="en-US" dirty="0"/>
              <a:t>遮罩‘文字’”。</a:t>
            </a:r>
          </a:p>
          <a:p>
            <a:r>
              <a:rPr lang="zh-CN" altLang="en-US" dirty="0"/>
              <a:t>贴图 </a:t>
            </a:r>
            <a:r>
              <a:rPr lang="en-US" altLang="zh-CN" dirty="0"/>
              <a:t>Alpha </a:t>
            </a:r>
            <a:r>
              <a:rPr lang="zh-CN" altLang="en-US" dirty="0"/>
              <a:t>遮罩如图 </a:t>
            </a:r>
            <a:r>
              <a:rPr lang="en-US" altLang="zh-CN" dirty="0"/>
              <a:t>4-1-14 </a:t>
            </a:r>
            <a:r>
              <a:rPr lang="zh-CN" altLang="en-US" dirty="0"/>
              <a:t>所示。贴图 </a:t>
            </a:r>
            <a:r>
              <a:rPr lang="en-US" altLang="zh-CN" dirty="0"/>
              <a:t>Alpha </a:t>
            </a:r>
            <a:r>
              <a:rPr lang="zh-CN" altLang="en-US" dirty="0"/>
              <a:t>遮罩画面效果如图 </a:t>
            </a:r>
            <a:r>
              <a:rPr lang="en-US" altLang="zh-CN" dirty="0"/>
              <a:t>4-1-15 </a:t>
            </a:r>
            <a:r>
              <a:rPr lang="zh-CN" altLang="en-US" dirty="0"/>
              <a:t>所示。</a:t>
            </a:r>
          </a:p>
        </p:txBody>
      </p:sp>
      <p:sp>
        <p:nvSpPr>
          <p:cNvPr id="4" name="文本占位符 3">
            <a:extLst>
              <a:ext uri="{FF2B5EF4-FFF2-40B4-BE49-F238E27FC236}">
                <a16:creationId xmlns:a16="http://schemas.microsoft.com/office/drawing/2014/main" id="{21E55D74-08E4-ED5E-8BFF-9B1D83B831B6}"/>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084378905"/>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7E1FA-F5E9-025B-5AF8-6ACBB58B92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EA87ED-9094-132C-0A26-5D0E1C54866B}"/>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4D9F0A1D-434C-977D-1F30-2EB5F4C90390}"/>
              </a:ext>
            </a:extLst>
          </p:cNvPr>
          <p:cNvPicPr>
            <a:picLocks noGrp="1" noChangeAspect="1"/>
          </p:cNvPicPr>
          <p:nvPr>
            <p:ph type="pic" sz="quarter" idx="13"/>
          </p:nvPr>
        </p:nvPicPr>
        <p:blipFill rotWithShape="1">
          <a:blip r:embed="rId2"/>
          <a:srcRect t="-35970" b="-35970"/>
          <a:stretch>
            <a:fillRect/>
          </a:stretch>
        </p:blipFill>
        <p:spPr>
          <a:prstGeom prst="rect">
            <a:avLst/>
          </a:prstGeom>
        </p:spPr>
      </p:pic>
    </p:spTree>
    <p:extLst>
      <p:ext uri="{BB962C8B-B14F-4D97-AF65-F5344CB8AC3E}">
        <p14:creationId xmlns:p14="http://schemas.microsoft.com/office/powerpoint/2010/main" val="1348885920"/>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0F875-2E47-D2B0-D12C-D255D932E33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9E7F6D-BBDA-5462-F2CE-FD484B2B4B7C}"/>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FC366DD7-5437-F6C7-61A8-88093DB9856C}"/>
              </a:ext>
            </a:extLst>
          </p:cNvPr>
          <p:cNvPicPr>
            <a:picLocks noGrp="1" noChangeAspect="1"/>
          </p:cNvPicPr>
          <p:nvPr>
            <p:ph type="pic" sz="quarter" idx="13"/>
          </p:nvPr>
        </p:nvPicPr>
        <p:blipFill rotWithShape="1">
          <a:blip r:embed="rId2"/>
          <a:srcRect l="-8934" r="-8934"/>
          <a:stretch>
            <a:fillRect/>
          </a:stretch>
        </p:blipFill>
        <p:spPr>
          <a:prstGeom prst="rect">
            <a:avLst/>
          </a:prstGeom>
        </p:spPr>
      </p:pic>
    </p:spTree>
    <p:extLst>
      <p:ext uri="{BB962C8B-B14F-4D97-AF65-F5344CB8AC3E}">
        <p14:creationId xmlns:p14="http://schemas.microsoft.com/office/powerpoint/2010/main" val="324954028"/>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28331-102C-7E28-7CA5-E4B483C6152F}"/>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3F3C409F-C66F-4C00-90DB-1EE8C95A72F7}"/>
              </a:ext>
            </a:extLst>
          </p:cNvPr>
          <p:cNvPicPr>
            <a:picLocks noGrp="1" noChangeAspect="1"/>
          </p:cNvPicPr>
          <p:nvPr>
            <p:ph type="pic" sz="quarter" idx="14"/>
          </p:nvPr>
        </p:nvPicPr>
        <p:blipFill rotWithShape="1">
          <a:blip r:embed="rId2"/>
          <a:srcRect t="-62226" b="-62226"/>
          <a:stretch>
            <a:fillRect/>
          </a:stretch>
        </p:blipFill>
        <p:spPr>
          <a:prstGeom prst="rect">
            <a:avLst/>
          </a:prstGeom>
        </p:spPr>
      </p:pic>
      <p:sp>
        <p:nvSpPr>
          <p:cNvPr id="4" name="文本占位符 3">
            <a:extLst>
              <a:ext uri="{FF2B5EF4-FFF2-40B4-BE49-F238E27FC236}">
                <a16:creationId xmlns:a16="http://schemas.microsoft.com/office/drawing/2014/main" id="{579B232F-05FE-84F7-C28F-DF441822DF9F}"/>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49C28292-BED6-9E03-2AB8-99B907FE81FB}"/>
              </a:ext>
            </a:extLst>
          </p:cNvPr>
          <p:cNvSpPr>
            <a:spLocks noGrp="1"/>
          </p:cNvSpPr>
          <p:nvPr>
            <p:ph type="body" sz="quarter" idx="11"/>
          </p:nvPr>
        </p:nvSpPr>
        <p:spPr>
          <a:xfrm>
            <a:off x="337295" y="1715628"/>
            <a:ext cx="5337642" cy="4095160"/>
          </a:xfrm>
        </p:spPr>
        <p:txBody>
          <a:bodyPr/>
          <a:lstStyle/>
          <a:p>
            <a:r>
              <a:rPr lang="zh-CN" altLang="en-US" dirty="0"/>
              <a:t>在“时间轴”面板中，选中贴图流光拉丝图层，添加效果：在“效果与预设”面板中搜索出“</a:t>
            </a:r>
            <a:r>
              <a:rPr lang="en-US" altLang="zh-CN" dirty="0"/>
              <a:t>CC Glass”</a:t>
            </a:r>
            <a:r>
              <a:rPr lang="zh-CN" altLang="en-US" dirty="0"/>
              <a:t>，并将其应用到该图层。在“效果控件”面板中，调整相关参数值。继续添加特效“</a:t>
            </a:r>
            <a:r>
              <a:rPr lang="en-US" altLang="zh-CN" dirty="0"/>
              <a:t>CC </a:t>
            </a:r>
            <a:r>
              <a:rPr lang="en-US" altLang="zh-CN" dirty="0" err="1"/>
              <a:t>Blobbylize</a:t>
            </a:r>
            <a:r>
              <a:rPr lang="en-US" altLang="zh-CN" dirty="0"/>
              <a:t>”</a:t>
            </a:r>
            <a:r>
              <a:rPr lang="zh-CN" altLang="en-US" dirty="0"/>
              <a:t>，并修改相关参数值。</a:t>
            </a:r>
            <a:endParaRPr lang="en-US" altLang="zh-CN" dirty="0"/>
          </a:p>
          <a:p>
            <a:r>
              <a:rPr lang="zh-CN" altLang="en-US" dirty="0"/>
              <a:t>特效制作属性及画面效果如图 </a:t>
            </a:r>
            <a:r>
              <a:rPr lang="en-US" altLang="zh-CN" dirty="0"/>
              <a:t>4-1-16 </a:t>
            </a:r>
            <a:r>
              <a:rPr lang="zh-CN" altLang="en-US" dirty="0"/>
              <a:t>所示。</a:t>
            </a:r>
          </a:p>
        </p:txBody>
      </p:sp>
    </p:spTree>
    <p:extLst>
      <p:ext uri="{BB962C8B-B14F-4D97-AF65-F5344CB8AC3E}">
        <p14:creationId xmlns:p14="http://schemas.microsoft.com/office/powerpoint/2010/main" val="2854278765"/>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41A4C-B131-9A22-0DF5-F4486BF06C4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301BA46-BE46-95B0-4460-9DA966B8FD56}"/>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D9CFA7DF-D80B-9F73-8722-A68D54D60F79}"/>
              </a:ext>
            </a:extLst>
          </p:cNvPr>
          <p:cNvSpPr>
            <a:spLocks noGrp="1"/>
          </p:cNvSpPr>
          <p:nvPr>
            <p:ph type="body" sz="quarter" idx="11"/>
          </p:nvPr>
        </p:nvSpPr>
        <p:spPr>
          <a:xfrm>
            <a:off x="337295" y="1461713"/>
            <a:ext cx="5337642" cy="4602991"/>
          </a:xfrm>
        </p:spPr>
        <p:txBody>
          <a:bodyPr/>
          <a:lstStyle/>
          <a:p>
            <a:r>
              <a:rPr lang="zh-CN" altLang="en-US" dirty="0"/>
              <a:t>新建一个调整图层，拖至“时间轴”面板最上方，并为其添加“曲线”特效。在曲线控制面板中，分别调整“红色”“绿色”“蓝色”“</a:t>
            </a:r>
            <a:r>
              <a:rPr lang="en-US" altLang="zh-CN" dirty="0"/>
              <a:t>RGB”</a:t>
            </a:r>
            <a:r>
              <a:rPr lang="zh-CN" altLang="en-US" dirty="0"/>
              <a:t>通道的曲线：将红色通道和绿色通道的曲线向上提拉以增强暖色调，将蓝色通道的曲线向下压低以减少冷色成分，再整体提升 </a:t>
            </a:r>
            <a:r>
              <a:rPr lang="en-US" altLang="zh-CN" dirty="0"/>
              <a:t>RGB </a:t>
            </a:r>
            <a:r>
              <a:rPr lang="zh-CN" altLang="en-US" dirty="0"/>
              <a:t>通道亮度，增强画面色彩表现力。</a:t>
            </a:r>
            <a:endParaRPr lang="en-US" altLang="zh-CN" dirty="0"/>
          </a:p>
          <a:p>
            <a:r>
              <a:rPr lang="zh-CN" altLang="en-US" dirty="0"/>
              <a:t>字体颜色调整如图 </a:t>
            </a:r>
            <a:r>
              <a:rPr lang="en-US" altLang="zh-CN" dirty="0"/>
              <a:t>4-1-17 </a:t>
            </a:r>
            <a:r>
              <a:rPr lang="zh-CN" altLang="en-US" dirty="0"/>
              <a:t>所示。</a:t>
            </a:r>
          </a:p>
        </p:txBody>
      </p:sp>
      <p:pic>
        <p:nvPicPr>
          <p:cNvPr id="12" name="图片占位符 11">
            <a:extLst>
              <a:ext uri="{FF2B5EF4-FFF2-40B4-BE49-F238E27FC236}">
                <a16:creationId xmlns:a16="http://schemas.microsoft.com/office/drawing/2014/main" id="{F0112A11-7608-3EA2-7339-C2AA835E74D4}"/>
              </a:ext>
            </a:extLst>
          </p:cNvPr>
          <p:cNvPicPr>
            <a:picLocks noGrp="1" noChangeAspect="1"/>
          </p:cNvPicPr>
          <p:nvPr>
            <p:ph type="pic" sz="quarter" idx="14"/>
          </p:nvPr>
        </p:nvPicPr>
        <p:blipFill rotWithShape="1">
          <a:blip r:embed="rId2"/>
          <a:srcRect l="-17790" r="-17790"/>
          <a:stretch>
            <a:fillRect/>
          </a:stretch>
        </p:blipFill>
        <p:spPr>
          <a:prstGeom prst="rect">
            <a:avLst/>
          </a:prstGeom>
        </p:spPr>
      </p:pic>
    </p:spTree>
    <p:extLst>
      <p:ext uri="{BB962C8B-B14F-4D97-AF65-F5344CB8AC3E}">
        <p14:creationId xmlns:p14="http://schemas.microsoft.com/office/powerpoint/2010/main" val="3193303979"/>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9A460-BDD1-A1D2-BB1C-A60047DA45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C3EDD78-7DE1-6D56-A37F-0F02380EF7CE}"/>
              </a:ext>
            </a:extLst>
          </p:cNvPr>
          <p:cNvSpPr>
            <a:spLocks noGrp="1"/>
          </p:cNvSpPr>
          <p:nvPr>
            <p:ph type="body" sz="quarter" idx="11"/>
          </p:nvPr>
        </p:nvSpPr>
        <p:spPr>
          <a:xfrm>
            <a:off x="337294" y="1207798"/>
            <a:ext cx="11275585" cy="5110823"/>
          </a:xfrm>
        </p:spPr>
        <p:txBody>
          <a:bodyPr/>
          <a:lstStyle/>
          <a:p>
            <a:r>
              <a:rPr lang="zh-CN" altLang="en-US" dirty="0"/>
              <a:t>步骤 </a:t>
            </a:r>
            <a:r>
              <a:rPr lang="en-US" altLang="zh-CN" dirty="0"/>
              <a:t>06 </a:t>
            </a:r>
            <a:r>
              <a:rPr lang="zh-CN" altLang="en-US" dirty="0"/>
              <a:t>将“水墨 </a:t>
            </a:r>
            <a:r>
              <a:rPr lang="en-US" altLang="zh-CN" dirty="0"/>
              <a:t>1.mov”</a:t>
            </a:r>
            <a:r>
              <a:rPr lang="zh-CN" altLang="en-US" dirty="0"/>
              <a:t>素材导入“时间轴”面板。在“效果和预设”面板中搜索出“色调”特效，应用后交换颜色，将白色背景变为黑色。再搜索出“</a:t>
            </a:r>
            <a:r>
              <a:rPr lang="en-US" altLang="zh-CN" dirty="0" err="1"/>
              <a:t>UnMult</a:t>
            </a:r>
            <a:r>
              <a:rPr lang="en-US" altLang="zh-CN" dirty="0"/>
              <a:t>”</a:t>
            </a:r>
            <a:r>
              <a:rPr lang="zh-CN" altLang="en-US" dirty="0"/>
              <a:t>特效并应用，去除黑色背景。最后搜索出“填充”特效并应用，将线条颜色调整为黑色。</a:t>
            </a:r>
            <a:endParaRPr lang="en-US" altLang="zh-CN" dirty="0"/>
          </a:p>
          <a:p>
            <a:r>
              <a:rPr lang="zh-CN" altLang="en-US" dirty="0"/>
              <a:t>提示：若软件未安装“</a:t>
            </a:r>
            <a:r>
              <a:rPr lang="en-US" altLang="zh-CN" dirty="0" err="1"/>
              <a:t>UnMult</a:t>
            </a:r>
            <a:r>
              <a:rPr lang="en-US" altLang="zh-CN" dirty="0"/>
              <a:t>”</a:t>
            </a:r>
            <a:r>
              <a:rPr lang="zh-CN" altLang="en-US" dirty="0"/>
              <a:t>插件，可在“效果和预设”面板中搜索并应用“动画预设”→“</a:t>
            </a:r>
            <a:r>
              <a:rPr lang="en-US" altLang="zh-CN" dirty="0"/>
              <a:t>Image-Utilities”→“</a:t>
            </a:r>
            <a:r>
              <a:rPr lang="zh-CN" altLang="en-US" dirty="0"/>
              <a:t>来自亮度的 </a:t>
            </a:r>
            <a:r>
              <a:rPr lang="en-US" altLang="zh-CN" dirty="0"/>
              <a:t>Alpha</a:t>
            </a:r>
            <a:r>
              <a:rPr lang="zh-CN" altLang="en-US" dirty="0"/>
              <a:t>（抠黑）”来去除黑色背景。</a:t>
            </a:r>
            <a:endParaRPr lang="en-US" altLang="zh-CN" dirty="0"/>
          </a:p>
          <a:p>
            <a:r>
              <a:rPr lang="zh-CN" altLang="en-US" dirty="0"/>
              <a:t>将“水墨 </a:t>
            </a:r>
            <a:r>
              <a:rPr lang="en-US" altLang="zh-CN" dirty="0"/>
              <a:t>1.mov”</a:t>
            </a:r>
            <a:r>
              <a:rPr lang="zh-CN" altLang="en-US" dirty="0"/>
              <a:t>图层的 </a:t>
            </a:r>
            <a:r>
              <a:rPr lang="en-US" altLang="zh-CN" dirty="0"/>
              <a:t>3D </a:t>
            </a:r>
            <a:r>
              <a:rPr lang="zh-CN" altLang="en-US" dirty="0"/>
              <a:t>开关打开，沿 </a:t>
            </a:r>
            <a:r>
              <a:rPr lang="en-US" altLang="zh-CN" dirty="0"/>
              <a:t>X </a:t>
            </a:r>
            <a:r>
              <a:rPr lang="zh-CN" altLang="en-US" dirty="0"/>
              <a:t>轴旋转 </a:t>
            </a:r>
            <a:r>
              <a:rPr lang="en-US" altLang="zh-CN" dirty="0"/>
              <a:t>90°</a:t>
            </a:r>
            <a:r>
              <a:rPr lang="zh-CN" altLang="en-US" dirty="0"/>
              <a:t>，再沿 </a:t>
            </a:r>
            <a:r>
              <a:rPr lang="en-US" altLang="zh-CN" dirty="0"/>
              <a:t>Z </a:t>
            </a:r>
            <a:r>
              <a:rPr lang="zh-CN" altLang="en-US" dirty="0"/>
              <a:t>轴向下移动，并调整缩放大小。将该图层的时间位置向后拖动，使其从“运动线条</a:t>
            </a:r>
            <a:r>
              <a:rPr lang="en-US" altLang="zh-CN" dirty="0"/>
              <a:t>1.mov”</a:t>
            </a:r>
            <a:r>
              <a:rPr lang="zh-CN" altLang="en-US" dirty="0"/>
              <a:t>停止运动的位置开始出现。</a:t>
            </a:r>
          </a:p>
          <a:p>
            <a:r>
              <a:rPr lang="zh-CN" altLang="en-US" dirty="0"/>
              <a:t>去除水墨素材黑背景如图 </a:t>
            </a:r>
            <a:r>
              <a:rPr lang="en-US" altLang="zh-CN" dirty="0"/>
              <a:t>4-1-18 </a:t>
            </a:r>
            <a:r>
              <a:rPr lang="zh-CN" altLang="en-US" dirty="0"/>
              <a:t>所示。素材图层 </a:t>
            </a:r>
            <a:r>
              <a:rPr lang="en-US" altLang="zh-CN" dirty="0"/>
              <a:t>3D </a:t>
            </a:r>
            <a:r>
              <a:rPr lang="zh-CN" altLang="en-US" dirty="0"/>
              <a:t>开关打开效果如图 </a:t>
            </a:r>
            <a:r>
              <a:rPr lang="en-US" altLang="zh-CN" dirty="0"/>
              <a:t>4-1-19 </a:t>
            </a:r>
            <a:r>
              <a:rPr lang="zh-CN" altLang="en-US" dirty="0"/>
              <a:t>所示。水墨 </a:t>
            </a:r>
            <a:r>
              <a:rPr lang="en-US" altLang="zh-CN" dirty="0"/>
              <a:t>1 </a:t>
            </a:r>
            <a:r>
              <a:rPr lang="zh-CN" altLang="en-US" dirty="0"/>
              <a:t>画面效果如图 </a:t>
            </a:r>
            <a:r>
              <a:rPr lang="en-US" altLang="zh-CN" dirty="0"/>
              <a:t>4-1-20 </a:t>
            </a:r>
            <a:r>
              <a:rPr lang="zh-CN" altLang="en-US" dirty="0"/>
              <a:t>所示。水墨与运动线条位置调整如图 </a:t>
            </a:r>
            <a:r>
              <a:rPr lang="en-US" altLang="zh-CN" dirty="0"/>
              <a:t>4-1-21 </a:t>
            </a:r>
            <a:r>
              <a:rPr lang="zh-CN" altLang="en-US" dirty="0"/>
              <a:t>所示。</a:t>
            </a:r>
          </a:p>
        </p:txBody>
      </p:sp>
      <p:sp>
        <p:nvSpPr>
          <p:cNvPr id="4" name="文本占位符 3">
            <a:extLst>
              <a:ext uri="{FF2B5EF4-FFF2-40B4-BE49-F238E27FC236}">
                <a16:creationId xmlns:a16="http://schemas.microsoft.com/office/drawing/2014/main" id="{BD019CA8-2FD5-5BD0-A4B4-A40D844866A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1671328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DEA14-41C4-3C4B-DC3B-12DD37E8CC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D96352E-517D-E364-D665-ADCFFAB0A126}"/>
              </a:ext>
            </a:extLst>
          </p:cNvPr>
          <p:cNvSpPr>
            <a:spLocks noGrp="1"/>
          </p:cNvSpPr>
          <p:nvPr>
            <p:ph type="body" sz="quarter" idx="10"/>
          </p:nvPr>
        </p:nvSpPr>
        <p:spPr/>
        <p:txBody>
          <a:bodyPr/>
          <a:lstStyle/>
          <a:p>
            <a:r>
              <a:rPr lang="zh-CN" altLang="en-US" dirty="0"/>
              <a:t>任务实施步骤</a:t>
            </a:r>
          </a:p>
        </p:txBody>
      </p:sp>
      <p:pic>
        <p:nvPicPr>
          <p:cNvPr id="9" name="图片占位符 8">
            <a:extLst>
              <a:ext uri="{FF2B5EF4-FFF2-40B4-BE49-F238E27FC236}">
                <a16:creationId xmlns:a16="http://schemas.microsoft.com/office/drawing/2014/main" id="{343C826F-2610-AD33-D0F0-FA0689BB9A21}"/>
              </a:ext>
            </a:extLst>
          </p:cNvPr>
          <p:cNvPicPr>
            <a:picLocks noGrp="1" noChangeAspect="1"/>
          </p:cNvPicPr>
          <p:nvPr>
            <p:ph type="pic" sz="quarter" idx="13"/>
          </p:nvPr>
        </p:nvPicPr>
        <p:blipFill rotWithShape="1">
          <a:blip r:embed="rId2"/>
          <a:srcRect l="-3393" r="-3393"/>
          <a:stretch>
            <a:fillRect/>
          </a:stretch>
        </p:blipFill>
        <p:spPr>
          <a:prstGeom prst="rect">
            <a:avLst/>
          </a:prstGeom>
        </p:spPr>
      </p:pic>
    </p:spTree>
    <p:extLst>
      <p:ext uri="{BB962C8B-B14F-4D97-AF65-F5344CB8AC3E}">
        <p14:creationId xmlns:p14="http://schemas.microsoft.com/office/powerpoint/2010/main" val="3264241455"/>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FE3A0-D15C-5C28-7761-DB4146DB9D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EDEF027-4F09-E3E9-00B2-9BB57EA0D7F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3B156C8-F1FF-3F60-63A2-853C791F76C0}"/>
              </a:ext>
            </a:extLst>
          </p:cNvPr>
          <p:cNvPicPr>
            <a:picLocks noGrp="1" noChangeAspect="1"/>
          </p:cNvPicPr>
          <p:nvPr>
            <p:ph type="pic" sz="quarter" idx="13"/>
          </p:nvPr>
        </p:nvPicPr>
        <p:blipFill rotWithShape="1">
          <a:blip r:embed="rId2"/>
          <a:srcRect l="-17140" r="-17140"/>
          <a:stretch>
            <a:fillRect/>
          </a:stretch>
        </p:blipFill>
        <p:spPr>
          <a:prstGeom prst="rect">
            <a:avLst/>
          </a:prstGeom>
        </p:spPr>
      </p:pic>
    </p:spTree>
    <p:extLst>
      <p:ext uri="{BB962C8B-B14F-4D97-AF65-F5344CB8AC3E}">
        <p14:creationId xmlns:p14="http://schemas.microsoft.com/office/powerpoint/2010/main" val="1111886477"/>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A3A32-B31E-146D-F03A-09CDB127B1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9B40AA-8AF1-06A1-A504-28C97A336ADE}"/>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DAEA6438-C479-D13C-328A-ACA7443E2680}"/>
              </a:ext>
            </a:extLst>
          </p:cNvPr>
          <p:cNvPicPr>
            <a:picLocks noGrp="1" noChangeAspect="1"/>
          </p:cNvPicPr>
          <p:nvPr>
            <p:ph type="pic" sz="quarter" idx="13"/>
          </p:nvPr>
        </p:nvPicPr>
        <p:blipFill rotWithShape="1">
          <a:blip r:embed="rId2"/>
          <a:srcRect t="-21030" b="-21030"/>
          <a:stretch>
            <a:fillRect/>
          </a:stretch>
        </p:blipFill>
        <p:spPr>
          <a:prstGeom prst="rect">
            <a:avLst/>
          </a:prstGeom>
        </p:spPr>
      </p:pic>
    </p:spTree>
    <p:extLst>
      <p:ext uri="{BB962C8B-B14F-4D97-AF65-F5344CB8AC3E}">
        <p14:creationId xmlns:p14="http://schemas.microsoft.com/office/powerpoint/2010/main" val="2103616613"/>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F12CD-ABAC-34B8-5BA6-4DAA05A393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720E53C-EFC7-D28B-A555-9D88D7A8626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11C1373F-8FF3-611C-50F5-E0EBADAEE63A}"/>
              </a:ext>
            </a:extLst>
          </p:cNvPr>
          <p:cNvPicPr>
            <a:picLocks noGrp="1" noChangeAspect="1"/>
          </p:cNvPicPr>
          <p:nvPr>
            <p:ph type="pic" sz="quarter" idx="13"/>
          </p:nvPr>
        </p:nvPicPr>
        <p:blipFill rotWithShape="1">
          <a:blip r:embed="rId2"/>
          <a:srcRect l="-10834" r="-10834"/>
          <a:stretch>
            <a:fillRect/>
          </a:stretch>
        </p:blipFill>
        <p:spPr>
          <a:prstGeom prst="rect">
            <a:avLst/>
          </a:prstGeom>
        </p:spPr>
      </p:pic>
    </p:spTree>
    <p:extLst>
      <p:ext uri="{BB962C8B-B14F-4D97-AF65-F5344CB8AC3E}">
        <p14:creationId xmlns:p14="http://schemas.microsoft.com/office/powerpoint/2010/main" val="2000816880"/>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809693-4F25-C045-4C2C-4AE7C09D4C0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C97E8D2-E5FA-871B-2ED0-22EE9C1CBAA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D0F39CA-4EC4-6720-431B-DDCF32FC5297}"/>
              </a:ext>
            </a:extLst>
          </p:cNvPr>
          <p:cNvPicPr>
            <a:picLocks noGrp="1" noChangeAspect="1"/>
          </p:cNvPicPr>
          <p:nvPr>
            <p:ph type="pic" sz="quarter" idx="13"/>
          </p:nvPr>
        </p:nvPicPr>
        <p:blipFill rotWithShape="1">
          <a:blip r:embed="rId2"/>
          <a:srcRect t="-31119" b="-31119"/>
          <a:stretch>
            <a:fillRect/>
          </a:stretch>
        </p:blipFill>
        <p:spPr>
          <a:prstGeom prst="rect">
            <a:avLst/>
          </a:prstGeom>
        </p:spPr>
      </p:pic>
    </p:spTree>
    <p:extLst>
      <p:ext uri="{BB962C8B-B14F-4D97-AF65-F5344CB8AC3E}">
        <p14:creationId xmlns:p14="http://schemas.microsoft.com/office/powerpoint/2010/main" val="3629924219"/>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0CDF7-E25D-122B-544A-72D8D3013421}"/>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D7B33080-0B40-121D-36CF-A8DC9E5FBC85}"/>
              </a:ext>
            </a:extLst>
          </p:cNvPr>
          <p:cNvPicPr>
            <a:picLocks noGrp="1" noChangeAspect="1"/>
          </p:cNvPicPr>
          <p:nvPr>
            <p:ph type="pic" sz="quarter" idx="14"/>
          </p:nvPr>
        </p:nvPicPr>
        <p:blipFill rotWithShape="1">
          <a:blip r:embed="rId2"/>
          <a:srcRect t="-57241" b="-57241"/>
          <a:stretch>
            <a:fillRect/>
          </a:stretch>
        </p:blipFill>
        <p:spPr>
          <a:prstGeom prst="rect">
            <a:avLst/>
          </a:prstGeom>
        </p:spPr>
      </p:pic>
      <p:sp>
        <p:nvSpPr>
          <p:cNvPr id="4" name="文本占位符 3">
            <a:extLst>
              <a:ext uri="{FF2B5EF4-FFF2-40B4-BE49-F238E27FC236}">
                <a16:creationId xmlns:a16="http://schemas.microsoft.com/office/drawing/2014/main" id="{FFC449BA-A049-4133-9B6B-1F368448F8F3}"/>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052B5C89-81F5-B954-FA43-A944CAB0068F}"/>
              </a:ext>
            </a:extLst>
          </p:cNvPr>
          <p:cNvSpPr>
            <a:spLocks noGrp="1"/>
          </p:cNvSpPr>
          <p:nvPr>
            <p:ph type="body" sz="quarter" idx="11"/>
          </p:nvPr>
        </p:nvSpPr>
        <p:spPr>
          <a:xfrm>
            <a:off x="337295" y="2223459"/>
            <a:ext cx="5337642" cy="3079497"/>
          </a:xfrm>
        </p:spPr>
        <p:txBody>
          <a:bodyPr/>
          <a:lstStyle/>
          <a:p>
            <a:r>
              <a:rPr lang="zh-CN" altLang="en-US" dirty="0"/>
              <a:t>将“水墨 </a:t>
            </a:r>
            <a:r>
              <a:rPr lang="en-US" altLang="zh-CN" dirty="0"/>
              <a:t>1.mov”</a:t>
            </a:r>
            <a:r>
              <a:rPr lang="zh-CN" altLang="en-US" dirty="0"/>
              <a:t>图层复制一层，将位于下层的“水墨 </a:t>
            </a:r>
            <a:r>
              <a:rPr lang="en-US" altLang="zh-CN" dirty="0"/>
              <a:t>1.mov”</a:t>
            </a:r>
            <a:r>
              <a:rPr lang="zh-CN" altLang="en-US" dirty="0"/>
              <a:t>图层适当放大缩放比例，并降低不透明度，从而形成双层水墨晕染效果。将两个水墨图层放置在文字图层的下方。图层顺序如图 </a:t>
            </a:r>
            <a:r>
              <a:rPr lang="en-US" altLang="zh-CN" dirty="0"/>
              <a:t>4-1-22 </a:t>
            </a:r>
            <a:r>
              <a:rPr lang="zh-CN" altLang="en-US" dirty="0"/>
              <a:t>所示。</a:t>
            </a:r>
          </a:p>
        </p:txBody>
      </p:sp>
    </p:spTree>
    <p:extLst>
      <p:ext uri="{BB962C8B-B14F-4D97-AF65-F5344CB8AC3E}">
        <p14:creationId xmlns:p14="http://schemas.microsoft.com/office/powerpoint/2010/main" val="1672662921"/>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51C97-76CF-0B22-C0AF-D287588FC57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D4DABA-757E-2F6B-E222-51E15AEDE7D7}"/>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8F6E1F38-4DEB-2E12-D1F0-67D67C29BE81}"/>
              </a:ext>
            </a:extLst>
          </p:cNvPr>
          <p:cNvSpPr>
            <a:spLocks noGrp="1"/>
          </p:cNvSpPr>
          <p:nvPr>
            <p:ph type="body" sz="quarter" idx="11"/>
          </p:nvPr>
        </p:nvSpPr>
        <p:spPr>
          <a:xfrm>
            <a:off x="337295" y="2731290"/>
            <a:ext cx="5337642" cy="2063835"/>
          </a:xfrm>
        </p:spPr>
        <p:txBody>
          <a:bodyPr/>
          <a:lstStyle/>
          <a:p>
            <a:r>
              <a:rPr lang="zh-CN" altLang="en-US" dirty="0"/>
              <a:t>在“时间轴”面板中选中两个底部水墨图层并右击，在右键菜单中选择“预合成”选项，命名为“底部水墨”。预合成操作如图 </a:t>
            </a:r>
            <a:r>
              <a:rPr lang="en-US" altLang="zh-CN" dirty="0"/>
              <a:t>4-1-23 </a:t>
            </a:r>
            <a:r>
              <a:rPr lang="zh-CN" altLang="en-US" dirty="0"/>
              <a:t>所示。</a:t>
            </a:r>
          </a:p>
        </p:txBody>
      </p:sp>
      <p:pic>
        <p:nvPicPr>
          <p:cNvPr id="8" name="图片占位符 7">
            <a:extLst>
              <a:ext uri="{FF2B5EF4-FFF2-40B4-BE49-F238E27FC236}">
                <a16:creationId xmlns:a16="http://schemas.microsoft.com/office/drawing/2014/main" id="{75EC8134-088C-3993-24A0-9EBBC1C0D083}"/>
              </a:ext>
            </a:extLst>
          </p:cNvPr>
          <p:cNvPicPr>
            <a:picLocks noGrp="1" noChangeAspect="1"/>
          </p:cNvPicPr>
          <p:nvPr>
            <p:ph type="pic" sz="quarter" idx="14"/>
          </p:nvPr>
        </p:nvPicPr>
        <p:blipFill rotWithShape="1">
          <a:blip r:embed="rId2"/>
          <a:srcRect t="-14018" b="-14018"/>
          <a:stretch>
            <a:fillRect/>
          </a:stretch>
        </p:blipFill>
        <p:spPr>
          <a:prstGeom prst="rect">
            <a:avLst/>
          </a:prstGeom>
        </p:spPr>
      </p:pic>
    </p:spTree>
    <p:extLst>
      <p:ext uri="{BB962C8B-B14F-4D97-AF65-F5344CB8AC3E}">
        <p14:creationId xmlns:p14="http://schemas.microsoft.com/office/powerpoint/2010/main" val="3489082912"/>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31929-7113-24C3-F7A0-A834240A6DC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09C5282-1547-8CEE-ECBC-06926B517F9D}"/>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7961332E-92BC-7826-9CE5-D82D23C8A83E}"/>
              </a:ext>
            </a:extLst>
          </p:cNvPr>
          <p:cNvSpPr>
            <a:spLocks noGrp="1"/>
          </p:cNvSpPr>
          <p:nvPr>
            <p:ph type="body" sz="quarter" idx="11"/>
          </p:nvPr>
        </p:nvSpPr>
        <p:spPr>
          <a:xfrm>
            <a:off x="337295" y="2477374"/>
            <a:ext cx="5337642" cy="2571666"/>
          </a:xfrm>
        </p:spPr>
        <p:txBody>
          <a:bodyPr/>
          <a:lstStyle/>
          <a:p>
            <a:r>
              <a:rPr lang="zh-CN" altLang="en-US" dirty="0"/>
              <a:t>步骤 </a:t>
            </a:r>
            <a:r>
              <a:rPr lang="en-US" altLang="zh-CN" dirty="0"/>
              <a:t>07 </a:t>
            </a:r>
            <a:r>
              <a:rPr lang="zh-CN" altLang="en-US" dirty="0"/>
              <a:t>对“底部水墨”预合成进行动画制作。调整其位置向前移动，并在“不透明度”属性上设置关键帧动画，从 </a:t>
            </a:r>
            <a:r>
              <a:rPr lang="en-US" altLang="zh-CN" dirty="0"/>
              <a:t>0% </a:t>
            </a:r>
            <a:r>
              <a:rPr lang="zh-CN" altLang="en-US" dirty="0"/>
              <a:t>渐变至 </a:t>
            </a:r>
            <a:r>
              <a:rPr lang="en-US" altLang="zh-CN" dirty="0"/>
              <a:t>100%</a:t>
            </a:r>
            <a:r>
              <a:rPr lang="zh-CN" altLang="en-US" dirty="0"/>
              <a:t>，实现淡入效果。不透明度关键帧动画制作如图 </a:t>
            </a:r>
            <a:r>
              <a:rPr lang="en-US" altLang="zh-CN" dirty="0"/>
              <a:t>4-1-24 </a:t>
            </a:r>
            <a:r>
              <a:rPr lang="zh-CN" altLang="en-US" dirty="0"/>
              <a:t>所示。</a:t>
            </a:r>
          </a:p>
        </p:txBody>
      </p:sp>
      <p:pic>
        <p:nvPicPr>
          <p:cNvPr id="7" name="图片占位符 6">
            <a:extLst>
              <a:ext uri="{FF2B5EF4-FFF2-40B4-BE49-F238E27FC236}">
                <a16:creationId xmlns:a16="http://schemas.microsoft.com/office/drawing/2014/main" id="{2F5E4747-8233-D8AC-85CD-8509F0C99C70}"/>
              </a:ext>
            </a:extLst>
          </p:cNvPr>
          <p:cNvPicPr>
            <a:picLocks noGrp="1" noChangeAspect="1"/>
          </p:cNvPicPr>
          <p:nvPr>
            <p:ph type="pic" sz="quarter" idx="14"/>
          </p:nvPr>
        </p:nvPicPr>
        <p:blipFill rotWithShape="1">
          <a:blip r:embed="rId2"/>
          <a:srcRect t="-183470" b="-183470"/>
          <a:stretch>
            <a:fillRect/>
          </a:stretch>
        </p:blipFill>
        <p:spPr>
          <a:prstGeom prst="rect">
            <a:avLst/>
          </a:prstGeom>
        </p:spPr>
      </p:pic>
    </p:spTree>
    <p:extLst>
      <p:ext uri="{BB962C8B-B14F-4D97-AF65-F5344CB8AC3E}">
        <p14:creationId xmlns:p14="http://schemas.microsoft.com/office/powerpoint/2010/main" val="480241580"/>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8DA2A-22F7-8B71-A7C3-CCEAE6711F1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A19AF85-CC50-5DC4-D3F2-EFD899E5945A}"/>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8ECED355-648C-B61B-DD3D-5B255338B901}"/>
              </a:ext>
            </a:extLst>
          </p:cNvPr>
          <p:cNvSpPr>
            <a:spLocks noGrp="1"/>
          </p:cNvSpPr>
          <p:nvPr>
            <p:ph type="body" sz="quarter" idx="11"/>
          </p:nvPr>
        </p:nvSpPr>
        <p:spPr>
          <a:xfrm>
            <a:off x="337295" y="2223459"/>
            <a:ext cx="5337642" cy="3079497"/>
          </a:xfrm>
        </p:spPr>
        <p:txBody>
          <a:bodyPr/>
          <a:lstStyle/>
          <a:p>
            <a:r>
              <a:rPr lang="zh-CN" altLang="en-US" dirty="0"/>
              <a:t>步骤 </a:t>
            </a:r>
            <a:r>
              <a:rPr lang="en-US" altLang="zh-CN" dirty="0"/>
              <a:t>08 </a:t>
            </a:r>
            <a:r>
              <a:rPr lang="zh-CN" altLang="en-US" dirty="0"/>
              <a:t>在“时间轴”面板中新建一个空对象图层，命名为“场景 </a:t>
            </a:r>
            <a:r>
              <a:rPr lang="en-US" altLang="zh-CN" dirty="0"/>
              <a:t>1 </a:t>
            </a:r>
            <a:r>
              <a:rPr lang="zh-CN" altLang="en-US" dirty="0"/>
              <a:t>的控制”。选中“文字”预合成、“水墨 </a:t>
            </a:r>
            <a:r>
              <a:rPr lang="en-US" altLang="zh-CN" dirty="0"/>
              <a:t>1.mov”</a:t>
            </a:r>
            <a:r>
              <a:rPr lang="zh-CN" altLang="en-US" dirty="0"/>
              <a:t>图层、“北京</a:t>
            </a:r>
            <a:r>
              <a:rPr lang="en-US" altLang="zh-CN" dirty="0"/>
              <a:t>.jpg”</a:t>
            </a:r>
            <a:r>
              <a:rPr lang="zh-CN" altLang="en-US" dirty="0"/>
              <a:t>图层，将它们的父级关联器拖至“场景 </a:t>
            </a:r>
            <a:r>
              <a:rPr lang="en-US" altLang="zh-CN" dirty="0"/>
              <a:t>1 </a:t>
            </a:r>
            <a:r>
              <a:rPr lang="zh-CN" altLang="en-US" dirty="0"/>
              <a:t>的控制”图层上。父子链接关系处理如图 </a:t>
            </a:r>
            <a:r>
              <a:rPr lang="en-US" altLang="zh-CN" dirty="0"/>
              <a:t>4-1-25 </a:t>
            </a:r>
            <a:r>
              <a:rPr lang="zh-CN" altLang="en-US" dirty="0"/>
              <a:t>所示。</a:t>
            </a:r>
          </a:p>
        </p:txBody>
      </p:sp>
      <p:pic>
        <p:nvPicPr>
          <p:cNvPr id="8" name="图片占位符 7">
            <a:extLst>
              <a:ext uri="{FF2B5EF4-FFF2-40B4-BE49-F238E27FC236}">
                <a16:creationId xmlns:a16="http://schemas.microsoft.com/office/drawing/2014/main" id="{DAACADA3-001B-24BD-4CE1-0EF1929B338D}"/>
              </a:ext>
            </a:extLst>
          </p:cNvPr>
          <p:cNvPicPr>
            <a:picLocks noGrp="1" noChangeAspect="1"/>
          </p:cNvPicPr>
          <p:nvPr>
            <p:ph type="pic" sz="quarter" idx="14"/>
          </p:nvPr>
        </p:nvPicPr>
        <p:blipFill rotWithShape="1">
          <a:blip r:embed="rId2"/>
          <a:srcRect t="-148248" b="-148248"/>
          <a:stretch>
            <a:fillRect/>
          </a:stretch>
        </p:blipFill>
        <p:spPr>
          <a:prstGeom prst="rect">
            <a:avLst/>
          </a:prstGeom>
        </p:spPr>
      </p:pic>
    </p:spTree>
    <p:extLst>
      <p:ext uri="{BB962C8B-B14F-4D97-AF65-F5344CB8AC3E}">
        <p14:creationId xmlns:p14="http://schemas.microsoft.com/office/powerpoint/2010/main" val="95660219"/>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8FCC2-0936-8B47-EBD2-E4A8092CC54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3C5EBE6-8B1E-7BDB-DF6B-B52679495698}"/>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1865C6E0-C96F-9055-DEC8-E6CC4583CBC1}"/>
              </a:ext>
            </a:extLst>
          </p:cNvPr>
          <p:cNvSpPr>
            <a:spLocks noGrp="1"/>
          </p:cNvSpPr>
          <p:nvPr>
            <p:ph type="body" sz="quarter" idx="11"/>
          </p:nvPr>
        </p:nvSpPr>
        <p:spPr>
          <a:xfrm>
            <a:off x="337295" y="2223459"/>
            <a:ext cx="5337642" cy="3079497"/>
          </a:xfrm>
        </p:spPr>
        <p:txBody>
          <a:bodyPr/>
          <a:lstStyle/>
          <a:p>
            <a:r>
              <a:rPr lang="zh-CN" altLang="en-US" dirty="0"/>
              <a:t>为“场景 </a:t>
            </a:r>
            <a:r>
              <a:rPr lang="en-US" altLang="zh-CN" dirty="0"/>
              <a:t>1 </a:t>
            </a:r>
            <a:r>
              <a:rPr lang="zh-CN" altLang="en-US" dirty="0"/>
              <a:t>的控制”图层的“缩放”属性设置关键帧动画，从 </a:t>
            </a:r>
            <a:r>
              <a:rPr lang="en-US" altLang="zh-CN" dirty="0"/>
              <a:t>0% </a:t>
            </a:r>
            <a:r>
              <a:rPr lang="zh-CN" altLang="en-US" dirty="0"/>
              <a:t>到 </a:t>
            </a:r>
            <a:r>
              <a:rPr lang="en-US" altLang="zh-CN" dirty="0"/>
              <a:t>100%</a:t>
            </a:r>
            <a:r>
              <a:rPr lang="zh-CN" altLang="en-US" dirty="0"/>
              <a:t>。选中关键帧并右击，在右键菜单中选择“关键帧辅助”→“缓动”选项，或打开“曲线编辑器”对动画曲线进行平滑处理。动画缓动处理如图 </a:t>
            </a:r>
            <a:r>
              <a:rPr lang="en-US" altLang="zh-CN" dirty="0"/>
              <a:t>4-1-26 </a:t>
            </a:r>
            <a:r>
              <a:rPr lang="zh-CN" altLang="en-US" dirty="0"/>
              <a:t>所示。</a:t>
            </a:r>
          </a:p>
        </p:txBody>
      </p:sp>
      <p:pic>
        <p:nvPicPr>
          <p:cNvPr id="7" name="图片占位符 6">
            <a:extLst>
              <a:ext uri="{FF2B5EF4-FFF2-40B4-BE49-F238E27FC236}">
                <a16:creationId xmlns:a16="http://schemas.microsoft.com/office/drawing/2014/main" id="{072A42E4-BC5E-4328-3661-66009FD44CE9}"/>
              </a:ext>
            </a:extLst>
          </p:cNvPr>
          <p:cNvPicPr>
            <a:picLocks noGrp="1" noChangeAspect="1"/>
          </p:cNvPicPr>
          <p:nvPr>
            <p:ph type="pic" sz="quarter" idx="14"/>
          </p:nvPr>
        </p:nvPicPr>
        <p:blipFill rotWithShape="1">
          <a:blip r:embed="rId2"/>
          <a:srcRect t="-111421" b="-111421"/>
          <a:stretch>
            <a:fillRect/>
          </a:stretch>
        </p:blipFill>
        <p:spPr>
          <a:prstGeom prst="rect">
            <a:avLst/>
          </a:prstGeom>
        </p:spPr>
      </p:pic>
    </p:spTree>
    <p:extLst>
      <p:ext uri="{BB962C8B-B14F-4D97-AF65-F5344CB8AC3E}">
        <p14:creationId xmlns:p14="http://schemas.microsoft.com/office/powerpoint/2010/main" val="1592449553"/>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E0160-FC3D-29E1-E106-C823F4A3399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E61DAD0-3EAA-4D1D-A179-AC3262BC0979}"/>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5053FA6C-7EF3-1E94-D47D-74B578BDD281}"/>
              </a:ext>
            </a:extLst>
          </p:cNvPr>
          <p:cNvSpPr>
            <a:spLocks noGrp="1"/>
          </p:cNvSpPr>
          <p:nvPr>
            <p:ph type="body" sz="quarter" idx="11"/>
          </p:nvPr>
        </p:nvSpPr>
        <p:spPr>
          <a:xfrm>
            <a:off x="337295" y="2477374"/>
            <a:ext cx="5337642" cy="2571666"/>
          </a:xfrm>
        </p:spPr>
        <p:txBody>
          <a:bodyPr/>
          <a:lstStyle/>
          <a:p>
            <a:r>
              <a:rPr lang="zh-CN" altLang="en-US" dirty="0"/>
              <a:t>步骤 </a:t>
            </a:r>
            <a:r>
              <a:rPr lang="en-US" altLang="zh-CN" dirty="0"/>
              <a:t>09 </a:t>
            </a:r>
            <a:r>
              <a:rPr lang="zh-CN" altLang="en-US" dirty="0"/>
              <a:t>将“项目”面板中的“群鸟</a:t>
            </a:r>
            <a:r>
              <a:rPr lang="en-US" altLang="zh-CN" dirty="0"/>
              <a:t>.mov”</a:t>
            </a:r>
            <a:r>
              <a:rPr lang="zh-CN" altLang="en-US" dirty="0"/>
              <a:t>素材拖入“时间轴”面板，放置在文字图层下方，调整其位置和缩放，使其位于画面天空区域。群鸟素材导入效果如图 </a:t>
            </a:r>
            <a:r>
              <a:rPr lang="en-US" altLang="zh-CN" dirty="0"/>
              <a:t>4-1-27 </a:t>
            </a:r>
            <a:r>
              <a:rPr lang="zh-CN" altLang="en-US" dirty="0"/>
              <a:t>所示。</a:t>
            </a:r>
          </a:p>
        </p:txBody>
      </p:sp>
      <p:pic>
        <p:nvPicPr>
          <p:cNvPr id="6" name="图片占位符 5">
            <a:extLst>
              <a:ext uri="{FF2B5EF4-FFF2-40B4-BE49-F238E27FC236}">
                <a16:creationId xmlns:a16="http://schemas.microsoft.com/office/drawing/2014/main" id="{BE165978-3E03-1D23-B55C-79A9CDF37F10}"/>
              </a:ext>
            </a:extLst>
          </p:cNvPr>
          <p:cNvPicPr>
            <a:picLocks noGrp="1" noChangeAspect="1"/>
          </p:cNvPicPr>
          <p:nvPr>
            <p:ph type="pic" sz="quarter" idx="14"/>
          </p:nvPr>
        </p:nvPicPr>
        <p:blipFill rotWithShape="1">
          <a:blip r:embed="rId2"/>
          <a:srcRect t="-28178" b="-28178"/>
          <a:stretch>
            <a:fillRect/>
          </a:stretch>
        </p:blipFill>
        <p:spPr>
          <a:prstGeom prst="rect">
            <a:avLst/>
          </a:prstGeom>
        </p:spPr>
      </p:pic>
    </p:spTree>
    <p:extLst>
      <p:ext uri="{BB962C8B-B14F-4D97-AF65-F5344CB8AC3E}">
        <p14:creationId xmlns:p14="http://schemas.microsoft.com/office/powerpoint/2010/main" val="28016885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EF18C2-D335-D237-727A-3EA5AC2E816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ED9B9AB-E89F-003A-B66A-5CBFB1F12D58}"/>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487E559A-2634-C663-DCC1-F80F432F3678}"/>
              </a:ext>
            </a:extLst>
          </p:cNvPr>
          <p:cNvPicPr>
            <a:picLocks noGrp="1" noChangeAspect="1"/>
          </p:cNvPicPr>
          <p:nvPr>
            <p:ph type="pic" sz="quarter" idx="13"/>
          </p:nvPr>
        </p:nvPicPr>
        <p:blipFill rotWithShape="1">
          <a:blip r:embed="rId2"/>
          <a:srcRect l="-38777" r="-38777"/>
          <a:stretch>
            <a:fillRect/>
          </a:stretch>
        </p:blipFill>
        <p:spPr>
          <a:prstGeom prst="rect">
            <a:avLst/>
          </a:prstGeom>
        </p:spPr>
      </p:pic>
    </p:spTree>
    <p:extLst>
      <p:ext uri="{BB962C8B-B14F-4D97-AF65-F5344CB8AC3E}">
        <p14:creationId xmlns:p14="http://schemas.microsoft.com/office/powerpoint/2010/main" val="1000070739"/>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029AF-874C-1B89-4791-0282A12A7B9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7118E3B-A187-56E8-DEB3-25B4E2C0ABB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3308C816-4F3C-D262-091F-5BC97BA9B7FC}"/>
              </a:ext>
            </a:extLst>
          </p:cNvPr>
          <p:cNvSpPr>
            <a:spLocks noGrp="1"/>
          </p:cNvSpPr>
          <p:nvPr>
            <p:ph type="body" sz="quarter" idx="11"/>
          </p:nvPr>
        </p:nvSpPr>
        <p:spPr>
          <a:xfrm>
            <a:off x="337295" y="2985205"/>
            <a:ext cx="5337642" cy="1556003"/>
          </a:xfrm>
        </p:spPr>
        <p:txBody>
          <a:bodyPr/>
          <a:lstStyle/>
          <a:p>
            <a:r>
              <a:rPr lang="zh-CN" altLang="en-US" dirty="0"/>
              <a:t>将“光</a:t>
            </a:r>
            <a:r>
              <a:rPr lang="en-US" altLang="zh-CN" dirty="0"/>
              <a:t>.mov”</a:t>
            </a:r>
            <a:r>
              <a:rPr lang="zh-CN" altLang="en-US" dirty="0"/>
              <a:t>素材图层的时间伸缩值修改为 </a:t>
            </a:r>
            <a:r>
              <a:rPr lang="en-US" altLang="zh-CN" dirty="0"/>
              <a:t>300%</a:t>
            </a:r>
            <a:r>
              <a:rPr lang="zh-CN" altLang="en-US" dirty="0"/>
              <a:t>，延长其播放时间。光效时间调整如图 </a:t>
            </a:r>
            <a:r>
              <a:rPr lang="en-US" altLang="zh-CN" dirty="0"/>
              <a:t>4-1-28 </a:t>
            </a:r>
            <a:r>
              <a:rPr lang="zh-CN" altLang="en-US" dirty="0"/>
              <a:t>所示。</a:t>
            </a:r>
          </a:p>
        </p:txBody>
      </p:sp>
      <p:pic>
        <p:nvPicPr>
          <p:cNvPr id="8" name="图片占位符 7">
            <a:extLst>
              <a:ext uri="{FF2B5EF4-FFF2-40B4-BE49-F238E27FC236}">
                <a16:creationId xmlns:a16="http://schemas.microsoft.com/office/drawing/2014/main" id="{0BADE4B2-F2C6-9B11-BD8A-9A8E5363747C}"/>
              </a:ext>
            </a:extLst>
          </p:cNvPr>
          <p:cNvPicPr>
            <a:picLocks noGrp="1" noChangeAspect="1"/>
          </p:cNvPicPr>
          <p:nvPr>
            <p:ph type="pic" sz="quarter" idx="14"/>
          </p:nvPr>
        </p:nvPicPr>
        <p:blipFill rotWithShape="1">
          <a:blip r:embed="rId2"/>
          <a:srcRect t="-4411" b="-4411"/>
          <a:stretch>
            <a:fillRect/>
          </a:stretch>
        </p:blipFill>
        <p:spPr>
          <a:prstGeom prst="rect">
            <a:avLst/>
          </a:prstGeom>
        </p:spPr>
      </p:pic>
    </p:spTree>
    <p:extLst>
      <p:ext uri="{BB962C8B-B14F-4D97-AF65-F5344CB8AC3E}">
        <p14:creationId xmlns:p14="http://schemas.microsoft.com/office/powerpoint/2010/main" val="2062983031"/>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CC583-AEE5-A23F-26E1-0B92AE24CBB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210D3D3-3A7B-3902-63AA-59051635236E}"/>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10 </a:t>
            </a:r>
            <a:r>
              <a:rPr lang="zh-CN" altLang="en-US" dirty="0"/>
              <a:t>在“时间轴”面板中，为“场景 </a:t>
            </a:r>
            <a:r>
              <a:rPr lang="en-US" altLang="zh-CN" dirty="0"/>
              <a:t>1 </a:t>
            </a:r>
            <a:r>
              <a:rPr lang="zh-CN" altLang="en-US" dirty="0"/>
              <a:t>的控制”图层的“位置”属性设置关键帧动画，使其从画面中央向左侧移动直至完全移出画面。为“底部水墨”图层和“运动线条 </a:t>
            </a:r>
            <a:r>
              <a:rPr lang="en-US" altLang="zh-CN" dirty="0"/>
              <a:t>1.mov”</a:t>
            </a:r>
            <a:r>
              <a:rPr lang="zh-CN" altLang="en-US" dirty="0"/>
              <a:t>图层设置与“场景 </a:t>
            </a:r>
            <a:r>
              <a:rPr lang="en-US" altLang="zh-CN" dirty="0"/>
              <a:t>1 </a:t>
            </a:r>
            <a:r>
              <a:rPr lang="zh-CN" altLang="en-US" dirty="0"/>
              <a:t>的控制”图层相同的出现动画，实现同步出画效果。</a:t>
            </a:r>
            <a:endParaRPr lang="en-US" altLang="zh-CN" dirty="0"/>
          </a:p>
          <a:p>
            <a:r>
              <a:rPr lang="zh-CN" altLang="en-US" dirty="0"/>
              <a:t>位置关键帧动画如图 </a:t>
            </a:r>
            <a:r>
              <a:rPr lang="en-US" altLang="zh-CN" dirty="0"/>
              <a:t>4-1-29 </a:t>
            </a:r>
            <a:r>
              <a:rPr lang="zh-CN" altLang="en-US" dirty="0"/>
              <a:t>所示。位置动画画面效果如图 </a:t>
            </a:r>
            <a:r>
              <a:rPr lang="en-US" altLang="zh-CN" dirty="0"/>
              <a:t>4-1-30 </a:t>
            </a:r>
            <a:r>
              <a:rPr lang="zh-CN" altLang="en-US" dirty="0"/>
              <a:t>所示。</a:t>
            </a:r>
          </a:p>
        </p:txBody>
      </p:sp>
      <p:sp>
        <p:nvSpPr>
          <p:cNvPr id="4" name="文本占位符 3">
            <a:extLst>
              <a:ext uri="{FF2B5EF4-FFF2-40B4-BE49-F238E27FC236}">
                <a16:creationId xmlns:a16="http://schemas.microsoft.com/office/drawing/2014/main" id="{853BAE0C-54CA-4F50-7E4B-212BFBE87B8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088482248"/>
      </p:ext>
    </p:ext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79102-9FD8-7E87-E263-5FC115B36FB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1076113-1424-FCBF-EC6D-BA4267971804}"/>
              </a:ext>
            </a:extLst>
          </p:cNvPr>
          <p:cNvSpPr>
            <a:spLocks noGrp="1"/>
          </p:cNvSpPr>
          <p:nvPr>
            <p:ph type="body" sz="quarter" idx="10"/>
          </p:nvPr>
        </p:nvSpPr>
        <p:spPr/>
        <p:txBody>
          <a:bodyPr/>
          <a:lstStyle/>
          <a:p>
            <a:r>
              <a:rPr lang="zh-CN" altLang="en-US" dirty="0"/>
              <a:t>任务实施步骤</a:t>
            </a:r>
          </a:p>
        </p:txBody>
      </p:sp>
      <p:pic>
        <p:nvPicPr>
          <p:cNvPr id="8" name="图片占位符 7">
            <a:extLst>
              <a:ext uri="{FF2B5EF4-FFF2-40B4-BE49-F238E27FC236}">
                <a16:creationId xmlns:a16="http://schemas.microsoft.com/office/drawing/2014/main" id="{4489A1D1-E1D4-9F05-06E6-92DB1712DF6A}"/>
              </a:ext>
            </a:extLst>
          </p:cNvPr>
          <p:cNvPicPr>
            <a:picLocks noGrp="1" noChangeAspect="1"/>
          </p:cNvPicPr>
          <p:nvPr>
            <p:ph type="pic" sz="quarter" idx="13"/>
          </p:nvPr>
        </p:nvPicPr>
        <p:blipFill rotWithShape="1">
          <a:blip r:embed="rId2"/>
          <a:srcRect t="-38580" b="-38580"/>
          <a:stretch>
            <a:fillRect/>
          </a:stretch>
        </p:blipFill>
        <p:spPr>
          <a:prstGeom prst="rect">
            <a:avLst/>
          </a:prstGeom>
        </p:spPr>
      </p:pic>
    </p:spTree>
    <p:extLst>
      <p:ext uri="{BB962C8B-B14F-4D97-AF65-F5344CB8AC3E}">
        <p14:creationId xmlns:p14="http://schemas.microsoft.com/office/powerpoint/2010/main" val="2089693926"/>
      </p:ext>
    </p:ext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556D4-19D8-4F59-98B6-F146113CF76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437B73F-6652-D5A4-F9F6-8B930FB099A6}"/>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35EF178-B72D-0778-B745-DBA862C31A48}"/>
              </a:ext>
            </a:extLst>
          </p:cNvPr>
          <p:cNvPicPr>
            <a:picLocks noGrp="1" noChangeAspect="1"/>
          </p:cNvPicPr>
          <p:nvPr>
            <p:ph type="pic" sz="quarter" idx="13"/>
          </p:nvPr>
        </p:nvPicPr>
        <p:blipFill rotWithShape="1">
          <a:blip r:embed="rId2"/>
          <a:srcRect l="-9836" r="-9836"/>
          <a:stretch>
            <a:fillRect/>
          </a:stretch>
        </p:blipFill>
        <p:spPr>
          <a:prstGeom prst="rect">
            <a:avLst/>
          </a:prstGeom>
        </p:spPr>
      </p:pic>
    </p:spTree>
    <p:extLst>
      <p:ext uri="{BB962C8B-B14F-4D97-AF65-F5344CB8AC3E}">
        <p14:creationId xmlns:p14="http://schemas.microsoft.com/office/powerpoint/2010/main" val="3077045115"/>
      </p:ext>
    </p:ext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F376E-7CE3-F75E-6602-F5F6B6C7D17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B6EE9F-7120-64E9-FFE2-BF6783D69864}"/>
              </a:ext>
            </a:extLst>
          </p:cNvPr>
          <p:cNvSpPr>
            <a:spLocks noGrp="1"/>
          </p:cNvSpPr>
          <p:nvPr>
            <p:ph type="body" sz="quarter" idx="11"/>
          </p:nvPr>
        </p:nvSpPr>
        <p:spPr>
          <a:xfrm>
            <a:off x="337294" y="1715629"/>
            <a:ext cx="11275585" cy="4095160"/>
          </a:xfrm>
        </p:spPr>
        <p:txBody>
          <a:bodyPr/>
          <a:lstStyle/>
          <a:p>
            <a:r>
              <a:rPr lang="zh-CN" altLang="en-US" dirty="0"/>
              <a:t>步骤 </a:t>
            </a:r>
            <a:r>
              <a:rPr lang="en-US" altLang="zh-CN" dirty="0"/>
              <a:t>11 </a:t>
            </a:r>
            <a:r>
              <a:rPr lang="zh-CN" altLang="en-US" dirty="0"/>
              <a:t>根据任务制作过程，观看画面效果。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 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D0E6E65F-FFFA-D506-1F97-3AF2DF842DF9}"/>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385128995"/>
      </p:ext>
    </p:ext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F0D1A61-FF94-F586-6C11-3F334E311AC7}"/>
              </a:ext>
            </a:extLst>
          </p:cNvPr>
          <p:cNvSpPr>
            <a:spLocks noGrp="1"/>
          </p:cNvSpPr>
          <p:nvPr>
            <p:ph type="body" sz="quarter" idx="10"/>
          </p:nvPr>
        </p:nvSpPr>
        <p:spPr>
          <a:xfrm>
            <a:off x="705870" y="2307187"/>
            <a:ext cx="4422311" cy="1045672"/>
          </a:xfrm>
        </p:spPr>
        <p:txBody>
          <a:bodyPr/>
          <a:lstStyle/>
          <a:p>
            <a:r>
              <a:rPr lang="zh-CN" altLang="en-US" dirty="0"/>
              <a:t>任务 </a:t>
            </a:r>
            <a:r>
              <a:rPr lang="en-US" altLang="zh-CN" dirty="0"/>
              <a:t>4.2</a:t>
            </a:r>
            <a:endParaRPr lang="zh-CN" altLang="en-US" dirty="0"/>
          </a:p>
        </p:txBody>
      </p:sp>
      <p:sp>
        <p:nvSpPr>
          <p:cNvPr id="5" name="文本占位符 4">
            <a:extLst>
              <a:ext uri="{FF2B5EF4-FFF2-40B4-BE49-F238E27FC236}">
                <a16:creationId xmlns:a16="http://schemas.microsoft.com/office/drawing/2014/main" id="{565AE50C-0435-FF68-30BA-A29BA9119C95}"/>
              </a:ext>
            </a:extLst>
          </p:cNvPr>
          <p:cNvSpPr>
            <a:spLocks noGrp="1"/>
          </p:cNvSpPr>
          <p:nvPr>
            <p:ph type="body" sz="quarter" idx="11"/>
          </p:nvPr>
        </p:nvSpPr>
        <p:spPr>
          <a:xfrm>
            <a:off x="705868" y="3500576"/>
            <a:ext cx="7863095" cy="630942"/>
          </a:xfrm>
        </p:spPr>
        <p:txBody>
          <a:bodyPr/>
          <a:lstStyle/>
          <a:p>
            <a:r>
              <a:rPr lang="zh-CN" altLang="en-US" dirty="0"/>
              <a:t>水墨武侠招聘动画</a:t>
            </a:r>
          </a:p>
        </p:txBody>
      </p:sp>
      <p:sp>
        <p:nvSpPr>
          <p:cNvPr id="6" name="文本占位符 5">
            <a:extLst>
              <a:ext uri="{FF2B5EF4-FFF2-40B4-BE49-F238E27FC236}">
                <a16:creationId xmlns:a16="http://schemas.microsoft.com/office/drawing/2014/main" id="{8E978B2D-7F61-AD76-35B3-F4A62235F4E9}"/>
              </a:ext>
            </a:extLst>
          </p:cNvPr>
          <p:cNvSpPr>
            <a:spLocks noGrp="1"/>
          </p:cNvSpPr>
          <p:nvPr>
            <p:ph type="body" sz="quarter" idx="12"/>
          </p:nvPr>
        </p:nvSpPr>
        <p:spPr>
          <a:xfrm>
            <a:off x="705868" y="4219070"/>
            <a:ext cx="7863097" cy="630942"/>
          </a:xfrm>
        </p:spPr>
        <p:txBody>
          <a:bodyPr/>
          <a:lstStyle/>
          <a:p>
            <a:r>
              <a:rPr lang="en-US" altLang="zh-CN" dirty="0"/>
              <a:t>——</a:t>
            </a:r>
            <a:r>
              <a:rPr lang="zh-CN" altLang="en-US" dirty="0"/>
              <a:t>弘扬传统文化，吸引时代人才</a:t>
            </a:r>
          </a:p>
        </p:txBody>
      </p:sp>
    </p:spTree>
    <p:extLst>
      <p:ext uri="{BB962C8B-B14F-4D97-AF65-F5344CB8AC3E}">
        <p14:creationId xmlns:p14="http://schemas.microsoft.com/office/powerpoint/2010/main" val="1141297446"/>
      </p:ext>
    </p:ext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81737-9728-AB8D-8F98-2B3E74A6135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4761524-018D-CB55-CF20-33825910CB42}"/>
              </a:ext>
            </a:extLst>
          </p:cNvPr>
          <p:cNvSpPr>
            <a:spLocks noGrp="1"/>
          </p:cNvSpPr>
          <p:nvPr>
            <p:ph type="body" sz="quarter" idx="11"/>
          </p:nvPr>
        </p:nvSpPr>
        <p:spPr>
          <a:xfrm>
            <a:off x="337294" y="2731290"/>
            <a:ext cx="11275585" cy="2063835"/>
          </a:xfrm>
        </p:spPr>
        <p:txBody>
          <a:bodyPr/>
          <a:lstStyle/>
          <a:p>
            <a:r>
              <a:rPr lang="zh-CN" altLang="en-US" dirty="0"/>
              <a:t>使用 </a:t>
            </a:r>
            <a:r>
              <a:rPr lang="en-US" altLang="zh-CN" dirty="0"/>
              <a:t>Adobe After Effects </a:t>
            </a:r>
            <a:r>
              <a:rPr lang="zh-CN" altLang="en-US" dirty="0"/>
              <a:t>软件，创作一部武侠风格的招聘宣传动画。通过动态画面与武侠元素的融合，展现公司独特的武侠文化氛围，同时突出对动画制作与创意设计人才的招聘需求。动画应具有强烈的视觉动感，融入武术动作、江湖场景、传统纹样等典型武侠元素，强化文化认同感，吸引具备武侠情怀与创意能力的求职者。</a:t>
            </a:r>
          </a:p>
        </p:txBody>
      </p:sp>
      <p:sp>
        <p:nvSpPr>
          <p:cNvPr id="4" name="文本占位符 3">
            <a:extLst>
              <a:ext uri="{FF2B5EF4-FFF2-40B4-BE49-F238E27FC236}">
                <a16:creationId xmlns:a16="http://schemas.microsoft.com/office/drawing/2014/main" id="{67B3FC19-129E-59E0-AEBA-721529B70E2B}"/>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952503898"/>
      </p:ext>
    </p:ext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F2642-D735-53B2-872C-BCAFC59F52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B0C283F-8E88-8F90-2774-CF7DEA0AAFA0}"/>
              </a:ext>
            </a:extLst>
          </p:cNvPr>
          <p:cNvSpPr>
            <a:spLocks noGrp="1"/>
          </p:cNvSpPr>
          <p:nvPr>
            <p:ph type="body" sz="quarter" idx="11"/>
          </p:nvPr>
        </p:nvSpPr>
        <p:spPr>
          <a:xfrm>
            <a:off x="337294" y="2731290"/>
            <a:ext cx="11275585" cy="2063835"/>
          </a:xfrm>
        </p:spPr>
        <p:txBody>
          <a:bodyPr/>
          <a:lstStyle/>
          <a:p>
            <a:r>
              <a:rPr lang="zh-CN" altLang="en-US" dirty="0"/>
              <a:t>（</a:t>
            </a:r>
            <a:r>
              <a:rPr lang="en-US" altLang="zh-CN" dirty="0"/>
              <a:t>1</a:t>
            </a:r>
            <a:r>
              <a:rPr lang="zh-CN" altLang="en-US" dirty="0"/>
              <a:t>）掌握关键帧的应用。</a:t>
            </a:r>
          </a:p>
          <a:p>
            <a:r>
              <a:rPr lang="zh-CN" altLang="en-US" dirty="0"/>
              <a:t>（</a:t>
            </a:r>
            <a:r>
              <a:rPr lang="en-US" altLang="zh-CN" dirty="0"/>
              <a:t>2</a:t>
            </a:r>
            <a:r>
              <a:rPr lang="zh-CN" altLang="en-US" dirty="0"/>
              <a:t>）掌握遮罩的应用。</a:t>
            </a:r>
          </a:p>
          <a:p>
            <a:r>
              <a:rPr lang="zh-CN" altLang="en-US" dirty="0"/>
              <a:t>（</a:t>
            </a:r>
            <a:r>
              <a:rPr lang="en-US" altLang="zh-CN" dirty="0"/>
              <a:t>3</a:t>
            </a:r>
            <a:r>
              <a:rPr lang="zh-CN" altLang="en-US" dirty="0"/>
              <a:t>）提升学生对运动节奏的把控能力。</a:t>
            </a:r>
          </a:p>
          <a:p>
            <a:r>
              <a:rPr lang="zh-CN" altLang="en-US" dirty="0"/>
              <a:t>（</a:t>
            </a:r>
            <a:r>
              <a:rPr lang="en-US" altLang="zh-CN" dirty="0"/>
              <a:t>4</a:t>
            </a:r>
            <a:r>
              <a:rPr lang="zh-CN" altLang="en-US" dirty="0"/>
              <a:t>）培养学生举一反三的思维能力。</a:t>
            </a:r>
          </a:p>
        </p:txBody>
      </p:sp>
      <p:sp>
        <p:nvSpPr>
          <p:cNvPr id="4" name="文本占位符 3">
            <a:extLst>
              <a:ext uri="{FF2B5EF4-FFF2-40B4-BE49-F238E27FC236}">
                <a16:creationId xmlns:a16="http://schemas.microsoft.com/office/drawing/2014/main" id="{20FC1502-F880-8315-F11B-E1BA52DF1B89}"/>
              </a:ext>
            </a:extLst>
          </p:cNvPr>
          <p:cNvSpPr>
            <a:spLocks noGrp="1"/>
          </p:cNvSpPr>
          <p:nvPr>
            <p:ph type="body" sz="quarter" idx="10"/>
          </p:nvPr>
        </p:nvSpPr>
        <p:spPr/>
        <p:txBody>
          <a:bodyPr/>
          <a:lstStyle/>
          <a:p>
            <a:r>
              <a:rPr lang="zh-CN" altLang="en-US" dirty="0"/>
              <a:t>任务素材要求</a:t>
            </a:r>
          </a:p>
        </p:txBody>
      </p:sp>
    </p:spTree>
    <p:extLst>
      <p:ext uri="{BB962C8B-B14F-4D97-AF65-F5344CB8AC3E}">
        <p14:creationId xmlns:p14="http://schemas.microsoft.com/office/powerpoint/2010/main" val="2925235524"/>
      </p:ext>
    </p:ext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64185-C8EA-4F10-CA6C-DCF1E48C27B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3D559C4-8442-F270-A2A1-ADCE25E3839D}"/>
              </a:ext>
            </a:extLst>
          </p:cNvPr>
          <p:cNvSpPr>
            <a:spLocks noGrp="1"/>
          </p:cNvSpPr>
          <p:nvPr>
            <p:ph type="body" sz="quarter" idx="11"/>
          </p:nvPr>
        </p:nvSpPr>
        <p:spPr>
          <a:xfrm>
            <a:off x="337294" y="3493037"/>
            <a:ext cx="11275585" cy="540341"/>
          </a:xfrm>
        </p:spPr>
        <p:txBody>
          <a:bodyPr/>
          <a:lstStyle/>
          <a:p>
            <a:r>
              <a:rPr lang="zh-CN" altLang="en-US" dirty="0"/>
              <a:t>本任务使用的素材主要有笔刷转场、国风角色卡通图、烟花动态视频等。</a:t>
            </a:r>
          </a:p>
        </p:txBody>
      </p:sp>
      <p:sp>
        <p:nvSpPr>
          <p:cNvPr id="4" name="文本占位符 3">
            <a:extLst>
              <a:ext uri="{FF2B5EF4-FFF2-40B4-BE49-F238E27FC236}">
                <a16:creationId xmlns:a16="http://schemas.microsoft.com/office/drawing/2014/main" id="{00214B76-ACE0-1CF9-0E33-BB551D99E178}"/>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2282721700"/>
      </p:ext>
    </p:ext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6D2B6-0152-20A9-8A84-0AC3A01C67E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BA97245-D870-50DB-198E-40E476EC6162}"/>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软件，按 </a:t>
            </a:r>
            <a:r>
              <a:rPr lang="en-US" altLang="zh-CN" dirty="0"/>
              <a:t>Ctrl + N </a:t>
            </a:r>
            <a:r>
              <a:rPr lang="zh-CN" altLang="en-US" dirty="0"/>
              <a:t>组合键新建一个合成。在弹出的“合成设置”对话框中，将画面长宽比设为 </a:t>
            </a:r>
            <a:r>
              <a:rPr lang="en-US" altLang="zh-CN" dirty="0"/>
              <a:t>16∶9</a:t>
            </a:r>
            <a:r>
              <a:rPr lang="zh-CN" altLang="en-US" dirty="0"/>
              <a:t>，尺寸设为 </a:t>
            </a:r>
            <a:r>
              <a:rPr lang="en-US" altLang="zh-CN" dirty="0"/>
              <a:t>1080px × 608px</a:t>
            </a:r>
            <a:r>
              <a:rPr lang="zh-CN" altLang="en-US" dirty="0"/>
              <a:t>，合成名称设为“武侠招聘动画”，设置完成后单击“确定”按钮。在“项目”面板中双击空白区域，打开“导入文件”对话框，选择本次任务所需的素材文件，单击“导入” 按钮将其导入“项目”面板。将“背景</a:t>
            </a:r>
            <a:r>
              <a:rPr lang="en-US" altLang="zh-CN" dirty="0"/>
              <a:t>.jpg”</a:t>
            </a:r>
            <a:r>
              <a:rPr lang="zh-CN" altLang="en-US" dirty="0"/>
              <a:t>素材、“烟花</a:t>
            </a:r>
            <a:r>
              <a:rPr lang="en-US" altLang="zh-CN" dirty="0"/>
              <a:t>.mov”</a:t>
            </a:r>
            <a:r>
              <a:rPr lang="zh-CN" altLang="en-US" dirty="0"/>
              <a:t>素材、“片头人 物</a:t>
            </a:r>
            <a:r>
              <a:rPr lang="en-US" altLang="zh-CN" dirty="0"/>
              <a:t>.</a:t>
            </a:r>
            <a:r>
              <a:rPr lang="en-US" altLang="zh-CN" dirty="0" err="1"/>
              <a:t>png</a:t>
            </a:r>
            <a:r>
              <a:rPr lang="en-US" altLang="zh-CN" dirty="0"/>
              <a:t>”</a:t>
            </a:r>
            <a:r>
              <a:rPr lang="zh-CN" altLang="en-US" dirty="0"/>
              <a:t>素材拖至“时间轴”面板的“武侠招聘动画”合成中，调整大小与位置。“项目”面板如图 </a:t>
            </a:r>
            <a:r>
              <a:rPr lang="en-US" altLang="zh-CN" dirty="0"/>
              <a:t>4-2-2 </a:t>
            </a:r>
            <a:r>
              <a:rPr lang="zh-CN" altLang="en-US" dirty="0"/>
              <a:t>所示。</a:t>
            </a:r>
          </a:p>
        </p:txBody>
      </p:sp>
      <p:sp>
        <p:nvSpPr>
          <p:cNvPr id="4" name="文本占位符 3">
            <a:extLst>
              <a:ext uri="{FF2B5EF4-FFF2-40B4-BE49-F238E27FC236}">
                <a16:creationId xmlns:a16="http://schemas.microsoft.com/office/drawing/2014/main" id="{005DBC6D-E750-B5A5-1786-1464378DFB8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4800748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6ADBA-8140-C66C-CFA6-9AF5992F1208}"/>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A768E5DD-910F-67DF-944C-35257722BDC1}"/>
              </a:ext>
            </a:extLst>
          </p:cNvPr>
          <p:cNvPicPr>
            <a:picLocks noGrp="1" noChangeAspect="1"/>
          </p:cNvPicPr>
          <p:nvPr>
            <p:ph type="pic" sz="quarter" idx="14"/>
          </p:nvPr>
        </p:nvPicPr>
        <p:blipFill rotWithShape="1">
          <a:blip r:embed="rId2"/>
          <a:srcRect t="-127563" b="-127563"/>
          <a:stretch>
            <a:fillRect/>
          </a:stretch>
        </p:blipFill>
        <p:spPr>
          <a:prstGeom prst="rect">
            <a:avLst/>
          </a:prstGeom>
        </p:spPr>
      </p:pic>
      <p:sp>
        <p:nvSpPr>
          <p:cNvPr id="5" name="文本占位符 4">
            <a:extLst>
              <a:ext uri="{FF2B5EF4-FFF2-40B4-BE49-F238E27FC236}">
                <a16:creationId xmlns:a16="http://schemas.microsoft.com/office/drawing/2014/main" id="{48D255FE-8166-116A-282C-5E45172DEA82}"/>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0FDF5E8A-FECE-73CA-40FE-7A638B3EA52F}"/>
              </a:ext>
            </a:extLst>
          </p:cNvPr>
          <p:cNvSpPr>
            <a:spLocks noGrp="1"/>
          </p:cNvSpPr>
          <p:nvPr>
            <p:ph type="body" sz="quarter" idx="11"/>
          </p:nvPr>
        </p:nvSpPr>
        <p:spPr>
          <a:xfrm>
            <a:off x="337295" y="2731290"/>
            <a:ext cx="5337642" cy="2063835"/>
          </a:xfrm>
        </p:spPr>
        <p:txBody>
          <a:bodyPr/>
          <a:lstStyle/>
          <a:p>
            <a:r>
              <a:rPr lang="zh-CN" altLang="en-US" dirty="0"/>
              <a:t>步骤 </a:t>
            </a:r>
            <a:r>
              <a:rPr lang="en-US" altLang="zh-CN" dirty="0"/>
              <a:t>03 </a:t>
            </a:r>
            <a:r>
              <a:rPr lang="zh-CN" altLang="en-US" dirty="0"/>
              <a:t>在“时间轴”面板中，将纯色图层的混合模式修改为“屏幕”，以去除视频特效中的黑色背景。</a:t>
            </a:r>
            <a:endParaRPr lang="en-US" altLang="zh-CN" dirty="0"/>
          </a:p>
          <a:p>
            <a:r>
              <a:rPr lang="zh-CN" altLang="en-US" dirty="0"/>
              <a:t>图层混合模式设置如图 </a:t>
            </a:r>
            <a:r>
              <a:rPr lang="en-US" altLang="zh-CN" dirty="0"/>
              <a:t>1-2-5 </a:t>
            </a:r>
            <a:r>
              <a:rPr lang="zh-CN" altLang="en-US" dirty="0"/>
              <a:t>所示。</a:t>
            </a:r>
          </a:p>
        </p:txBody>
      </p:sp>
    </p:spTree>
    <p:extLst>
      <p:ext uri="{BB962C8B-B14F-4D97-AF65-F5344CB8AC3E}">
        <p14:creationId xmlns:p14="http://schemas.microsoft.com/office/powerpoint/2010/main" val="1832517754"/>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6CB68-6EDE-5622-7773-7F4E8F70D92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6ED953-8D92-3AB9-B635-1F395336EF62}"/>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94D0133B-5CE9-ED6E-042D-CF9575F1D5E8}"/>
              </a:ext>
            </a:extLst>
          </p:cNvPr>
          <p:cNvPicPr>
            <a:picLocks noGrp="1" noChangeAspect="1"/>
          </p:cNvPicPr>
          <p:nvPr>
            <p:ph type="pic" sz="quarter" idx="13"/>
          </p:nvPr>
        </p:nvPicPr>
        <p:blipFill rotWithShape="1">
          <a:blip r:embed="rId2"/>
          <a:srcRect l="-27919" r="-27919"/>
          <a:stretch>
            <a:fillRect/>
          </a:stretch>
        </p:blipFill>
        <p:spPr>
          <a:prstGeom prst="rect">
            <a:avLst/>
          </a:prstGeom>
        </p:spPr>
      </p:pic>
    </p:spTree>
    <p:extLst>
      <p:ext uri="{BB962C8B-B14F-4D97-AF65-F5344CB8AC3E}">
        <p14:creationId xmlns:p14="http://schemas.microsoft.com/office/powerpoint/2010/main" val="2475674290"/>
      </p:ext>
    </p:ext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E8199-B581-FBF6-366C-61B3EDEBCAF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CC4C43-F3FC-3DAE-B50F-32F1C5264B16}"/>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02 </a:t>
            </a:r>
            <a:r>
              <a:rPr lang="zh-CN" altLang="en-US" dirty="0"/>
              <a:t>在“时间轴”面板中选中“片头人物</a:t>
            </a:r>
            <a:r>
              <a:rPr lang="en-US" altLang="zh-CN" dirty="0"/>
              <a:t>.</a:t>
            </a:r>
            <a:r>
              <a:rPr lang="en-US" altLang="zh-CN" dirty="0" err="1"/>
              <a:t>png</a:t>
            </a:r>
            <a:r>
              <a:rPr lang="en-US" altLang="zh-CN" dirty="0"/>
              <a:t>”</a:t>
            </a:r>
            <a:r>
              <a:rPr lang="zh-CN" altLang="en-US" dirty="0"/>
              <a:t>图层，按 </a:t>
            </a:r>
            <a:r>
              <a:rPr lang="en-US" altLang="zh-CN" dirty="0"/>
              <a:t>S </a:t>
            </a:r>
            <a:r>
              <a:rPr lang="zh-CN" altLang="en-US" dirty="0"/>
              <a:t>键展开缩放属性，设置关键帧制作缩放动画。随后，再次选中该图层，按 </a:t>
            </a:r>
            <a:r>
              <a:rPr lang="en-US" altLang="zh-CN" dirty="0"/>
              <a:t>P </a:t>
            </a:r>
            <a:r>
              <a:rPr lang="zh-CN" altLang="en-US" dirty="0"/>
              <a:t>键展开位置属性，设置关键帧实现位置移动动画。</a:t>
            </a:r>
          </a:p>
          <a:p>
            <a:r>
              <a:rPr lang="zh-CN" altLang="en-US" dirty="0"/>
              <a:t>时间轴缩放帧、时间轴位置帧如图 </a:t>
            </a:r>
            <a:r>
              <a:rPr lang="en-US" altLang="zh-CN" dirty="0"/>
              <a:t>4-2-3 </a:t>
            </a:r>
            <a:r>
              <a:rPr lang="zh-CN" altLang="en-US" dirty="0"/>
              <a:t>所示。视频效果如图 </a:t>
            </a:r>
            <a:r>
              <a:rPr lang="en-US" altLang="zh-CN" dirty="0"/>
              <a:t>4-2-4 </a:t>
            </a:r>
            <a:r>
              <a:rPr lang="zh-CN" altLang="en-US" dirty="0"/>
              <a:t>所示。</a:t>
            </a:r>
          </a:p>
        </p:txBody>
      </p:sp>
      <p:sp>
        <p:nvSpPr>
          <p:cNvPr id="4" name="文本占位符 3">
            <a:extLst>
              <a:ext uri="{FF2B5EF4-FFF2-40B4-BE49-F238E27FC236}">
                <a16:creationId xmlns:a16="http://schemas.microsoft.com/office/drawing/2014/main" id="{F28A0C08-1ECC-0DCC-9806-3D2441D11A92}"/>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269513165"/>
      </p:ext>
    </p:ext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B6A448-B813-0C47-20AC-F7D46507046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4CD7919-705A-7B44-932A-D9C3ACF6439E}"/>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3A1FB07-57F3-F642-AD49-FE3AD987BD93}"/>
              </a:ext>
            </a:extLst>
          </p:cNvPr>
          <p:cNvPicPr>
            <a:picLocks noGrp="1" noChangeAspect="1"/>
          </p:cNvPicPr>
          <p:nvPr>
            <p:ph type="pic" sz="quarter" idx="13"/>
          </p:nvPr>
        </p:nvPicPr>
        <p:blipFill rotWithShape="1">
          <a:blip r:embed="rId2"/>
          <a:srcRect t="-17649" b="-17649"/>
          <a:stretch>
            <a:fillRect/>
          </a:stretch>
        </p:blipFill>
        <p:spPr>
          <a:prstGeom prst="rect">
            <a:avLst/>
          </a:prstGeom>
        </p:spPr>
      </p:pic>
    </p:spTree>
    <p:extLst>
      <p:ext uri="{BB962C8B-B14F-4D97-AF65-F5344CB8AC3E}">
        <p14:creationId xmlns:p14="http://schemas.microsoft.com/office/powerpoint/2010/main" val="317242690"/>
      </p:ext>
    </p:extLst>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650A7-6137-5F9E-FFA3-D2D5B79EDFB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12D3D5A-8479-1B28-0E3E-035D3AA5DEE9}"/>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4D90DF55-0177-17CF-8370-FF8295193FC2}"/>
              </a:ext>
            </a:extLst>
          </p:cNvPr>
          <p:cNvPicPr>
            <a:picLocks noGrp="1" noChangeAspect="1"/>
          </p:cNvPicPr>
          <p:nvPr>
            <p:ph type="pic" sz="quarter" idx="13"/>
          </p:nvPr>
        </p:nvPicPr>
        <p:blipFill rotWithShape="1">
          <a:blip r:embed="rId2"/>
          <a:srcRect l="-12393" r="-12393"/>
          <a:stretch>
            <a:fillRect/>
          </a:stretch>
        </p:blipFill>
        <p:spPr>
          <a:prstGeom prst="rect">
            <a:avLst/>
          </a:prstGeom>
        </p:spPr>
      </p:pic>
    </p:spTree>
    <p:extLst>
      <p:ext uri="{BB962C8B-B14F-4D97-AF65-F5344CB8AC3E}">
        <p14:creationId xmlns:p14="http://schemas.microsoft.com/office/powerpoint/2010/main" val="1880830475"/>
      </p:ext>
    </p:extLst>
  </p:cSld>
  <p:clrMapOvr>
    <a:masterClrMapping/>
  </p:clrMapOvr>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CC7AB-4762-7F4A-4D77-63EA1E7807AE}"/>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7C62B0D5-FA34-BE6D-073A-46E62CF0CB62}"/>
              </a:ext>
            </a:extLst>
          </p:cNvPr>
          <p:cNvPicPr>
            <a:picLocks noGrp="1" noChangeAspect="1"/>
          </p:cNvPicPr>
          <p:nvPr>
            <p:ph type="pic" sz="quarter" idx="14"/>
          </p:nvPr>
        </p:nvPicPr>
        <p:blipFill rotWithShape="1">
          <a:blip r:embed="rId2"/>
          <a:srcRect t="-140556" b="-140556"/>
          <a:stretch>
            <a:fillRect/>
          </a:stretch>
        </p:blipFill>
        <p:spPr>
          <a:prstGeom prst="rect">
            <a:avLst/>
          </a:prstGeom>
        </p:spPr>
      </p:pic>
      <p:sp>
        <p:nvSpPr>
          <p:cNvPr id="4" name="文本占位符 3">
            <a:extLst>
              <a:ext uri="{FF2B5EF4-FFF2-40B4-BE49-F238E27FC236}">
                <a16:creationId xmlns:a16="http://schemas.microsoft.com/office/drawing/2014/main" id="{D866105A-ACD2-A6F9-221D-9E43C2683198}"/>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863B0622-8415-1FDB-B568-274589224605}"/>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03 </a:t>
            </a:r>
            <a:r>
              <a:rPr lang="zh-CN" altLang="en-US" dirty="0"/>
              <a:t>在“时间轴”面板中选中“片头人物</a:t>
            </a:r>
            <a:r>
              <a:rPr lang="en-US" altLang="zh-CN" dirty="0"/>
              <a:t>.</a:t>
            </a:r>
            <a:r>
              <a:rPr lang="en-US" altLang="zh-CN" dirty="0" err="1"/>
              <a:t>png</a:t>
            </a:r>
            <a:r>
              <a:rPr lang="en-US" altLang="zh-CN" dirty="0"/>
              <a:t>”</a:t>
            </a:r>
            <a:r>
              <a:rPr lang="zh-CN" altLang="en-US" dirty="0"/>
              <a:t>图层，对其已设置的动画关键帧执行缓动操作。选中关键帧后，按 </a:t>
            </a:r>
            <a:r>
              <a:rPr lang="en-US" altLang="zh-CN" dirty="0"/>
              <a:t>F9 </a:t>
            </a:r>
            <a:r>
              <a:rPr lang="zh-CN" altLang="en-US" dirty="0"/>
              <a:t>键，为关键帧添加缓入缓出效果，使动画过渡更加自然流畅。</a:t>
            </a:r>
            <a:endParaRPr lang="en-US" altLang="zh-CN" dirty="0"/>
          </a:p>
          <a:p>
            <a:r>
              <a:rPr lang="zh-CN" altLang="en-US" dirty="0"/>
              <a:t>执行缓动操作后的效果如图 </a:t>
            </a:r>
            <a:r>
              <a:rPr lang="en-US" altLang="zh-CN" dirty="0"/>
              <a:t>4-2-5 </a:t>
            </a:r>
            <a:r>
              <a:rPr lang="zh-CN" altLang="en-US" dirty="0"/>
              <a:t>所示。</a:t>
            </a:r>
          </a:p>
        </p:txBody>
      </p:sp>
    </p:spTree>
    <p:extLst>
      <p:ext uri="{BB962C8B-B14F-4D97-AF65-F5344CB8AC3E}">
        <p14:creationId xmlns:p14="http://schemas.microsoft.com/office/powerpoint/2010/main" val="2389539966"/>
      </p:ext>
    </p:extLst>
  </p:cSld>
  <p:clrMapOvr>
    <a:masterClrMapping/>
  </p:clrMapOvr>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8580C-5FD7-BF4C-98D4-3F1E8728C9E8}"/>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7E949190-1734-1FBD-EC53-A70F37760ADE}"/>
              </a:ext>
            </a:extLst>
          </p:cNvPr>
          <p:cNvPicPr>
            <a:picLocks noGrp="1" noChangeAspect="1"/>
          </p:cNvPicPr>
          <p:nvPr>
            <p:ph type="pic" sz="quarter" idx="14"/>
          </p:nvPr>
        </p:nvPicPr>
        <p:blipFill rotWithShape="1">
          <a:blip r:embed="rId2"/>
          <a:srcRect t="-214704" b="-214704"/>
          <a:stretch>
            <a:fillRect/>
          </a:stretch>
        </p:blipFill>
        <p:spPr>
          <a:prstGeom prst="rect">
            <a:avLst/>
          </a:prstGeom>
        </p:spPr>
      </p:pic>
      <p:sp>
        <p:nvSpPr>
          <p:cNvPr id="4" name="文本占位符 3">
            <a:extLst>
              <a:ext uri="{FF2B5EF4-FFF2-40B4-BE49-F238E27FC236}">
                <a16:creationId xmlns:a16="http://schemas.microsoft.com/office/drawing/2014/main" id="{8DB08883-4F26-6BD0-1505-EA0FE7656044}"/>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7CADC419-B98E-902F-55D6-5EFF230F7F45}"/>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04 </a:t>
            </a:r>
            <a:r>
              <a:rPr lang="zh-CN" altLang="en-US" dirty="0"/>
              <a:t>将“笔刷转场 </a:t>
            </a:r>
            <a:r>
              <a:rPr lang="en-US" altLang="zh-CN" dirty="0"/>
              <a:t>4”</a:t>
            </a:r>
            <a:r>
              <a:rPr lang="zh-CN" altLang="en-US" dirty="0"/>
              <a:t>素材从“项目”面板拖入“时间轴”面板，并放置在片头人物图层的上方。选中片头人物图层的图层模式，在轨道遮罩下拉菜单中选择“亮度反转遮罩”选项，实现基于上方图层亮度的遮罩转场效果。添加遮罩的效果如图 </a:t>
            </a:r>
            <a:r>
              <a:rPr lang="en-US" altLang="zh-CN" dirty="0"/>
              <a:t>4-2-6 </a:t>
            </a:r>
            <a:r>
              <a:rPr lang="zh-CN" altLang="en-US" dirty="0"/>
              <a:t>所示。</a:t>
            </a:r>
          </a:p>
        </p:txBody>
      </p:sp>
    </p:spTree>
    <p:extLst>
      <p:ext uri="{BB962C8B-B14F-4D97-AF65-F5344CB8AC3E}">
        <p14:creationId xmlns:p14="http://schemas.microsoft.com/office/powerpoint/2010/main" val="577825562"/>
      </p:ext>
    </p:extLst>
  </p:cSld>
  <p:clrMapOvr>
    <a:masterClrMapping/>
  </p:clrMapOvr>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83F0F-8257-93DC-CE65-D2CA0F3C585D}"/>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891B46DA-9D13-A76E-652D-B031FED0DBCE}"/>
              </a:ext>
            </a:extLst>
          </p:cNvPr>
          <p:cNvPicPr>
            <a:picLocks noGrp="1" noChangeAspect="1"/>
          </p:cNvPicPr>
          <p:nvPr>
            <p:ph type="pic" sz="quarter" idx="14"/>
          </p:nvPr>
        </p:nvPicPr>
        <p:blipFill rotWithShape="1">
          <a:blip r:embed="rId2"/>
          <a:srcRect t="-73065" b="-73065"/>
          <a:stretch>
            <a:fillRect/>
          </a:stretch>
        </p:blipFill>
        <p:spPr>
          <a:prstGeom prst="rect">
            <a:avLst/>
          </a:prstGeom>
        </p:spPr>
      </p:pic>
      <p:sp>
        <p:nvSpPr>
          <p:cNvPr id="4" name="文本占位符 3">
            <a:extLst>
              <a:ext uri="{FF2B5EF4-FFF2-40B4-BE49-F238E27FC236}">
                <a16:creationId xmlns:a16="http://schemas.microsoft.com/office/drawing/2014/main" id="{D5E13F55-03C8-C3FC-2D82-5F7CE327B369}"/>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AB7A6BD1-C878-74DE-2991-D5E14FFA296A}"/>
              </a:ext>
            </a:extLst>
          </p:cNvPr>
          <p:cNvSpPr>
            <a:spLocks noGrp="1"/>
          </p:cNvSpPr>
          <p:nvPr>
            <p:ph type="body" sz="quarter" idx="11"/>
          </p:nvPr>
        </p:nvSpPr>
        <p:spPr>
          <a:xfrm>
            <a:off x="337295" y="2477375"/>
            <a:ext cx="5337642" cy="2571666"/>
          </a:xfrm>
        </p:spPr>
        <p:txBody>
          <a:bodyPr/>
          <a:lstStyle/>
          <a:p>
            <a:r>
              <a:rPr lang="zh-CN" altLang="en-US" dirty="0"/>
              <a:t>步骤 </a:t>
            </a:r>
            <a:r>
              <a:rPr lang="en-US" altLang="zh-CN" dirty="0"/>
              <a:t>05 </a:t>
            </a:r>
            <a:r>
              <a:rPr lang="zh-CN" altLang="en-US" dirty="0"/>
              <a:t>参照上述操作流程，举一反三完成类似案例的制作。注意根据画面需求调整图层的位置、缩放及关键帧时间，确保动画节奏与视觉效果协调一致。</a:t>
            </a:r>
            <a:endParaRPr lang="en-US" altLang="zh-CN" dirty="0"/>
          </a:p>
          <a:p>
            <a:r>
              <a:rPr lang="zh-CN" altLang="en-US" dirty="0"/>
              <a:t>“时间轴”面板如图 </a:t>
            </a:r>
            <a:r>
              <a:rPr lang="en-US" altLang="zh-CN" dirty="0"/>
              <a:t>4-2-7 </a:t>
            </a:r>
            <a:r>
              <a:rPr lang="zh-CN" altLang="en-US" dirty="0"/>
              <a:t>所示。</a:t>
            </a:r>
          </a:p>
        </p:txBody>
      </p:sp>
    </p:spTree>
    <p:extLst>
      <p:ext uri="{BB962C8B-B14F-4D97-AF65-F5344CB8AC3E}">
        <p14:creationId xmlns:p14="http://schemas.microsoft.com/office/powerpoint/2010/main" val="2473034509"/>
      </p:ext>
    </p:extLst>
  </p:cSld>
  <p:clrMapOvr>
    <a:masterClrMapping/>
  </p:clrMapOvr>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F0C8A-391C-DC7B-DE41-D1AA5909C49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EE9A5BE-FC58-3FBE-516C-276EC07B4356}"/>
              </a:ext>
            </a:extLst>
          </p:cNvPr>
          <p:cNvSpPr>
            <a:spLocks noGrp="1"/>
          </p:cNvSpPr>
          <p:nvPr>
            <p:ph type="body" sz="quarter" idx="11"/>
          </p:nvPr>
        </p:nvSpPr>
        <p:spPr>
          <a:xfrm>
            <a:off x="337294" y="1207796"/>
            <a:ext cx="11275585" cy="5110823"/>
          </a:xfrm>
        </p:spPr>
        <p:txBody>
          <a:bodyPr/>
          <a:lstStyle/>
          <a:p>
            <a:r>
              <a:rPr lang="zh-CN" altLang="en-US" dirty="0"/>
              <a:t>步骤 </a:t>
            </a:r>
            <a:r>
              <a:rPr lang="en-US" altLang="zh-CN" dirty="0"/>
              <a:t>06 </a:t>
            </a:r>
            <a:r>
              <a:rPr lang="zh-CN" altLang="en-US" dirty="0"/>
              <a:t>根据任务制作过程，观看画面效果。</a:t>
            </a:r>
            <a:endParaRPr lang="en-US" altLang="zh-CN" dirty="0"/>
          </a:p>
          <a:p>
            <a:r>
              <a:rPr lang="zh-CN" altLang="en-US" dirty="0"/>
              <a:t>保存项目文件：在菜单栏中选择“文件”→“另存为”选项，或按 </a:t>
            </a:r>
            <a:r>
              <a:rPr lang="en-US" altLang="zh-CN" dirty="0" err="1"/>
              <a:t>Ctrl+S</a:t>
            </a:r>
            <a:r>
              <a:rPr lang="en-US" altLang="zh-CN" dirty="0"/>
              <a:t> </a:t>
            </a:r>
            <a:r>
              <a:rPr lang="zh-CN" altLang="en-US" dirty="0"/>
              <a:t>组合键，将项目文件保存到指定位置。</a:t>
            </a:r>
            <a:endParaRPr lang="en-US" altLang="zh-CN" dirty="0"/>
          </a:p>
          <a:p>
            <a:r>
              <a:rPr lang="zh-CN" altLang="en-US" dirty="0"/>
              <a:t>输出视频：在菜单栏中选择“合成”→“添加到渲染队列”选项，将当前合成添加至“渲染队列”面板。在“渲染队列”面板中，双击“输出模块”，在弹出的“输出模块设置”对话框中，将输出格式设置为“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28F5DB07-B305-6BF7-417D-72B80674943F}"/>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831217221"/>
      </p:ext>
    </p:extLst>
  </p:cSld>
  <p:clrMapOvr>
    <a:masterClrMapping/>
  </p:clrMapOvr>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7ADBB7A-A036-EFB8-7096-98FFF21D5384}"/>
              </a:ext>
            </a:extLst>
          </p:cNvPr>
          <p:cNvSpPr>
            <a:spLocks noGrp="1"/>
          </p:cNvSpPr>
          <p:nvPr>
            <p:ph type="body" sz="quarter" idx="10"/>
          </p:nvPr>
        </p:nvSpPr>
        <p:spPr/>
        <p:txBody>
          <a:bodyPr/>
          <a:lstStyle/>
          <a:p>
            <a:r>
              <a:rPr lang="zh-CN" altLang="en-US" dirty="0"/>
              <a:t>任务 </a:t>
            </a:r>
            <a:r>
              <a:rPr lang="en-US" altLang="zh-CN" dirty="0"/>
              <a:t>4.3</a:t>
            </a:r>
            <a:endParaRPr lang="zh-CN" altLang="en-US" dirty="0"/>
          </a:p>
        </p:txBody>
      </p:sp>
      <p:sp>
        <p:nvSpPr>
          <p:cNvPr id="5" name="文本占位符 4">
            <a:extLst>
              <a:ext uri="{FF2B5EF4-FFF2-40B4-BE49-F238E27FC236}">
                <a16:creationId xmlns:a16="http://schemas.microsoft.com/office/drawing/2014/main" id="{CD6EBF3D-29CB-12F5-2B6F-8FFF44084B75}"/>
              </a:ext>
            </a:extLst>
          </p:cNvPr>
          <p:cNvSpPr>
            <a:spLocks noGrp="1"/>
          </p:cNvSpPr>
          <p:nvPr>
            <p:ph type="body" sz="quarter" idx="11"/>
          </p:nvPr>
        </p:nvSpPr>
        <p:spPr/>
        <p:txBody>
          <a:bodyPr/>
          <a:lstStyle/>
          <a:p>
            <a:r>
              <a:rPr lang="zh-CN" altLang="en-US" dirty="0"/>
              <a:t>国潮水墨城市画卷</a:t>
            </a:r>
          </a:p>
        </p:txBody>
      </p:sp>
      <p:sp>
        <p:nvSpPr>
          <p:cNvPr id="6" name="文本占位符 5">
            <a:extLst>
              <a:ext uri="{FF2B5EF4-FFF2-40B4-BE49-F238E27FC236}">
                <a16:creationId xmlns:a16="http://schemas.microsoft.com/office/drawing/2014/main" id="{DAC7747B-CA52-DE2E-8A27-CDC50B4FF252}"/>
              </a:ext>
            </a:extLst>
          </p:cNvPr>
          <p:cNvSpPr>
            <a:spLocks noGrp="1"/>
          </p:cNvSpPr>
          <p:nvPr>
            <p:ph type="body" sz="quarter" idx="12"/>
          </p:nvPr>
        </p:nvSpPr>
        <p:spPr/>
        <p:txBody>
          <a:bodyPr/>
          <a:lstStyle/>
          <a:p>
            <a:r>
              <a:rPr lang="en-US" altLang="zh-CN" dirty="0"/>
              <a:t>——</a:t>
            </a:r>
            <a:r>
              <a:rPr lang="zh-CN" altLang="en-US" dirty="0"/>
              <a:t>展现城市魅力，传承文化精髓</a:t>
            </a:r>
          </a:p>
        </p:txBody>
      </p:sp>
    </p:spTree>
    <p:extLst>
      <p:ext uri="{BB962C8B-B14F-4D97-AF65-F5344CB8AC3E}">
        <p14:creationId xmlns:p14="http://schemas.microsoft.com/office/powerpoint/2010/main" val="3540914398"/>
      </p:ext>
    </p:extLst>
  </p:cSld>
  <p:clrMapOvr>
    <a:masterClrMapping/>
  </p:clrMapOvr>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CF2C6-C2BB-9DDF-362F-93AC0EA30DDA}"/>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B00EC978-AE1B-1AA2-A70E-0E563A62923A}"/>
              </a:ext>
            </a:extLst>
          </p:cNvPr>
          <p:cNvSpPr>
            <a:spLocks noGrp="1"/>
          </p:cNvSpPr>
          <p:nvPr>
            <p:ph type="body" sz="quarter" idx="11"/>
          </p:nvPr>
        </p:nvSpPr>
        <p:spPr>
          <a:xfrm>
            <a:off x="337294" y="2985206"/>
            <a:ext cx="11275585" cy="1556003"/>
          </a:xfrm>
        </p:spPr>
        <p:txBody>
          <a:bodyPr/>
          <a:lstStyle/>
          <a:p>
            <a:r>
              <a:rPr lang="zh-CN" altLang="en-US" dirty="0"/>
              <a:t>使用 </a:t>
            </a:r>
            <a:r>
              <a:rPr lang="en-US" altLang="zh-CN" dirty="0"/>
              <a:t>Adobe After Effects </a:t>
            </a:r>
            <a:r>
              <a:rPr lang="zh-CN" altLang="en-US" dirty="0"/>
              <a:t>软件，创作一部展现中国城市魅力的宣传动画。该动画需巧妙融合传统与现代元素，通过生动的画面和富有创意的剪辑手法，展示中国城市的多元风貌、历史文化和创新活力。</a:t>
            </a:r>
          </a:p>
        </p:txBody>
      </p:sp>
      <p:sp>
        <p:nvSpPr>
          <p:cNvPr id="4" name="文本占位符 3">
            <a:extLst>
              <a:ext uri="{FF2B5EF4-FFF2-40B4-BE49-F238E27FC236}">
                <a16:creationId xmlns:a16="http://schemas.microsoft.com/office/drawing/2014/main" id="{B2152D30-BA81-8761-95CE-1FB597478BF8}"/>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34970071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B7BAF-06E2-43A7-4BA7-2AFD361B984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CE77940-54B3-1601-936E-13FD2E1E801D}"/>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9490E24D-2A70-E0A5-0682-D384C7766102}"/>
              </a:ext>
            </a:extLst>
          </p:cNvPr>
          <p:cNvSpPr>
            <a:spLocks noGrp="1"/>
          </p:cNvSpPr>
          <p:nvPr>
            <p:ph type="body" sz="quarter" idx="11"/>
          </p:nvPr>
        </p:nvSpPr>
        <p:spPr>
          <a:xfrm>
            <a:off x="337295" y="1461713"/>
            <a:ext cx="5337642" cy="4602991"/>
          </a:xfrm>
        </p:spPr>
        <p:txBody>
          <a:bodyPr/>
          <a:lstStyle/>
          <a:p>
            <a:r>
              <a:rPr lang="zh-CN" altLang="en-US" dirty="0"/>
              <a:t>步骤 </a:t>
            </a:r>
            <a:r>
              <a:rPr lang="en-US" altLang="zh-CN" dirty="0"/>
              <a:t>04 </a:t>
            </a:r>
            <a:r>
              <a:rPr lang="zh-CN" altLang="en-US" dirty="0"/>
              <a:t>在“时间轴”面板中选中纯色图层，选择工具栏中的钢笔工具，在合成窗口中，沿视频素材中道具的形状绘制光线路径。</a:t>
            </a:r>
            <a:endParaRPr lang="en-US" altLang="zh-CN" dirty="0"/>
          </a:p>
          <a:p>
            <a:r>
              <a:rPr lang="zh-CN" altLang="en-US" dirty="0"/>
              <a:t>在“效果控件”面板中调整 </a:t>
            </a:r>
            <a:r>
              <a:rPr lang="en-US" altLang="zh-CN" dirty="0"/>
              <a:t>Saber </a:t>
            </a:r>
            <a:r>
              <a:rPr lang="zh-CN" altLang="en-US" dirty="0"/>
              <a:t>特效属性：适当调整边缘和核心羽化，将“辉光强度”设为 </a:t>
            </a:r>
            <a:r>
              <a:rPr lang="en-US" altLang="zh-CN" dirty="0"/>
              <a:t>80 </a:t>
            </a:r>
            <a:r>
              <a:rPr lang="zh-CN" altLang="en-US" dirty="0"/>
              <a:t>左右，“核心大小”设为 </a:t>
            </a:r>
            <a:r>
              <a:rPr lang="en-US" altLang="zh-CN" dirty="0"/>
              <a:t>4 </a:t>
            </a:r>
            <a:r>
              <a:rPr lang="zh-CN" altLang="en-US" dirty="0"/>
              <a:t>左右。</a:t>
            </a:r>
            <a:endParaRPr lang="en-US" altLang="zh-CN" dirty="0"/>
          </a:p>
          <a:p>
            <a:r>
              <a:rPr lang="en-US" altLang="zh-CN" dirty="0"/>
              <a:t>Saber </a:t>
            </a:r>
            <a:r>
              <a:rPr lang="zh-CN" altLang="en-US" dirty="0"/>
              <a:t>特效属性调整如图 </a:t>
            </a:r>
            <a:r>
              <a:rPr lang="en-US" altLang="zh-CN" dirty="0"/>
              <a:t>1-2-6 </a:t>
            </a:r>
            <a:r>
              <a:rPr lang="zh-CN" altLang="en-US" dirty="0"/>
              <a:t>所示。</a:t>
            </a:r>
            <a:endParaRPr lang="en-US" altLang="zh-CN" dirty="0"/>
          </a:p>
        </p:txBody>
      </p:sp>
      <p:pic>
        <p:nvPicPr>
          <p:cNvPr id="8" name="图片占位符 7">
            <a:extLst>
              <a:ext uri="{FF2B5EF4-FFF2-40B4-BE49-F238E27FC236}">
                <a16:creationId xmlns:a16="http://schemas.microsoft.com/office/drawing/2014/main" id="{D5F89026-A421-5D47-6951-E638A765F857}"/>
              </a:ext>
            </a:extLst>
          </p:cNvPr>
          <p:cNvPicPr>
            <a:picLocks noGrp="1" noChangeAspect="1"/>
          </p:cNvPicPr>
          <p:nvPr>
            <p:ph type="pic" sz="quarter" idx="14"/>
          </p:nvPr>
        </p:nvPicPr>
        <p:blipFill rotWithShape="1">
          <a:blip r:embed="rId2"/>
          <a:srcRect t="-34289" b="-34289"/>
          <a:stretch>
            <a:fillRect/>
          </a:stretch>
        </p:blipFill>
        <p:spPr>
          <a:prstGeom prst="rect">
            <a:avLst/>
          </a:prstGeom>
        </p:spPr>
      </p:pic>
    </p:spTree>
    <p:extLst>
      <p:ext uri="{BB962C8B-B14F-4D97-AF65-F5344CB8AC3E}">
        <p14:creationId xmlns:p14="http://schemas.microsoft.com/office/powerpoint/2010/main" val="366168523"/>
      </p:ext>
    </p:extLst>
  </p:cSld>
  <p:clrMapOvr>
    <a:masterClrMapping/>
  </p:clrMapOvr>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E6B9F-3ACE-F526-0116-80FFF2BAE603}"/>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4012DFEC-2599-6070-9566-214CB3EB20A2}"/>
              </a:ext>
            </a:extLst>
          </p:cNvPr>
          <p:cNvSpPr>
            <a:spLocks noGrp="1"/>
          </p:cNvSpPr>
          <p:nvPr>
            <p:ph type="body" sz="quarter" idx="11"/>
          </p:nvPr>
        </p:nvSpPr>
        <p:spPr>
          <a:xfrm>
            <a:off x="337294" y="2477375"/>
            <a:ext cx="11275585" cy="2571666"/>
          </a:xfrm>
        </p:spPr>
        <p:txBody>
          <a:bodyPr/>
          <a:lstStyle/>
          <a:p>
            <a:r>
              <a:rPr lang="zh-CN" altLang="en-US" dirty="0"/>
              <a:t>（</a:t>
            </a:r>
            <a:r>
              <a:rPr lang="en-US" altLang="zh-CN" dirty="0"/>
              <a:t>1</a:t>
            </a:r>
            <a:r>
              <a:rPr lang="zh-CN" altLang="en-US" dirty="0"/>
              <a:t>）掌握遮罩动画的应用。</a:t>
            </a:r>
          </a:p>
          <a:p>
            <a:r>
              <a:rPr lang="zh-CN" altLang="en-US" dirty="0"/>
              <a:t>（</a:t>
            </a:r>
            <a:r>
              <a:rPr lang="en-US" altLang="zh-CN" dirty="0"/>
              <a:t>2</a:t>
            </a:r>
            <a:r>
              <a:rPr lang="zh-CN" altLang="en-US" dirty="0"/>
              <a:t>）掌握利用空对象批量处理图层的方法。</a:t>
            </a:r>
          </a:p>
          <a:p>
            <a:r>
              <a:rPr lang="zh-CN" altLang="en-US" dirty="0"/>
              <a:t>（</a:t>
            </a:r>
            <a:r>
              <a:rPr lang="en-US" altLang="zh-CN" dirty="0"/>
              <a:t>3</a:t>
            </a:r>
            <a:r>
              <a:rPr lang="zh-CN" altLang="en-US" dirty="0"/>
              <a:t>）掌握延长素材循环播放时间的设置方法。</a:t>
            </a:r>
          </a:p>
          <a:p>
            <a:r>
              <a:rPr lang="zh-CN" altLang="en-US" dirty="0"/>
              <a:t>（</a:t>
            </a:r>
            <a:r>
              <a:rPr lang="en-US" altLang="zh-CN" dirty="0"/>
              <a:t>4</a:t>
            </a:r>
            <a:r>
              <a:rPr lang="zh-CN" altLang="en-US" dirty="0"/>
              <a:t>）培养学生在实践操作中的专注力。</a:t>
            </a:r>
          </a:p>
          <a:p>
            <a:r>
              <a:rPr lang="zh-CN" altLang="en-US" dirty="0"/>
              <a:t>（</a:t>
            </a:r>
            <a:r>
              <a:rPr lang="en-US" altLang="zh-CN" dirty="0"/>
              <a:t>5</a:t>
            </a:r>
            <a:r>
              <a:rPr lang="zh-CN" altLang="en-US" dirty="0"/>
              <a:t>）培养学生举一反三的思考能力。</a:t>
            </a:r>
          </a:p>
        </p:txBody>
      </p:sp>
      <p:sp>
        <p:nvSpPr>
          <p:cNvPr id="4" name="文本占位符 3">
            <a:extLst>
              <a:ext uri="{FF2B5EF4-FFF2-40B4-BE49-F238E27FC236}">
                <a16:creationId xmlns:a16="http://schemas.microsoft.com/office/drawing/2014/main" id="{1935EC51-68A6-AD2C-B2D2-0B87E4A20F26}"/>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3650781693"/>
      </p:ext>
    </p:extLst>
  </p:cSld>
  <p:clrMapOvr>
    <a:masterClrMapping/>
  </p:clrMapOvr>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1BE81-D320-0E36-CA04-E680B00DE8A3}"/>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7353395-67E1-1DAF-5FF6-E6DE42C0E76E}"/>
              </a:ext>
            </a:extLst>
          </p:cNvPr>
          <p:cNvSpPr>
            <a:spLocks noGrp="1"/>
          </p:cNvSpPr>
          <p:nvPr>
            <p:ph type="body" sz="quarter" idx="11"/>
          </p:nvPr>
        </p:nvSpPr>
        <p:spPr>
          <a:xfrm>
            <a:off x="337294" y="3493037"/>
            <a:ext cx="11275585" cy="540341"/>
          </a:xfrm>
        </p:spPr>
        <p:txBody>
          <a:bodyPr/>
          <a:lstStyle/>
          <a:p>
            <a:r>
              <a:rPr lang="zh-CN" altLang="en-US" dirty="0"/>
              <a:t>本任务中使用的素材主要有动态视频、静帧图等。</a:t>
            </a:r>
          </a:p>
        </p:txBody>
      </p:sp>
      <p:sp>
        <p:nvSpPr>
          <p:cNvPr id="4" name="文本占位符 3">
            <a:extLst>
              <a:ext uri="{FF2B5EF4-FFF2-40B4-BE49-F238E27FC236}">
                <a16:creationId xmlns:a16="http://schemas.microsoft.com/office/drawing/2014/main" id="{1B37AD59-2AB4-0C5E-E3FE-CBA86F198C2F}"/>
              </a:ext>
            </a:extLst>
          </p:cNvPr>
          <p:cNvSpPr>
            <a:spLocks noGrp="1"/>
          </p:cNvSpPr>
          <p:nvPr>
            <p:ph type="body" sz="quarter" idx="10"/>
          </p:nvPr>
        </p:nvSpPr>
        <p:spPr/>
        <p:txBody>
          <a:bodyPr/>
          <a:lstStyle/>
          <a:p>
            <a:r>
              <a:rPr lang="zh-CN" altLang="en-US" dirty="0"/>
              <a:t>任务素材要求</a:t>
            </a:r>
          </a:p>
        </p:txBody>
      </p:sp>
    </p:spTree>
    <p:extLst>
      <p:ext uri="{BB962C8B-B14F-4D97-AF65-F5344CB8AC3E}">
        <p14:creationId xmlns:p14="http://schemas.microsoft.com/office/powerpoint/2010/main" val="2872998731"/>
      </p:ext>
    </p:extLst>
  </p:cSld>
  <p:clrMapOvr>
    <a:masterClrMapping/>
  </p:clrMapOvr>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3E53C-ED58-5095-77DE-2086841BF4B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21227861-6E95-3B50-3E59-D9425FEB6B05}"/>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软件，按 </a:t>
            </a:r>
            <a:r>
              <a:rPr lang="en-US" altLang="zh-CN" dirty="0"/>
              <a:t>Ctrl + N </a:t>
            </a:r>
            <a:r>
              <a:rPr lang="zh-CN" altLang="en-US" dirty="0"/>
              <a:t>组合键新建一个合成。在弹出的“合成设置”对话框中，将画面长宽比设为 </a:t>
            </a:r>
            <a:r>
              <a:rPr lang="en-US" altLang="zh-CN" dirty="0"/>
              <a:t>16∶9</a:t>
            </a:r>
            <a:r>
              <a:rPr lang="zh-CN" altLang="en-US" dirty="0"/>
              <a:t>，尺寸设为 </a:t>
            </a:r>
            <a:r>
              <a:rPr lang="en-US" altLang="zh-CN" dirty="0"/>
              <a:t>1080px × 608px</a:t>
            </a:r>
            <a:r>
              <a:rPr lang="zh-CN" altLang="en-US" dirty="0"/>
              <a:t>，持续时间设为 </a:t>
            </a:r>
            <a:r>
              <a:rPr lang="en-US" altLang="zh-CN" dirty="0"/>
              <a:t>25s</a:t>
            </a:r>
            <a:r>
              <a:rPr lang="zh-CN" altLang="en-US" dirty="0"/>
              <a:t>，合成名称设为“魅力中国城”，设置完成后单击“确定”按钮。在“项目”面板中双击空白区域，打开“导入文件”对话框，选择本次任务所需的素材文件，单击 “导入”按钮将其导入“项目”面板。将“背景色</a:t>
            </a:r>
            <a:r>
              <a:rPr lang="en-US" altLang="zh-CN" dirty="0"/>
              <a:t>.</a:t>
            </a:r>
            <a:r>
              <a:rPr lang="en-US" altLang="zh-CN" dirty="0" err="1"/>
              <a:t>png</a:t>
            </a:r>
            <a:r>
              <a:rPr lang="en-US" altLang="zh-CN" dirty="0"/>
              <a:t>”</a:t>
            </a:r>
            <a:r>
              <a:rPr lang="zh-CN" altLang="en-US" dirty="0"/>
              <a:t>素材、“山 </a:t>
            </a:r>
            <a:r>
              <a:rPr lang="en-US" altLang="zh-CN" dirty="0"/>
              <a:t>3.png”</a:t>
            </a:r>
            <a:r>
              <a:rPr lang="zh-CN" altLang="en-US" dirty="0"/>
              <a:t>素材、“太阳</a:t>
            </a:r>
            <a:r>
              <a:rPr lang="en-US" altLang="zh-CN" dirty="0"/>
              <a:t>.</a:t>
            </a:r>
            <a:r>
              <a:rPr lang="en-US" altLang="zh-CN" dirty="0" err="1"/>
              <a:t>png</a:t>
            </a:r>
            <a:r>
              <a:rPr lang="en-US" altLang="zh-CN" dirty="0"/>
              <a:t>”</a:t>
            </a:r>
            <a:r>
              <a:rPr lang="zh-CN" altLang="en-US" dirty="0"/>
              <a:t>素材拖至“时间轴”面板中，调整大小与位置。将“太阳</a:t>
            </a:r>
            <a:r>
              <a:rPr lang="en-US" altLang="zh-CN" dirty="0"/>
              <a:t>.</a:t>
            </a:r>
            <a:r>
              <a:rPr lang="en-US" altLang="zh-CN" dirty="0" err="1"/>
              <a:t>png</a:t>
            </a:r>
            <a:r>
              <a:rPr lang="en-US" altLang="zh-CN" dirty="0"/>
              <a:t>”</a:t>
            </a:r>
            <a:r>
              <a:rPr lang="zh-CN" altLang="en-US" dirty="0"/>
              <a:t>图层放置在 “山 </a:t>
            </a:r>
            <a:r>
              <a:rPr lang="en-US" altLang="zh-CN" dirty="0"/>
              <a:t>3.png”</a:t>
            </a:r>
            <a:r>
              <a:rPr lang="zh-CN" altLang="en-US" dirty="0"/>
              <a:t>图层下方。素材位置如图 </a:t>
            </a:r>
            <a:r>
              <a:rPr lang="en-US" altLang="zh-CN" dirty="0"/>
              <a:t>4-3-2 </a:t>
            </a:r>
            <a:r>
              <a:rPr lang="zh-CN" altLang="en-US" dirty="0"/>
              <a:t>所示。画面效果如图 </a:t>
            </a:r>
            <a:r>
              <a:rPr lang="en-US" altLang="zh-CN" dirty="0"/>
              <a:t>4-3-3 </a:t>
            </a:r>
            <a:r>
              <a:rPr lang="zh-CN" altLang="en-US" dirty="0"/>
              <a:t>所示。</a:t>
            </a:r>
          </a:p>
        </p:txBody>
      </p:sp>
      <p:sp>
        <p:nvSpPr>
          <p:cNvPr id="4" name="文本占位符 3">
            <a:extLst>
              <a:ext uri="{FF2B5EF4-FFF2-40B4-BE49-F238E27FC236}">
                <a16:creationId xmlns:a16="http://schemas.microsoft.com/office/drawing/2014/main" id="{1DD4DCB9-7E5A-70FD-2DCB-9614421971B0}"/>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933475800"/>
      </p:ext>
    </p:extLst>
  </p:cSld>
  <p:clrMapOvr>
    <a:masterClrMapping/>
  </p:clrMapOvr>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A396C-C26D-DEE5-80CC-296BCF56E3C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1FFA25B-9DF4-68F2-8AEE-3043FC6ADC3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C7BF43AD-8393-72BD-ED9D-5A3EF3955A2E}"/>
              </a:ext>
            </a:extLst>
          </p:cNvPr>
          <p:cNvPicPr>
            <a:picLocks noGrp="1" noChangeAspect="1"/>
          </p:cNvPicPr>
          <p:nvPr>
            <p:ph type="pic" sz="quarter" idx="13"/>
          </p:nvPr>
        </p:nvPicPr>
        <p:blipFill rotWithShape="1">
          <a:blip r:embed="rId2"/>
          <a:srcRect t="-23050" b="-23050"/>
          <a:stretch>
            <a:fillRect/>
          </a:stretch>
        </p:blipFill>
        <p:spPr>
          <a:prstGeom prst="rect">
            <a:avLst/>
          </a:prstGeom>
        </p:spPr>
      </p:pic>
    </p:spTree>
    <p:extLst>
      <p:ext uri="{BB962C8B-B14F-4D97-AF65-F5344CB8AC3E}">
        <p14:creationId xmlns:p14="http://schemas.microsoft.com/office/powerpoint/2010/main" val="727495923"/>
      </p:ext>
    </p:extLst>
  </p:cSld>
  <p:clrMapOvr>
    <a:masterClrMapping/>
  </p:clrMapOvr>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633ED-8A26-E813-FE93-38C72EC104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048E15E-D393-52A0-C1B6-2887ACF7C00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59ECC9A-5148-B84D-1C58-25518A56FE08}"/>
              </a:ext>
            </a:extLst>
          </p:cNvPr>
          <p:cNvPicPr>
            <a:picLocks noGrp="1" noChangeAspect="1"/>
          </p:cNvPicPr>
          <p:nvPr>
            <p:ph type="pic" sz="quarter" idx="13"/>
          </p:nvPr>
        </p:nvPicPr>
        <p:blipFill rotWithShape="1">
          <a:blip r:embed="rId2"/>
          <a:srcRect l="-11570" r="-11570"/>
          <a:stretch>
            <a:fillRect/>
          </a:stretch>
        </p:blipFill>
        <p:spPr>
          <a:prstGeom prst="rect">
            <a:avLst/>
          </a:prstGeom>
        </p:spPr>
      </p:pic>
    </p:spTree>
    <p:extLst>
      <p:ext uri="{BB962C8B-B14F-4D97-AF65-F5344CB8AC3E}">
        <p14:creationId xmlns:p14="http://schemas.microsoft.com/office/powerpoint/2010/main" val="3720123330"/>
      </p:ext>
    </p:extLst>
  </p:cSld>
  <p:clrMapOvr>
    <a:masterClrMapping/>
  </p:clrMapOvr>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738F4-7079-6A92-2C98-160CC14838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05AF75B-8A95-9AFF-6A60-010E7DD5E9DF}"/>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02 </a:t>
            </a:r>
            <a:r>
              <a:rPr lang="zh-CN" altLang="en-US" dirty="0"/>
              <a:t>将白云动画和群鸟动画素材从“项目”面板拖入“时间轴”面板。在“项目”面板中分别右击这两个素材，在右键菜单中选择“解释素材”→“主要”选项，在弹出的对话框中将循环次数修改为 </a:t>
            </a:r>
            <a:r>
              <a:rPr lang="en-US" altLang="zh-CN" dirty="0"/>
              <a:t>20</a:t>
            </a:r>
            <a:r>
              <a:rPr lang="zh-CN" altLang="en-US" dirty="0"/>
              <a:t>，使动画持续循环播放。</a:t>
            </a:r>
            <a:endParaRPr lang="en-US" altLang="zh-CN" dirty="0"/>
          </a:p>
          <a:p>
            <a:r>
              <a:rPr lang="zh-CN" altLang="en-US" dirty="0"/>
              <a:t>“项目”面板解释素材操作如图 </a:t>
            </a:r>
            <a:r>
              <a:rPr lang="en-US" altLang="zh-CN" dirty="0"/>
              <a:t>4-3-4 </a:t>
            </a:r>
            <a:r>
              <a:rPr lang="zh-CN" altLang="en-US" dirty="0"/>
              <a:t>所示。循环次数设置如图 </a:t>
            </a:r>
            <a:r>
              <a:rPr lang="en-US" altLang="zh-CN" dirty="0"/>
              <a:t>4-3-5 </a:t>
            </a:r>
            <a:r>
              <a:rPr lang="zh-CN" altLang="en-US" dirty="0"/>
              <a:t>所示。</a:t>
            </a:r>
          </a:p>
        </p:txBody>
      </p:sp>
      <p:sp>
        <p:nvSpPr>
          <p:cNvPr id="4" name="文本占位符 3">
            <a:extLst>
              <a:ext uri="{FF2B5EF4-FFF2-40B4-BE49-F238E27FC236}">
                <a16:creationId xmlns:a16="http://schemas.microsoft.com/office/drawing/2014/main" id="{9D47B4D4-8D4C-D380-F85F-3FBC5BBD6F0F}"/>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521826667"/>
      </p:ext>
    </p:extLst>
  </p:cSld>
  <p:clrMapOvr>
    <a:masterClrMapping/>
  </p:clrMapOvr>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8296C-C98F-37BE-88B7-287AB5F89D2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768640-75F2-20AE-343E-4235A1E6F481}"/>
              </a:ext>
            </a:extLst>
          </p:cNvPr>
          <p:cNvSpPr>
            <a:spLocks noGrp="1"/>
          </p:cNvSpPr>
          <p:nvPr>
            <p:ph type="body" sz="quarter" idx="10"/>
          </p:nvPr>
        </p:nvSpPr>
        <p:spPr/>
        <p:txBody>
          <a:bodyPr/>
          <a:lstStyle/>
          <a:p>
            <a:r>
              <a:rPr lang="zh-CN" altLang="en-US" dirty="0"/>
              <a:t>任务实施步骤</a:t>
            </a:r>
          </a:p>
        </p:txBody>
      </p:sp>
      <p:pic>
        <p:nvPicPr>
          <p:cNvPr id="7" name="图片占位符 6">
            <a:extLst>
              <a:ext uri="{FF2B5EF4-FFF2-40B4-BE49-F238E27FC236}">
                <a16:creationId xmlns:a16="http://schemas.microsoft.com/office/drawing/2014/main" id="{105471E2-EFC1-A569-E3B2-D2622128304D}"/>
              </a:ext>
            </a:extLst>
          </p:cNvPr>
          <p:cNvPicPr>
            <a:picLocks noGrp="1" noChangeAspect="1"/>
          </p:cNvPicPr>
          <p:nvPr>
            <p:ph type="pic" sz="quarter" idx="13"/>
          </p:nvPr>
        </p:nvPicPr>
        <p:blipFill rotWithShape="1">
          <a:blip r:embed="rId2"/>
          <a:srcRect l="-40921" r="-40921"/>
          <a:stretch>
            <a:fillRect/>
          </a:stretch>
        </p:blipFill>
        <p:spPr>
          <a:prstGeom prst="rect">
            <a:avLst/>
          </a:prstGeom>
        </p:spPr>
      </p:pic>
    </p:spTree>
    <p:extLst>
      <p:ext uri="{BB962C8B-B14F-4D97-AF65-F5344CB8AC3E}">
        <p14:creationId xmlns:p14="http://schemas.microsoft.com/office/powerpoint/2010/main" val="3689436790"/>
      </p:ext>
    </p:extLst>
  </p:cSld>
  <p:clrMapOvr>
    <a:masterClrMapping/>
  </p:clrMapOvr>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54FD4-054E-C18A-725A-03DEF90D02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9C1CE9D-6A0C-1540-5526-9DE50ED367E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6C6467A-29AB-0A98-7009-CD945A435F2A}"/>
              </a:ext>
            </a:extLst>
          </p:cNvPr>
          <p:cNvPicPr>
            <a:picLocks noGrp="1" noChangeAspect="1"/>
          </p:cNvPicPr>
          <p:nvPr>
            <p:ph type="pic" sz="quarter" idx="13"/>
          </p:nvPr>
        </p:nvPicPr>
        <p:blipFill rotWithShape="1">
          <a:blip r:embed="rId2"/>
          <a:srcRect l="-92377" r="-92377"/>
          <a:stretch>
            <a:fillRect/>
          </a:stretch>
        </p:blipFill>
        <p:spPr>
          <a:prstGeom prst="rect">
            <a:avLst/>
          </a:prstGeom>
        </p:spPr>
      </p:pic>
    </p:spTree>
    <p:extLst>
      <p:ext uri="{BB962C8B-B14F-4D97-AF65-F5344CB8AC3E}">
        <p14:creationId xmlns:p14="http://schemas.microsoft.com/office/powerpoint/2010/main" val="3215936325"/>
      </p:ext>
    </p:extLst>
  </p:cSld>
  <p:clrMapOvr>
    <a:masterClrMapping/>
  </p:clrMapOvr>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78493-4850-AF4C-A1BA-33D7E84BA3E0}"/>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38EA2B69-BE63-66A8-BDA2-BE984351473A}"/>
              </a:ext>
            </a:extLst>
          </p:cNvPr>
          <p:cNvPicPr>
            <a:picLocks noGrp="1" noChangeAspect="1"/>
          </p:cNvPicPr>
          <p:nvPr>
            <p:ph type="pic" sz="quarter" idx="14"/>
          </p:nvPr>
        </p:nvPicPr>
        <p:blipFill rotWithShape="1">
          <a:blip r:embed="rId2"/>
          <a:srcRect t="-125976" b="-125976"/>
          <a:stretch>
            <a:fillRect/>
          </a:stretch>
        </p:blipFill>
        <p:spPr>
          <a:prstGeom prst="rect">
            <a:avLst/>
          </a:prstGeom>
        </p:spPr>
      </p:pic>
      <p:sp>
        <p:nvSpPr>
          <p:cNvPr id="4" name="文本占位符 3">
            <a:extLst>
              <a:ext uri="{FF2B5EF4-FFF2-40B4-BE49-F238E27FC236}">
                <a16:creationId xmlns:a16="http://schemas.microsoft.com/office/drawing/2014/main" id="{ADE5A1D6-2F84-C942-6DE4-8838DF4BC4BE}"/>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744E882D-2ED1-04D6-F47A-3870330BF1A3}"/>
              </a:ext>
            </a:extLst>
          </p:cNvPr>
          <p:cNvSpPr>
            <a:spLocks noGrp="1"/>
          </p:cNvSpPr>
          <p:nvPr>
            <p:ph type="body" sz="quarter" idx="11"/>
          </p:nvPr>
        </p:nvSpPr>
        <p:spPr>
          <a:xfrm>
            <a:off x="337295" y="1461713"/>
            <a:ext cx="5337642" cy="4602991"/>
          </a:xfrm>
        </p:spPr>
        <p:txBody>
          <a:bodyPr/>
          <a:lstStyle/>
          <a:p>
            <a:r>
              <a:rPr lang="zh-CN" altLang="en-US" dirty="0"/>
              <a:t>步骤 </a:t>
            </a:r>
            <a:r>
              <a:rPr lang="en-US" altLang="zh-CN" dirty="0"/>
              <a:t>03 </a:t>
            </a:r>
            <a:r>
              <a:rPr lang="zh-CN" altLang="en-US" dirty="0"/>
              <a:t>将“杭州</a:t>
            </a:r>
            <a:r>
              <a:rPr lang="en-US" altLang="zh-CN" dirty="0"/>
              <a:t>.</a:t>
            </a:r>
            <a:r>
              <a:rPr lang="en-US" altLang="zh-CN" dirty="0" err="1"/>
              <a:t>png</a:t>
            </a:r>
            <a:r>
              <a:rPr lang="en-US" altLang="zh-CN" dirty="0"/>
              <a:t>”</a:t>
            </a:r>
            <a:r>
              <a:rPr lang="zh-CN" altLang="en-US" dirty="0"/>
              <a:t>素材拖入合成，调整其大小至合适比例。接着导入水墨遮罩素材，并将其放置在“杭州</a:t>
            </a:r>
            <a:r>
              <a:rPr lang="en-US" altLang="zh-CN" dirty="0"/>
              <a:t>.</a:t>
            </a:r>
            <a:r>
              <a:rPr lang="en-US" altLang="zh-CN" dirty="0" err="1"/>
              <a:t>png</a:t>
            </a:r>
            <a:r>
              <a:rPr lang="en-US" altLang="zh-CN" dirty="0"/>
              <a:t>”</a:t>
            </a:r>
            <a:r>
              <a:rPr lang="zh-CN" altLang="en-US" dirty="0"/>
              <a:t>素材图层的上方。调整遮罩图层的位置和范围后，在“杭州</a:t>
            </a:r>
            <a:r>
              <a:rPr lang="en-US" altLang="zh-CN" dirty="0"/>
              <a:t>.</a:t>
            </a:r>
            <a:r>
              <a:rPr lang="en-US" altLang="zh-CN" dirty="0" err="1"/>
              <a:t>png</a:t>
            </a:r>
            <a:r>
              <a:rPr lang="en-US" altLang="zh-CN" dirty="0"/>
              <a:t>”</a:t>
            </a:r>
            <a:r>
              <a:rPr lang="zh-CN" altLang="en-US" dirty="0"/>
              <a:t>素材图层的轨道遮罩选项中选择“亮度反转遮罩”，实现由水墨效果控制的出场动画。</a:t>
            </a:r>
            <a:endParaRPr lang="en-US" altLang="zh-CN" dirty="0"/>
          </a:p>
          <a:p>
            <a:r>
              <a:rPr lang="zh-CN" altLang="en-US" dirty="0"/>
              <a:t>“时间轴”面板轨道遮罩设置如图 </a:t>
            </a:r>
            <a:r>
              <a:rPr lang="en-US" altLang="zh-CN" dirty="0"/>
              <a:t>4-3-6 </a:t>
            </a:r>
            <a:r>
              <a:rPr lang="zh-CN" altLang="en-US" dirty="0"/>
              <a:t>所示。</a:t>
            </a:r>
          </a:p>
        </p:txBody>
      </p:sp>
    </p:spTree>
    <p:extLst>
      <p:ext uri="{BB962C8B-B14F-4D97-AF65-F5344CB8AC3E}">
        <p14:creationId xmlns:p14="http://schemas.microsoft.com/office/powerpoint/2010/main" val="2528783325"/>
      </p:ext>
    </p:extLst>
  </p:cSld>
  <p:clrMapOvr>
    <a:masterClrMapping/>
  </p:clrMapOvr>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41DD8-E764-4415-6FB4-3F5CD3DA247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3113E26-715C-AD67-427E-830F4389CE37}"/>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04 </a:t>
            </a:r>
            <a:r>
              <a:rPr lang="zh-CN" altLang="en-US" dirty="0"/>
              <a:t>将“杭州字</a:t>
            </a:r>
            <a:r>
              <a:rPr lang="en-US" altLang="zh-CN" dirty="0"/>
              <a:t>.</a:t>
            </a:r>
            <a:r>
              <a:rPr lang="en-US" altLang="zh-CN" dirty="0" err="1"/>
              <a:t>png</a:t>
            </a:r>
            <a:r>
              <a:rPr lang="en-US" altLang="zh-CN" dirty="0"/>
              <a:t>”</a:t>
            </a:r>
            <a:r>
              <a:rPr lang="zh-CN" altLang="en-US" dirty="0"/>
              <a:t>和“笔墨圈圈”素材拖入“时间轴”面板，调整其大小与位置。选中这两个图层并右击，在右键菜单中选择“预合成”选项，命名为“杭州 字”。复制一份水墨遮罩素材，放置在该预合成图层的上方，并将预合成图层的轨道遮罩设置为“亮度反转遮罩”，从而制作出文字部分的遮罩出场动画。同时选中“水墨遮罩</a:t>
            </a:r>
            <a:r>
              <a:rPr lang="en-US" altLang="zh-CN" dirty="0"/>
              <a:t>.mov” “</a:t>
            </a:r>
            <a:r>
              <a:rPr lang="zh-CN" altLang="en-US" dirty="0"/>
              <a:t>杭州 字”“水墨遮罩</a:t>
            </a:r>
            <a:r>
              <a:rPr lang="en-US" altLang="zh-CN" dirty="0"/>
              <a:t>.mov”“</a:t>
            </a:r>
            <a:r>
              <a:rPr lang="zh-CN" altLang="en-US" dirty="0"/>
              <a:t>杭州</a:t>
            </a:r>
            <a:r>
              <a:rPr lang="en-US" altLang="zh-CN" dirty="0"/>
              <a:t>.</a:t>
            </a:r>
            <a:r>
              <a:rPr lang="en-US" altLang="zh-CN" dirty="0" err="1"/>
              <a:t>png</a:t>
            </a:r>
            <a:r>
              <a:rPr lang="en-US" altLang="zh-CN" dirty="0"/>
              <a:t>”</a:t>
            </a:r>
            <a:r>
              <a:rPr lang="zh-CN" altLang="en-US" dirty="0"/>
              <a:t>这四个图层并右击，在右键菜单中选择“预合成”选项。在弹出的对话框中，将新合成命名为“杭州”。</a:t>
            </a:r>
            <a:endParaRPr lang="en-US" altLang="zh-CN" dirty="0"/>
          </a:p>
          <a:p>
            <a:r>
              <a:rPr lang="zh-CN" altLang="en-US" dirty="0"/>
              <a:t>“时间轴”面板如图 </a:t>
            </a:r>
            <a:r>
              <a:rPr lang="en-US" altLang="zh-CN" dirty="0"/>
              <a:t>4-3-7 </a:t>
            </a:r>
            <a:r>
              <a:rPr lang="zh-CN" altLang="en-US" dirty="0"/>
              <a:t>所示。视频效果如图 </a:t>
            </a:r>
            <a:r>
              <a:rPr lang="en-US" altLang="zh-CN" dirty="0"/>
              <a:t>4-3-8 </a:t>
            </a:r>
            <a:r>
              <a:rPr lang="zh-CN" altLang="en-US" dirty="0"/>
              <a:t>所示。</a:t>
            </a:r>
          </a:p>
        </p:txBody>
      </p:sp>
      <p:sp>
        <p:nvSpPr>
          <p:cNvPr id="4" name="文本占位符 3">
            <a:extLst>
              <a:ext uri="{FF2B5EF4-FFF2-40B4-BE49-F238E27FC236}">
                <a16:creationId xmlns:a16="http://schemas.microsoft.com/office/drawing/2014/main" id="{BB0E7958-C85B-012B-E45B-956B120675DC}"/>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6325367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571FC-4989-ADD2-D7BA-97F95A69AF56}"/>
            </a:ext>
          </a:extLst>
        </p:cNvPr>
        <p:cNvGrpSpPr/>
        <p:nvPr/>
      </p:nvGrpSpPr>
      <p:grpSpPr>
        <a:xfrm>
          <a:off x="0" y="0"/>
          <a:ext cx="0" cy="0"/>
          <a:chOff x="0" y="0"/>
          <a:chExt cx="0" cy="0"/>
        </a:xfrm>
      </p:grpSpPr>
      <p:pic>
        <p:nvPicPr>
          <p:cNvPr id="9" name="图片占位符 8">
            <a:extLst>
              <a:ext uri="{FF2B5EF4-FFF2-40B4-BE49-F238E27FC236}">
                <a16:creationId xmlns:a16="http://schemas.microsoft.com/office/drawing/2014/main" id="{39A8D437-F3CE-A6E0-4910-641CC50DDA6A}"/>
              </a:ext>
            </a:extLst>
          </p:cNvPr>
          <p:cNvPicPr>
            <a:picLocks noGrp="1" noChangeAspect="1"/>
          </p:cNvPicPr>
          <p:nvPr>
            <p:ph type="pic" sz="quarter" idx="14"/>
          </p:nvPr>
        </p:nvPicPr>
        <p:blipFill rotWithShape="1">
          <a:blip r:embed="rId2"/>
          <a:srcRect t="-163220" b="-163220"/>
          <a:stretch>
            <a:fillRect/>
          </a:stretch>
        </p:blipFill>
        <p:spPr>
          <a:prstGeom prst="rect">
            <a:avLst/>
          </a:prstGeom>
        </p:spPr>
      </p:pic>
      <p:sp>
        <p:nvSpPr>
          <p:cNvPr id="5" name="文本占位符 4">
            <a:extLst>
              <a:ext uri="{FF2B5EF4-FFF2-40B4-BE49-F238E27FC236}">
                <a16:creationId xmlns:a16="http://schemas.microsoft.com/office/drawing/2014/main" id="{E567273C-3E73-8170-77E2-EB9D23691CEA}"/>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ACB86765-FBF9-07B6-A9E6-4AA3AC933F99}"/>
              </a:ext>
            </a:extLst>
          </p:cNvPr>
          <p:cNvSpPr>
            <a:spLocks noGrp="1"/>
          </p:cNvSpPr>
          <p:nvPr>
            <p:ph type="body" sz="quarter" idx="11"/>
          </p:nvPr>
        </p:nvSpPr>
        <p:spPr>
          <a:xfrm>
            <a:off x="337295" y="1715628"/>
            <a:ext cx="5337642" cy="4095160"/>
          </a:xfrm>
        </p:spPr>
        <p:txBody>
          <a:bodyPr/>
          <a:lstStyle/>
          <a:p>
            <a:r>
              <a:rPr lang="zh-CN" altLang="en-US" dirty="0"/>
              <a:t>步骤 </a:t>
            </a:r>
            <a:r>
              <a:rPr lang="en-US" altLang="zh-CN" dirty="0"/>
              <a:t>05 </a:t>
            </a:r>
            <a:r>
              <a:rPr lang="zh-CN" altLang="en-US" dirty="0"/>
              <a:t>制作蒙版路径动画：在“时间轴”面板中激活“蒙版路径”属性，边观看合成窗口画面，边通过 </a:t>
            </a:r>
            <a:r>
              <a:rPr lang="en-US" altLang="zh-CN" dirty="0"/>
              <a:t>Ctrl + →</a:t>
            </a:r>
            <a:r>
              <a:rPr lang="zh-CN" altLang="en-US" dirty="0"/>
              <a:t>组合键逐帧调整蒙版位置，系统将自动生成关键帧。</a:t>
            </a:r>
            <a:endParaRPr lang="en-US" altLang="zh-CN" dirty="0"/>
          </a:p>
          <a:p>
            <a:r>
              <a:rPr lang="zh-CN" altLang="en-US" dirty="0"/>
              <a:t>提示：逐帧调整的快捷键为 </a:t>
            </a:r>
            <a:r>
              <a:rPr lang="en-US" altLang="zh-CN" dirty="0"/>
              <a:t>Ctrl+ ← / →</a:t>
            </a:r>
            <a:r>
              <a:rPr lang="zh-CN" altLang="en-US" dirty="0"/>
              <a:t>。</a:t>
            </a:r>
            <a:endParaRPr lang="en-US" altLang="zh-CN" dirty="0"/>
          </a:p>
          <a:p>
            <a:r>
              <a:rPr lang="zh-CN" altLang="en-US" dirty="0"/>
              <a:t>制作的动画关键帧如图 </a:t>
            </a:r>
            <a:r>
              <a:rPr lang="en-US" altLang="zh-CN" dirty="0"/>
              <a:t>1-2-7 </a:t>
            </a:r>
            <a:r>
              <a:rPr lang="zh-CN" altLang="en-US" dirty="0"/>
              <a:t>所示。</a:t>
            </a:r>
            <a:endParaRPr lang="en-US" altLang="zh-CN" dirty="0"/>
          </a:p>
        </p:txBody>
      </p:sp>
    </p:spTree>
    <p:extLst>
      <p:ext uri="{BB962C8B-B14F-4D97-AF65-F5344CB8AC3E}">
        <p14:creationId xmlns:p14="http://schemas.microsoft.com/office/powerpoint/2010/main" val="482284574"/>
      </p:ext>
    </p:extLst>
  </p:cSld>
  <p:clrMapOvr>
    <a:masterClrMapping/>
  </p:clrMapOvr>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35284-F27E-A83B-E207-857EEF24B4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D8FC26A-8FF8-2CDA-4108-07ABD11C02D9}"/>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9F048325-6969-0F15-BFC7-7AB007EF9EEA}"/>
              </a:ext>
            </a:extLst>
          </p:cNvPr>
          <p:cNvPicPr>
            <a:picLocks noGrp="1" noChangeAspect="1"/>
          </p:cNvPicPr>
          <p:nvPr>
            <p:ph type="pic" sz="quarter" idx="13"/>
          </p:nvPr>
        </p:nvPicPr>
        <p:blipFill rotWithShape="1">
          <a:blip r:embed="rId2"/>
          <a:srcRect t="-19856" b="-19856"/>
          <a:stretch>
            <a:fillRect/>
          </a:stretch>
        </p:blipFill>
        <p:spPr>
          <a:prstGeom prst="rect">
            <a:avLst/>
          </a:prstGeom>
        </p:spPr>
      </p:pic>
    </p:spTree>
    <p:extLst>
      <p:ext uri="{BB962C8B-B14F-4D97-AF65-F5344CB8AC3E}">
        <p14:creationId xmlns:p14="http://schemas.microsoft.com/office/powerpoint/2010/main" val="2145538825"/>
      </p:ext>
    </p:extLst>
  </p:cSld>
  <p:clrMapOvr>
    <a:masterClrMapping/>
  </p:clrMapOvr>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B9B06-622D-539B-4501-F76A1A22AD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0D07C14-CF7F-4469-EFF8-7889FC67635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49F9C9F-6503-B04E-C1AE-CF78158747BC}"/>
              </a:ext>
            </a:extLst>
          </p:cNvPr>
          <p:cNvPicPr>
            <a:picLocks noGrp="1" noChangeAspect="1"/>
          </p:cNvPicPr>
          <p:nvPr>
            <p:ph type="pic" sz="quarter" idx="13"/>
          </p:nvPr>
        </p:nvPicPr>
        <p:blipFill rotWithShape="1">
          <a:blip r:embed="rId2"/>
          <a:srcRect l="-12850" r="-12850"/>
          <a:stretch>
            <a:fillRect/>
          </a:stretch>
        </p:blipFill>
        <p:spPr>
          <a:prstGeom prst="rect">
            <a:avLst/>
          </a:prstGeom>
        </p:spPr>
      </p:pic>
    </p:spTree>
    <p:extLst>
      <p:ext uri="{BB962C8B-B14F-4D97-AF65-F5344CB8AC3E}">
        <p14:creationId xmlns:p14="http://schemas.microsoft.com/office/powerpoint/2010/main" val="4180791584"/>
      </p:ext>
    </p:extLst>
  </p:cSld>
  <p:clrMapOvr>
    <a:masterClrMapping/>
  </p:clrMapOvr>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CF9E1-C6B1-2A91-8513-98517C03B15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48DEBB3-4059-3D00-4FC3-45AA2D3073AB}"/>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05 </a:t>
            </a:r>
            <a:r>
              <a:rPr lang="zh-CN" altLang="en-US" dirty="0"/>
              <a:t>在“时间轴”面板的空白处右击，在右键菜单中选择“新建”→“空对象”选项，创建一个空对象图层。将“杭州”和 “山</a:t>
            </a:r>
            <a:r>
              <a:rPr lang="en-US" altLang="zh-CN" dirty="0"/>
              <a:t>3.png”</a:t>
            </a:r>
            <a:r>
              <a:rPr lang="zh-CN" altLang="en-US" dirty="0"/>
              <a:t>图层的父级关联器拖向该空对象。按 </a:t>
            </a:r>
            <a:r>
              <a:rPr lang="en-US" altLang="zh-CN" dirty="0"/>
              <a:t>P </a:t>
            </a:r>
            <a:r>
              <a:rPr lang="zh-CN" altLang="en-US" dirty="0"/>
              <a:t>键展开空对象的位置属性，为其设置关键帧动画，实现整体移动效果。</a:t>
            </a:r>
            <a:endParaRPr lang="en-US" altLang="zh-CN" dirty="0"/>
          </a:p>
          <a:p>
            <a:r>
              <a:rPr lang="zh-CN" altLang="en-US" dirty="0"/>
              <a:t>新建空对象操作如图 </a:t>
            </a:r>
            <a:r>
              <a:rPr lang="en-US" altLang="zh-CN" dirty="0"/>
              <a:t>4-3-9 </a:t>
            </a:r>
            <a:r>
              <a:rPr lang="zh-CN" altLang="en-US" dirty="0"/>
              <a:t>所示。选择空对象为父级的操作如图 </a:t>
            </a:r>
            <a:r>
              <a:rPr lang="en-US" altLang="zh-CN" dirty="0"/>
              <a:t>4-3-10 </a:t>
            </a:r>
            <a:r>
              <a:rPr lang="zh-CN" altLang="en-US" dirty="0"/>
              <a:t>所示。</a:t>
            </a:r>
          </a:p>
        </p:txBody>
      </p:sp>
      <p:sp>
        <p:nvSpPr>
          <p:cNvPr id="4" name="文本占位符 3">
            <a:extLst>
              <a:ext uri="{FF2B5EF4-FFF2-40B4-BE49-F238E27FC236}">
                <a16:creationId xmlns:a16="http://schemas.microsoft.com/office/drawing/2014/main" id="{15A3B6F7-36AA-39D9-9DDD-83307472D54E}"/>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604588212"/>
      </p:ext>
    </p:extLst>
  </p:cSld>
  <p:clrMapOvr>
    <a:masterClrMapping/>
  </p:clrMapOvr>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D9DF9-2493-B702-5853-C4D668D6E0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8E8393-AFB6-FF63-1AD5-53F6C4308CE6}"/>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AA45FCBC-8333-3F68-700C-99795D543BB3}"/>
              </a:ext>
            </a:extLst>
          </p:cNvPr>
          <p:cNvPicPr>
            <a:picLocks noGrp="1" noChangeAspect="1"/>
          </p:cNvPicPr>
          <p:nvPr>
            <p:ph type="pic" sz="quarter" idx="13"/>
          </p:nvPr>
        </p:nvPicPr>
        <p:blipFill rotWithShape="1">
          <a:blip r:embed="rId2"/>
          <a:srcRect t="-2564" b="-2564"/>
          <a:stretch>
            <a:fillRect/>
          </a:stretch>
        </p:blipFill>
        <p:spPr>
          <a:prstGeom prst="rect">
            <a:avLst/>
          </a:prstGeom>
        </p:spPr>
      </p:pic>
    </p:spTree>
    <p:extLst>
      <p:ext uri="{BB962C8B-B14F-4D97-AF65-F5344CB8AC3E}">
        <p14:creationId xmlns:p14="http://schemas.microsoft.com/office/powerpoint/2010/main" val="1396526401"/>
      </p:ext>
    </p:extLst>
  </p:cSld>
  <p:clrMapOvr>
    <a:masterClrMapping/>
  </p:clrMapOvr>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4D11F-93E0-FF9F-1851-713251E736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6D625C6-7F18-C29D-2AE0-EB60E97841D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D12D94B-9ECA-E06D-87A8-CD01FBB6AC92}"/>
              </a:ext>
            </a:extLst>
          </p:cNvPr>
          <p:cNvPicPr>
            <a:picLocks noGrp="1" noChangeAspect="1"/>
          </p:cNvPicPr>
          <p:nvPr>
            <p:ph type="pic" sz="quarter" idx="13"/>
          </p:nvPr>
        </p:nvPicPr>
        <p:blipFill rotWithShape="1">
          <a:blip r:embed="rId2"/>
          <a:srcRect t="-3470" b="-3470"/>
          <a:stretch>
            <a:fillRect/>
          </a:stretch>
        </p:blipFill>
        <p:spPr>
          <a:prstGeom prst="rect">
            <a:avLst/>
          </a:prstGeom>
        </p:spPr>
      </p:pic>
    </p:spTree>
    <p:extLst>
      <p:ext uri="{BB962C8B-B14F-4D97-AF65-F5344CB8AC3E}">
        <p14:creationId xmlns:p14="http://schemas.microsoft.com/office/powerpoint/2010/main" val="641553683"/>
      </p:ext>
    </p:extLst>
  </p:cSld>
  <p:clrMapOvr>
    <a:masterClrMapping/>
  </p:clrMapOvr>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2AA65-5502-AD25-6B4B-83B1C329A9A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F221AAE-1A6B-DD81-DE9D-545945B46038}"/>
              </a:ext>
            </a:extLst>
          </p:cNvPr>
          <p:cNvSpPr>
            <a:spLocks noGrp="1"/>
          </p:cNvSpPr>
          <p:nvPr>
            <p:ph type="body" sz="quarter" idx="11"/>
          </p:nvPr>
        </p:nvSpPr>
        <p:spPr>
          <a:xfrm>
            <a:off x="337294" y="1207797"/>
            <a:ext cx="11275585" cy="5110823"/>
          </a:xfrm>
        </p:spPr>
        <p:txBody>
          <a:bodyPr/>
          <a:lstStyle/>
          <a:p>
            <a:r>
              <a:rPr lang="zh-CN" altLang="en-US" dirty="0"/>
              <a:t>步骤 </a:t>
            </a:r>
            <a:r>
              <a:rPr lang="en-US" altLang="zh-CN" dirty="0"/>
              <a:t>06 </a:t>
            </a:r>
            <a:r>
              <a:rPr lang="zh-CN" altLang="en-US" dirty="0"/>
              <a:t>根据任务制作过程，观看画面效果。</a:t>
            </a:r>
            <a:endParaRPr lang="en-US" altLang="zh-CN" dirty="0"/>
          </a:p>
          <a:p>
            <a:r>
              <a:rPr lang="zh-CN" altLang="en-US" dirty="0"/>
              <a:t>保存项目文件：在菜单栏中选择“文件”→“另存为”选项，或按 </a:t>
            </a:r>
            <a:r>
              <a:rPr lang="en-US" altLang="zh-CN" dirty="0" err="1"/>
              <a:t>Ctrl+S</a:t>
            </a:r>
            <a:r>
              <a:rPr lang="en-US" altLang="zh-CN" dirty="0"/>
              <a:t> </a:t>
            </a:r>
            <a:r>
              <a:rPr lang="zh-CN" altLang="en-US" dirty="0"/>
              <a:t>组合键，将项目文件保存到指定位置。</a:t>
            </a:r>
            <a:endParaRPr lang="en-US" altLang="zh-CN" dirty="0"/>
          </a:p>
          <a:p>
            <a:r>
              <a:rPr lang="zh-CN" altLang="en-US" dirty="0"/>
              <a:t>扫码观看视频输出视频：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50399083-8B09-A6D4-3F57-4ECEFE763482}"/>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543713118"/>
      </p:ext>
    </p:extLst>
  </p:cSld>
  <p:clrMapOvr>
    <a:masterClrMapping/>
  </p:clrMapOvr>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D4337B92-F24B-BE12-8448-4461D6F9F44C}"/>
              </a:ext>
            </a:extLst>
          </p:cNvPr>
          <p:cNvSpPr>
            <a:spLocks noGrp="1"/>
          </p:cNvSpPr>
          <p:nvPr>
            <p:ph type="body" sz="quarter" idx="10"/>
          </p:nvPr>
        </p:nvSpPr>
        <p:spPr/>
        <p:txBody>
          <a:bodyPr/>
          <a:lstStyle/>
          <a:p>
            <a:r>
              <a:rPr lang="zh-CN" altLang="en-US" dirty="0"/>
              <a:t>任务 </a:t>
            </a:r>
            <a:r>
              <a:rPr lang="en-US" altLang="zh-CN" dirty="0"/>
              <a:t>4.4</a:t>
            </a:r>
            <a:endParaRPr lang="zh-CN" altLang="en-US" dirty="0"/>
          </a:p>
        </p:txBody>
      </p:sp>
      <p:sp>
        <p:nvSpPr>
          <p:cNvPr id="8" name="文本占位符 7">
            <a:extLst>
              <a:ext uri="{FF2B5EF4-FFF2-40B4-BE49-F238E27FC236}">
                <a16:creationId xmlns:a16="http://schemas.microsoft.com/office/drawing/2014/main" id="{1E7D6AB8-2F37-3D62-D2D9-6E14FB12EF41}"/>
              </a:ext>
            </a:extLst>
          </p:cNvPr>
          <p:cNvSpPr>
            <a:spLocks noGrp="1"/>
          </p:cNvSpPr>
          <p:nvPr>
            <p:ph type="body" sz="quarter" idx="11"/>
          </p:nvPr>
        </p:nvSpPr>
        <p:spPr/>
        <p:txBody>
          <a:bodyPr/>
          <a:lstStyle/>
          <a:p>
            <a:r>
              <a:rPr lang="zh-CN" altLang="en-US" dirty="0"/>
              <a:t>三维鎏金穿梭国风文字</a:t>
            </a:r>
          </a:p>
        </p:txBody>
      </p:sp>
      <p:sp>
        <p:nvSpPr>
          <p:cNvPr id="9" name="文本占位符 8">
            <a:extLst>
              <a:ext uri="{FF2B5EF4-FFF2-40B4-BE49-F238E27FC236}">
                <a16:creationId xmlns:a16="http://schemas.microsoft.com/office/drawing/2014/main" id="{26CED079-FEF4-2C7C-3C03-E5A4BF9A7A3B}"/>
              </a:ext>
            </a:extLst>
          </p:cNvPr>
          <p:cNvSpPr>
            <a:spLocks noGrp="1"/>
          </p:cNvSpPr>
          <p:nvPr>
            <p:ph type="body" sz="quarter" idx="12"/>
          </p:nvPr>
        </p:nvSpPr>
        <p:spPr/>
        <p:txBody>
          <a:bodyPr/>
          <a:lstStyle/>
          <a:p>
            <a:r>
              <a:rPr lang="en-US" altLang="zh-CN" dirty="0"/>
              <a:t>——</a:t>
            </a:r>
            <a:r>
              <a:rPr lang="zh-CN" altLang="en-US" dirty="0"/>
              <a:t>科技让传统文化活起来</a:t>
            </a:r>
          </a:p>
        </p:txBody>
      </p:sp>
    </p:spTree>
    <p:extLst>
      <p:ext uri="{BB962C8B-B14F-4D97-AF65-F5344CB8AC3E}">
        <p14:creationId xmlns:p14="http://schemas.microsoft.com/office/powerpoint/2010/main" val="3239292026"/>
      </p:ext>
    </p:extLst>
  </p:cSld>
  <p:clrMapOvr>
    <a:masterClrMapping/>
  </p:clrMapOvr>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A8378-05DA-2A30-124E-CBDD64D5BB7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63D41F2-E4F2-4646-8A9A-4CDB21D78169}"/>
              </a:ext>
            </a:extLst>
          </p:cNvPr>
          <p:cNvSpPr>
            <a:spLocks noGrp="1"/>
          </p:cNvSpPr>
          <p:nvPr>
            <p:ph type="body" sz="quarter" idx="11"/>
          </p:nvPr>
        </p:nvSpPr>
        <p:spPr>
          <a:xfrm>
            <a:off x="337294" y="2477376"/>
            <a:ext cx="11275585" cy="2571666"/>
          </a:xfrm>
        </p:spPr>
        <p:txBody>
          <a:bodyPr/>
          <a:lstStyle/>
          <a:p>
            <a:r>
              <a:rPr lang="zh-CN" altLang="en-US" dirty="0"/>
              <a:t>本任务聚焦于“三维鎏金穿梭国风文字”，目标是通过 </a:t>
            </a:r>
            <a:r>
              <a:rPr lang="en-US" altLang="zh-CN" dirty="0"/>
              <a:t>Adobe After Effects </a:t>
            </a:r>
            <a:r>
              <a:rPr lang="zh-CN" altLang="en-US" dirty="0"/>
              <a:t>软件，将中华优秀传统文化的美感与现代科技完美结合。具体来说，完成任务的核心要素如下。</a:t>
            </a:r>
            <a:endParaRPr lang="en-US" altLang="zh-CN" dirty="0"/>
          </a:p>
          <a:p>
            <a:pPr marL="1074738" indent="-342900">
              <a:buSzPct val="80000"/>
              <a:buFont typeface="Wingdings" panose="05000000000000000000" pitchFamily="2" charset="2"/>
              <a:buChar char="l"/>
            </a:pPr>
            <a:r>
              <a:rPr lang="zh-CN" altLang="en-US" dirty="0"/>
              <a:t>动态文字效果</a:t>
            </a:r>
            <a:endParaRPr lang="en-US" altLang="zh-CN" dirty="0"/>
          </a:p>
          <a:p>
            <a:pPr marL="1074738" indent="-342900">
              <a:buSzPct val="80000"/>
              <a:buFont typeface="Wingdings" panose="05000000000000000000" pitchFamily="2" charset="2"/>
              <a:buChar char="l"/>
            </a:pPr>
            <a:r>
              <a:rPr lang="zh-CN" altLang="en-US" dirty="0"/>
              <a:t>时间静止帧</a:t>
            </a:r>
            <a:endParaRPr lang="en-US" altLang="zh-CN" dirty="0"/>
          </a:p>
          <a:p>
            <a:pPr marL="1074738" indent="-342900">
              <a:buSzPct val="80000"/>
              <a:buFont typeface="Wingdings" panose="05000000000000000000" pitchFamily="2" charset="2"/>
              <a:buChar char="l"/>
            </a:pPr>
            <a:r>
              <a:rPr lang="zh-CN" altLang="en-US" dirty="0"/>
              <a:t>三维运镜技术</a:t>
            </a:r>
          </a:p>
        </p:txBody>
      </p:sp>
      <p:sp>
        <p:nvSpPr>
          <p:cNvPr id="4" name="文本占位符 3">
            <a:extLst>
              <a:ext uri="{FF2B5EF4-FFF2-40B4-BE49-F238E27FC236}">
                <a16:creationId xmlns:a16="http://schemas.microsoft.com/office/drawing/2014/main" id="{F5AE5D58-9BF9-115B-4880-2FAABE1D6E45}"/>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1383825706"/>
      </p:ext>
    </p:extLst>
  </p:cSld>
  <p:clrMapOvr>
    <a:masterClrMapping/>
  </p:clrMapOvr>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BD2D9-4419-61F2-8408-BBA9C818559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7EA1817-9E76-A876-AC2C-C60A8C975E01}"/>
              </a:ext>
            </a:extLst>
          </p:cNvPr>
          <p:cNvSpPr>
            <a:spLocks noGrp="1"/>
          </p:cNvSpPr>
          <p:nvPr>
            <p:ph type="body" sz="quarter" idx="11"/>
          </p:nvPr>
        </p:nvSpPr>
        <p:spPr>
          <a:xfrm>
            <a:off x="337294" y="2985207"/>
            <a:ext cx="11275585" cy="1556003"/>
          </a:xfrm>
        </p:spPr>
        <p:txBody>
          <a:bodyPr/>
          <a:lstStyle/>
          <a:p>
            <a:r>
              <a:rPr lang="zh-CN" altLang="en-US" dirty="0"/>
              <a:t>（</a:t>
            </a:r>
            <a:r>
              <a:rPr lang="en-US" altLang="zh-CN" dirty="0"/>
              <a:t>1</a:t>
            </a:r>
            <a:r>
              <a:rPr lang="zh-CN" altLang="en-US" dirty="0"/>
              <a:t>）掌握 </a:t>
            </a:r>
            <a:r>
              <a:rPr lang="en-US" altLang="zh-CN" dirty="0"/>
              <a:t>Alpha </a:t>
            </a:r>
            <a:r>
              <a:rPr lang="zh-CN" altLang="en-US" dirty="0"/>
              <a:t>图层遮罩的应用。</a:t>
            </a:r>
          </a:p>
          <a:p>
            <a:r>
              <a:rPr lang="zh-CN" altLang="en-US" dirty="0"/>
              <a:t>（</a:t>
            </a:r>
            <a:r>
              <a:rPr lang="en-US" altLang="zh-CN" dirty="0"/>
              <a:t>2</a:t>
            </a:r>
            <a:r>
              <a:rPr lang="zh-CN" altLang="en-US" dirty="0"/>
              <a:t>）掌握不同视角图层的调整方法。</a:t>
            </a:r>
          </a:p>
          <a:p>
            <a:r>
              <a:rPr lang="zh-CN" altLang="en-US" dirty="0"/>
              <a:t>（</a:t>
            </a:r>
            <a:r>
              <a:rPr lang="en-US" altLang="zh-CN" dirty="0"/>
              <a:t>3</a:t>
            </a:r>
            <a:r>
              <a:rPr lang="zh-CN" altLang="en-US" dirty="0"/>
              <a:t>）掌握三维运镜的应用。</a:t>
            </a:r>
          </a:p>
        </p:txBody>
      </p:sp>
      <p:sp>
        <p:nvSpPr>
          <p:cNvPr id="4" name="文本占位符 3">
            <a:extLst>
              <a:ext uri="{FF2B5EF4-FFF2-40B4-BE49-F238E27FC236}">
                <a16:creationId xmlns:a16="http://schemas.microsoft.com/office/drawing/2014/main" id="{DA87AB33-2335-1644-E989-57A234A814F7}"/>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473023094"/>
      </p:ext>
    </p:extLst>
  </p:cSld>
  <p:clrMapOvr>
    <a:masterClrMapping/>
  </p:clrMapOvr>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18208-76DB-944D-DF39-A1C99FA429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A5AAE1-705A-CE6C-4FB2-2456A66DB545}"/>
              </a:ext>
            </a:extLst>
          </p:cNvPr>
          <p:cNvSpPr>
            <a:spLocks noGrp="1"/>
          </p:cNvSpPr>
          <p:nvPr>
            <p:ph type="body" sz="quarter" idx="11"/>
          </p:nvPr>
        </p:nvSpPr>
        <p:spPr>
          <a:xfrm>
            <a:off x="337294" y="3493038"/>
            <a:ext cx="11275585" cy="540341"/>
          </a:xfrm>
        </p:spPr>
        <p:txBody>
          <a:bodyPr/>
          <a:lstStyle/>
          <a:p>
            <a:r>
              <a:rPr lang="zh-CN" altLang="en-US" dirty="0"/>
              <a:t>本任务使用的素材主要有国风背景图、金色纸片素材及相关古文诗句。</a:t>
            </a:r>
          </a:p>
        </p:txBody>
      </p:sp>
      <p:sp>
        <p:nvSpPr>
          <p:cNvPr id="4" name="文本占位符 3">
            <a:extLst>
              <a:ext uri="{FF2B5EF4-FFF2-40B4-BE49-F238E27FC236}">
                <a16:creationId xmlns:a16="http://schemas.microsoft.com/office/drawing/2014/main" id="{26ADE966-6D9D-53AC-8F04-15CEBB2C9F66}"/>
              </a:ext>
            </a:extLst>
          </p:cNvPr>
          <p:cNvSpPr>
            <a:spLocks noGrp="1"/>
          </p:cNvSpPr>
          <p:nvPr>
            <p:ph type="body" sz="quarter" idx="10"/>
          </p:nvPr>
        </p:nvSpPr>
        <p:spPr/>
        <p:txBody>
          <a:bodyPr/>
          <a:lstStyle/>
          <a:p>
            <a:r>
              <a:rPr lang="zh-CN" altLang="en-US" dirty="0"/>
              <a:t>任务素材要求</a:t>
            </a:r>
          </a:p>
        </p:txBody>
      </p:sp>
    </p:spTree>
    <p:extLst>
      <p:ext uri="{BB962C8B-B14F-4D97-AF65-F5344CB8AC3E}">
        <p14:creationId xmlns:p14="http://schemas.microsoft.com/office/powerpoint/2010/main" val="36802000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48910-6985-DDA0-35C9-F9A047120A9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095BC16-EE9F-5EAC-388B-EC1ABF34CFF2}"/>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E1593529-105D-FFC5-0B64-F759D2C588B8}"/>
              </a:ext>
            </a:extLst>
          </p:cNvPr>
          <p:cNvSpPr>
            <a:spLocks noGrp="1"/>
          </p:cNvSpPr>
          <p:nvPr>
            <p:ph type="body" sz="quarter" idx="11"/>
          </p:nvPr>
        </p:nvSpPr>
        <p:spPr>
          <a:xfrm>
            <a:off x="337295" y="2731290"/>
            <a:ext cx="5337642" cy="2063835"/>
          </a:xfrm>
        </p:spPr>
        <p:txBody>
          <a:bodyPr/>
          <a:lstStyle/>
          <a:p>
            <a:r>
              <a:rPr lang="zh-CN" altLang="en-US" dirty="0"/>
              <a:t>步骤 </a:t>
            </a:r>
            <a:r>
              <a:rPr lang="en-US" altLang="zh-CN" dirty="0"/>
              <a:t>06 </a:t>
            </a:r>
            <a:r>
              <a:rPr lang="zh-CN" altLang="en-US" dirty="0"/>
              <a:t>观看合成窗口，针对画面中无光线的部分，在“时间轴”面板中对纯色图层进行裁剪。</a:t>
            </a:r>
            <a:endParaRPr lang="en-US" altLang="zh-CN" dirty="0"/>
          </a:p>
          <a:p>
            <a:r>
              <a:rPr lang="zh-CN" altLang="en-US" dirty="0"/>
              <a:t>图层裁剪效果如图 </a:t>
            </a:r>
            <a:r>
              <a:rPr lang="en-US" altLang="zh-CN" dirty="0"/>
              <a:t>1-2-8 </a:t>
            </a:r>
            <a:r>
              <a:rPr lang="zh-CN" altLang="en-US" dirty="0"/>
              <a:t>所示。</a:t>
            </a:r>
            <a:endParaRPr lang="en-US" altLang="zh-CN" dirty="0"/>
          </a:p>
        </p:txBody>
      </p:sp>
      <p:pic>
        <p:nvPicPr>
          <p:cNvPr id="7" name="图片占位符 6">
            <a:extLst>
              <a:ext uri="{FF2B5EF4-FFF2-40B4-BE49-F238E27FC236}">
                <a16:creationId xmlns:a16="http://schemas.microsoft.com/office/drawing/2014/main" id="{1F7556D3-EC92-20BB-49F2-8730C4DF3474}"/>
              </a:ext>
            </a:extLst>
          </p:cNvPr>
          <p:cNvPicPr>
            <a:picLocks noGrp="1" noChangeAspect="1"/>
          </p:cNvPicPr>
          <p:nvPr>
            <p:ph type="pic" sz="quarter" idx="14"/>
          </p:nvPr>
        </p:nvPicPr>
        <p:blipFill rotWithShape="1">
          <a:blip r:embed="rId2"/>
          <a:srcRect t="-83779" b="-83779"/>
          <a:stretch>
            <a:fillRect/>
          </a:stretch>
        </p:blipFill>
        <p:spPr>
          <a:prstGeom prst="rect">
            <a:avLst/>
          </a:prstGeom>
        </p:spPr>
      </p:pic>
    </p:spTree>
    <p:extLst>
      <p:ext uri="{BB962C8B-B14F-4D97-AF65-F5344CB8AC3E}">
        <p14:creationId xmlns:p14="http://schemas.microsoft.com/office/powerpoint/2010/main" val="1682050998"/>
      </p:ext>
    </p:extLst>
  </p:cSld>
  <p:clrMapOvr>
    <a:masterClrMapping/>
  </p:clrMapOvr>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64418-CDB9-4217-8CC3-A1F05691E4E1}"/>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C65B7694-6FB9-709F-8225-F3296C8CB785}"/>
              </a:ext>
            </a:extLst>
          </p:cNvPr>
          <p:cNvPicPr>
            <a:picLocks noGrp="1" noChangeAspect="1"/>
          </p:cNvPicPr>
          <p:nvPr>
            <p:ph type="pic" sz="quarter" idx="14"/>
          </p:nvPr>
        </p:nvPicPr>
        <p:blipFill rotWithShape="1">
          <a:blip r:embed="rId2"/>
          <a:srcRect t="-18779" b="-18779"/>
          <a:stretch>
            <a:fillRect/>
          </a:stretch>
        </p:blipFill>
        <p:spPr>
          <a:prstGeom prst="rect">
            <a:avLst/>
          </a:prstGeom>
        </p:spPr>
      </p:pic>
      <p:sp>
        <p:nvSpPr>
          <p:cNvPr id="4" name="文本占位符 3">
            <a:extLst>
              <a:ext uri="{FF2B5EF4-FFF2-40B4-BE49-F238E27FC236}">
                <a16:creationId xmlns:a16="http://schemas.microsoft.com/office/drawing/2014/main" id="{BBCBBCC2-4D90-4C84-11CA-8F4877BD38DE}"/>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3719E383-5282-2044-8FEF-D9990A240803}"/>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软件，双击“项目”面板的空白处，导入所需素材。选中“项目”面板中的实拍素材，将其拖至“项目”面板左下角的“新建合成”按钮上，新建一个与实拍素材尺寸相同的合成。新建合成参数设置如图 </a:t>
            </a:r>
            <a:r>
              <a:rPr lang="en-US" altLang="zh-CN" dirty="0"/>
              <a:t>4-4-2 </a:t>
            </a:r>
            <a:r>
              <a:rPr lang="zh-CN" altLang="en-US" dirty="0"/>
              <a:t>所示。</a:t>
            </a:r>
          </a:p>
        </p:txBody>
      </p:sp>
    </p:spTree>
    <p:extLst>
      <p:ext uri="{BB962C8B-B14F-4D97-AF65-F5344CB8AC3E}">
        <p14:creationId xmlns:p14="http://schemas.microsoft.com/office/powerpoint/2010/main" val="2113248399"/>
      </p:ext>
    </p:extLst>
  </p:cSld>
  <p:clrMapOvr>
    <a:masterClrMapping/>
  </p:clrMapOvr>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61916-3AC6-299B-BC5E-5F5F3565D6D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2243FCB-3C19-5104-495A-4F85DE837C8B}"/>
              </a:ext>
            </a:extLst>
          </p:cNvPr>
          <p:cNvSpPr>
            <a:spLocks noGrp="1"/>
          </p:cNvSpPr>
          <p:nvPr>
            <p:ph type="body" sz="quarter" idx="11"/>
          </p:nvPr>
        </p:nvSpPr>
        <p:spPr>
          <a:xfrm>
            <a:off x="337294" y="1715628"/>
            <a:ext cx="11275585" cy="4095160"/>
          </a:xfrm>
        </p:spPr>
        <p:txBody>
          <a:bodyPr/>
          <a:lstStyle/>
          <a:p>
            <a:r>
              <a:rPr lang="zh-CN" altLang="en-US" dirty="0"/>
              <a:t>步骤 </a:t>
            </a:r>
            <a:r>
              <a:rPr lang="en-US" altLang="zh-CN" dirty="0"/>
              <a:t>02 </a:t>
            </a:r>
            <a:r>
              <a:rPr lang="zh-CN" altLang="en-US" dirty="0"/>
              <a:t>在工具栏中选择直排文字工具，然后将预先准备好的诗句复制并粘贴到项目中。调整文字的字体、位置，确保文字及其锚点都位于画面中央。使用快捷键 </a:t>
            </a:r>
            <a:r>
              <a:rPr lang="en-US" altLang="zh-CN" dirty="0" err="1"/>
              <a:t>Ctrl+Alt+Home</a:t>
            </a:r>
            <a:r>
              <a:rPr lang="en-US" altLang="zh-CN" dirty="0"/>
              <a:t> </a:t>
            </a:r>
            <a:r>
              <a:rPr lang="zh-CN" altLang="en-US" dirty="0"/>
              <a:t>调整文字的锚点至中心，使用快捷键</a:t>
            </a:r>
            <a:r>
              <a:rPr lang="en-US" altLang="zh-CN" dirty="0" err="1"/>
              <a:t>Ctrl+Home</a:t>
            </a:r>
            <a:r>
              <a:rPr lang="en-US" altLang="zh-CN" dirty="0"/>
              <a:t> </a:t>
            </a:r>
            <a:r>
              <a:rPr lang="zh-CN" altLang="en-US" dirty="0"/>
              <a:t>将文字在画布上的位置设置为中心。在“项目”面板中找到金色背景素材，并将其拖放到文字图层下方，以确保文字与背景大小匹配。为下层的金色背景图层应用 </a:t>
            </a:r>
            <a:r>
              <a:rPr lang="en-US" altLang="zh-CN" dirty="0"/>
              <a:t>Alpha </a:t>
            </a:r>
            <a:r>
              <a:rPr lang="zh-CN" altLang="en-US" dirty="0"/>
              <a:t>遮罩。在“时间轴”面板中，将文字层与金色背景图层进行预合成。</a:t>
            </a:r>
            <a:endParaRPr lang="en-US" altLang="zh-CN" dirty="0"/>
          </a:p>
          <a:p>
            <a:r>
              <a:rPr lang="zh-CN" altLang="en-US" dirty="0"/>
              <a:t>文字制作如图 </a:t>
            </a:r>
            <a:r>
              <a:rPr lang="en-US" altLang="zh-CN" dirty="0"/>
              <a:t>4-4-3 </a:t>
            </a:r>
            <a:r>
              <a:rPr lang="zh-CN" altLang="en-US" dirty="0"/>
              <a:t>所示。</a:t>
            </a:r>
            <a:r>
              <a:rPr lang="en-US" altLang="zh-CN" dirty="0"/>
              <a:t>Alpha </a:t>
            </a:r>
            <a:r>
              <a:rPr lang="zh-CN" altLang="en-US" dirty="0"/>
              <a:t>遮罩设置如图 </a:t>
            </a:r>
            <a:r>
              <a:rPr lang="en-US" altLang="zh-CN" dirty="0"/>
              <a:t>4-4-4 </a:t>
            </a:r>
            <a:r>
              <a:rPr lang="zh-CN" altLang="en-US" dirty="0"/>
              <a:t>所示。</a:t>
            </a:r>
            <a:endParaRPr lang="en-US" altLang="zh-CN" dirty="0"/>
          </a:p>
          <a:p>
            <a:r>
              <a:rPr lang="zh-CN" altLang="en-US" dirty="0"/>
              <a:t>提示：执行预合成操作的快捷键为 </a:t>
            </a:r>
            <a:r>
              <a:rPr lang="en-US" altLang="zh-CN" dirty="0" err="1"/>
              <a:t>Ctrl+Shift+C</a:t>
            </a:r>
            <a:r>
              <a:rPr lang="zh-CN" altLang="en-US" dirty="0"/>
              <a:t>。</a:t>
            </a:r>
          </a:p>
        </p:txBody>
      </p:sp>
      <p:sp>
        <p:nvSpPr>
          <p:cNvPr id="4" name="文本占位符 3">
            <a:extLst>
              <a:ext uri="{FF2B5EF4-FFF2-40B4-BE49-F238E27FC236}">
                <a16:creationId xmlns:a16="http://schemas.microsoft.com/office/drawing/2014/main" id="{9918CA3D-C830-4B59-F3E0-B7F16322BF98}"/>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510584800"/>
      </p:ext>
    </p:extLst>
  </p:cSld>
  <p:clrMapOvr>
    <a:masterClrMapping/>
  </p:clrMapOvr>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A7429-657B-ECC5-CF2E-F36BDF6887B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030935-6AC1-7B2D-8318-BC37E764E07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AC7E3483-5245-F775-9A15-052495A5E938}"/>
              </a:ext>
            </a:extLst>
          </p:cNvPr>
          <p:cNvPicPr>
            <a:picLocks noGrp="1" noChangeAspect="1"/>
          </p:cNvPicPr>
          <p:nvPr>
            <p:ph type="pic" sz="quarter" idx="13"/>
          </p:nvPr>
        </p:nvPicPr>
        <p:blipFill rotWithShape="1">
          <a:blip r:embed="rId2"/>
          <a:srcRect l="-11772" r="-11772"/>
          <a:stretch>
            <a:fillRect/>
          </a:stretch>
        </p:blipFill>
        <p:spPr>
          <a:prstGeom prst="rect">
            <a:avLst/>
          </a:prstGeom>
        </p:spPr>
      </p:pic>
    </p:spTree>
    <p:extLst>
      <p:ext uri="{BB962C8B-B14F-4D97-AF65-F5344CB8AC3E}">
        <p14:creationId xmlns:p14="http://schemas.microsoft.com/office/powerpoint/2010/main" val="604805733"/>
      </p:ext>
    </p:extLst>
  </p:cSld>
  <p:clrMapOvr>
    <a:masterClrMapping/>
  </p:clrMapOvr>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8435CC-D977-88A3-93C9-541D6FB190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8CE052-DB9D-B1FC-52D6-904DF48C492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AADA5858-FC6B-3F2D-495F-E70742B2A2A5}"/>
              </a:ext>
            </a:extLst>
          </p:cNvPr>
          <p:cNvPicPr>
            <a:picLocks noGrp="1" noChangeAspect="1"/>
          </p:cNvPicPr>
          <p:nvPr>
            <p:ph type="pic" sz="quarter" idx="13"/>
          </p:nvPr>
        </p:nvPicPr>
        <p:blipFill rotWithShape="1">
          <a:blip r:embed="rId2"/>
          <a:srcRect t="-27163" b="-27163"/>
          <a:stretch>
            <a:fillRect/>
          </a:stretch>
        </p:blipFill>
        <p:spPr>
          <a:prstGeom prst="rect">
            <a:avLst/>
          </a:prstGeom>
        </p:spPr>
      </p:pic>
    </p:spTree>
    <p:extLst>
      <p:ext uri="{BB962C8B-B14F-4D97-AF65-F5344CB8AC3E}">
        <p14:creationId xmlns:p14="http://schemas.microsoft.com/office/powerpoint/2010/main" val="612004663"/>
      </p:ext>
    </p:extLst>
  </p:cSld>
  <p:clrMapOvr>
    <a:masterClrMapping/>
  </p:clrMapOvr>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DFC73D-B257-2A0C-B0D7-06D2C191C7D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AF8BF1F-C74C-C9AE-8813-2FD437DCBE23}"/>
              </a:ext>
            </a:extLst>
          </p:cNvPr>
          <p:cNvSpPr>
            <a:spLocks noGrp="1"/>
          </p:cNvSpPr>
          <p:nvPr>
            <p:ph type="body" sz="quarter" idx="11"/>
          </p:nvPr>
        </p:nvSpPr>
        <p:spPr>
          <a:xfrm>
            <a:off x="337294" y="1969544"/>
            <a:ext cx="11275585" cy="3587329"/>
          </a:xfrm>
        </p:spPr>
        <p:txBody>
          <a:bodyPr/>
          <a:lstStyle/>
          <a:p>
            <a:r>
              <a:rPr lang="zh-CN" altLang="en-US" dirty="0"/>
              <a:t>步骤 </a:t>
            </a:r>
            <a:r>
              <a:rPr lang="en-US" altLang="zh-CN" dirty="0"/>
              <a:t>03 </a:t>
            </a:r>
            <a:r>
              <a:rPr lang="zh-CN" altLang="en-US" dirty="0"/>
              <a:t>为了创建不同的文字合成，首先在“项目”面板中复制（</a:t>
            </a:r>
            <a:r>
              <a:rPr lang="en-US" altLang="zh-CN" dirty="0" err="1"/>
              <a:t>Ctrl+C</a:t>
            </a:r>
            <a:r>
              <a:rPr lang="zh-CN" altLang="en-US" dirty="0"/>
              <a:t>）并粘贴（</a:t>
            </a:r>
            <a:r>
              <a:rPr lang="en-US" altLang="zh-CN" dirty="0" err="1"/>
              <a:t>Ctrl+V</a:t>
            </a:r>
            <a:r>
              <a:rPr lang="zh-CN" altLang="en-US" dirty="0"/>
              <a:t>）或直接复制（</a:t>
            </a:r>
            <a:r>
              <a:rPr lang="en-US" altLang="zh-CN" dirty="0" err="1"/>
              <a:t>Ctrl+D</a:t>
            </a:r>
            <a:r>
              <a:rPr lang="zh-CN" altLang="en-US" dirty="0"/>
              <a:t>）预合成</a:t>
            </a:r>
            <a:r>
              <a:rPr lang="en-US" altLang="zh-CN" dirty="0"/>
              <a:t>10 </a:t>
            </a:r>
            <a:r>
              <a:rPr lang="zh-CN" altLang="en-US" dirty="0"/>
              <a:t>次。将这些复制的合成拖放到“时间轴”面板中，形成 </a:t>
            </a:r>
            <a:r>
              <a:rPr lang="en-US" altLang="zh-CN" dirty="0"/>
              <a:t>10 </a:t>
            </a:r>
            <a:r>
              <a:rPr lang="zh-CN" altLang="en-US" dirty="0"/>
              <a:t>个相同文字的图层。双击其中一个预合成进行编辑，修改其中的文字内容，其他预合成按相同方法进行调整。“项目”面板中的 </a:t>
            </a:r>
            <a:r>
              <a:rPr lang="en-US" altLang="zh-CN" dirty="0"/>
              <a:t>10 </a:t>
            </a:r>
            <a:r>
              <a:rPr lang="zh-CN" altLang="en-US" dirty="0"/>
              <a:t>个预合成如图 </a:t>
            </a:r>
            <a:r>
              <a:rPr lang="en-US" altLang="zh-CN" dirty="0"/>
              <a:t>4-4-5 </a:t>
            </a:r>
            <a:r>
              <a:rPr lang="zh-CN" altLang="en-US" dirty="0"/>
              <a:t>所示。</a:t>
            </a:r>
            <a:endParaRPr lang="en-US" altLang="zh-CN" dirty="0"/>
          </a:p>
          <a:p>
            <a:r>
              <a:rPr lang="zh-CN" altLang="en-US" dirty="0"/>
              <a:t>提示：在“项目”面板中复制素材的快捷键为 </a:t>
            </a:r>
            <a:r>
              <a:rPr lang="en-US" altLang="zh-CN" dirty="0" err="1"/>
              <a:t>Ctrl+C</a:t>
            </a:r>
            <a:r>
              <a:rPr lang="zh-CN" altLang="en-US" dirty="0"/>
              <a:t>、粘贴素材的快捷键为 </a:t>
            </a:r>
            <a:r>
              <a:rPr lang="en-US" altLang="zh-CN" dirty="0" err="1"/>
              <a:t>Ctrl+V</a:t>
            </a:r>
            <a:r>
              <a:rPr lang="zh-CN" altLang="en-US" dirty="0"/>
              <a:t>，直接复制素材的快捷键 </a:t>
            </a:r>
            <a:r>
              <a:rPr lang="en-US" altLang="zh-CN" dirty="0" err="1"/>
              <a:t>Ctrl+D</a:t>
            </a:r>
            <a:r>
              <a:rPr lang="zh-CN" altLang="en-US" dirty="0"/>
              <a:t>。如果因为文字数量变化导致中心点偏移，可以使用步骤 </a:t>
            </a:r>
            <a:r>
              <a:rPr lang="en-US" altLang="zh-CN" dirty="0"/>
              <a:t>02 </a:t>
            </a:r>
            <a:r>
              <a:rPr lang="zh-CN" altLang="en-US" dirty="0"/>
              <a:t>介绍的方法进行调整。</a:t>
            </a:r>
          </a:p>
        </p:txBody>
      </p:sp>
      <p:sp>
        <p:nvSpPr>
          <p:cNvPr id="4" name="文本占位符 3">
            <a:extLst>
              <a:ext uri="{FF2B5EF4-FFF2-40B4-BE49-F238E27FC236}">
                <a16:creationId xmlns:a16="http://schemas.microsoft.com/office/drawing/2014/main" id="{0BFB9A20-30FA-917D-103D-243ACB496F4A}"/>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31485576"/>
      </p:ext>
    </p:extLst>
  </p:cSld>
  <p:clrMapOvr>
    <a:masterClrMapping/>
  </p:clrMapOvr>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EFD1E-98CE-221C-DCFF-23B6A26EF18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9EFFFA-42A7-CDA2-545D-53BEDC0DDD7F}"/>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5C76F6EA-E278-2C40-5DC7-84159130A2D7}"/>
              </a:ext>
            </a:extLst>
          </p:cNvPr>
          <p:cNvPicPr>
            <a:picLocks noGrp="1" noChangeAspect="1"/>
          </p:cNvPicPr>
          <p:nvPr>
            <p:ph type="pic" sz="quarter" idx="13"/>
          </p:nvPr>
        </p:nvPicPr>
        <p:blipFill rotWithShape="1">
          <a:blip r:embed="rId2"/>
          <a:srcRect l="-69124" r="-69124"/>
          <a:stretch>
            <a:fillRect/>
          </a:stretch>
        </p:blipFill>
        <p:spPr>
          <a:prstGeom prst="rect">
            <a:avLst/>
          </a:prstGeom>
        </p:spPr>
      </p:pic>
    </p:spTree>
    <p:extLst>
      <p:ext uri="{BB962C8B-B14F-4D97-AF65-F5344CB8AC3E}">
        <p14:creationId xmlns:p14="http://schemas.microsoft.com/office/powerpoint/2010/main" val="400240193"/>
      </p:ext>
    </p:extLst>
  </p:cSld>
  <p:clrMapOvr>
    <a:masterClrMapping/>
  </p:clrMapOvr>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C80EE-6DF3-3318-A2C2-E32D84567DF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6C5A45E-4DD3-6395-1676-A409E56D30A6}"/>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04 </a:t>
            </a:r>
            <a:r>
              <a:rPr lang="zh-CN" altLang="en-US" dirty="0"/>
              <a:t>在“时间轴”面板中打开所有文字图层的</a:t>
            </a:r>
            <a:r>
              <a:rPr lang="en-US" altLang="zh-CN" dirty="0"/>
              <a:t>3D </a:t>
            </a:r>
            <a:r>
              <a:rPr lang="zh-CN" altLang="en-US" dirty="0"/>
              <a:t>开关。在“合成”面板中，将视图切换为顶部视图或同时开启两个视图以便观察。再次复制这 </a:t>
            </a:r>
            <a:r>
              <a:rPr lang="en-US" altLang="zh-CN" dirty="0"/>
              <a:t>10 </a:t>
            </a:r>
            <a:r>
              <a:rPr lang="zh-CN" altLang="en-US" dirty="0"/>
              <a:t>个图层，并对整体进行位置调整。根据需要，从“项目”面板中拖动背景图层到“时间轴”面板底层，并对大小和位置进行微调。</a:t>
            </a:r>
            <a:endParaRPr lang="en-US" altLang="zh-CN" dirty="0"/>
          </a:p>
          <a:p>
            <a:r>
              <a:rPr lang="zh-CN" altLang="en-US" dirty="0"/>
              <a:t>视图调整如图 </a:t>
            </a:r>
            <a:r>
              <a:rPr lang="en-US" altLang="zh-CN" dirty="0"/>
              <a:t>4-4-6 </a:t>
            </a:r>
            <a:r>
              <a:rPr lang="zh-CN" altLang="en-US" dirty="0"/>
              <a:t>所示。文字图层位置展示如图 </a:t>
            </a:r>
            <a:r>
              <a:rPr lang="en-US" altLang="zh-CN" dirty="0"/>
              <a:t>4-4-7 </a:t>
            </a:r>
            <a:r>
              <a:rPr lang="zh-CN" altLang="en-US" dirty="0"/>
              <a:t>所示。</a:t>
            </a:r>
          </a:p>
        </p:txBody>
      </p:sp>
      <p:sp>
        <p:nvSpPr>
          <p:cNvPr id="4" name="文本占位符 3">
            <a:extLst>
              <a:ext uri="{FF2B5EF4-FFF2-40B4-BE49-F238E27FC236}">
                <a16:creationId xmlns:a16="http://schemas.microsoft.com/office/drawing/2014/main" id="{414C5BCB-CB3B-A114-EF4C-1FA03329D790}"/>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424897954"/>
      </p:ext>
    </p:extLst>
  </p:cSld>
  <p:clrMapOvr>
    <a:masterClrMapping/>
  </p:clrMapOvr>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D70D4-5DF0-4798-CE38-FE41110F10D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6060220-7D8E-320B-614B-EC9DF21237F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BD8C0EA-639C-058F-26C9-772031A8F4BB}"/>
              </a:ext>
            </a:extLst>
          </p:cNvPr>
          <p:cNvPicPr>
            <a:picLocks noGrp="1" noChangeAspect="1"/>
          </p:cNvPicPr>
          <p:nvPr>
            <p:ph type="pic" sz="quarter" idx="13"/>
          </p:nvPr>
        </p:nvPicPr>
        <p:blipFill rotWithShape="1">
          <a:blip r:embed="rId2"/>
          <a:srcRect t="-8104" b="-8104"/>
          <a:stretch>
            <a:fillRect/>
          </a:stretch>
        </p:blipFill>
        <p:spPr>
          <a:prstGeom prst="rect">
            <a:avLst/>
          </a:prstGeom>
        </p:spPr>
      </p:pic>
    </p:spTree>
    <p:extLst>
      <p:ext uri="{BB962C8B-B14F-4D97-AF65-F5344CB8AC3E}">
        <p14:creationId xmlns:p14="http://schemas.microsoft.com/office/powerpoint/2010/main" val="2128551281"/>
      </p:ext>
    </p:extLst>
  </p:cSld>
  <p:clrMapOvr>
    <a:masterClrMapping/>
  </p:clrMapOvr>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D6430-6C64-1929-D292-B88FC448ED0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B2BBE2-3141-6D2B-020D-064FA4ECB553}"/>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5299428E-8ED3-9724-CB53-E18306B873FB}"/>
              </a:ext>
            </a:extLst>
          </p:cNvPr>
          <p:cNvPicPr>
            <a:picLocks noGrp="1" noChangeAspect="1"/>
          </p:cNvPicPr>
          <p:nvPr>
            <p:ph type="pic" sz="quarter" idx="13"/>
          </p:nvPr>
        </p:nvPicPr>
        <p:blipFill rotWithShape="1">
          <a:blip r:embed="rId2"/>
          <a:srcRect t="-3790" b="-3790"/>
          <a:stretch>
            <a:fillRect/>
          </a:stretch>
        </p:blipFill>
        <p:spPr>
          <a:prstGeom prst="rect">
            <a:avLst/>
          </a:prstGeom>
        </p:spPr>
      </p:pic>
    </p:spTree>
    <p:extLst>
      <p:ext uri="{BB962C8B-B14F-4D97-AF65-F5344CB8AC3E}">
        <p14:creationId xmlns:p14="http://schemas.microsoft.com/office/powerpoint/2010/main" val="2328601473"/>
      </p:ext>
    </p:extLst>
  </p:cSld>
  <p:clrMapOvr>
    <a:masterClrMapping/>
  </p:clrMapOvr>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DA73D-8197-20CE-4CD4-14BF7898F47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E344A97-D778-0A3A-2A6F-106DC0D3670E}"/>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05 </a:t>
            </a:r>
            <a:r>
              <a:rPr lang="zh-CN" altLang="en-US" dirty="0"/>
              <a:t>制作穿梭动画时，首先新建一个摄像机图层（路径：“图层”→“新建”→“摄像机”），并将该图层放置于时间轴的最上层。通过调整摄像机的位置属性，特别是 </a:t>
            </a:r>
            <a:r>
              <a:rPr lang="en-US" altLang="zh-CN" dirty="0"/>
              <a:t>Z </a:t>
            </a:r>
            <a:r>
              <a:rPr lang="zh-CN" altLang="en-US" dirty="0"/>
              <a:t>轴，来创建动画效果。激活位置属性后，改变时间指示器位置并相应地调整 </a:t>
            </a:r>
            <a:r>
              <a:rPr lang="en-US" altLang="zh-CN" dirty="0"/>
              <a:t>Z </a:t>
            </a:r>
            <a:r>
              <a:rPr lang="zh-CN" altLang="en-US" dirty="0"/>
              <a:t>轴数值，观察合成窗口中的动画效果，确保 </a:t>
            </a:r>
            <a:r>
              <a:rPr lang="en-US" altLang="zh-CN" dirty="0"/>
              <a:t>Z </a:t>
            </a:r>
            <a:r>
              <a:rPr lang="zh-CN" altLang="en-US" dirty="0"/>
              <a:t>轴数值保持为负值。</a:t>
            </a:r>
            <a:endParaRPr lang="en-US" altLang="zh-CN" dirty="0"/>
          </a:p>
          <a:p>
            <a:r>
              <a:rPr lang="zh-CN" altLang="en-US" dirty="0"/>
              <a:t>摄像机参数设置如图 </a:t>
            </a:r>
            <a:r>
              <a:rPr lang="en-US" altLang="zh-CN" dirty="0"/>
              <a:t>4-4-8 </a:t>
            </a:r>
            <a:r>
              <a:rPr lang="zh-CN" altLang="en-US" dirty="0"/>
              <a:t>所示。位置属性关键帧动画如图 </a:t>
            </a:r>
            <a:r>
              <a:rPr lang="en-US" altLang="zh-CN" dirty="0"/>
              <a:t>4-4-9 </a:t>
            </a:r>
            <a:r>
              <a:rPr lang="zh-CN" altLang="en-US" dirty="0"/>
              <a:t>所示。</a:t>
            </a:r>
          </a:p>
        </p:txBody>
      </p:sp>
      <p:sp>
        <p:nvSpPr>
          <p:cNvPr id="4" name="文本占位符 3">
            <a:extLst>
              <a:ext uri="{FF2B5EF4-FFF2-40B4-BE49-F238E27FC236}">
                <a16:creationId xmlns:a16="http://schemas.microsoft.com/office/drawing/2014/main" id="{9AB7F63E-270D-3224-7394-36BFFC950ED1}"/>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3064528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1A2CE-1868-4493-EB73-A1628087BE60}"/>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F910CDA-A187-48EE-B9FD-2F7C95A58E11}"/>
              </a:ext>
            </a:extLst>
          </p:cNvPr>
          <p:cNvSpPr>
            <a:spLocks noGrp="1"/>
          </p:cNvSpPr>
          <p:nvPr>
            <p:ph type="body" sz="quarter" idx="11"/>
          </p:nvPr>
        </p:nvSpPr>
        <p:spPr>
          <a:xfrm>
            <a:off x="337294" y="1461712"/>
            <a:ext cx="11275585" cy="4602991"/>
          </a:xfrm>
        </p:spPr>
        <p:txBody>
          <a:bodyPr/>
          <a:lstStyle/>
          <a:p>
            <a:r>
              <a:rPr lang="zh-CN" altLang="en-US" dirty="0"/>
              <a:t>步骤 </a:t>
            </a:r>
            <a:r>
              <a:rPr lang="en-US" altLang="zh-CN" dirty="0"/>
              <a:t>07 </a:t>
            </a:r>
            <a:r>
              <a:rPr lang="zh-CN" altLang="en-US" dirty="0"/>
              <a:t>根据任务制作过程，观看画面效果。保存项目文件：在菜单栏选择“文件”→“另存为”选项，或按 </a:t>
            </a:r>
            <a:r>
              <a:rPr lang="en-US" altLang="zh-CN" dirty="0" err="1"/>
              <a:t>Ctrl+S</a:t>
            </a:r>
            <a:r>
              <a:rPr lang="en-US" altLang="zh-CN" dirty="0"/>
              <a:t> </a:t>
            </a:r>
            <a:r>
              <a:rPr lang="zh-CN" altLang="en-US" dirty="0"/>
              <a:t>组合键，将项目文件保存到指定位置。</a:t>
            </a:r>
            <a:endParaRPr lang="en-US" altLang="zh-CN" dirty="0"/>
          </a:p>
          <a:p>
            <a:r>
              <a:rPr lang="zh-CN" altLang="en-US" dirty="0"/>
              <a:t>输出视频：在菜单栏中选择“合成”→“添加到渲染队列”选项，将当前合成添加至“渲染队列”面板。在“渲染队列”面板中，双击“输出模块”，在弹出的“输出模块设置”对话框中，将输出格式设置为“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endParaRPr lang="en-US" altLang="zh-CN" dirty="0"/>
          </a:p>
        </p:txBody>
      </p:sp>
      <p:sp>
        <p:nvSpPr>
          <p:cNvPr id="5" name="文本占位符 4">
            <a:extLst>
              <a:ext uri="{FF2B5EF4-FFF2-40B4-BE49-F238E27FC236}">
                <a16:creationId xmlns:a16="http://schemas.microsoft.com/office/drawing/2014/main" id="{016EDB86-FFDD-7853-C7D0-CC179C8698D0}"/>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086997186"/>
      </p:ext>
    </p:extLst>
  </p:cSld>
  <p:clrMapOvr>
    <a:masterClrMapping/>
  </p:clrMapOvr>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826B5-CBED-7D8B-08E1-3ED30A28887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348ACF7-1A66-67F4-E28A-2AA213710468}"/>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9346B23-790B-5326-4B50-4FF716C1F41F}"/>
              </a:ext>
            </a:extLst>
          </p:cNvPr>
          <p:cNvPicPr>
            <a:picLocks noGrp="1" noChangeAspect="1"/>
          </p:cNvPicPr>
          <p:nvPr>
            <p:ph type="pic" sz="quarter" idx="13"/>
          </p:nvPr>
        </p:nvPicPr>
        <p:blipFill rotWithShape="1">
          <a:blip r:embed="rId2"/>
          <a:srcRect l="-23363" r="-23363"/>
          <a:stretch>
            <a:fillRect/>
          </a:stretch>
        </p:blipFill>
        <p:spPr>
          <a:prstGeom prst="rect">
            <a:avLst/>
          </a:prstGeom>
        </p:spPr>
      </p:pic>
    </p:spTree>
    <p:extLst>
      <p:ext uri="{BB962C8B-B14F-4D97-AF65-F5344CB8AC3E}">
        <p14:creationId xmlns:p14="http://schemas.microsoft.com/office/powerpoint/2010/main" val="1114237148"/>
      </p:ext>
    </p:extLst>
  </p:cSld>
  <p:clrMapOvr>
    <a:masterClrMapping/>
  </p:clrMapOvr>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4B8A3-4066-8A60-60C5-30EDE2864BC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492635C-5B23-444E-6D33-AFCC82DEA2F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B12F888-3EEA-B1EE-2439-28CD1D8020E3}"/>
              </a:ext>
            </a:extLst>
          </p:cNvPr>
          <p:cNvPicPr>
            <a:picLocks noGrp="1" noChangeAspect="1"/>
          </p:cNvPicPr>
          <p:nvPr>
            <p:ph type="pic" sz="quarter" idx="13"/>
          </p:nvPr>
        </p:nvPicPr>
        <p:blipFill rotWithShape="1">
          <a:blip r:embed="rId2"/>
          <a:srcRect t="-28605" b="-28605"/>
          <a:stretch>
            <a:fillRect/>
          </a:stretch>
        </p:blipFill>
        <p:spPr>
          <a:prstGeom prst="rect">
            <a:avLst/>
          </a:prstGeom>
        </p:spPr>
      </p:pic>
    </p:spTree>
    <p:extLst>
      <p:ext uri="{BB962C8B-B14F-4D97-AF65-F5344CB8AC3E}">
        <p14:creationId xmlns:p14="http://schemas.microsoft.com/office/powerpoint/2010/main" val="3913475525"/>
      </p:ext>
    </p:extLst>
  </p:cSld>
  <p:clrMapOvr>
    <a:masterClrMapping/>
  </p:clrMapOvr>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051EB-BFB7-7740-F5E3-E320E5A87878}"/>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CFF324BE-46FD-2828-7712-EC4677405CF4}"/>
              </a:ext>
            </a:extLst>
          </p:cNvPr>
          <p:cNvPicPr>
            <a:picLocks noGrp="1" noChangeAspect="1"/>
          </p:cNvPicPr>
          <p:nvPr>
            <p:ph type="pic" sz="quarter" idx="14"/>
          </p:nvPr>
        </p:nvPicPr>
        <p:blipFill rotWithShape="1">
          <a:blip r:embed="rId2"/>
          <a:srcRect t="-4593" b="-4593"/>
          <a:stretch>
            <a:fillRect/>
          </a:stretch>
        </p:blipFill>
        <p:spPr>
          <a:prstGeom prst="rect">
            <a:avLst/>
          </a:prstGeom>
        </p:spPr>
      </p:pic>
      <p:sp>
        <p:nvSpPr>
          <p:cNvPr id="4" name="文本占位符 3">
            <a:extLst>
              <a:ext uri="{FF2B5EF4-FFF2-40B4-BE49-F238E27FC236}">
                <a16:creationId xmlns:a16="http://schemas.microsoft.com/office/drawing/2014/main" id="{1898A88F-C4F0-AF5F-FEED-DB0340E5E209}"/>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19181649-2060-2ACA-5F53-33FA016315CE}"/>
              </a:ext>
            </a:extLst>
          </p:cNvPr>
          <p:cNvSpPr>
            <a:spLocks noGrp="1"/>
          </p:cNvSpPr>
          <p:nvPr>
            <p:ph type="body" sz="quarter" idx="11"/>
          </p:nvPr>
        </p:nvSpPr>
        <p:spPr>
          <a:xfrm>
            <a:off x="337295" y="1461713"/>
            <a:ext cx="5337642" cy="4602991"/>
          </a:xfrm>
        </p:spPr>
        <p:txBody>
          <a:bodyPr/>
          <a:lstStyle/>
          <a:p>
            <a:r>
              <a:rPr lang="zh-CN" altLang="en-US" dirty="0"/>
              <a:t>步骤 </a:t>
            </a:r>
            <a:r>
              <a:rPr lang="en-US" altLang="zh-CN" dirty="0"/>
              <a:t>06 </a:t>
            </a:r>
            <a:r>
              <a:rPr lang="zh-CN" altLang="en-US" dirty="0"/>
              <a:t>在“时间轴”面板中选中背景图层，由于其颜色过于明亮，可以通过添加“曲线”效果（路径：“效果”→“颜色校正”→“曲线”）降低亮度。在“效果控件”面板中调整曲线，使背景变暗。此外，还可以直接在图层的缩放属性中为背景图层添加关键帧，实现放大动画效果。</a:t>
            </a:r>
            <a:endParaRPr lang="en-US" altLang="zh-CN" dirty="0"/>
          </a:p>
          <a:p>
            <a:r>
              <a:rPr lang="zh-CN" altLang="en-US" dirty="0"/>
              <a:t>曲线调整如图 </a:t>
            </a:r>
            <a:r>
              <a:rPr lang="en-US" altLang="zh-CN" dirty="0"/>
              <a:t>4-4-10 </a:t>
            </a:r>
            <a:r>
              <a:rPr lang="zh-CN" altLang="en-US" dirty="0"/>
              <a:t>所示。</a:t>
            </a:r>
            <a:endParaRPr lang="en-US" altLang="zh-CN" dirty="0"/>
          </a:p>
        </p:txBody>
      </p:sp>
    </p:spTree>
    <p:extLst>
      <p:ext uri="{BB962C8B-B14F-4D97-AF65-F5344CB8AC3E}">
        <p14:creationId xmlns:p14="http://schemas.microsoft.com/office/powerpoint/2010/main" val="1359323003"/>
      </p:ext>
    </p:extLst>
  </p:cSld>
  <p:clrMapOvr>
    <a:masterClrMapping/>
  </p:clrMapOvr>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28179-80F3-E759-AAFF-0A45FD0D55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8C4F79D-FC0A-C48F-C384-C71E2EF9A340}"/>
              </a:ext>
            </a:extLst>
          </p:cNvPr>
          <p:cNvSpPr>
            <a:spLocks noGrp="1"/>
          </p:cNvSpPr>
          <p:nvPr>
            <p:ph type="body" sz="quarter" idx="11"/>
          </p:nvPr>
        </p:nvSpPr>
        <p:spPr>
          <a:xfrm>
            <a:off x="337294" y="1461713"/>
            <a:ext cx="11275585" cy="4602991"/>
          </a:xfrm>
        </p:spPr>
        <p:txBody>
          <a:bodyPr/>
          <a:lstStyle/>
          <a:p>
            <a:r>
              <a:rPr lang="zh-CN" altLang="en-US" dirty="0"/>
              <a:t>步骤 </a:t>
            </a:r>
            <a:r>
              <a:rPr lang="en-US" altLang="zh-CN" dirty="0"/>
              <a:t>07 </a:t>
            </a:r>
            <a:r>
              <a:rPr lang="zh-CN" altLang="en-US" dirty="0"/>
              <a:t>根据任务制作过程，观看画面效果。</a:t>
            </a:r>
            <a:endParaRPr lang="en-US" altLang="zh-CN" dirty="0"/>
          </a:p>
          <a:p>
            <a:r>
              <a:rPr lang="zh-CN" altLang="en-US" dirty="0"/>
              <a:t>在菜单栏中选择“合成”→“添加到渲染队列”选项，将当前合成添加至“渲染队列”面板。在“渲染队列”面板中，双击“输出模块”，在弹出的“输出模块设置”对话框中，将输出格式设置为 “</a:t>
            </a:r>
            <a:r>
              <a:rPr lang="en-US" altLang="zh-CN" dirty="0"/>
              <a:t>QuickTime”</a:t>
            </a:r>
            <a:r>
              <a:rPr lang="zh-CN" altLang="en-US" dirty="0"/>
              <a:t>，其他参数保持默认，设置完成后单击“确定”按钮。单击“输出到”右侧的路径，在“将影片输出到：”对话框中选择视频文件的输出位置并单击“保存” 按钮。单击“渲染队列”面板右上角的“渲染”按钮，系统开始渲染并输出视频。渲染过程中可观察进度条状态，完成后软件会发出提示音，表明输出成功。输出完成后，在指定输出目录中播放视频文件，即可观看最终效果。</a:t>
            </a:r>
            <a:endParaRPr lang="en-US" altLang="zh-CN" dirty="0"/>
          </a:p>
          <a:p>
            <a:r>
              <a:rPr lang="zh-CN" altLang="en-US" dirty="0"/>
              <a:t>“输出模块设置”对话框中的输出格式设置如图 </a:t>
            </a:r>
            <a:r>
              <a:rPr lang="en-US" altLang="zh-CN" dirty="0"/>
              <a:t>4-4-11 </a:t>
            </a:r>
            <a:r>
              <a:rPr lang="zh-CN" altLang="en-US" dirty="0"/>
              <a:t>所示。</a:t>
            </a:r>
            <a:endParaRPr lang="en-US" altLang="zh-CN" dirty="0"/>
          </a:p>
        </p:txBody>
      </p:sp>
      <p:sp>
        <p:nvSpPr>
          <p:cNvPr id="4" name="文本占位符 3">
            <a:extLst>
              <a:ext uri="{FF2B5EF4-FFF2-40B4-BE49-F238E27FC236}">
                <a16:creationId xmlns:a16="http://schemas.microsoft.com/office/drawing/2014/main" id="{A2FA34C6-9301-1D36-0520-3ADC2E0654DB}"/>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14244766"/>
      </p:ext>
    </p:extLst>
  </p:cSld>
  <p:clrMapOvr>
    <a:masterClrMapping/>
  </p:clrMapOvr>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6FCA8-6E01-E255-FB31-7505EDA2468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C8D434-95D5-5220-A133-04026DD5764D}"/>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CE757BB7-0D0B-C368-90C3-F51DB1791FDD}"/>
              </a:ext>
            </a:extLst>
          </p:cNvPr>
          <p:cNvPicPr>
            <a:picLocks noGrp="1" noChangeAspect="1"/>
          </p:cNvPicPr>
          <p:nvPr>
            <p:ph type="pic" sz="quarter" idx="13"/>
          </p:nvPr>
        </p:nvPicPr>
        <p:blipFill rotWithShape="1">
          <a:blip r:embed="rId2"/>
          <a:srcRect l="-11519" r="-11519"/>
          <a:stretch>
            <a:fillRect/>
          </a:stretch>
        </p:blipFill>
        <p:spPr>
          <a:prstGeom prst="rect">
            <a:avLst/>
          </a:prstGeom>
        </p:spPr>
      </p:pic>
    </p:spTree>
    <p:extLst>
      <p:ext uri="{BB962C8B-B14F-4D97-AF65-F5344CB8AC3E}">
        <p14:creationId xmlns:p14="http://schemas.microsoft.com/office/powerpoint/2010/main" val="3072267466"/>
      </p:ext>
    </p:extLst>
  </p:cSld>
  <p:clrMapOvr>
    <a:masterClrMapping/>
  </p:clrMapOvr>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F235A83-2FDD-6BE0-1B06-32AF5D161C1E}"/>
              </a:ext>
            </a:extLst>
          </p:cNvPr>
          <p:cNvSpPr>
            <a:spLocks noGrp="1"/>
          </p:cNvSpPr>
          <p:nvPr>
            <p:ph type="body" sz="quarter" idx="10"/>
          </p:nvPr>
        </p:nvSpPr>
        <p:spPr/>
        <p:txBody>
          <a:bodyPr/>
          <a:lstStyle/>
          <a:p>
            <a:r>
              <a:rPr lang="zh-CN" altLang="en-US" dirty="0"/>
              <a:t>任务 </a:t>
            </a:r>
            <a:r>
              <a:rPr lang="en-US" altLang="zh-CN" dirty="0"/>
              <a:t>4.5</a:t>
            </a:r>
            <a:endParaRPr lang="zh-CN" altLang="en-US" dirty="0"/>
          </a:p>
        </p:txBody>
      </p:sp>
      <p:sp>
        <p:nvSpPr>
          <p:cNvPr id="5" name="文本占位符 4">
            <a:extLst>
              <a:ext uri="{FF2B5EF4-FFF2-40B4-BE49-F238E27FC236}">
                <a16:creationId xmlns:a16="http://schemas.microsoft.com/office/drawing/2014/main" id="{C761FA62-250B-8D7E-0CE5-29F536001AEC}"/>
              </a:ext>
            </a:extLst>
          </p:cNvPr>
          <p:cNvSpPr>
            <a:spLocks noGrp="1"/>
          </p:cNvSpPr>
          <p:nvPr>
            <p:ph type="body" sz="quarter" idx="11"/>
          </p:nvPr>
        </p:nvSpPr>
        <p:spPr/>
        <p:txBody>
          <a:bodyPr/>
          <a:lstStyle/>
          <a:p>
            <a:r>
              <a:rPr lang="zh-CN" altLang="en-US" dirty="0"/>
              <a:t>古建筑生长动画绘传奇</a:t>
            </a:r>
          </a:p>
        </p:txBody>
      </p:sp>
      <p:sp>
        <p:nvSpPr>
          <p:cNvPr id="6" name="文本占位符 5">
            <a:extLst>
              <a:ext uri="{FF2B5EF4-FFF2-40B4-BE49-F238E27FC236}">
                <a16:creationId xmlns:a16="http://schemas.microsoft.com/office/drawing/2014/main" id="{5D11550F-C1E8-DBC8-6373-007023642920}"/>
              </a:ext>
            </a:extLst>
          </p:cNvPr>
          <p:cNvSpPr>
            <a:spLocks noGrp="1"/>
          </p:cNvSpPr>
          <p:nvPr>
            <p:ph type="body" sz="quarter" idx="12"/>
          </p:nvPr>
        </p:nvSpPr>
        <p:spPr/>
        <p:txBody>
          <a:bodyPr/>
          <a:lstStyle/>
          <a:p>
            <a:r>
              <a:rPr lang="en-US" altLang="zh-CN" dirty="0"/>
              <a:t>——</a:t>
            </a:r>
            <a:r>
              <a:rPr lang="zh-CN" altLang="en-US" dirty="0"/>
              <a:t>历史脉络与现代创意的交响乐章</a:t>
            </a:r>
          </a:p>
        </p:txBody>
      </p:sp>
    </p:spTree>
    <p:extLst>
      <p:ext uri="{BB962C8B-B14F-4D97-AF65-F5344CB8AC3E}">
        <p14:creationId xmlns:p14="http://schemas.microsoft.com/office/powerpoint/2010/main" val="3062816972"/>
      </p:ext>
    </p:extLst>
  </p:cSld>
  <p:clrMapOvr>
    <a:masterClrMapping/>
  </p:clrMapOvr>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12BCE-040A-44AC-FE31-FBEAE8E8792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A9F1A8A-FE6D-06E6-DF10-1D8D373278ED}"/>
              </a:ext>
            </a:extLst>
          </p:cNvPr>
          <p:cNvSpPr>
            <a:spLocks noGrp="1"/>
          </p:cNvSpPr>
          <p:nvPr>
            <p:ph type="body" sz="quarter" idx="11"/>
          </p:nvPr>
        </p:nvSpPr>
        <p:spPr>
          <a:xfrm>
            <a:off x="337294" y="2985206"/>
            <a:ext cx="11275585" cy="1556003"/>
          </a:xfrm>
        </p:spPr>
        <p:txBody>
          <a:bodyPr/>
          <a:lstStyle/>
          <a:p>
            <a:r>
              <a:rPr lang="zh-CN" altLang="en-US" dirty="0"/>
              <a:t>本任务通过后期软件表现一座古建筑从无到有的壮丽生长过程。创意融合时间流逝与建筑结构逐步构建的概念，利用</a:t>
            </a:r>
            <a:r>
              <a:rPr lang="en-US" altLang="zh-CN" dirty="0"/>
              <a:t>After Effects </a:t>
            </a:r>
            <a:r>
              <a:rPr lang="zh-CN" altLang="en-US" dirty="0"/>
              <a:t>的关键帧动画功能，结合实拍素材与图层动画，模拟屋檐、梁柱、墙体等元素依次生成的动态效果。</a:t>
            </a:r>
          </a:p>
        </p:txBody>
      </p:sp>
      <p:sp>
        <p:nvSpPr>
          <p:cNvPr id="4" name="文本占位符 3">
            <a:extLst>
              <a:ext uri="{FF2B5EF4-FFF2-40B4-BE49-F238E27FC236}">
                <a16:creationId xmlns:a16="http://schemas.microsoft.com/office/drawing/2014/main" id="{F0D8E394-29A1-6B67-021E-A2065E7F5ECA}"/>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1803923609"/>
      </p:ext>
    </p:extLst>
  </p:cSld>
  <p:clrMapOvr>
    <a:masterClrMapping/>
  </p:clrMapOvr>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C686C-DF2E-0632-288C-08717177E41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D4459F-9DE2-2AE2-AEB3-3A72E89F397B}"/>
              </a:ext>
            </a:extLst>
          </p:cNvPr>
          <p:cNvSpPr>
            <a:spLocks noGrp="1"/>
          </p:cNvSpPr>
          <p:nvPr>
            <p:ph type="body" sz="quarter" idx="11"/>
          </p:nvPr>
        </p:nvSpPr>
        <p:spPr>
          <a:xfrm>
            <a:off x="337294" y="3239121"/>
            <a:ext cx="11275585" cy="1048172"/>
          </a:xfrm>
        </p:spPr>
        <p:txBody>
          <a:bodyPr/>
          <a:lstStyle/>
          <a:p>
            <a:r>
              <a:rPr lang="zh-CN" altLang="en-US" dirty="0"/>
              <a:t>（</a:t>
            </a:r>
            <a:r>
              <a:rPr lang="en-US" altLang="zh-CN" dirty="0"/>
              <a:t>1</a:t>
            </a:r>
            <a:r>
              <a:rPr lang="zh-CN" altLang="en-US" dirty="0"/>
              <a:t>）掌握蒙版动画的制作方法。</a:t>
            </a:r>
          </a:p>
          <a:p>
            <a:r>
              <a:rPr lang="zh-CN" altLang="en-US" dirty="0"/>
              <a:t>（</a:t>
            </a:r>
            <a:r>
              <a:rPr lang="en-US" altLang="zh-CN" dirty="0"/>
              <a:t>2</a:t>
            </a:r>
            <a:r>
              <a:rPr lang="zh-CN" altLang="en-US" dirty="0"/>
              <a:t>）掌握素材与实拍内容的结合应用。</a:t>
            </a:r>
          </a:p>
        </p:txBody>
      </p:sp>
      <p:sp>
        <p:nvSpPr>
          <p:cNvPr id="4" name="文本占位符 3">
            <a:extLst>
              <a:ext uri="{FF2B5EF4-FFF2-40B4-BE49-F238E27FC236}">
                <a16:creationId xmlns:a16="http://schemas.microsoft.com/office/drawing/2014/main" id="{DE2945AB-74A2-CDED-F220-86FA3F326DF6}"/>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2813259259"/>
      </p:ext>
    </p:extLst>
  </p:cSld>
  <p:clrMapOvr>
    <a:masterClrMapping/>
  </p:clrMapOvr>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5E02F-7964-9F44-1DD5-2FEF33C8D15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1DB7DA-D409-02C6-377B-7812A7FAE8BE}"/>
              </a:ext>
            </a:extLst>
          </p:cNvPr>
          <p:cNvSpPr>
            <a:spLocks noGrp="1"/>
          </p:cNvSpPr>
          <p:nvPr>
            <p:ph type="body" sz="quarter" idx="11"/>
          </p:nvPr>
        </p:nvSpPr>
        <p:spPr>
          <a:xfrm>
            <a:off x="337294" y="3239121"/>
            <a:ext cx="11275585" cy="1048172"/>
          </a:xfrm>
        </p:spPr>
        <p:txBody>
          <a:bodyPr/>
          <a:lstStyle/>
          <a:p>
            <a:r>
              <a:rPr lang="zh-CN" altLang="en-US" dirty="0"/>
              <a:t>本任务使用的素材主要有建筑背景、实拍手部素材、音乐素材、天空素材、极光素材、月亮背景素材等。</a:t>
            </a:r>
          </a:p>
        </p:txBody>
      </p:sp>
      <p:sp>
        <p:nvSpPr>
          <p:cNvPr id="4" name="文本占位符 3">
            <a:extLst>
              <a:ext uri="{FF2B5EF4-FFF2-40B4-BE49-F238E27FC236}">
                <a16:creationId xmlns:a16="http://schemas.microsoft.com/office/drawing/2014/main" id="{B3E4BA02-E02F-B238-C376-664E38B6AE11}"/>
              </a:ext>
            </a:extLst>
          </p:cNvPr>
          <p:cNvSpPr>
            <a:spLocks noGrp="1"/>
          </p:cNvSpPr>
          <p:nvPr>
            <p:ph type="body" sz="quarter" idx="10"/>
          </p:nvPr>
        </p:nvSpPr>
        <p:spPr/>
        <p:txBody>
          <a:bodyPr/>
          <a:lstStyle/>
          <a:p>
            <a:r>
              <a:rPr lang="zh-CN" altLang="en-US" dirty="0"/>
              <a:t>任务素材要求</a:t>
            </a:r>
          </a:p>
        </p:txBody>
      </p:sp>
    </p:spTree>
    <p:extLst>
      <p:ext uri="{BB962C8B-B14F-4D97-AF65-F5344CB8AC3E}">
        <p14:creationId xmlns:p14="http://schemas.microsoft.com/office/powerpoint/2010/main" val="4168140106"/>
      </p:ext>
    </p:extLst>
  </p:cSld>
  <p:clrMapOvr>
    <a:masterClrMapping/>
  </p:clrMapOvr>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D32E4-EE66-9269-41EB-1FF3A8552939}"/>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6718FE8B-1206-13A1-0FFF-D85E3DAEF827}"/>
              </a:ext>
            </a:extLst>
          </p:cNvPr>
          <p:cNvPicPr>
            <a:picLocks noGrp="1" noChangeAspect="1"/>
          </p:cNvPicPr>
          <p:nvPr>
            <p:ph type="pic" sz="quarter" idx="14"/>
          </p:nvPr>
        </p:nvPicPr>
        <p:blipFill rotWithShape="1">
          <a:blip r:embed="rId2"/>
          <a:srcRect t="-26768" b="-26768"/>
          <a:stretch>
            <a:fillRect/>
          </a:stretch>
        </p:blipFill>
        <p:spPr>
          <a:prstGeom prst="rect">
            <a:avLst/>
          </a:prstGeom>
        </p:spPr>
      </p:pic>
      <p:sp>
        <p:nvSpPr>
          <p:cNvPr id="4" name="文本占位符 3">
            <a:extLst>
              <a:ext uri="{FF2B5EF4-FFF2-40B4-BE49-F238E27FC236}">
                <a16:creationId xmlns:a16="http://schemas.microsoft.com/office/drawing/2014/main" id="{14A58AC4-A20C-A392-238F-47CEBC4F611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BDEE1E5D-D461-4CC3-E84B-8F6E89C92C78}"/>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01 </a:t>
            </a:r>
            <a:r>
              <a:rPr lang="zh-CN" altLang="en-US" dirty="0"/>
              <a:t>打开</a:t>
            </a:r>
            <a:r>
              <a:rPr lang="en-US" altLang="zh-CN" dirty="0"/>
              <a:t>Adobe After Effects </a:t>
            </a:r>
            <a:r>
              <a:rPr lang="zh-CN" altLang="en-US" dirty="0"/>
              <a:t>软件，双击“项目”面板的空白处，导入所需素材。选中“项目”面板中的实拍素材，将其拖至 “项目”面板左下角的“新建合成”按钮上，新建一个与实拍素材尺寸相同的合成。调整建筑物的大小和位置。素材调整如图 </a:t>
            </a:r>
            <a:r>
              <a:rPr lang="en-US" altLang="zh-CN" dirty="0"/>
              <a:t>4-5-2 </a:t>
            </a:r>
            <a:r>
              <a:rPr lang="zh-CN" altLang="en-US" dirty="0"/>
              <a:t>所示。</a:t>
            </a:r>
          </a:p>
        </p:txBody>
      </p:sp>
    </p:spTree>
    <p:extLst>
      <p:ext uri="{BB962C8B-B14F-4D97-AF65-F5344CB8AC3E}">
        <p14:creationId xmlns:p14="http://schemas.microsoft.com/office/powerpoint/2010/main" val="2865694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7D4DB61-8091-A88E-3873-3C91B5854E47}"/>
              </a:ext>
            </a:extLst>
          </p:cNvPr>
          <p:cNvSpPr>
            <a:spLocks noGrp="1"/>
          </p:cNvSpPr>
          <p:nvPr>
            <p:ph type="body" sz="quarter" idx="10"/>
          </p:nvPr>
        </p:nvSpPr>
        <p:spPr/>
        <p:txBody>
          <a:bodyPr/>
          <a:lstStyle/>
          <a:p>
            <a:r>
              <a:rPr lang="zh-CN" altLang="en-US"/>
              <a:t>任务 </a:t>
            </a:r>
            <a:r>
              <a:rPr lang="en-US" altLang="zh-CN"/>
              <a:t>1.3</a:t>
            </a:r>
            <a:endParaRPr lang="zh-CN" altLang="en-US" dirty="0"/>
          </a:p>
        </p:txBody>
      </p:sp>
      <p:sp>
        <p:nvSpPr>
          <p:cNvPr id="5" name="文本占位符 4">
            <a:extLst>
              <a:ext uri="{FF2B5EF4-FFF2-40B4-BE49-F238E27FC236}">
                <a16:creationId xmlns:a16="http://schemas.microsoft.com/office/drawing/2014/main" id="{F4265AB5-835A-1EF0-08C9-5B02D89EB2DE}"/>
              </a:ext>
            </a:extLst>
          </p:cNvPr>
          <p:cNvSpPr>
            <a:spLocks noGrp="1"/>
          </p:cNvSpPr>
          <p:nvPr>
            <p:ph type="body" sz="quarter" idx="11"/>
          </p:nvPr>
        </p:nvSpPr>
        <p:spPr>
          <a:xfrm>
            <a:off x="705869" y="3500576"/>
            <a:ext cx="6636470" cy="630942"/>
          </a:xfrm>
        </p:spPr>
        <p:txBody>
          <a:bodyPr/>
          <a:lstStyle/>
          <a:p>
            <a:r>
              <a:rPr lang="zh-CN" altLang="en-US"/>
              <a:t>超能时空穿梭</a:t>
            </a:r>
            <a:endParaRPr lang="zh-CN" altLang="en-US" dirty="0"/>
          </a:p>
        </p:txBody>
      </p:sp>
      <p:sp>
        <p:nvSpPr>
          <p:cNvPr id="6" name="文本占位符 5">
            <a:extLst>
              <a:ext uri="{FF2B5EF4-FFF2-40B4-BE49-F238E27FC236}">
                <a16:creationId xmlns:a16="http://schemas.microsoft.com/office/drawing/2014/main" id="{A3FA327C-18B3-743A-8956-A922591FF4E6}"/>
              </a:ext>
            </a:extLst>
          </p:cNvPr>
          <p:cNvSpPr>
            <a:spLocks noGrp="1"/>
          </p:cNvSpPr>
          <p:nvPr>
            <p:ph type="body" sz="quarter" idx="12"/>
          </p:nvPr>
        </p:nvSpPr>
        <p:spPr>
          <a:xfrm>
            <a:off x="1932495" y="4219070"/>
            <a:ext cx="6636470" cy="630942"/>
          </a:xfrm>
        </p:spPr>
        <p:txBody>
          <a:bodyPr/>
          <a:lstStyle/>
          <a:p>
            <a:r>
              <a:rPr lang="en-US" altLang="zh-CN"/>
              <a:t>——</a:t>
            </a:r>
            <a:r>
              <a:rPr lang="zh-CN" altLang="en-US"/>
              <a:t>梦想照进现实的视觉盛宴</a:t>
            </a:r>
            <a:endParaRPr lang="zh-CN" altLang="en-US" dirty="0"/>
          </a:p>
        </p:txBody>
      </p:sp>
    </p:spTree>
    <p:extLst>
      <p:ext uri="{BB962C8B-B14F-4D97-AF65-F5344CB8AC3E}">
        <p14:creationId xmlns:p14="http://schemas.microsoft.com/office/powerpoint/2010/main" val="3014995211"/>
      </p:ext>
    </p:extLst>
  </p:cSld>
  <p:clrMapOvr>
    <a:masterClrMapping/>
  </p:clrMapOvr>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C426E-3092-3AB2-4CD8-29261F0D186B}"/>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38EC2EAD-0753-5562-F5C2-B4EE2C60B1A1}"/>
              </a:ext>
            </a:extLst>
          </p:cNvPr>
          <p:cNvPicPr>
            <a:picLocks noGrp="1" noChangeAspect="1"/>
          </p:cNvPicPr>
          <p:nvPr>
            <p:ph type="pic" sz="quarter" idx="14"/>
          </p:nvPr>
        </p:nvPicPr>
        <p:blipFill rotWithShape="1">
          <a:blip r:embed="rId2"/>
          <a:srcRect t="-61284" b="-61284"/>
          <a:stretch>
            <a:fillRect/>
          </a:stretch>
        </p:blipFill>
        <p:spPr>
          <a:prstGeom prst="rect">
            <a:avLst/>
          </a:prstGeom>
        </p:spPr>
      </p:pic>
      <p:sp>
        <p:nvSpPr>
          <p:cNvPr id="4" name="文本占位符 3">
            <a:extLst>
              <a:ext uri="{FF2B5EF4-FFF2-40B4-BE49-F238E27FC236}">
                <a16:creationId xmlns:a16="http://schemas.microsoft.com/office/drawing/2014/main" id="{55F48297-0F91-2817-4083-1FADD35CB6C8}"/>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B6CC0D89-3FA8-845A-505B-06412FE81A9A}"/>
              </a:ext>
            </a:extLst>
          </p:cNvPr>
          <p:cNvSpPr>
            <a:spLocks noGrp="1"/>
          </p:cNvSpPr>
          <p:nvPr>
            <p:ph type="body" sz="quarter" idx="11"/>
          </p:nvPr>
        </p:nvSpPr>
        <p:spPr>
          <a:xfrm>
            <a:off x="337295" y="2223459"/>
            <a:ext cx="5337642" cy="3079497"/>
          </a:xfrm>
        </p:spPr>
        <p:txBody>
          <a:bodyPr/>
          <a:lstStyle/>
          <a:p>
            <a:r>
              <a:rPr lang="zh-CN" altLang="en-US" dirty="0"/>
              <a:t>步骤 </a:t>
            </a:r>
            <a:r>
              <a:rPr lang="en-US" altLang="zh-CN" dirty="0"/>
              <a:t>02 </a:t>
            </a:r>
            <a:r>
              <a:rPr lang="zh-CN" altLang="en-US" dirty="0"/>
              <a:t>在“时间轴”面板中选择建筑背景层，在工具栏中选择钢笔工具进行建筑物的蒙版抠像操作。先对前景中的台阶及周围树木进行抠像处理，并将该图层重命名为“建筑物前景”。蒙版抠像如图 </a:t>
            </a:r>
            <a:r>
              <a:rPr lang="en-US" altLang="zh-CN" dirty="0"/>
              <a:t>4-5-3 </a:t>
            </a:r>
            <a:r>
              <a:rPr lang="zh-CN" altLang="en-US" dirty="0"/>
              <a:t>所示。</a:t>
            </a:r>
          </a:p>
        </p:txBody>
      </p:sp>
    </p:spTree>
    <p:extLst>
      <p:ext uri="{BB962C8B-B14F-4D97-AF65-F5344CB8AC3E}">
        <p14:creationId xmlns:p14="http://schemas.microsoft.com/office/powerpoint/2010/main" val="3533273393"/>
      </p:ext>
    </p:extLst>
  </p:cSld>
  <p:clrMapOvr>
    <a:masterClrMapping/>
  </p:clrMapOvr>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ADD44-9EE7-E53C-085A-0D8C95099D61}"/>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5F777F09-F853-03C1-9FF0-FD63C3106D09}"/>
              </a:ext>
            </a:extLst>
          </p:cNvPr>
          <p:cNvPicPr>
            <a:picLocks noGrp="1" noChangeAspect="1"/>
          </p:cNvPicPr>
          <p:nvPr>
            <p:ph type="pic" sz="quarter" idx="14"/>
          </p:nvPr>
        </p:nvPicPr>
        <p:blipFill rotWithShape="1">
          <a:blip r:embed="rId2"/>
          <a:srcRect t="-40092" b="-40092"/>
          <a:stretch>
            <a:fillRect/>
          </a:stretch>
        </p:blipFill>
        <p:spPr>
          <a:prstGeom prst="rect">
            <a:avLst/>
          </a:prstGeom>
        </p:spPr>
      </p:pic>
      <p:sp>
        <p:nvSpPr>
          <p:cNvPr id="4" name="文本占位符 3">
            <a:extLst>
              <a:ext uri="{FF2B5EF4-FFF2-40B4-BE49-F238E27FC236}">
                <a16:creationId xmlns:a16="http://schemas.microsoft.com/office/drawing/2014/main" id="{60731E30-776F-7A4E-93BF-3A4667343776}"/>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440C579E-373E-AD73-094E-D0B238EE0DD7}"/>
              </a:ext>
            </a:extLst>
          </p:cNvPr>
          <p:cNvSpPr>
            <a:spLocks noGrp="1"/>
          </p:cNvSpPr>
          <p:nvPr>
            <p:ph type="body" sz="quarter" idx="11"/>
          </p:nvPr>
        </p:nvSpPr>
        <p:spPr>
          <a:xfrm>
            <a:off x="337295" y="1969543"/>
            <a:ext cx="5337642" cy="3587329"/>
          </a:xfrm>
        </p:spPr>
        <p:txBody>
          <a:bodyPr/>
          <a:lstStyle/>
          <a:p>
            <a:r>
              <a:rPr lang="zh-CN" altLang="en-US" dirty="0"/>
              <a:t>步骤 </a:t>
            </a:r>
            <a:r>
              <a:rPr lang="en-US" altLang="zh-CN" dirty="0"/>
              <a:t>03 </a:t>
            </a:r>
            <a:r>
              <a:rPr lang="zh-CN" altLang="en-US" dirty="0"/>
              <a:t>在“时间轴”面板中复制“建筑物前景”图层（快捷键为 </a:t>
            </a:r>
            <a:r>
              <a:rPr lang="en-US" altLang="zh-CN" dirty="0" err="1"/>
              <a:t>Ctrl+D</a:t>
            </a:r>
            <a:r>
              <a:rPr lang="zh-CN" altLang="en-US" dirty="0"/>
              <a:t>），并将新图层重命名为“建筑一中”。使用钢笔工具为一楼中部创建蒙版。完成后，使用向后平移（锚点）工具调整中心点位置至下方。建筑蒙版效果如图 </a:t>
            </a:r>
            <a:r>
              <a:rPr lang="en-US" altLang="zh-CN" dirty="0"/>
              <a:t>4-5-4 </a:t>
            </a:r>
            <a:r>
              <a:rPr lang="zh-CN" altLang="en-US" dirty="0"/>
              <a:t>所示。</a:t>
            </a:r>
          </a:p>
        </p:txBody>
      </p:sp>
    </p:spTree>
    <p:extLst>
      <p:ext uri="{BB962C8B-B14F-4D97-AF65-F5344CB8AC3E}">
        <p14:creationId xmlns:p14="http://schemas.microsoft.com/office/powerpoint/2010/main" val="2599296058"/>
      </p:ext>
    </p:extLst>
  </p:cSld>
  <p:clrMapOvr>
    <a:masterClrMapping/>
  </p:clrMapOvr>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97657-D9DC-1CD3-57E0-BA06199BDCA0}"/>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82AA7221-ACDE-8FC7-1B1F-4BE5B58FC89E}"/>
              </a:ext>
            </a:extLst>
          </p:cNvPr>
          <p:cNvPicPr>
            <a:picLocks noGrp="1" noChangeAspect="1"/>
          </p:cNvPicPr>
          <p:nvPr>
            <p:ph type="pic" sz="quarter" idx="14"/>
          </p:nvPr>
        </p:nvPicPr>
        <p:blipFill rotWithShape="1">
          <a:blip r:embed="rId2"/>
          <a:srcRect t="-23034" b="-23034"/>
          <a:stretch>
            <a:fillRect/>
          </a:stretch>
        </p:blipFill>
        <p:spPr>
          <a:prstGeom prst="rect">
            <a:avLst/>
          </a:prstGeom>
        </p:spPr>
      </p:pic>
      <p:sp>
        <p:nvSpPr>
          <p:cNvPr id="4" name="文本占位符 3">
            <a:extLst>
              <a:ext uri="{FF2B5EF4-FFF2-40B4-BE49-F238E27FC236}">
                <a16:creationId xmlns:a16="http://schemas.microsoft.com/office/drawing/2014/main" id="{6C413F72-E16A-D2F8-8B8F-B7F4FA9A6F24}"/>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CF2FC13B-BB2A-873A-42D3-1A0653CA1E10}"/>
              </a:ext>
            </a:extLst>
          </p:cNvPr>
          <p:cNvSpPr>
            <a:spLocks noGrp="1"/>
          </p:cNvSpPr>
          <p:nvPr>
            <p:ph type="body" sz="quarter" idx="11"/>
          </p:nvPr>
        </p:nvSpPr>
        <p:spPr>
          <a:xfrm>
            <a:off x="337295" y="1969544"/>
            <a:ext cx="5337642" cy="3587329"/>
          </a:xfrm>
        </p:spPr>
        <p:txBody>
          <a:bodyPr/>
          <a:lstStyle/>
          <a:p>
            <a:r>
              <a:rPr lang="zh-CN" altLang="en-US" dirty="0"/>
              <a:t>步骤 </a:t>
            </a:r>
            <a:r>
              <a:rPr lang="en-US" altLang="zh-CN" dirty="0"/>
              <a:t>04 </a:t>
            </a:r>
            <a:r>
              <a:rPr lang="zh-CN" altLang="en-US" dirty="0"/>
              <a:t>复制“建筑一中”图层（快捷键为 </a:t>
            </a:r>
            <a:r>
              <a:rPr lang="en-US" altLang="zh-CN" dirty="0" err="1"/>
              <a:t>Ctrl+D</a:t>
            </a:r>
            <a:r>
              <a:rPr lang="zh-CN" altLang="en-US" dirty="0"/>
              <a:t>），并将其重命名为“建筑一右 </a:t>
            </a:r>
            <a:r>
              <a:rPr lang="en-US" altLang="zh-CN" dirty="0"/>
              <a:t>1”</a:t>
            </a:r>
            <a:r>
              <a:rPr lang="zh-CN" altLang="en-US" dirty="0"/>
              <a:t>。调整此图层位于原图层之下，并根据需要修改之前制作的蒙版关键点，添加或移除必要的关键点以完善蒙版。</a:t>
            </a:r>
            <a:endParaRPr lang="en-US" altLang="zh-CN" dirty="0"/>
          </a:p>
          <a:p>
            <a:r>
              <a:rPr lang="zh-CN" altLang="en-US" dirty="0"/>
              <a:t>“建筑一右 </a:t>
            </a:r>
            <a:r>
              <a:rPr lang="en-US" altLang="zh-CN" dirty="0"/>
              <a:t>1”</a:t>
            </a:r>
            <a:r>
              <a:rPr lang="zh-CN" altLang="en-US" dirty="0"/>
              <a:t>图层效果如图 </a:t>
            </a:r>
            <a:r>
              <a:rPr lang="en-US" altLang="zh-CN" dirty="0"/>
              <a:t>4-5-5 </a:t>
            </a:r>
            <a:r>
              <a:rPr lang="zh-CN" altLang="en-US" dirty="0"/>
              <a:t>所示。</a:t>
            </a:r>
          </a:p>
        </p:txBody>
      </p:sp>
    </p:spTree>
    <p:extLst>
      <p:ext uri="{BB962C8B-B14F-4D97-AF65-F5344CB8AC3E}">
        <p14:creationId xmlns:p14="http://schemas.microsoft.com/office/powerpoint/2010/main" val="2335801350"/>
      </p:ext>
    </p:extLst>
  </p:cSld>
  <p:clrMapOvr>
    <a:masterClrMapping/>
  </p:clrMapOvr>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E62E2-6728-5129-3D0F-EF6B6E5C1ED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63F2A0E-60D1-DC93-A397-38B705FC5B6C}"/>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7D9A13B2-4104-3F07-A538-636F8A3B322D}"/>
              </a:ext>
            </a:extLst>
          </p:cNvPr>
          <p:cNvSpPr>
            <a:spLocks noGrp="1"/>
          </p:cNvSpPr>
          <p:nvPr>
            <p:ph type="body" sz="quarter" idx="11"/>
          </p:nvPr>
        </p:nvSpPr>
        <p:spPr>
          <a:xfrm>
            <a:off x="337295" y="2223461"/>
            <a:ext cx="5337642" cy="3079497"/>
          </a:xfrm>
        </p:spPr>
        <p:txBody>
          <a:bodyPr/>
          <a:lstStyle/>
          <a:p>
            <a:r>
              <a:rPr lang="zh-CN" altLang="en-US" dirty="0"/>
              <a:t>步骤 </a:t>
            </a:r>
            <a:r>
              <a:rPr lang="en-US" altLang="zh-CN" dirty="0"/>
              <a:t>05 </a:t>
            </a:r>
            <a:r>
              <a:rPr lang="zh-CN" altLang="en-US" dirty="0"/>
              <a:t>再次复制“建筑一右 </a:t>
            </a:r>
            <a:r>
              <a:rPr lang="en-US" altLang="zh-CN" dirty="0"/>
              <a:t>1”</a:t>
            </a:r>
            <a:r>
              <a:rPr lang="zh-CN" altLang="en-US" dirty="0"/>
              <a:t>图层，并重命名为“建筑一右 </a:t>
            </a:r>
            <a:r>
              <a:rPr lang="en-US" altLang="zh-CN" dirty="0"/>
              <a:t>2”</a:t>
            </a:r>
            <a:r>
              <a:rPr lang="zh-CN" altLang="en-US" dirty="0"/>
              <a:t>，依据前一步骤调整蒙版关键点，使用钢笔工具增加必要关键点完成蒙版绘制。</a:t>
            </a:r>
            <a:endParaRPr lang="en-US" altLang="zh-CN" dirty="0"/>
          </a:p>
          <a:p>
            <a:r>
              <a:rPr lang="zh-CN" altLang="en-US" dirty="0"/>
              <a:t>“建筑一右 </a:t>
            </a:r>
            <a:r>
              <a:rPr lang="en-US" altLang="zh-CN" dirty="0"/>
              <a:t>2”</a:t>
            </a:r>
            <a:r>
              <a:rPr lang="zh-CN" altLang="en-US" dirty="0"/>
              <a:t>图层效果如图 </a:t>
            </a:r>
            <a:r>
              <a:rPr lang="en-US" altLang="zh-CN" dirty="0"/>
              <a:t>4-5-6 </a:t>
            </a:r>
            <a:r>
              <a:rPr lang="zh-CN" altLang="en-US" dirty="0"/>
              <a:t>所示。</a:t>
            </a:r>
          </a:p>
        </p:txBody>
      </p:sp>
      <p:pic>
        <p:nvPicPr>
          <p:cNvPr id="8" name="图片占位符 7">
            <a:extLst>
              <a:ext uri="{FF2B5EF4-FFF2-40B4-BE49-F238E27FC236}">
                <a16:creationId xmlns:a16="http://schemas.microsoft.com/office/drawing/2014/main" id="{FE1F5D9E-85ED-491E-7C2B-D4F022CE40A4}"/>
              </a:ext>
            </a:extLst>
          </p:cNvPr>
          <p:cNvPicPr>
            <a:picLocks noGrp="1" noChangeAspect="1"/>
          </p:cNvPicPr>
          <p:nvPr>
            <p:ph type="pic" sz="quarter" idx="14"/>
          </p:nvPr>
        </p:nvPicPr>
        <p:blipFill rotWithShape="1">
          <a:blip r:embed="rId2"/>
          <a:srcRect t="-47778" b="-47778"/>
          <a:stretch>
            <a:fillRect/>
          </a:stretch>
        </p:blipFill>
        <p:spPr>
          <a:prstGeom prst="rect">
            <a:avLst/>
          </a:prstGeom>
        </p:spPr>
      </p:pic>
    </p:spTree>
    <p:extLst>
      <p:ext uri="{BB962C8B-B14F-4D97-AF65-F5344CB8AC3E}">
        <p14:creationId xmlns:p14="http://schemas.microsoft.com/office/powerpoint/2010/main" val="1630920047"/>
      </p:ext>
    </p:extLst>
  </p:cSld>
  <p:clrMapOvr>
    <a:masterClrMapping/>
  </p:clrMapOvr>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C95A0-683B-EA23-BAF2-1682DA84D9FF}"/>
            </a:ext>
          </a:extLst>
        </p:cNvPr>
        <p:cNvGrpSpPr/>
        <p:nvPr/>
      </p:nvGrpSpPr>
      <p:grpSpPr>
        <a:xfrm>
          <a:off x="0" y="0"/>
          <a:ext cx="0" cy="0"/>
          <a:chOff x="0" y="0"/>
          <a:chExt cx="0" cy="0"/>
        </a:xfrm>
      </p:grpSpPr>
      <p:pic>
        <p:nvPicPr>
          <p:cNvPr id="3" name="图片占位符 2">
            <a:extLst>
              <a:ext uri="{FF2B5EF4-FFF2-40B4-BE49-F238E27FC236}">
                <a16:creationId xmlns:a16="http://schemas.microsoft.com/office/drawing/2014/main" id="{8A702907-1910-D739-2A6A-F611A67D9967}"/>
              </a:ext>
            </a:extLst>
          </p:cNvPr>
          <p:cNvPicPr>
            <a:picLocks noGrp="1" noChangeAspect="1"/>
          </p:cNvPicPr>
          <p:nvPr>
            <p:ph type="pic" sz="quarter" idx="14"/>
          </p:nvPr>
        </p:nvPicPr>
        <p:blipFill rotWithShape="1">
          <a:blip r:embed="rId2"/>
          <a:srcRect t="-52518" b="-52518"/>
          <a:stretch>
            <a:fillRect/>
          </a:stretch>
        </p:blipFill>
        <p:spPr>
          <a:prstGeom prst="rect">
            <a:avLst/>
          </a:prstGeom>
        </p:spPr>
      </p:pic>
      <p:sp>
        <p:nvSpPr>
          <p:cNvPr id="4" name="文本占位符 3">
            <a:extLst>
              <a:ext uri="{FF2B5EF4-FFF2-40B4-BE49-F238E27FC236}">
                <a16:creationId xmlns:a16="http://schemas.microsoft.com/office/drawing/2014/main" id="{40215594-CA35-01DC-CA1A-09566EEF5C7B}"/>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362FAFDA-0F06-2277-B9F2-56DFD38B21B0}"/>
              </a:ext>
            </a:extLst>
          </p:cNvPr>
          <p:cNvSpPr>
            <a:spLocks noGrp="1"/>
          </p:cNvSpPr>
          <p:nvPr>
            <p:ph type="body" sz="quarter" idx="11"/>
          </p:nvPr>
        </p:nvSpPr>
        <p:spPr>
          <a:xfrm>
            <a:off x="337295" y="974241"/>
            <a:ext cx="5337642" cy="5577937"/>
          </a:xfrm>
        </p:spPr>
        <p:txBody>
          <a:bodyPr/>
          <a:lstStyle/>
          <a:p>
            <a:r>
              <a:rPr lang="zh-CN" altLang="en-US" sz="2000" dirty="0"/>
              <a:t>步骤 </a:t>
            </a:r>
            <a:r>
              <a:rPr lang="en-US" altLang="zh-CN" sz="2000" dirty="0"/>
              <a:t>06 </a:t>
            </a:r>
            <a:r>
              <a:rPr lang="zh-CN" altLang="en-US" sz="2000" dirty="0"/>
              <a:t>根据上述步骤，对建筑一左 </a:t>
            </a:r>
            <a:r>
              <a:rPr lang="en-US" altLang="zh-CN" sz="2000" dirty="0"/>
              <a:t>1 </a:t>
            </a:r>
            <a:r>
              <a:rPr lang="zh-CN" altLang="en-US" sz="2000" dirty="0"/>
              <a:t>和建筑一左 </a:t>
            </a:r>
            <a:r>
              <a:rPr lang="en-US" altLang="zh-CN" sz="2000" dirty="0"/>
              <a:t>2 </a:t>
            </a:r>
            <a:r>
              <a:rPr lang="zh-CN" altLang="en-US" sz="2000" dirty="0"/>
              <a:t>进行相应的蒙版绘制。完成后，逐一调整各图层的中心点位置，并将其下移。接着，在“时间轴”面板中复制“建筑一中”图层，并重命名为“二楼中”。之后选中所有一楼图层进行预合成（快捷键为</a:t>
            </a:r>
            <a:r>
              <a:rPr lang="en-US" altLang="zh-CN" sz="2000" dirty="0" err="1"/>
              <a:t>Ctrl+Shift+C</a:t>
            </a:r>
            <a:r>
              <a:rPr lang="zh-CN" altLang="en-US" sz="2000" dirty="0"/>
              <a:t>），并重命名此预合成层为“一楼”。</a:t>
            </a:r>
            <a:endParaRPr lang="en-US" altLang="zh-CN" sz="2000" dirty="0"/>
          </a:p>
          <a:p>
            <a:r>
              <a:rPr lang="zh-CN" altLang="en-US" sz="2000" dirty="0"/>
              <a:t>蒙版绘制效果如图 </a:t>
            </a:r>
            <a:r>
              <a:rPr lang="en-US" altLang="zh-CN" sz="2000" dirty="0"/>
              <a:t>4-5-7 </a:t>
            </a:r>
            <a:r>
              <a:rPr lang="zh-CN" altLang="en-US" sz="2000" dirty="0"/>
              <a:t>所示。“一楼”预合成设置如图 </a:t>
            </a:r>
            <a:r>
              <a:rPr lang="en-US" altLang="zh-CN" sz="2000" dirty="0"/>
              <a:t>4-5-8 </a:t>
            </a:r>
            <a:r>
              <a:rPr lang="zh-CN" altLang="en-US" sz="2000" dirty="0"/>
              <a:t>所示。</a:t>
            </a:r>
            <a:endParaRPr lang="en-US" altLang="zh-CN" sz="2000" dirty="0"/>
          </a:p>
          <a:p>
            <a:r>
              <a:rPr lang="zh-CN" altLang="en-US" sz="2000" dirty="0"/>
              <a:t>提示：执行预合成操作的快捷键为 </a:t>
            </a:r>
            <a:r>
              <a:rPr lang="en-US" altLang="zh-CN" sz="2000" dirty="0" err="1"/>
              <a:t>Ctrl+Shift+C</a:t>
            </a:r>
            <a:r>
              <a:rPr lang="zh-CN" altLang="en-US" sz="2000" dirty="0"/>
              <a:t>。</a:t>
            </a:r>
          </a:p>
        </p:txBody>
      </p:sp>
    </p:spTree>
    <p:extLst>
      <p:ext uri="{BB962C8B-B14F-4D97-AF65-F5344CB8AC3E}">
        <p14:creationId xmlns:p14="http://schemas.microsoft.com/office/powerpoint/2010/main" val="541962001"/>
      </p:ext>
    </p:extLst>
  </p:cSld>
  <p:clrMapOvr>
    <a:masterClrMapping/>
  </p:clrMapOvr>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FCD6F-5636-7FFC-7B46-780FABAE9AD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18C56BC-7577-C1D4-D52F-F38FF947F5A3}"/>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2AB3D4D1-C4FD-6B90-D368-34254CC7698D}"/>
              </a:ext>
            </a:extLst>
          </p:cNvPr>
          <p:cNvPicPr>
            <a:picLocks noGrp="1" noChangeAspect="1"/>
          </p:cNvPicPr>
          <p:nvPr>
            <p:ph type="pic" sz="quarter" idx="13"/>
          </p:nvPr>
        </p:nvPicPr>
        <p:blipFill rotWithShape="1">
          <a:blip r:embed="rId2"/>
          <a:srcRect l="-16845" r="-16845"/>
          <a:stretch>
            <a:fillRect/>
          </a:stretch>
        </p:blipFill>
        <p:spPr>
          <a:prstGeom prst="rect">
            <a:avLst/>
          </a:prstGeom>
        </p:spPr>
      </p:pic>
    </p:spTree>
    <p:extLst>
      <p:ext uri="{BB962C8B-B14F-4D97-AF65-F5344CB8AC3E}">
        <p14:creationId xmlns:p14="http://schemas.microsoft.com/office/powerpoint/2010/main" val="687448917"/>
      </p:ext>
    </p:extLst>
  </p:cSld>
  <p:clrMapOvr>
    <a:masterClrMapping/>
  </p:clrMapOvr>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52645-9CD5-2089-AD1F-D602B1B6480F}"/>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B6489E9D-981A-368A-EBEC-1DE9E0DB7A6C}"/>
              </a:ext>
            </a:extLst>
          </p:cNvPr>
          <p:cNvSpPr>
            <a:spLocks noGrp="1"/>
          </p:cNvSpPr>
          <p:nvPr>
            <p:ph type="body" sz="quarter" idx="11"/>
          </p:nvPr>
        </p:nvSpPr>
        <p:spPr>
          <a:xfrm>
            <a:off x="337294" y="2985206"/>
            <a:ext cx="11275585" cy="1556003"/>
          </a:xfrm>
        </p:spPr>
        <p:txBody>
          <a:bodyPr/>
          <a:lstStyle/>
          <a:p>
            <a:r>
              <a:rPr lang="zh-CN" altLang="en-US" dirty="0"/>
              <a:t>步骤 </a:t>
            </a:r>
            <a:r>
              <a:rPr lang="en-US" altLang="zh-CN" dirty="0"/>
              <a:t>07 </a:t>
            </a:r>
            <a:r>
              <a:rPr lang="zh-CN" altLang="en-US" dirty="0"/>
              <a:t>选择时间轴上的“二楼中”图层，按照前述方法进行蒙版绘制。继续使用相同的方法对三楼、四楼和五楼的图层进行蒙版操作，最后调整时间轴上各图层的位置关系。</a:t>
            </a:r>
          </a:p>
          <a:p>
            <a:r>
              <a:rPr lang="zh-CN" altLang="en-US" dirty="0"/>
              <a:t>蒙版效果如图 </a:t>
            </a:r>
            <a:r>
              <a:rPr lang="en-US" altLang="zh-CN" dirty="0"/>
              <a:t>4-5-9 </a:t>
            </a:r>
            <a:r>
              <a:rPr lang="zh-CN" altLang="en-US" dirty="0"/>
              <a:t>所示。图层关系展示如图 </a:t>
            </a:r>
            <a:r>
              <a:rPr lang="en-US" altLang="zh-CN" dirty="0"/>
              <a:t>4-5-10 </a:t>
            </a:r>
            <a:r>
              <a:rPr lang="zh-CN" altLang="en-US" dirty="0"/>
              <a:t>所示。</a:t>
            </a:r>
          </a:p>
        </p:txBody>
      </p:sp>
      <p:sp>
        <p:nvSpPr>
          <p:cNvPr id="4" name="文本占位符 3">
            <a:extLst>
              <a:ext uri="{FF2B5EF4-FFF2-40B4-BE49-F238E27FC236}">
                <a16:creationId xmlns:a16="http://schemas.microsoft.com/office/drawing/2014/main" id="{43E33ACF-F920-5E2A-6DCB-C26F9EE1A9AA}"/>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636892511"/>
      </p:ext>
    </p:extLst>
  </p:cSld>
  <p:clrMapOvr>
    <a:masterClrMapping/>
  </p:clrMapOvr>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D01B4-D701-0FB7-BC6A-E4CCC459B5A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620F3BE-4B51-A4B7-5BCA-5CF9F8EFFA67}"/>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0D1948EA-4888-44E4-FB4B-889DC97D15A6}"/>
              </a:ext>
            </a:extLst>
          </p:cNvPr>
          <p:cNvPicPr>
            <a:picLocks noGrp="1" noChangeAspect="1"/>
          </p:cNvPicPr>
          <p:nvPr>
            <p:ph type="pic" sz="quarter" idx="13"/>
          </p:nvPr>
        </p:nvPicPr>
        <p:blipFill rotWithShape="1">
          <a:blip r:embed="rId2"/>
          <a:srcRect t="-2202" b="-2202"/>
          <a:stretch>
            <a:fillRect/>
          </a:stretch>
        </p:blipFill>
        <p:spPr>
          <a:prstGeom prst="rect">
            <a:avLst/>
          </a:prstGeom>
        </p:spPr>
      </p:pic>
    </p:spTree>
    <p:extLst>
      <p:ext uri="{BB962C8B-B14F-4D97-AF65-F5344CB8AC3E}">
        <p14:creationId xmlns:p14="http://schemas.microsoft.com/office/powerpoint/2010/main" val="3515415774"/>
      </p:ext>
    </p:extLst>
  </p:cSld>
  <p:clrMapOvr>
    <a:masterClrMapping/>
  </p:clrMapOvr>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824C5-5F17-5F57-BA9F-9116B5BC2C4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A2B559C-B608-3529-90C3-E778ADB26F19}"/>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8ED3D320-8868-D5FB-6B15-D5DC69406FC2}"/>
              </a:ext>
            </a:extLst>
          </p:cNvPr>
          <p:cNvPicPr>
            <a:picLocks noGrp="1" noChangeAspect="1"/>
          </p:cNvPicPr>
          <p:nvPr>
            <p:ph type="pic" sz="quarter" idx="13"/>
          </p:nvPr>
        </p:nvPicPr>
        <p:blipFill rotWithShape="1">
          <a:blip r:embed="rId2"/>
          <a:srcRect l="-6653" r="-6653"/>
          <a:stretch>
            <a:fillRect/>
          </a:stretch>
        </p:blipFill>
        <p:spPr>
          <a:prstGeom prst="rect">
            <a:avLst/>
          </a:prstGeom>
        </p:spPr>
      </p:pic>
    </p:spTree>
    <p:extLst>
      <p:ext uri="{BB962C8B-B14F-4D97-AF65-F5344CB8AC3E}">
        <p14:creationId xmlns:p14="http://schemas.microsoft.com/office/powerpoint/2010/main" val="1536502130"/>
      </p:ext>
    </p:extLst>
  </p:cSld>
  <p:clrMapOvr>
    <a:masterClrMapping/>
  </p:clrMapOvr>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C4F26-CB95-4ED0-1000-646445BBCAB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90F6D47-6F51-1F9C-1AA6-1E6A011E1585}"/>
              </a:ext>
            </a:extLst>
          </p:cNvPr>
          <p:cNvSpPr>
            <a:spLocks noGrp="1"/>
          </p:cNvSpPr>
          <p:nvPr>
            <p:ph type="body" sz="quarter" idx="11"/>
          </p:nvPr>
        </p:nvSpPr>
        <p:spPr>
          <a:xfrm>
            <a:off x="337294" y="2223460"/>
            <a:ext cx="11275585" cy="3079497"/>
          </a:xfrm>
        </p:spPr>
        <p:txBody>
          <a:bodyPr/>
          <a:lstStyle/>
          <a:p>
            <a:r>
              <a:rPr lang="zh-CN" altLang="en-US" dirty="0"/>
              <a:t>步骤 </a:t>
            </a:r>
            <a:r>
              <a:rPr lang="en-US" altLang="zh-CN" dirty="0"/>
              <a:t>08 </a:t>
            </a:r>
            <a:r>
              <a:rPr lang="zh-CN" altLang="en-US" dirty="0"/>
              <a:t>开始建筑动画制作。选择时间轴上的“一楼”图层，为其添加从底部向上移动的动画。完成整体上升动画后，双击 “一楼”预合成图层进行左右方向移动的动画制作，即 </a:t>
            </a:r>
            <a:r>
              <a:rPr lang="en-US" altLang="zh-CN" dirty="0"/>
              <a:t>X </a:t>
            </a:r>
            <a:r>
              <a:rPr lang="zh-CN" altLang="en-US" dirty="0"/>
              <a:t>轴方向从中间向两侧展开的效果。确保右</a:t>
            </a:r>
            <a:r>
              <a:rPr lang="en-US" altLang="zh-CN" dirty="0"/>
              <a:t>1 </a:t>
            </a:r>
            <a:r>
              <a:rPr lang="zh-CN" altLang="en-US" dirty="0"/>
              <a:t>与左 </a:t>
            </a:r>
            <a:r>
              <a:rPr lang="en-US" altLang="zh-CN" dirty="0"/>
              <a:t>1 </a:t>
            </a:r>
            <a:r>
              <a:rPr lang="zh-CN" altLang="en-US" dirty="0"/>
              <a:t>的动作一致，右</a:t>
            </a:r>
            <a:r>
              <a:rPr lang="en-US" altLang="zh-CN" dirty="0"/>
              <a:t>2 </a:t>
            </a:r>
            <a:r>
              <a:rPr lang="zh-CN" altLang="en-US" dirty="0"/>
              <a:t>与左 </a:t>
            </a:r>
            <a:r>
              <a:rPr lang="en-US" altLang="zh-CN" dirty="0"/>
              <a:t>2 </a:t>
            </a:r>
            <a:r>
              <a:rPr lang="zh-CN" altLang="en-US" dirty="0"/>
              <a:t>也保持同步。</a:t>
            </a:r>
            <a:endParaRPr lang="en-US" altLang="zh-CN" dirty="0"/>
          </a:p>
          <a:p>
            <a:r>
              <a:rPr lang="zh-CN" altLang="en-US" dirty="0"/>
              <a:t>建筑一楼动画效果展示如图 </a:t>
            </a:r>
            <a:r>
              <a:rPr lang="en-US" altLang="zh-CN" dirty="0"/>
              <a:t>4-5-11 </a:t>
            </a:r>
            <a:r>
              <a:rPr lang="zh-CN" altLang="en-US" dirty="0"/>
              <a:t>所示。建筑一楼向左右两侧展开的动画如图 </a:t>
            </a:r>
            <a:r>
              <a:rPr lang="en-US" altLang="zh-CN" dirty="0"/>
              <a:t>4-5-12 </a:t>
            </a:r>
            <a:r>
              <a:rPr lang="zh-CN" altLang="en-US" dirty="0"/>
              <a:t>所示。</a:t>
            </a:r>
          </a:p>
        </p:txBody>
      </p:sp>
      <p:sp>
        <p:nvSpPr>
          <p:cNvPr id="4" name="文本占位符 3">
            <a:extLst>
              <a:ext uri="{FF2B5EF4-FFF2-40B4-BE49-F238E27FC236}">
                <a16:creationId xmlns:a16="http://schemas.microsoft.com/office/drawing/2014/main" id="{B20B3044-10C2-8C3F-9B06-5E4DC0E91859}"/>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230091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4D800-CB0E-232B-3A3D-70456A36F773}"/>
            </a:ext>
          </a:extLst>
        </p:cNvPr>
        <p:cNvGrpSpPr/>
        <p:nvPr/>
      </p:nvGrpSpPr>
      <p:grpSpPr>
        <a:xfrm>
          <a:off x="0" y="0"/>
          <a:ext cx="0" cy="0"/>
          <a:chOff x="0" y="0"/>
          <a:chExt cx="0" cy="0"/>
        </a:xfrm>
      </p:grpSpPr>
      <p:sp>
        <p:nvSpPr>
          <p:cNvPr id="16" name="文本占位符 15">
            <a:extLst>
              <a:ext uri="{FF2B5EF4-FFF2-40B4-BE49-F238E27FC236}">
                <a16:creationId xmlns:a16="http://schemas.microsoft.com/office/drawing/2014/main" id="{C608FE75-F5ED-1A0C-DB26-85E9A974555E}"/>
              </a:ext>
            </a:extLst>
          </p:cNvPr>
          <p:cNvSpPr>
            <a:spLocks noGrp="1"/>
          </p:cNvSpPr>
          <p:nvPr>
            <p:ph type="body" sz="quarter" idx="10"/>
          </p:nvPr>
        </p:nvSpPr>
        <p:spPr>
          <a:xfrm>
            <a:off x="759986" y="184188"/>
            <a:ext cx="10852895" cy="523220"/>
          </a:xfrm>
        </p:spPr>
        <p:txBody>
          <a:bodyPr/>
          <a:lstStyle/>
          <a:p>
            <a:r>
              <a:rPr lang="zh-CN" altLang="en-US" dirty="0"/>
              <a:t>知识准备</a:t>
            </a:r>
          </a:p>
        </p:txBody>
      </p:sp>
      <p:sp>
        <p:nvSpPr>
          <p:cNvPr id="19" name="文本占位符 18">
            <a:extLst>
              <a:ext uri="{FF2B5EF4-FFF2-40B4-BE49-F238E27FC236}">
                <a16:creationId xmlns:a16="http://schemas.microsoft.com/office/drawing/2014/main" id="{627B5794-5163-E577-5301-0B501827F7A8}"/>
              </a:ext>
            </a:extLst>
          </p:cNvPr>
          <p:cNvSpPr>
            <a:spLocks noGrp="1"/>
          </p:cNvSpPr>
          <p:nvPr>
            <p:ph type="body" sz="quarter" idx="11"/>
          </p:nvPr>
        </p:nvSpPr>
        <p:spPr>
          <a:xfrm>
            <a:off x="337295" y="1715628"/>
            <a:ext cx="5337642" cy="4095160"/>
          </a:xfrm>
        </p:spPr>
        <p:txBody>
          <a:bodyPr/>
          <a:lstStyle/>
          <a:p>
            <a:r>
              <a:rPr lang="en-US" altLang="zh-CN" dirty="0"/>
              <a:t>1. </a:t>
            </a:r>
            <a:r>
              <a:rPr lang="zh-CN" altLang="en-US" dirty="0"/>
              <a:t>初识 </a:t>
            </a:r>
            <a:r>
              <a:rPr lang="en-US" altLang="zh-CN" dirty="0"/>
              <a:t>After Effects </a:t>
            </a:r>
            <a:r>
              <a:rPr lang="zh-CN" altLang="en-US" dirty="0"/>
              <a:t>软件</a:t>
            </a:r>
            <a:endParaRPr lang="en-US" altLang="zh-CN" dirty="0"/>
          </a:p>
          <a:p>
            <a:r>
              <a:rPr lang="zh-CN" altLang="en-US" dirty="0"/>
              <a:t>启动 </a:t>
            </a:r>
            <a:r>
              <a:rPr lang="en-US" altLang="zh-CN" dirty="0"/>
              <a:t>After Effects </a:t>
            </a:r>
            <a:r>
              <a:rPr lang="zh-CN" altLang="en-US" dirty="0"/>
              <a:t>应用程序后，在启动界面会显示软件的加载进度。加载完毕，系统会弹出“主页”面板，左侧显示“新建项目”“打开项目”按钮，右侧显示最近打开过的项目，如图 </a:t>
            </a:r>
            <a:r>
              <a:rPr lang="en-US" altLang="zh-CN" dirty="0"/>
              <a:t>1-0-1 </a:t>
            </a:r>
            <a:r>
              <a:rPr lang="zh-CN" altLang="en-US" dirty="0"/>
              <a:t>所示。若是第一次启动程序，则右侧会显示欢迎界面以及 “新文件”按钮。</a:t>
            </a:r>
          </a:p>
        </p:txBody>
      </p:sp>
      <p:pic>
        <p:nvPicPr>
          <p:cNvPr id="17" name="图片占位符 16">
            <a:extLst>
              <a:ext uri="{FF2B5EF4-FFF2-40B4-BE49-F238E27FC236}">
                <a16:creationId xmlns:a16="http://schemas.microsoft.com/office/drawing/2014/main" id="{ABECD750-9716-B248-CD36-96F17068B1D0}"/>
              </a:ext>
            </a:extLst>
          </p:cNvPr>
          <p:cNvPicPr>
            <a:picLocks noGrp="1" noChangeAspect="1"/>
          </p:cNvPicPr>
          <p:nvPr>
            <p:ph type="pic" sz="quarter" idx="4294967295"/>
          </p:nvPr>
        </p:nvPicPr>
        <p:blipFill rotWithShape="1">
          <a:blip r:embed="rId2">
            <a:extLst>
              <a:ext uri="{28A0092B-C50C-407E-A947-70E740481C1C}">
                <a14:useLocalDpi xmlns:a14="http://schemas.microsoft.com/office/drawing/2010/main" val="0"/>
              </a:ext>
            </a:extLst>
          </a:blip>
          <a:srcRect t="-42181" b="-42181"/>
          <a:stretch>
            <a:fillRect/>
          </a:stretch>
        </p:blipFill>
        <p:spPr>
          <a:xfrm>
            <a:off x="5741988" y="823913"/>
            <a:ext cx="5870575" cy="5849937"/>
          </a:xfrm>
          <a:prstGeom prst="rect">
            <a:avLst/>
          </a:prstGeom>
        </p:spPr>
      </p:pic>
    </p:spTree>
    <p:extLst>
      <p:ext uri="{BB962C8B-B14F-4D97-AF65-F5344CB8AC3E}">
        <p14:creationId xmlns:p14="http://schemas.microsoft.com/office/powerpoint/2010/main" val="41549943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D9B07E65-5A5D-0036-3212-2B58F97DF03F}"/>
              </a:ext>
            </a:extLst>
          </p:cNvPr>
          <p:cNvSpPr>
            <a:spLocks noGrp="1"/>
          </p:cNvSpPr>
          <p:nvPr>
            <p:ph type="body" sz="quarter" idx="11"/>
          </p:nvPr>
        </p:nvSpPr>
        <p:spPr>
          <a:xfrm>
            <a:off x="337294" y="3239122"/>
            <a:ext cx="11275585" cy="1048172"/>
          </a:xfrm>
        </p:spPr>
        <p:txBody>
          <a:bodyPr/>
          <a:lstStyle/>
          <a:p>
            <a:r>
              <a:rPr lang="zh-CN" altLang="en-US" dirty="0"/>
              <a:t>本任务运用 </a:t>
            </a:r>
            <a:r>
              <a:rPr lang="en-US" altLang="zh-CN" dirty="0"/>
              <a:t>Adobe After Effects </a:t>
            </a:r>
            <a:r>
              <a:rPr lang="zh-CN" altLang="en-US" dirty="0"/>
              <a:t>软件结合实拍素材，精心制作人物角色起飞与下落的震撼场景。</a:t>
            </a:r>
          </a:p>
        </p:txBody>
      </p:sp>
      <p:sp>
        <p:nvSpPr>
          <p:cNvPr id="5" name="文本占位符 4">
            <a:extLst>
              <a:ext uri="{FF2B5EF4-FFF2-40B4-BE49-F238E27FC236}">
                <a16:creationId xmlns:a16="http://schemas.microsoft.com/office/drawing/2014/main" id="{955649DB-70FF-E441-95E7-C856F166A668}"/>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2655259808"/>
      </p:ext>
    </p:extLst>
  </p:cSld>
  <p:clrMapOvr>
    <a:masterClrMapping/>
  </p:clrMapOvr>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F65FB-82B7-1805-D113-F9E12517171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9B9620E-5AF3-A334-A950-4E204FB3E8C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53AF8BE4-980F-D167-B261-5A1599BAFE72}"/>
              </a:ext>
            </a:extLst>
          </p:cNvPr>
          <p:cNvPicPr>
            <a:picLocks noGrp="1" noChangeAspect="1"/>
          </p:cNvPicPr>
          <p:nvPr>
            <p:ph type="pic" sz="quarter" idx="13"/>
          </p:nvPr>
        </p:nvPicPr>
        <p:blipFill rotWithShape="1">
          <a:blip r:embed="rId2"/>
          <a:srcRect l="-11570" r="-11570"/>
          <a:stretch>
            <a:fillRect/>
          </a:stretch>
        </p:blipFill>
        <p:spPr>
          <a:prstGeom prst="rect">
            <a:avLst/>
          </a:prstGeom>
        </p:spPr>
      </p:pic>
    </p:spTree>
    <p:extLst>
      <p:ext uri="{BB962C8B-B14F-4D97-AF65-F5344CB8AC3E}">
        <p14:creationId xmlns:p14="http://schemas.microsoft.com/office/powerpoint/2010/main" val="45670315"/>
      </p:ext>
    </p:extLst>
  </p:cSld>
  <p:clrMapOvr>
    <a:masterClrMapping/>
  </p:clrMapOvr>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7F488-9783-1724-3F42-1FF1A43785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7C8100-A196-2680-6235-5EDC68717A6F}"/>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57EEDB4-D31C-0108-7F9A-89242F1A08F1}"/>
              </a:ext>
            </a:extLst>
          </p:cNvPr>
          <p:cNvPicPr>
            <a:picLocks noGrp="1" noChangeAspect="1"/>
          </p:cNvPicPr>
          <p:nvPr>
            <p:ph type="pic" sz="quarter" idx="13"/>
          </p:nvPr>
        </p:nvPicPr>
        <p:blipFill rotWithShape="1">
          <a:blip r:embed="rId2"/>
          <a:srcRect l="-11302" r="-11302"/>
          <a:stretch>
            <a:fillRect/>
          </a:stretch>
        </p:blipFill>
        <p:spPr>
          <a:prstGeom prst="rect">
            <a:avLst/>
          </a:prstGeom>
        </p:spPr>
      </p:pic>
    </p:spTree>
    <p:extLst>
      <p:ext uri="{BB962C8B-B14F-4D97-AF65-F5344CB8AC3E}">
        <p14:creationId xmlns:p14="http://schemas.microsoft.com/office/powerpoint/2010/main" val="3636456195"/>
      </p:ext>
    </p:extLst>
  </p:cSld>
  <p:clrMapOvr>
    <a:masterClrMapping/>
  </p:clrMapOvr>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0D78D-696C-A045-47E9-DA01455EE674}"/>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4FFB3817-E203-46A4-6870-9FDE4211B211}"/>
              </a:ext>
            </a:extLst>
          </p:cNvPr>
          <p:cNvPicPr>
            <a:picLocks noGrp="1" noChangeAspect="1"/>
          </p:cNvPicPr>
          <p:nvPr>
            <p:ph type="pic" sz="quarter" idx="14"/>
          </p:nvPr>
        </p:nvPicPr>
        <p:blipFill rotWithShape="1">
          <a:blip r:embed="rId2"/>
          <a:srcRect t="-30082" b="-30082"/>
          <a:stretch>
            <a:fillRect/>
          </a:stretch>
        </p:blipFill>
        <p:spPr>
          <a:prstGeom prst="rect">
            <a:avLst/>
          </a:prstGeom>
        </p:spPr>
      </p:pic>
      <p:sp>
        <p:nvSpPr>
          <p:cNvPr id="4" name="文本占位符 3">
            <a:extLst>
              <a:ext uri="{FF2B5EF4-FFF2-40B4-BE49-F238E27FC236}">
                <a16:creationId xmlns:a16="http://schemas.microsoft.com/office/drawing/2014/main" id="{E0DBBA68-E7E5-A96F-E4CD-FF2A9098DA6A}"/>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1B51A498-B776-5D8D-EC05-BAA5DDDF7BB2}"/>
              </a:ext>
            </a:extLst>
          </p:cNvPr>
          <p:cNvSpPr>
            <a:spLocks noGrp="1"/>
          </p:cNvSpPr>
          <p:nvPr>
            <p:ph type="body" sz="quarter" idx="11"/>
          </p:nvPr>
        </p:nvSpPr>
        <p:spPr>
          <a:xfrm>
            <a:off x="337295" y="2477375"/>
            <a:ext cx="5337642" cy="2571666"/>
          </a:xfrm>
        </p:spPr>
        <p:txBody>
          <a:bodyPr/>
          <a:lstStyle/>
          <a:p>
            <a:r>
              <a:rPr lang="zh-CN" altLang="en-US" dirty="0"/>
              <a:t>步骤 </a:t>
            </a:r>
            <a:r>
              <a:rPr lang="en-US" altLang="zh-CN" dirty="0"/>
              <a:t>09 </a:t>
            </a:r>
            <a:r>
              <a:rPr lang="zh-CN" altLang="en-US" dirty="0"/>
              <a:t>在“时间轴”面板中，对建筑二、三、四、五层依次进行上升动画制作，确保底层始终位于建筑物前景之下，避免出现穿帮镜头。</a:t>
            </a:r>
            <a:endParaRPr lang="en-US" altLang="zh-CN" dirty="0"/>
          </a:p>
          <a:p>
            <a:r>
              <a:rPr lang="zh-CN" altLang="en-US" dirty="0"/>
              <a:t>整体动画如图 </a:t>
            </a:r>
            <a:r>
              <a:rPr lang="en-US" altLang="zh-CN" dirty="0"/>
              <a:t>4-5-13 </a:t>
            </a:r>
            <a:r>
              <a:rPr lang="zh-CN" altLang="en-US" dirty="0"/>
              <a:t>所示。</a:t>
            </a:r>
          </a:p>
        </p:txBody>
      </p:sp>
    </p:spTree>
    <p:extLst>
      <p:ext uri="{BB962C8B-B14F-4D97-AF65-F5344CB8AC3E}">
        <p14:creationId xmlns:p14="http://schemas.microsoft.com/office/powerpoint/2010/main" val="787925502"/>
      </p:ext>
    </p:extLst>
  </p:cSld>
  <p:clrMapOvr>
    <a:masterClrMapping/>
  </p:clrMapOvr>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4D566-891F-4F8D-9248-5DA6BB9054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88DB115-77D0-5330-8B9A-46BFBC6483A9}"/>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269ECE9F-E641-B4BD-8BCD-D874D04BCEE9}"/>
              </a:ext>
            </a:extLst>
          </p:cNvPr>
          <p:cNvSpPr>
            <a:spLocks noGrp="1"/>
          </p:cNvSpPr>
          <p:nvPr>
            <p:ph type="body" sz="quarter" idx="11"/>
          </p:nvPr>
        </p:nvSpPr>
        <p:spPr>
          <a:xfrm>
            <a:off x="337295" y="2223460"/>
            <a:ext cx="5337642" cy="3079497"/>
          </a:xfrm>
        </p:spPr>
        <p:txBody>
          <a:bodyPr/>
          <a:lstStyle/>
          <a:p>
            <a:r>
              <a:rPr lang="zh-CN" altLang="en-US" dirty="0"/>
              <a:t>步骤 </a:t>
            </a:r>
            <a:r>
              <a:rPr lang="en-US" altLang="zh-CN" dirty="0"/>
              <a:t>10 </a:t>
            </a:r>
            <a:r>
              <a:rPr lang="zh-CN" altLang="en-US" dirty="0"/>
              <a:t>导入实拍手部素材至“项目”面板，并将其拖动到“时间轴”面板。挑选合适的手部动作，进行蒙版抠像以及使用 </a:t>
            </a:r>
            <a:r>
              <a:rPr lang="en-US" altLang="zh-CN" dirty="0" err="1"/>
              <a:t>Keylight</a:t>
            </a:r>
            <a:r>
              <a:rPr lang="en-US" altLang="zh-CN" dirty="0"/>
              <a:t> (1.2) </a:t>
            </a:r>
            <a:r>
              <a:rPr lang="zh-CN" altLang="en-US" dirty="0"/>
              <a:t>进行抠像处理。在此过程中，实时调整蒙版以达到最佳效果。</a:t>
            </a:r>
            <a:endParaRPr lang="en-US" altLang="zh-CN" dirty="0"/>
          </a:p>
          <a:p>
            <a:r>
              <a:rPr lang="zh-CN" altLang="en-US" dirty="0"/>
              <a:t>蒙版抠像如图 </a:t>
            </a:r>
            <a:r>
              <a:rPr lang="en-US" altLang="zh-CN" dirty="0"/>
              <a:t>4-5-14 </a:t>
            </a:r>
            <a:r>
              <a:rPr lang="zh-CN" altLang="en-US" dirty="0"/>
              <a:t>所示。</a:t>
            </a:r>
          </a:p>
        </p:txBody>
      </p:sp>
      <p:pic>
        <p:nvPicPr>
          <p:cNvPr id="8" name="图片占位符 7">
            <a:extLst>
              <a:ext uri="{FF2B5EF4-FFF2-40B4-BE49-F238E27FC236}">
                <a16:creationId xmlns:a16="http://schemas.microsoft.com/office/drawing/2014/main" id="{9493AC07-E039-9F1F-8E62-53BE49453671}"/>
              </a:ext>
            </a:extLst>
          </p:cNvPr>
          <p:cNvPicPr>
            <a:picLocks noGrp="1" noChangeAspect="1"/>
          </p:cNvPicPr>
          <p:nvPr>
            <p:ph type="pic" sz="quarter" idx="14"/>
          </p:nvPr>
        </p:nvPicPr>
        <p:blipFill rotWithShape="1">
          <a:blip r:embed="rId2"/>
          <a:srcRect t="-21664" b="-21664"/>
          <a:stretch>
            <a:fillRect/>
          </a:stretch>
        </p:blipFill>
        <p:spPr>
          <a:prstGeom prst="rect">
            <a:avLst/>
          </a:prstGeom>
        </p:spPr>
      </p:pic>
    </p:spTree>
    <p:extLst>
      <p:ext uri="{BB962C8B-B14F-4D97-AF65-F5344CB8AC3E}">
        <p14:creationId xmlns:p14="http://schemas.microsoft.com/office/powerpoint/2010/main" val="1779255069"/>
      </p:ext>
    </p:extLst>
  </p:cSld>
  <p:clrMapOvr>
    <a:masterClrMapping/>
  </p:clrMapOvr>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C62B3-BF1B-F655-B3D5-6F17EA5B45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1E71DD-1A6E-B776-B164-176CB0095C72}"/>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11 </a:t>
            </a:r>
            <a:r>
              <a:rPr lang="zh-CN" altLang="en-US" dirty="0"/>
              <a:t>双击“项目”面板空白区域导入星空背景，并将其放置于“时间轴”面板的底层，调整其大小和位置以匹配整体画面效果。随后，对手部素材的大小和位置属性进行调整，使其与建筑生长动画的时间相匹配。可以通过时间伸缩来调整手部动画的速度，以适应画面效果。</a:t>
            </a:r>
            <a:endParaRPr lang="en-US" altLang="zh-CN" dirty="0"/>
          </a:p>
          <a:p>
            <a:r>
              <a:rPr lang="zh-CN" altLang="en-US" dirty="0"/>
              <a:t>素材匹配如图 </a:t>
            </a:r>
            <a:r>
              <a:rPr lang="en-US" altLang="zh-CN" dirty="0"/>
              <a:t>4-5-15 </a:t>
            </a:r>
            <a:r>
              <a:rPr lang="zh-CN" altLang="en-US" dirty="0"/>
              <a:t>所示。图层时间匹配如图 </a:t>
            </a:r>
            <a:r>
              <a:rPr lang="en-US" altLang="zh-CN" dirty="0"/>
              <a:t>4-5-16 </a:t>
            </a:r>
            <a:r>
              <a:rPr lang="zh-CN" altLang="en-US" dirty="0"/>
              <a:t>所示。</a:t>
            </a:r>
          </a:p>
        </p:txBody>
      </p:sp>
      <p:sp>
        <p:nvSpPr>
          <p:cNvPr id="4" name="文本占位符 3">
            <a:extLst>
              <a:ext uri="{FF2B5EF4-FFF2-40B4-BE49-F238E27FC236}">
                <a16:creationId xmlns:a16="http://schemas.microsoft.com/office/drawing/2014/main" id="{349D4F56-ECFB-7CAE-5C17-CAE5C23233A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960929370"/>
      </p:ext>
    </p:extLst>
  </p:cSld>
  <p:clrMapOvr>
    <a:masterClrMapping/>
  </p:clrMapOvr>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F6B87-5643-56F6-683D-6ABCC27133B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228B9FB-6924-2282-D5C5-C3C308BB5CA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F33B9A4-46FB-C622-3793-15F510BD67E9}"/>
              </a:ext>
            </a:extLst>
          </p:cNvPr>
          <p:cNvPicPr>
            <a:picLocks noGrp="1" noChangeAspect="1"/>
          </p:cNvPicPr>
          <p:nvPr>
            <p:ph type="pic" sz="quarter" idx="13"/>
          </p:nvPr>
        </p:nvPicPr>
        <p:blipFill rotWithShape="1">
          <a:blip r:embed="rId2"/>
          <a:srcRect l="-8748" r="-8748"/>
          <a:stretch>
            <a:fillRect/>
          </a:stretch>
        </p:blipFill>
        <p:spPr>
          <a:prstGeom prst="rect">
            <a:avLst/>
          </a:prstGeom>
        </p:spPr>
      </p:pic>
    </p:spTree>
    <p:extLst>
      <p:ext uri="{BB962C8B-B14F-4D97-AF65-F5344CB8AC3E}">
        <p14:creationId xmlns:p14="http://schemas.microsoft.com/office/powerpoint/2010/main" val="1644823309"/>
      </p:ext>
    </p:extLst>
  </p:cSld>
  <p:clrMapOvr>
    <a:masterClrMapping/>
  </p:clrMapOvr>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F2024-5546-0821-B1D2-2E1638A5D4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DBACEF5-973F-7B1F-5DA2-94A169693F4A}"/>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A4CDCAB-3DB7-F613-07A2-898A5F6FE7F1}"/>
              </a:ext>
            </a:extLst>
          </p:cNvPr>
          <p:cNvPicPr>
            <a:picLocks noGrp="1" noChangeAspect="1"/>
          </p:cNvPicPr>
          <p:nvPr>
            <p:ph type="pic" sz="quarter" idx="13"/>
          </p:nvPr>
        </p:nvPicPr>
        <p:blipFill rotWithShape="1">
          <a:blip r:embed="rId2"/>
          <a:srcRect t="-28661" b="-28661"/>
          <a:stretch>
            <a:fillRect/>
          </a:stretch>
        </p:blipFill>
        <p:spPr>
          <a:prstGeom prst="rect">
            <a:avLst/>
          </a:prstGeom>
        </p:spPr>
      </p:pic>
    </p:spTree>
    <p:extLst>
      <p:ext uri="{BB962C8B-B14F-4D97-AF65-F5344CB8AC3E}">
        <p14:creationId xmlns:p14="http://schemas.microsoft.com/office/powerpoint/2010/main" val="1378342722"/>
      </p:ext>
    </p:extLst>
  </p:cSld>
  <p:clrMapOvr>
    <a:masterClrMapping/>
  </p:clrMapOvr>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05FC2-AE6E-03AC-6A00-870F13FEDB3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76371E1-86FD-D109-91B1-4F29DC1B8657}"/>
              </a:ext>
            </a:extLst>
          </p:cNvPr>
          <p:cNvSpPr>
            <a:spLocks noGrp="1"/>
          </p:cNvSpPr>
          <p:nvPr>
            <p:ph type="body" sz="quarter" idx="11"/>
          </p:nvPr>
        </p:nvSpPr>
        <p:spPr>
          <a:xfrm>
            <a:off x="337294" y="3239122"/>
            <a:ext cx="11275585" cy="1048172"/>
          </a:xfrm>
        </p:spPr>
        <p:txBody>
          <a:bodyPr/>
          <a:lstStyle/>
          <a:p>
            <a:r>
              <a:rPr lang="zh-CN" altLang="en-US" dirty="0"/>
              <a:t>手部蒙版如图 </a:t>
            </a:r>
            <a:r>
              <a:rPr lang="en-US" altLang="zh-CN" dirty="0"/>
              <a:t>4-5-17 </a:t>
            </a:r>
            <a:r>
              <a:rPr lang="zh-CN" altLang="en-US" dirty="0"/>
              <a:t>所示。月亮位置动画如图 </a:t>
            </a:r>
            <a:r>
              <a:rPr lang="en-US" altLang="zh-CN" dirty="0"/>
              <a:t>4-5-18 </a:t>
            </a:r>
            <a:r>
              <a:rPr lang="zh-CN" altLang="en-US" dirty="0"/>
              <a:t>所示。月亮缩放及旋转动画如图 </a:t>
            </a:r>
            <a:r>
              <a:rPr lang="en-US" altLang="zh-CN" dirty="0"/>
              <a:t>4-5-19 </a:t>
            </a:r>
            <a:r>
              <a:rPr lang="zh-CN" altLang="en-US" dirty="0"/>
              <a:t>所示。</a:t>
            </a:r>
          </a:p>
        </p:txBody>
      </p:sp>
      <p:sp>
        <p:nvSpPr>
          <p:cNvPr id="4" name="文本占位符 3">
            <a:extLst>
              <a:ext uri="{FF2B5EF4-FFF2-40B4-BE49-F238E27FC236}">
                <a16:creationId xmlns:a16="http://schemas.microsoft.com/office/drawing/2014/main" id="{12F770E5-4844-B20B-EFF5-52EBBB63BE7F}"/>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431711007"/>
      </p:ext>
    </p:extLst>
  </p:cSld>
  <p:clrMapOvr>
    <a:masterClrMapping/>
  </p:clrMapOvr>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808BB-57C1-8DB3-87E3-5E36E94FE69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BC76F97-AA41-DD95-7E35-B04587798D64}"/>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05300D29-C455-C601-7483-E62D2B160862}"/>
              </a:ext>
            </a:extLst>
          </p:cNvPr>
          <p:cNvPicPr>
            <a:picLocks noGrp="1" noChangeAspect="1"/>
          </p:cNvPicPr>
          <p:nvPr>
            <p:ph type="pic" sz="quarter" idx="13"/>
          </p:nvPr>
        </p:nvPicPr>
        <p:blipFill rotWithShape="1">
          <a:blip r:embed="rId2"/>
          <a:srcRect l="-14977" r="-14977"/>
          <a:stretch>
            <a:fillRect/>
          </a:stretch>
        </p:blipFill>
        <p:spPr>
          <a:prstGeom prst="rect">
            <a:avLst/>
          </a:prstGeom>
        </p:spPr>
      </p:pic>
    </p:spTree>
    <p:extLst>
      <p:ext uri="{BB962C8B-B14F-4D97-AF65-F5344CB8AC3E}">
        <p14:creationId xmlns:p14="http://schemas.microsoft.com/office/powerpoint/2010/main" val="860343359"/>
      </p:ext>
    </p:extLst>
  </p:cSld>
  <p:clrMapOvr>
    <a:masterClrMapping/>
  </p:clrMapOvr>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71772-102C-2A16-2FEC-1993CDCF967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E2A9F2E-0766-7C7C-3368-E887979EFA18}"/>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3D9FF3EA-4DCF-54FB-E0D0-F9021BDC0C6A}"/>
              </a:ext>
            </a:extLst>
          </p:cNvPr>
          <p:cNvPicPr>
            <a:picLocks noGrp="1" noChangeAspect="1"/>
          </p:cNvPicPr>
          <p:nvPr>
            <p:ph type="pic" sz="quarter" idx="13"/>
          </p:nvPr>
        </p:nvPicPr>
        <p:blipFill rotWithShape="1">
          <a:blip r:embed="rId2"/>
          <a:srcRect l="-8801" r="-8801"/>
          <a:stretch>
            <a:fillRect/>
          </a:stretch>
        </p:blipFill>
        <p:spPr>
          <a:prstGeom prst="rect">
            <a:avLst/>
          </a:prstGeom>
        </p:spPr>
      </p:pic>
    </p:spTree>
    <p:extLst>
      <p:ext uri="{BB962C8B-B14F-4D97-AF65-F5344CB8AC3E}">
        <p14:creationId xmlns:p14="http://schemas.microsoft.com/office/powerpoint/2010/main" val="26205267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CCBD1-A446-CEAB-9D1F-06A4F745BBD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366732EE-7692-3208-F9B9-F9CF248523A8}"/>
              </a:ext>
            </a:extLst>
          </p:cNvPr>
          <p:cNvSpPr>
            <a:spLocks noGrp="1"/>
          </p:cNvSpPr>
          <p:nvPr>
            <p:ph type="body" sz="quarter" idx="11"/>
          </p:nvPr>
        </p:nvSpPr>
        <p:spPr>
          <a:xfrm>
            <a:off x="337294" y="2223460"/>
            <a:ext cx="11275585" cy="3079497"/>
          </a:xfrm>
        </p:spPr>
        <p:txBody>
          <a:bodyPr/>
          <a:lstStyle/>
          <a:p>
            <a:r>
              <a:rPr lang="zh-CN" altLang="en-US" dirty="0"/>
              <a:t>（</a:t>
            </a:r>
            <a:r>
              <a:rPr lang="en-US" altLang="zh-CN" dirty="0"/>
              <a:t>1</a:t>
            </a:r>
            <a:r>
              <a:rPr lang="zh-CN" altLang="en-US" dirty="0"/>
              <a:t>）掌握蒙版路径动画的制作方法。</a:t>
            </a:r>
          </a:p>
          <a:p>
            <a:r>
              <a:rPr lang="zh-CN" altLang="en-US" dirty="0"/>
              <a:t>（</a:t>
            </a:r>
            <a:r>
              <a:rPr lang="en-US" altLang="zh-CN" dirty="0"/>
              <a:t>2</a:t>
            </a:r>
            <a:r>
              <a:rPr lang="zh-CN" altLang="en-US" dirty="0"/>
              <a:t>）掌握运动模糊的应用。</a:t>
            </a:r>
          </a:p>
          <a:p>
            <a:r>
              <a:rPr lang="zh-CN" altLang="en-US" dirty="0"/>
              <a:t>（</a:t>
            </a:r>
            <a:r>
              <a:rPr lang="en-US" altLang="zh-CN" dirty="0"/>
              <a:t>3</a:t>
            </a:r>
            <a:r>
              <a:rPr lang="zh-CN" altLang="en-US" dirty="0"/>
              <a:t>）掌握颜色校正的应用。</a:t>
            </a:r>
          </a:p>
          <a:p>
            <a:r>
              <a:rPr lang="zh-CN" altLang="en-US" dirty="0"/>
              <a:t>（</a:t>
            </a:r>
            <a:r>
              <a:rPr lang="en-US" altLang="zh-CN" dirty="0"/>
              <a:t>4</a:t>
            </a:r>
            <a:r>
              <a:rPr lang="zh-CN" altLang="en-US" dirty="0"/>
              <a:t>）掌握绿幕抠像的方法。</a:t>
            </a:r>
          </a:p>
          <a:p>
            <a:r>
              <a:rPr lang="zh-CN" altLang="en-US" dirty="0"/>
              <a:t>（</a:t>
            </a:r>
            <a:r>
              <a:rPr lang="en-US" altLang="zh-CN" dirty="0"/>
              <a:t>5</a:t>
            </a:r>
            <a:r>
              <a:rPr lang="zh-CN" altLang="en-US" dirty="0"/>
              <a:t>）能够使用项目实拍素材，将实拍内容与数字素材有机结合进行制作。</a:t>
            </a:r>
          </a:p>
          <a:p>
            <a:r>
              <a:rPr lang="zh-CN" altLang="en-US" dirty="0"/>
              <a:t>（</a:t>
            </a:r>
            <a:r>
              <a:rPr lang="en-US" altLang="zh-CN" dirty="0"/>
              <a:t>6</a:t>
            </a:r>
            <a:r>
              <a:rPr lang="zh-CN" altLang="en-US" dirty="0"/>
              <a:t>）培养学生善于在生活中观察细节并激发生成小创意的能力。</a:t>
            </a:r>
          </a:p>
        </p:txBody>
      </p:sp>
      <p:sp>
        <p:nvSpPr>
          <p:cNvPr id="5" name="文本占位符 4">
            <a:extLst>
              <a:ext uri="{FF2B5EF4-FFF2-40B4-BE49-F238E27FC236}">
                <a16:creationId xmlns:a16="http://schemas.microsoft.com/office/drawing/2014/main" id="{BFBD979A-1B79-4843-FED9-6BD68F6B15FF}"/>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2627696861"/>
      </p:ext>
    </p:extLst>
  </p:cSld>
  <p:clrMapOvr>
    <a:masterClrMapping/>
  </p:clrMapOvr>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B691-D24D-74DC-27D6-2CE87240D41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A35BA2E-9622-9B5A-BF37-61A03A4C3BD5}"/>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7D05C839-1675-E4C4-34A5-606CA76AB311}"/>
              </a:ext>
            </a:extLst>
          </p:cNvPr>
          <p:cNvPicPr>
            <a:picLocks noGrp="1" noChangeAspect="1"/>
          </p:cNvPicPr>
          <p:nvPr>
            <p:ph type="pic" sz="quarter" idx="13"/>
          </p:nvPr>
        </p:nvPicPr>
        <p:blipFill rotWithShape="1">
          <a:blip r:embed="rId2"/>
          <a:srcRect l="-10253" r="-10253"/>
          <a:stretch>
            <a:fillRect/>
          </a:stretch>
        </p:blipFill>
        <p:spPr>
          <a:prstGeom prst="rect">
            <a:avLst/>
          </a:prstGeom>
        </p:spPr>
      </p:pic>
    </p:spTree>
    <p:extLst>
      <p:ext uri="{BB962C8B-B14F-4D97-AF65-F5344CB8AC3E}">
        <p14:creationId xmlns:p14="http://schemas.microsoft.com/office/powerpoint/2010/main" val="1877308504"/>
      </p:ext>
    </p:extLst>
  </p:cSld>
  <p:clrMapOvr>
    <a:masterClrMapping/>
  </p:clrMapOvr>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28F2D-82EE-3143-B3C7-C9EFDD6372B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42F51CC-52D4-1B4D-B111-054B6F28E5AB}"/>
              </a:ext>
            </a:extLst>
          </p:cNvPr>
          <p:cNvSpPr>
            <a:spLocks noGrp="1"/>
          </p:cNvSpPr>
          <p:nvPr>
            <p:ph type="body" sz="quarter" idx="11"/>
          </p:nvPr>
        </p:nvSpPr>
        <p:spPr>
          <a:xfrm>
            <a:off x="337294" y="2477375"/>
            <a:ext cx="11275585" cy="2571666"/>
          </a:xfrm>
        </p:spPr>
        <p:txBody>
          <a:bodyPr/>
          <a:lstStyle/>
          <a:p>
            <a:r>
              <a:rPr lang="zh-CN" altLang="en-US" dirty="0"/>
              <a:t>步骤 </a:t>
            </a:r>
            <a:r>
              <a:rPr lang="en-US" altLang="zh-CN" dirty="0"/>
              <a:t>13 </a:t>
            </a:r>
            <a:r>
              <a:rPr lang="zh-CN" altLang="en-US" dirty="0"/>
              <a:t>在制作建筑变暗的动画时，首先将时间轴上的所有建筑物图层进行预合成，并命名为“建筑”。然后，为该预合成图层添加“颜色校正”→“三色调”效果，调整高光和中间调为黑色。最后，在“与原始图像混合”属性上设置从</a:t>
            </a:r>
            <a:r>
              <a:rPr lang="en-US" altLang="zh-CN" dirty="0"/>
              <a:t>100 </a:t>
            </a:r>
            <a:r>
              <a:rPr lang="zh-CN" altLang="en-US" dirty="0"/>
              <a:t>到 </a:t>
            </a:r>
            <a:r>
              <a:rPr lang="en-US" altLang="zh-CN" dirty="0"/>
              <a:t>0 </a:t>
            </a:r>
            <a:r>
              <a:rPr lang="zh-CN" altLang="en-US" dirty="0"/>
              <a:t>的关键帧动画，实现由亮转暗的效果。</a:t>
            </a:r>
            <a:endParaRPr lang="en-US" altLang="zh-CN" dirty="0"/>
          </a:p>
          <a:p>
            <a:r>
              <a:rPr lang="zh-CN" altLang="en-US" dirty="0"/>
              <a:t>建筑物预合成操作如图 </a:t>
            </a:r>
            <a:r>
              <a:rPr lang="en-US" altLang="zh-CN" dirty="0"/>
              <a:t>4-5-20 </a:t>
            </a:r>
            <a:r>
              <a:rPr lang="zh-CN" altLang="en-US" dirty="0"/>
              <a:t>所示。三色调设置如图 </a:t>
            </a:r>
            <a:r>
              <a:rPr lang="en-US" altLang="zh-CN" dirty="0"/>
              <a:t>4-5-21 </a:t>
            </a:r>
            <a:r>
              <a:rPr lang="zh-CN" altLang="en-US" dirty="0"/>
              <a:t>所示。</a:t>
            </a:r>
          </a:p>
        </p:txBody>
      </p:sp>
      <p:sp>
        <p:nvSpPr>
          <p:cNvPr id="4" name="文本占位符 3">
            <a:extLst>
              <a:ext uri="{FF2B5EF4-FFF2-40B4-BE49-F238E27FC236}">
                <a16:creationId xmlns:a16="http://schemas.microsoft.com/office/drawing/2014/main" id="{F15B4B9A-FD02-9D0B-5220-AB1B3C4B1F75}"/>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724739701"/>
      </p:ext>
    </p:extLst>
  </p:cSld>
  <p:clrMapOvr>
    <a:masterClrMapping/>
  </p:clrMapOvr>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EABAF-F12F-6C47-CEFD-9F4ED6AF9E3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DC374B4-2CA2-BD1C-DF61-33EB8B658040}"/>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9C60EC4-3B0C-15DA-2D6F-8370C9F27065}"/>
              </a:ext>
            </a:extLst>
          </p:cNvPr>
          <p:cNvPicPr>
            <a:picLocks noGrp="1" noChangeAspect="1"/>
          </p:cNvPicPr>
          <p:nvPr>
            <p:ph type="pic" sz="quarter" idx="13"/>
          </p:nvPr>
        </p:nvPicPr>
        <p:blipFill rotWithShape="1">
          <a:blip r:embed="rId2"/>
          <a:srcRect l="-17346" r="-17346"/>
          <a:stretch>
            <a:fillRect/>
          </a:stretch>
        </p:blipFill>
        <p:spPr>
          <a:prstGeom prst="rect">
            <a:avLst/>
          </a:prstGeom>
        </p:spPr>
      </p:pic>
    </p:spTree>
    <p:extLst>
      <p:ext uri="{BB962C8B-B14F-4D97-AF65-F5344CB8AC3E}">
        <p14:creationId xmlns:p14="http://schemas.microsoft.com/office/powerpoint/2010/main" val="4007909605"/>
      </p:ext>
    </p:extLst>
  </p:cSld>
  <p:clrMapOvr>
    <a:masterClrMapping/>
  </p:clrMapOvr>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A0BF8E-4011-BA6B-981D-E8B4133C95A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5756EDD-79C6-3157-F1AF-488EA7096991}"/>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EE2E819B-566C-A5BB-29B9-ED092BA66DC0}"/>
              </a:ext>
            </a:extLst>
          </p:cNvPr>
          <p:cNvPicPr>
            <a:picLocks noGrp="1" noChangeAspect="1"/>
          </p:cNvPicPr>
          <p:nvPr>
            <p:ph type="pic" sz="quarter" idx="13"/>
          </p:nvPr>
        </p:nvPicPr>
        <p:blipFill rotWithShape="1">
          <a:blip r:embed="rId2"/>
          <a:srcRect t="-26132" b="-26132"/>
          <a:stretch>
            <a:fillRect/>
          </a:stretch>
        </p:blipFill>
        <p:spPr>
          <a:prstGeom prst="rect">
            <a:avLst/>
          </a:prstGeom>
        </p:spPr>
      </p:pic>
    </p:spTree>
    <p:extLst>
      <p:ext uri="{BB962C8B-B14F-4D97-AF65-F5344CB8AC3E}">
        <p14:creationId xmlns:p14="http://schemas.microsoft.com/office/powerpoint/2010/main" val="567997688"/>
      </p:ext>
    </p:extLst>
  </p:cSld>
  <p:clrMapOvr>
    <a:masterClrMapping/>
  </p:clrMapOvr>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EC3DB-30B5-976A-84F5-B40F184C9C5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6EE12F3-B305-EB6E-01B9-875C10810BEE}"/>
              </a:ext>
            </a:extLst>
          </p:cNvPr>
          <p:cNvSpPr>
            <a:spLocks noGrp="1"/>
          </p:cNvSpPr>
          <p:nvPr>
            <p:ph type="body" sz="quarter" idx="10"/>
          </p:nvPr>
        </p:nvSpPr>
        <p:spPr/>
        <p:txBody>
          <a:bodyPr/>
          <a:lstStyle/>
          <a:p>
            <a:r>
              <a:rPr lang="zh-CN" altLang="en-US" dirty="0"/>
              <a:t>任务实施步骤</a:t>
            </a:r>
          </a:p>
        </p:txBody>
      </p:sp>
      <p:sp>
        <p:nvSpPr>
          <p:cNvPr id="5" name="文本占位符 4">
            <a:extLst>
              <a:ext uri="{FF2B5EF4-FFF2-40B4-BE49-F238E27FC236}">
                <a16:creationId xmlns:a16="http://schemas.microsoft.com/office/drawing/2014/main" id="{42195A99-55AD-7124-6553-152EF04DF32A}"/>
              </a:ext>
            </a:extLst>
          </p:cNvPr>
          <p:cNvSpPr>
            <a:spLocks noGrp="1"/>
          </p:cNvSpPr>
          <p:nvPr>
            <p:ph type="body" sz="quarter" idx="11"/>
          </p:nvPr>
        </p:nvSpPr>
        <p:spPr>
          <a:xfrm>
            <a:off x="337295" y="1205071"/>
            <a:ext cx="5337642" cy="5116272"/>
          </a:xfrm>
        </p:spPr>
        <p:txBody>
          <a:bodyPr/>
          <a:lstStyle/>
          <a:p>
            <a:r>
              <a:rPr lang="zh-CN" altLang="en-US" sz="2000" dirty="0"/>
              <a:t>步骤 </a:t>
            </a:r>
            <a:r>
              <a:rPr lang="en-US" altLang="zh-CN" sz="2000" dirty="0"/>
              <a:t>14 </a:t>
            </a:r>
            <a:r>
              <a:rPr lang="zh-CN" altLang="en-US" sz="2000" dirty="0"/>
              <a:t>制作天空变为极光的效果：将极光素材导入“项目”面板，并拖至“时间轴”面板中，放置在月亮图层下方。调整极光素材的大小和位置，使其与整体画面协调。在建筑物开始变暗的时间点，为极光图层的“不透明度”属性设置关键帧动画，从 </a:t>
            </a:r>
            <a:r>
              <a:rPr lang="en-US" altLang="zh-CN" sz="2000" dirty="0"/>
              <a:t>0% </a:t>
            </a:r>
            <a:r>
              <a:rPr lang="zh-CN" altLang="en-US" sz="2000" dirty="0"/>
              <a:t>渐变至 </a:t>
            </a:r>
            <a:r>
              <a:rPr lang="en-US" altLang="zh-CN" sz="2000" dirty="0"/>
              <a:t>100%</a:t>
            </a:r>
            <a:r>
              <a:rPr lang="zh-CN" altLang="en-US" sz="2000" dirty="0"/>
              <a:t>，实现淡入效果。同时，对手部动作的后半部分进行裁剪，并通过时间伸缩适当加快播放速度，以增强节奏感。</a:t>
            </a:r>
            <a:endParaRPr lang="en-US" altLang="zh-CN" sz="2000" dirty="0"/>
          </a:p>
          <a:p>
            <a:r>
              <a:rPr lang="zh-CN" altLang="en-US" sz="2000" dirty="0"/>
              <a:t>建筑物由亮转暗动画及极光动画如图 </a:t>
            </a:r>
            <a:r>
              <a:rPr lang="en-US" altLang="zh-CN" sz="2000" dirty="0"/>
              <a:t>4-5-22 </a:t>
            </a:r>
            <a:r>
              <a:rPr lang="zh-CN" altLang="en-US" sz="2000" dirty="0"/>
              <a:t>所示。</a:t>
            </a:r>
          </a:p>
        </p:txBody>
      </p:sp>
      <p:pic>
        <p:nvPicPr>
          <p:cNvPr id="10" name="图片占位符 9">
            <a:extLst>
              <a:ext uri="{FF2B5EF4-FFF2-40B4-BE49-F238E27FC236}">
                <a16:creationId xmlns:a16="http://schemas.microsoft.com/office/drawing/2014/main" id="{67F5CBA6-1C9C-596C-68D0-3F319ADC7D9E}"/>
              </a:ext>
            </a:extLst>
          </p:cNvPr>
          <p:cNvPicPr>
            <a:picLocks noGrp="1" noChangeAspect="1"/>
          </p:cNvPicPr>
          <p:nvPr>
            <p:ph type="pic" sz="quarter" idx="14"/>
          </p:nvPr>
        </p:nvPicPr>
        <p:blipFill rotWithShape="1">
          <a:blip r:embed="rId2"/>
          <a:srcRect t="-113372" b="-113372"/>
          <a:stretch>
            <a:fillRect/>
          </a:stretch>
        </p:blipFill>
        <p:spPr>
          <a:prstGeom prst="rect">
            <a:avLst/>
          </a:prstGeom>
        </p:spPr>
      </p:pic>
    </p:spTree>
    <p:extLst>
      <p:ext uri="{BB962C8B-B14F-4D97-AF65-F5344CB8AC3E}">
        <p14:creationId xmlns:p14="http://schemas.microsoft.com/office/powerpoint/2010/main" val="2072490039"/>
      </p:ext>
    </p:extLst>
  </p:cSld>
  <p:clrMapOvr>
    <a:masterClrMapping/>
  </p:clrMapOvr>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C7884-4EFA-CECE-AA6D-DFB57A19251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51499D-6DA0-410D-C185-56A5B2232239}"/>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15 </a:t>
            </a:r>
            <a:r>
              <a:rPr lang="zh-CN" altLang="en-US" dirty="0"/>
              <a:t>将“项目”面板中的“</a:t>
            </a:r>
            <a:r>
              <a:rPr lang="en-US" altLang="zh-CN" dirty="0"/>
              <a:t>04”</a:t>
            </a:r>
            <a:r>
              <a:rPr lang="zh-CN" altLang="en-US" dirty="0"/>
              <a:t>素材拖入“时间轴”面板并置于顶层，找到手部打响指的关键动作。该动作将触发后续动画：在手部划过画面后，月亮出现、建筑开始变暗并伴随极光效果；打响指后，建筑重新变亮并产生发光效果。</a:t>
            </a:r>
            <a:endParaRPr lang="en-US" altLang="zh-CN" dirty="0"/>
          </a:p>
          <a:p>
            <a:r>
              <a:rPr lang="zh-CN" altLang="en-US" dirty="0"/>
              <a:t>将“</a:t>
            </a:r>
            <a:r>
              <a:rPr lang="en-US" altLang="zh-CN" dirty="0"/>
              <a:t>04”</a:t>
            </a:r>
            <a:r>
              <a:rPr lang="zh-CN" altLang="en-US" dirty="0"/>
              <a:t>素材移动至极光出现之后的时间位置，调整其大小与位置，保留与打响指相关的手指动画部分。在时间轴中复制原“建筑”预合成图层（快捷键为</a:t>
            </a:r>
            <a:r>
              <a:rPr lang="en-US" altLang="zh-CN" dirty="0" err="1"/>
              <a:t>Ctrl+D</a:t>
            </a:r>
            <a:r>
              <a:rPr lang="zh-CN" altLang="en-US" dirty="0"/>
              <a:t>），将复制的图层放置在打响指动作对应的时间点，为其“不透明度”属性设置关键帧，从 </a:t>
            </a:r>
            <a:r>
              <a:rPr lang="en-US" altLang="zh-CN" dirty="0"/>
              <a:t>0% </a:t>
            </a:r>
            <a:r>
              <a:rPr lang="zh-CN" altLang="en-US" dirty="0"/>
              <a:t>渐变至 </a:t>
            </a:r>
            <a:r>
              <a:rPr lang="en-US" altLang="zh-CN" dirty="0"/>
              <a:t>100%</a:t>
            </a:r>
            <a:r>
              <a:rPr lang="zh-CN" altLang="en-US" dirty="0"/>
              <a:t>，实现建筑重新显现的动画。</a:t>
            </a:r>
          </a:p>
        </p:txBody>
      </p:sp>
      <p:sp>
        <p:nvSpPr>
          <p:cNvPr id="4" name="文本占位符 3">
            <a:extLst>
              <a:ext uri="{FF2B5EF4-FFF2-40B4-BE49-F238E27FC236}">
                <a16:creationId xmlns:a16="http://schemas.microsoft.com/office/drawing/2014/main" id="{F705D22C-1F02-CADC-BFBA-A31473830346}"/>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229277466"/>
      </p:ext>
    </p:extLst>
  </p:cSld>
  <p:clrMapOvr>
    <a:masterClrMapping/>
  </p:clrMapOvr>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5C153-B105-2750-A9C8-65DA3F6521F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7782584-FD9C-FB6E-6D5B-7D0AB2E365CC}"/>
              </a:ext>
            </a:extLst>
          </p:cNvPr>
          <p:cNvSpPr>
            <a:spLocks noGrp="1"/>
          </p:cNvSpPr>
          <p:nvPr>
            <p:ph type="body" sz="quarter" idx="11"/>
          </p:nvPr>
        </p:nvSpPr>
        <p:spPr>
          <a:xfrm>
            <a:off x="337294" y="2223459"/>
            <a:ext cx="11275585" cy="3079497"/>
          </a:xfrm>
        </p:spPr>
        <p:txBody>
          <a:bodyPr/>
          <a:lstStyle/>
          <a:p>
            <a:r>
              <a:rPr lang="zh-CN" altLang="en-US" dirty="0"/>
              <a:t>关闭该复制图层上的“三色调”特效，避免受变暗效果干扰。同时，对“</a:t>
            </a:r>
            <a:r>
              <a:rPr lang="en-US" altLang="zh-CN" dirty="0"/>
              <a:t>04”</a:t>
            </a:r>
            <a:r>
              <a:rPr lang="zh-CN" altLang="en-US" dirty="0"/>
              <a:t>中的手部动作进行时间伸缩处理，适当加快播放速度，使动作更紧凑。根据手部动作节奏，微调建筑图层不透明度关键帧的起始位置，确保动画同步自然。</a:t>
            </a:r>
          </a:p>
          <a:p>
            <a:r>
              <a:rPr lang="zh-CN" altLang="en-US" dirty="0"/>
              <a:t>最后，为复制的建筑图层添加“风格化”→“发光”效果，增强建筑重新点亮时的视觉表现力。</a:t>
            </a:r>
            <a:endParaRPr lang="en-US" altLang="zh-CN" dirty="0"/>
          </a:p>
          <a:p>
            <a:r>
              <a:rPr lang="zh-CN" altLang="en-US" dirty="0"/>
              <a:t>时间轴图层关系调整如图 </a:t>
            </a:r>
            <a:r>
              <a:rPr lang="en-US" altLang="zh-CN" dirty="0"/>
              <a:t>4-5-23 </a:t>
            </a:r>
            <a:r>
              <a:rPr lang="zh-CN" altLang="en-US" dirty="0"/>
              <a:t>所示。发光效果如图 </a:t>
            </a:r>
            <a:r>
              <a:rPr lang="en-US" altLang="zh-CN" dirty="0"/>
              <a:t>4-5-24 </a:t>
            </a:r>
            <a:r>
              <a:rPr lang="zh-CN" altLang="en-US" dirty="0"/>
              <a:t>所示。</a:t>
            </a:r>
          </a:p>
        </p:txBody>
      </p:sp>
      <p:sp>
        <p:nvSpPr>
          <p:cNvPr id="4" name="文本占位符 3">
            <a:extLst>
              <a:ext uri="{FF2B5EF4-FFF2-40B4-BE49-F238E27FC236}">
                <a16:creationId xmlns:a16="http://schemas.microsoft.com/office/drawing/2014/main" id="{5355DE14-D94D-B4C3-30E9-388EB3516E9C}"/>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572994923"/>
      </p:ext>
    </p:extLst>
  </p:cSld>
  <p:clrMapOvr>
    <a:masterClrMapping/>
  </p:clrMapOvr>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148FB-9C90-5BAE-63DA-081A25997D8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E123337-D101-4FDC-06AE-48795F00183B}"/>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6DC5381F-0180-79D9-D98A-19CA6C0DE317}"/>
              </a:ext>
            </a:extLst>
          </p:cNvPr>
          <p:cNvPicPr>
            <a:picLocks noGrp="1" noChangeAspect="1"/>
          </p:cNvPicPr>
          <p:nvPr>
            <p:ph type="pic" sz="quarter" idx="13"/>
          </p:nvPr>
        </p:nvPicPr>
        <p:blipFill rotWithShape="1">
          <a:blip r:embed="rId2"/>
          <a:srcRect t="-54154" b="-54154"/>
          <a:stretch>
            <a:fillRect/>
          </a:stretch>
        </p:blipFill>
        <p:spPr>
          <a:prstGeom prst="rect">
            <a:avLst/>
          </a:prstGeom>
        </p:spPr>
      </p:pic>
    </p:spTree>
    <p:extLst>
      <p:ext uri="{BB962C8B-B14F-4D97-AF65-F5344CB8AC3E}">
        <p14:creationId xmlns:p14="http://schemas.microsoft.com/office/powerpoint/2010/main" val="1411779879"/>
      </p:ext>
    </p:extLst>
  </p:cSld>
  <p:clrMapOvr>
    <a:masterClrMapping/>
  </p:clrMapOvr>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AA989-40AA-BDC8-9537-20680C671BD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55B670-76BA-0F22-E49F-D17F69A2EAB8}"/>
              </a:ext>
            </a:extLst>
          </p:cNvPr>
          <p:cNvSpPr>
            <a:spLocks noGrp="1"/>
          </p:cNvSpPr>
          <p:nvPr>
            <p:ph type="body" sz="quarter" idx="10"/>
          </p:nvPr>
        </p:nvSpPr>
        <p:spPr/>
        <p:txBody>
          <a:bodyPr/>
          <a:lstStyle/>
          <a:p>
            <a:r>
              <a:rPr lang="zh-CN" altLang="en-US" dirty="0"/>
              <a:t>任务实施步骤</a:t>
            </a:r>
          </a:p>
        </p:txBody>
      </p:sp>
      <p:pic>
        <p:nvPicPr>
          <p:cNvPr id="3" name="图片占位符 2">
            <a:extLst>
              <a:ext uri="{FF2B5EF4-FFF2-40B4-BE49-F238E27FC236}">
                <a16:creationId xmlns:a16="http://schemas.microsoft.com/office/drawing/2014/main" id="{DF8E2508-8086-F751-B4C8-463E87833F2A}"/>
              </a:ext>
            </a:extLst>
          </p:cNvPr>
          <p:cNvPicPr>
            <a:picLocks noGrp="1" noChangeAspect="1"/>
          </p:cNvPicPr>
          <p:nvPr>
            <p:ph type="pic" sz="quarter" idx="13"/>
          </p:nvPr>
        </p:nvPicPr>
        <p:blipFill rotWithShape="1">
          <a:blip r:embed="rId2"/>
          <a:srcRect l="-10325" r="-10325"/>
          <a:stretch>
            <a:fillRect/>
          </a:stretch>
        </p:blipFill>
        <p:spPr>
          <a:prstGeom prst="rect">
            <a:avLst/>
          </a:prstGeom>
        </p:spPr>
      </p:pic>
    </p:spTree>
    <p:extLst>
      <p:ext uri="{BB962C8B-B14F-4D97-AF65-F5344CB8AC3E}">
        <p14:creationId xmlns:p14="http://schemas.microsoft.com/office/powerpoint/2010/main" val="3632210380"/>
      </p:ext>
    </p:extLst>
  </p:cSld>
  <p:clrMapOvr>
    <a:masterClrMapping/>
  </p:clrMapOvr>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6C4F4-0E6C-185C-DAF5-A9EBB97668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4CC3C31-2F88-1E2A-A493-F7D4E74ABA30}"/>
              </a:ext>
            </a:extLst>
          </p:cNvPr>
          <p:cNvSpPr>
            <a:spLocks noGrp="1"/>
          </p:cNvSpPr>
          <p:nvPr>
            <p:ph type="body" sz="quarter" idx="11"/>
          </p:nvPr>
        </p:nvSpPr>
        <p:spPr>
          <a:xfrm>
            <a:off x="337294" y="1207798"/>
            <a:ext cx="11275585" cy="5110823"/>
          </a:xfrm>
        </p:spPr>
        <p:txBody>
          <a:bodyPr/>
          <a:lstStyle/>
          <a:p>
            <a:r>
              <a:rPr lang="zh-CN" altLang="en-US" dirty="0"/>
              <a:t>步骤 </a:t>
            </a:r>
            <a:r>
              <a:rPr lang="en-US" altLang="zh-CN" dirty="0"/>
              <a:t>16 </a:t>
            </a:r>
            <a:r>
              <a:rPr lang="zh-CN" altLang="en-US" dirty="0"/>
              <a:t>根据任务制作过程，观看画面效果。</a:t>
            </a:r>
            <a:endParaRPr lang="en-US" altLang="zh-CN" dirty="0"/>
          </a:p>
          <a:p>
            <a:r>
              <a:rPr lang="zh-CN" altLang="en-US" dirty="0"/>
              <a:t>保存项目文件：在菜单栏中选择“文件”→“另存为”选项，或按 </a:t>
            </a:r>
            <a:r>
              <a:rPr lang="en-US" altLang="zh-CN" dirty="0" err="1"/>
              <a:t>Ctrl+S</a:t>
            </a:r>
            <a:r>
              <a:rPr lang="en-US" altLang="zh-CN" dirty="0"/>
              <a:t> </a:t>
            </a:r>
            <a:r>
              <a:rPr lang="zh-CN" altLang="en-US" dirty="0"/>
              <a:t>组合键，将项目文件保存到指定位置。</a:t>
            </a:r>
            <a:endParaRPr lang="en-US" altLang="zh-CN" dirty="0"/>
          </a:p>
          <a:p>
            <a:r>
              <a:rPr lang="zh-CN" altLang="en-US" dirty="0"/>
              <a:t>输出视频：在菜单栏中选择“合成”→“添加到渲染队列”选项，将当前合成添加至“渲染队列”面板。在“渲染队列”面板中，双击“输出模块”，在弹出的“输出模块设置”对话框中，将输出格式设置为“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15C9B6C5-BD84-75E6-83DA-55617E0D6323}"/>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8654840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5FC08-41F8-3D8A-C212-C6306D250CD4}"/>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94BD9BE-C1EE-A7D0-E044-8A159E68466A}"/>
              </a:ext>
            </a:extLst>
          </p:cNvPr>
          <p:cNvSpPr>
            <a:spLocks noGrp="1"/>
          </p:cNvSpPr>
          <p:nvPr>
            <p:ph type="body" sz="quarter" idx="11"/>
          </p:nvPr>
        </p:nvSpPr>
        <p:spPr>
          <a:xfrm>
            <a:off x="337294" y="3239122"/>
            <a:ext cx="11275585" cy="1048172"/>
          </a:xfrm>
        </p:spPr>
        <p:txBody>
          <a:bodyPr/>
          <a:lstStyle/>
          <a:p>
            <a:r>
              <a:rPr lang="zh-CN" altLang="en-US" dirty="0"/>
              <a:t>将手机或相机固定在三脚架上，对准拍摄区域，开始拍摄。人物在远处起跳，镜头不动，人物走到近处再次跳起下落。拍摄结束关闭手机或者相机，将拍摄的视频传至计算机。</a:t>
            </a:r>
          </a:p>
        </p:txBody>
      </p:sp>
      <p:sp>
        <p:nvSpPr>
          <p:cNvPr id="5" name="文本占位符 4">
            <a:extLst>
              <a:ext uri="{FF2B5EF4-FFF2-40B4-BE49-F238E27FC236}">
                <a16:creationId xmlns:a16="http://schemas.microsoft.com/office/drawing/2014/main" id="{CDCA0027-73E7-1711-734A-6E2E354AD2A2}"/>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3400242645"/>
      </p:ext>
    </p:extLst>
  </p:cSld>
  <p:clrMapOvr>
    <a:masterClrMapping/>
  </p:clrMapOvr>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BE21EA1-BB0E-5109-0677-ACF7A17D8D5A}"/>
              </a:ext>
            </a:extLst>
          </p:cNvPr>
          <p:cNvSpPr>
            <a:spLocks noGrp="1"/>
          </p:cNvSpPr>
          <p:nvPr>
            <p:ph type="body" sz="quarter" idx="11"/>
          </p:nvPr>
        </p:nvSpPr>
        <p:spPr/>
        <p:txBody>
          <a:bodyPr/>
          <a:lstStyle/>
          <a:p>
            <a:r>
              <a:rPr lang="zh-CN" altLang="en-US" dirty="0"/>
              <a:t>项目 </a:t>
            </a:r>
            <a:r>
              <a:rPr lang="en-US" altLang="zh-CN" dirty="0"/>
              <a:t>5</a:t>
            </a:r>
            <a:endParaRPr lang="zh-CN" altLang="en-US" dirty="0"/>
          </a:p>
        </p:txBody>
      </p:sp>
      <p:sp>
        <p:nvSpPr>
          <p:cNvPr id="5" name="文本占位符 4">
            <a:extLst>
              <a:ext uri="{FF2B5EF4-FFF2-40B4-BE49-F238E27FC236}">
                <a16:creationId xmlns:a16="http://schemas.microsoft.com/office/drawing/2014/main" id="{5B7E0F29-8192-46EF-063D-F88935D032B9}"/>
              </a:ext>
            </a:extLst>
          </p:cNvPr>
          <p:cNvSpPr>
            <a:spLocks noGrp="1"/>
          </p:cNvSpPr>
          <p:nvPr>
            <p:ph type="body" sz="quarter" idx="13"/>
          </p:nvPr>
        </p:nvSpPr>
        <p:spPr>
          <a:xfrm>
            <a:off x="245083" y="3068143"/>
            <a:ext cx="6638289" cy="630942"/>
          </a:xfrm>
        </p:spPr>
        <p:txBody>
          <a:bodyPr/>
          <a:lstStyle/>
          <a:p>
            <a:r>
              <a:rPr lang="zh-CN" altLang="en-US" dirty="0"/>
              <a:t>非物质文化遗产的数字化重生</a:t>
            </a:r>
          </a:p>
        </p:txBody>
      </p:sp>
      <p:sp>
        <p:nvSpPr>
          <p:cNvPr id="6" name="文本占位符 5">
            <a:extLst>
              <a:ext uri="{FF2B5EF4-FFF2-40B4-BE49-F238E27FC236}">
                <a16:creationId xmlns:a16="http://schemas.microsoft.com/office/drawing/2014/main" id="{F3EF4277-EE73-C791-6E75-D4879384653E}"/>
              </a:ext>
            </a:extLst>
          </p:cNvPr>
          <p:cNvSpPr>
            <a:spLocks noGrp="1"/>
          </p:cNvSpPr>
          <p:nvPr>
            <p:ph type="body" sz="quarter" idx="14"/>
          </p:nvPr>
        </p:nvSpPr>
        <p:spPr/>
        <p:txBody>
          <a:bodyPr/>
          <a:lstStyle/>
          <a:p>
            <a:r>
              <a:rPr lang="en-US" altLang="zh-CN" dirty="0"/>
              <a:t>——</a:t>
            </a:r>
            <a:r>
              <a:rPr lang="zh-CN" altLang="en-US" dirty="0"/>
              <a:t>以滨州民间剪纸为例</a:t>
            </a:r>
          </a:p>
        </p:txBody>
      </p:sp>
    </p:spTree>
    <p:extLst>
      <p:ext uri="{BB962C8B-B14F-4D97-AF65-F5344CB8AC3E}">
        <p14:creationId xmlns:p14="http://schemas.microsoft.com/office/powerpoint/2010/main" val="3532404484"/>
      </p:ext>
    </p:extLst>
  </p:cSld>
  <p:clrMapOvr>
    <a:masterClrMapping/>
  </p:clrMapOvr>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031BAE67-C00D-51E5-BF62-143BA94F4DAA}"/>
              </a:ext>
            </a:extLst>
          </p:cNvPr>
          <p:cNvSpPr>
            <a:spLocks noGrp="1"/>
          </p:cNvSpPr>
          <p:nvPr>
            <p:ph type="body" sz="quarter" idx="11"/>
          </p:nvPr>
        </p:nvSpPr>
        <p:spPr/>
        <p:txBody>
          <a:bodyPr/>
          <a:lstStyle/>
          <a:p>
            <a:r>
              <a:rPr lang="en-US" altLang="zh-CN" dirty="0"/>
              <a:t>5.1</a:t>
            </a:r>
            <a:endParaRPr lang="zh-CN" altLang="en-US" dirty="0"/>
          </a:p>
        </p:txBody>
      </p:sp>
      <p:sp>
        <p:nvSpPr>
          <p:cNvPr id="7" name="文本占位符 6">
            <a:extLst>
              <a:ext uri="{FF2B5EF4-FFF2-40B4-BE49-F238E27FC236}">
                <a16:creationId xmlns:a16="http://schemas.microsoft.com/office/drawing/2014/main" id="{40370665-DD1C-3A2A-0B2B-C35B1200FE64}"/>
              </a:ext>
            </a:extLst>
          </p:cNvPr>
          <p:cNvSpPr>
            <a:spLocks noGrp="1"/>
          </p:cNvSpPr>
          <p:nvPr>
            <p:ph type="body" sz="quarter" idx="12"/>
          </p:nvPr>
        </p:nvSpPr>
        <p:spPr/>
        <p:txBody>
          <a:bodyPr/>
          <a:lstStyle/>
          <a:p>
            <a:r>
              <a:rPr lang="zh-CN" altLang="en-US" dirty="0"/>
              <a:t>项目来源</a:t>
            </a:r>
          </a:p>
        </p:txBody>
      </p:sp>
    </p:spTree>
    <p:extLst>
      <p:ext uri="{BB962C8B-B14F-4D97-AF65-F5344CB8AC3E}">
        <p14:creationId xmlns:p14="http://schemas.microsoft.com/office/powerpoint/2010/main" val="3843234729"/>
      </p:ext>
    </p:extLst>
  </p:cSld>
  <p:clrMapOvr>
    <a:masterClrMapping/>
  </p:clrMapOvr>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id="{E33B7AD3-E5CF-C30A-2FCF-41E0B7FE630C}"/>
              </a:ext>
            </a:extLst>
          </p:cNvPr>
          <p:cNvPicPr>
            <a:picLocks noGrp="1" noChangeAspect="1"/>
          </p:cNvPicPr>
          <p:nvPr>
            <p:ph type="pic" sz="quarter" idx="14"/>
          </p:nvPr>
        </p:nvPicPr>
        <p:blipFill rotWithShape="1">
          <a:blip r:embed="rId2"/>
          <a:srcRect t="-33803" b="-33803"/>
          <a:stretch>
            <a:fillRect/>
          </a:stretch>
        </p:blipFill>
        <p:spPr>
          <a:prstGeom prst="rect">
            <a:avLst/>
          </a:prstGeom>
        </p:spPr>
      </p:pic>
      <p:sp>
        <p:nvSpPr>
          <p:cNvPr id="5" name="文本占位符 4">
            <a:extLst>
              <a:ext uri="{FF2B5EF4-FFF2-40B4-BE49-F238E27FC236}">
                <a16:creationId xmlns:a16="http://schemas.microsoft.com/office/drawing/2014/main" id="{24F7AF76-8114-BC83-95E6-2D53998DCCF8}"/>
              </a:ext>
            </a:extLst>
          </p:cNvPr>
          <p:cNvSpPr>
            <a:spLocks noGrp="1"/>
          </p:cNvSpPr>
          <p:nvPr>
            <p:ph type="body" sz="quarter" idx="10"/>
          </p:nvPr>
        </p:nvSpPr>
        <p:spPr/>
        <p:txBody>
          <a:bodyPr/>
          <a:lstStyle/>
          <a:p>
            <a:r>
              <a:rPr lang="zh-CN" altLang="en-US" dirty="0"/>
              <a:t>项目来源</a:t>
            </a:r>
          </a:p>
        </p:txBody>
      </p:sp>
      <p:sp>
        <p:nvSpPr>
          <p:cNvPr id="7" name="文本占位符 6">
            <a:extLst>
              <a:ext uri="{FF2B5EF4-FFF2-40B4-BE49-F238E27FC236}">
                <a16:creationId xmlns:a16="http://schemas.microsoft.com/office/drawing/2014/main" id="{30CE1293-4E56-8331-F858-28F0390F4480}"/>
              </a:ext>
            </a:extLst>
          </p:cNvPr>
          <p:cNvSpPr>
            <a:spLocks noGrp="1"/>
          </p:cNvSpPr>
          <p:nvPr>
            <p:ph type="body" sz="quarter" idx="11"/>
          </p:nvPr>
        </p:nvSpPr>
        <p:spPr>
          <a:xfrm>
            <a:off x="337295" y="1969543"/>
            <a:ext cx="5337642" cy="3587329"/>
          </a:xfrm>
        </p:spPr>
        <p:txBody>
          <a:bodyPr/>
          <a:lstStyle/>
          <a:p>
            <a:r>
              <a:rPr lang="zh-CN" altLang="en-US" dirty="0"/>
              <a:t>“滨州民间剪纸”项目通过政府采购网公开进行。项目团队根据政府发布的采购信息编制投标文件并参与竞标。中标后，双方签订项目合同，明确项目的具体要求、实施周期、预算安排及相关责任条款，确保项目规范有序推进。该项目最终产出了相关的宣传视频资料（见图 </a:t>
            </a:r>
            <a:r>
              <a:rPr lang="en-US" altLang="zh-CN" dirty="0"/>
              <a:t>5-1-1</a:t>
            </a:r>
            <a:r>
              <a:rPr lang="zh-CN" altLang="en-US" dirty="0"/>
              <a:t>）。</a:t>
            </a:r>
          </a:p>
        </p:txBody>
      </p:sp>
    </p:spTree>
    <p:extLst>
      <p:ext uri="{BB962C8B-B14F-4D97-AF65-F5344CB8AC3E}">
        <p14:creationId xmlns:p14="http://schemas.microsoft.com/office/powerpoint/2010/main" val="3180430693"/>
      </p:ext>
    </p:extLst>
  </p:cSld>
  <p:clrMapOvr>
    <a:masterClrMapping/>
  </p:clrMapOvr>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26F53-A51D-142A-D703-3758049BDFC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41898E0-FEC4-5BF9-6B2F-223B49F1D22D}"/>
              </a:ext>
            </a:extLst>
          </p:cNvPr>
          <p:cNvSpPr>
            <a:spLocks noGrp="1"/>
          </p:cNvSpPr>
          <p:nvPr>
            <p:ph type="body" sz="quarter" idx="11"/>
          </p:nvPr>
        </p:nvSpPr>
        <p:spPr/>
        <p:txBody>
          <a:bodyPr/>
          <a:lstStyle/>
          <a:p>
            <a:r>
              <a:rPr lang="en-US" altLang="zh-CN" dirty="0"/>
              <a:t>5.2</a:t>
            </a:r>
            <a:endParaRPr lang="zh-CN" altLang="en-US" dirty="0"/>
          </a:p>
        </p:txBody>
      </p:sp>
      <p:sp>
        <p:nvSpPr>
          <p:cNvPr id="7" name="文本占位符 6">
            <a:extLst>
              <a:ext uri="{FF2B5EF4-FFF2-40B4-BE49-F238E27FC236}">
                <a16:creationId xmlns:a16="http://schemas.microsoft.com/office/drawing/2014/main" id="{1190709A-4B7D-EF67-8951-F9F288B56F47}"/>
              </a:ext>
            </a:extLst>
          </p:cNvPr>
          <p:cNvSpPr>
            <a:spLocks noGrp="1"/>
          </p:cNvSpPr>
          <p:nvPr>
            <p:ph type="body" sz="quarter" idx="12"/>
          </p:nvPr>
        </p:nvSpPr>
        <p:spPr/>
        <p:txBody>
          <a:bodyPr/>
          <a:lstStyle/>
          <a:p>
            <a:r>
              <a:rPr lang="zh-CN" altLang="en-US" dirty="0"/>
              <a:t>项目服务流程</a:t>
            </a:r>
          </a:p>
        </p:txBody>
      </p:sp>
    </p:spTree>
    <p:extLst>
      <p:ext uri="{BB962C8B-B14F-4D97-AF65-F5344CB8AC3E}">
        <p14:creationId xmlns:p14="http://schemas.microsoft.com/office/powerpoint/2010/main" val="3473252721"/>
      </p:ext>
    </p:extLst>
  </p:cSld>
  <p:clrMapOvr>
    <a:masterClrMapping/>
  </p:clrMapOvr>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D5046-95A1-DE14-F7B3-408F8473EEE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D5552CF3-0656-B142-0FD8-3D45D0C12CDC}"/>
              </a:ext>
            </a:extLst>
          </p:cNvPr>
          <p:cNvSpPr>
            <a:spLocks noGrp="1"/>
          </p:cNvSpPr>
          <p:nvPr>
            <p:ph type="body" sz="quarter" idx="11"/>
          </p:nvPr>
        </p:nvSpPr>
        <p:spPr>
          <a:xfrm>
            <a:off x="337294" y="1715630"/>
            <a:ext cx="11275585" cy="4095160"/>
          </a:xfrm>
        </p:spPr>
        <p:txBody>
          <a:bodyPr/>
          <a:lstStyle/>
          <a:p>
            <a:r>
              <a:rPr lang="zh-CN" altLang="en-US" dirty="0"/>
              <a:t>影片制作全流程工作步骤如下：</a:t>
            </a:r>
          </a:p>
          <a:p>
            <a:r>
              <a:rPr lang="en-US" altLang="zh-CN" dirty="0"/>
              <a:t>1. </a:t>
            </a:r>
            <a:r>
              <a:rPr lang="zh-CN" altLang="en-US" dirty="0"/>
              <a:t>方案策划阶段</a:t>
            </a:r>
          </a:p>
          <a:p>
            <a:r>
              <a:rPr lang="zh-CN" altLang="en-US" dirty="0"/>
              <a:t>该阶段，项目双方共同协商确定影片文案，并签订</a:t>
            </a:r>
            <a:r>
              <a:rPr lang="en-US" altLang="zh-CN" dirty="0"/>
              <a:t>《</a:t>
            </a:r>
            <a:r>
              <a:rPr lang="zh-CN" altLang="en-US" dirty="0"/>
              <a:t>影片方案确认函</a:t>
            </a:r>
            <a:r>
              <a:rPr lang="en-US" altLang="zh-CN" dirty="0"/>
              <a:t>》</a:t>
            </a:r>
            <a:r>
              <a:rPr lang="zh-CN" altLang="en-US" dirty="0"/>
              <a:t>。</a:t>
            </a:r>
          </a:p>
          <a:p>
            <a:r>
              <a:rPr lang="en-US" altLang="zh-CN" dirty="0"/>
              <a:t>2. </a:t>
            </a:r>
            <a:r>
              <a:rPr lang="zh-CN" altLang="en-US" dirty="0"/>
              <a:t>拍摄计划阶段</a:t>
            </a:r>
            <a:endParaRPr lang="en-US" altLang="zh-CN" dirty="0"/>
          </a:p>
          <a:p>
            <a:r>
              <a:rPr lang="zh-CN" altLang="en-US" dirty="0"/>
              <a:t>该阶段，项目团队需根据确认文案，制订详细的拍摄计划，包括周期、人员设备及分镜脚本。</a:t>
            </a:r>
            <a:endParaRPr lang="en-US" altLang="zh-CN" dirty="0"/>
          </a:p>
          <a:p>
            <a:r>
              <a:rPr lang="en-US" altLang="zh-CN" dirty="0"/>
              <a:t>3. </a:t>
            </a:r>
            <a:r>
              <a:rPr lang="zh-CN" altLang="en-US" dirty="0"/>
              <a:t>拍摄阶段</a:t>
            </a:r>
          </a:p>
          <a:p>
            <a:r>
              <a:rPr lang="zh-CN" altLang="en-US" dirty="0"/>
              <a:t>该阶段，项目团队按计划执行现场拍摄，并根据实际情况灵活调整。</a:t>
            </a:r>
          </a:p>
        </p:txBody>
      </p:sp>
      <p:sp>
        <p:nvSpPr>
          <p:cNvPr id="5" name="文本占位符 4">
            <a:extLst>
              <a:ext uri="{FF2B5EF4-FFF2-40B4-BE49-F238E27FC236}">
                <a16:creationId xmlns:a16="http://schemas.microsoft.com/office/drawing/2014/main" id="{2E9CFBCB-7DA8-B163-208C-49925664B4B6}"/>
              </a:ext>
            </a:extLst>
          </p:cNvPr>
          <p:cNvSpPr>
            <a:spLocks noGrp="1"/>
          </p:cNvSpPr>
          <p:nvPr>
            <p:ph type="body" sz="quarter" idx="10"/>
          </p:nvPr>
        </p:nvSpPr>
        <p:spPr/>
        <p:txBody>
          <a:bodyPr/>
          <a:lstStyle/>
          <a:p>
            <a:r>
              <a:rPr lang="zh-CN" altLang="en-US" dirty="0"/>
              <a:t>项目服务流程</a:t>
            </a:r>
          </a:p>
        </p:txBody>
      </p:sp>
    </p:spTree>
    <p:extLst>
      <p:ext uri="{BB962C8B-B14F-4D97-AF65-F5344CB8AC3E}">
        <p14:creationId xmlns:p14="http://schemas.microsoft.com/office/powerpoint/2010/main" val="1416123043"/>
      </p:ext>
    </p:extLst>
  </p:cSld>
  <p:clrMapOvr>
    <a:masterClrMapping/>
  </p:clrMapOvr>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29FEA-3ADE-B12F-E18A-004065D77215}"/>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45544D6-A2A3-716A-FDA4-AE604F0E4A92}"/>
              </a:ext>
            </a:extLst>
          </p:cNvPr>
          <p:cNvSpPr>
            <a:spLocks noGrp="1"/>
          </p:cNvSpPr>
          <p:nvPr>
            <p:ph type="body" sz="quarter" idx="11"/>
          </p:nvPr>
        </p:nvSpPr>
        <p:spPr>
          <a:xfrm>
            <a:off x="337294" y="2477376"/>
            <a:ext cx="11275585" cy="2571666"/>
          </a:xfrm>
        </p:spPr>
        <p:txBody>
          <a:bodyPr/>
          <a:lstStyle/>
          <a:p>
            <a:r>
              <a:rPr lang="en-US" altLang="zh-CN" dirty="0"/>
              <a:t>4. </a:t>
            </a:r>
            <a:r>
              <a:rPr lang="zh-CN" altLang="en-US" dirty="0"/>
              <a:t>后期阶段</a:t>
            </a:r>
            <a:endParaRPr lang="en-US" altLang="zh-CN" dirty="0"/>
          </a:p>
          <a:p>
            <a:r>
              <a:rPr lang="zh-CN" altLang="en-US" dirty="0"/>
              <a:t>该阶段主要有三项内容：一，项目团队进行全流程后期制作，包括剪辑、包装、视觉特效、音效处理、调色等，直至生成成片初稿；二，初稿审核，如需修改或补拍，则在签订</a:t>
            </a:r>
            <a:r>
              <a:rPr lang="en-US" altLang="zh-CN" dirty="0"/>
              <a:t>《</a:t>
            </a:r>
            <a:r>
              <a:rPr lang="zh-CN" altLang="en-US" dirty="0"/>
              <a:t>影片初稿修改意见确认函</a:t>
            </a:r>
            <a:r>
              <a:rPr lang="en-US" altLang="zh-CN" dirty="0"/>
              <a:t>》</a:t>
            </a:r>
            <a:r>
              <a:rPr lang="zh-CN" altLang="en-US" dirty="0"/>
              <a:t>后进行修改，形成二稿；三，二稿审核，就画面细节协商修改，并签订</a:t>
            </a:r>
            <a:r>
              <a:rPr lang="en-US" altLang="zh-CN" dirty="0"/>
              <a:t>《</a:t>
            </a:r>
            <a:r>
              <a:rPr lang="zh-CN" altLang="en-US" dirty="0"/>
              <a:t>影片二稿修改意见确认函</a:t>
            </a:r>
            <a:r>
              <a:rPr lang="en-US" altLang="zh-CN" dirty="0"/>
              <a:t>》</a:t>
            </a:r>
            <a:r>
              <a:rPr lang="zh-CN" altLang="en-US" dirty="0"/>
              <a:t>。</a:t>
            </a:r>
          </a:p>
        </p:txBody>
      </p:sp>
      <p:sp>
        <p:nvSpPr>
          <p:cNvPr id="5" name="文本占位符 4">
            <a:extLst>
              <a:ext uri="{FF2B5EF4-FFF2-40B4-BE49-F238E27FC236}">
                <a16:creationId xmlns:a16="http://schemas.microsoft.com/office/drawing/2014/main" id="{AC055120-E422-B2EA-BE79-59FC9BC3CDDF}"/>
              </a:ext>
            </a:extLst>
          </p:cNvPr>
          <p:cNvSpPr>
            <a:spLocks noGrp="1"/>
          </p:cNvSpPr>
          <p:nvPr>
            <p:ph type="body" sz="quarter" idx="10"/>
          </p:nvPr>
        </p:nvSpPr>
        <p:spPr/>
        <p:txBody>
          <a:bodyPr/>
          <a:lstStyle/>
          <a:p>
            <a:r>
              <a:rPr lang="zh-CN" altLang="en-US" dirty="0"/>
              <a:t>项目服务流程</a:t>
            </a:r>
          </a:p>
        </p:txBody>
      </p:sp>
    </p:spTree>
    <p:extLst>
      <p:ext uri="{BB962C8B-B14F-4D97-AF65-F5344CB8AC3E}">
        <p14:creationId xmlns:p14="http://schemas.microsoft.com/office/powerpoint/2010/main" val="3896566488"/>
      </p:ext>
    </p:extLst>
  </p:cSld>
  <p:clrMapOvr>
    <a:masterClrMapping/>
  </p:clrMapOvr>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AF1FB-8223-65B5-65EF-3A39E0A8D163}"/>
            </a:ext>
          </a:extLst>
        </p:cNvPr>
        <p:cNvGrpSpPr/>
        <p:nvPr/>
      </p:nvGrpSpPr>
      <p:grpSpPr>
        <a:xfrm>
          <a:off x="0" y="0"/>
          <a:ext cx="0" cy="0"/>
          <a:chOff x="0" y="0"/>
          <a:chExt cx="0" cy="0"/>
        </a:xfrm>
      </p:grpSpPr>
      <p:pic>
        <p:nvPicPr>
          <p:cNvPr id="14" name="图片占位符 13">
            <a:extLst>
              <a:ext uri="{FF2B5EF4-FFF2-40B4-BE49-F238E27FC236}">
                <a16:creationId xmlns:a16="http://schemas.microsoft.com/office/drawing/2014/main" id="{C0409411-5EEB-77AE-3A9B-F970DFC7AB24}"/>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60715" r="-60715"/>
          <a:stretch>
            <a:fillRect/>
          </a:stretch>
        </p:blipFill>
        <p:spPr>
          <a:xfrm>
            <a:off x="5741377" y="838606"/>
            <a:ext cx="5871502" cy="5849202"/>
          </a:xfrm>
          <a:prstGeom prst="rect">
            <a:avLst/>
          </a:prstGeom>
        </p:spPr>
      </p:pic>
      <p:sp>
        <p:nvSpPr>
          <p:cNvPr id="5" name="文本占位符 4">
            <a:extLst>
              <a:ext uri="{FF2B5EF4-FFF2-40B4-BE49-F238E27FC236}">
                <a16:creationId xmlns:a16="http://schemas.microsoft.com/office/drawing/2014/main" id="{B9D5B488-28C3-5FF4-7156-731157F6B349}"/>
              </a:ext>
            </a:extLst>
          </p:cNvPr>
          <p:cNvSpPr>
            <a:spLocks noGrp="1"/>
          </p:cNvSpPr>
          <p:nvPr>
            <p:ph type="body" sz="quarter" idx="10"/>
          </p:nvPr>
        </p:nvSpPr>
        <p:spPr/>
        <p:txBody>
          <a:bodyPr/>
          <a:lstStyle/>
          <a:p>
            <a:r>
              <a:rPr lang="zh-CN" altLang="en-US" dirty="0"/>
              <a:t>项目服务流程</a:t>
            </a:r>
          </a:p>
        </p:txBody>
      </p:sp>
      <p:sp>
        <p:nvSpPr>
          <p:cNvPr id="7" name="文本占位符 6">
            <a:extLst>
              <a:ext uri="{FF2B5EF4-FFF2-40B4-BE49-F238E27FC236}">
                <a16:creationId xmlns:a16="http://schemas.microsoft.com/office/drawing/2014/main" id="{80DD2BE6-6BBC-E257-33E9-AD3C7DC99EA2}"/>
              </a:ext>
            </a:extLst>
          </p:cNvPr>
          <p:cNvSpPr>
            <a:spLocks noGrp="1"/>
          </p:cNvSpPr>
          <p:nvPr>
            <p:ph type="body" sz="quarter" idx="11"/>
          </p:nvPr>
        </p:nvSpPr>
        <p:spPr>
          <a:xfrm>
            <a:off x="337295" y="2223459"/>
            <a:ext cx="5337642" cy="3079497"/>
          </a:xfrm>
        </p:spPr>
        <p:txBody>
          <a:bodyPr/>
          <a:lstStyle/>
          <a:p>
            <a:r>
              <a:rPr lang="en-US" altLang="zh-CN" dirty="0"/>
              <a:t>5. </a:t>
            </a:r>
            <a:r>
              <a:rPr lang="zh-CN" altLang="en-US" dirty="0"/>
              <a:t>交付成片</a:t>
            </a:r>
            <a:endParaRPr lang="en-US" altLang="zh-CN" dirty="0"/>
          </a:p>
          <a:p>
            <a:r>
              <a:rPr lang="zh-CN" altLang="en-US" dirty="0"/>
              <a:t>该阶段，交付最终成片，签订</a:t>
            </a:r>
            <a:r>
              <a:rPr lang="en-US" altLang="zh-CN" dirty="0"/>
              <a:t>《</a:t>
            </a:r>
            <a:r>
              <a:rPr lang="zh-CN" altLang="en-US" dirty="0"/>
              <a:t>影片终稿确认函</a:t>
            </a:r>
            <a:r>
              <a:rPr lang="en-US" altLang="zh-CN" dirty="0"/>
              <a:t>》</a:t>
            </a:r>
            <a:r>
              <a:rPr lang="zh-CN" altLang="en-US" dirty="0"/>
              <a:t>。同时，项目团队需提供后续服务支持，协商解决其他相关事项。</a:t>
            </a:r>
            <a:endParaRPr lang="en-US" altLang="zh-CN" dirty="0"/>
          </a:p>
          <a:p>
            <a:r>
              <a:rPr lang="zh-CN" altLang="en-US" dirty="0"/>
              <a:t>“滨州民间剪纸”项目服务流程如图 </a:t>
            </a:r>
            <a:r>
              <a:rPr lang="en-US" altLang="zh-CN" dirty="0"/>
              <a:t>5-2-1 </a:t>
            </a:r>
            <a:r>
              <a:rPr lang="zh-CN" altLang="en-US" dirty="0"/>
              <a:t>所示。</a:t>
            </a:r>
          </a:p>
        </p:txBody>
      </p:sp>
    </p:spTree>
    <p:extLst>
      <p:ext uri="{BB962C8B-B14F-4D97-AF65-F5344CB8AC3E}">
        <p14:creationId xmlns:p14="http://schemas.microsoft.com/office/powerpoint/2010/main" val="2402126453"/>
      </p:ext>
    </p:extLst>
  </p:cSld>
  <p:clrMapOvr>
    <a:masterClrMapping/>
  </p:clrMapOvr>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81BBE-415B-26EF-12CC-92CDAEDCBC97}"/>
            </a:ext>
          </a:extLst>
        </p:cNvPr>
        <p:cNvGrpSpPr/>
        <p:nvPr/>
      </p:nvGrpSpPr>
      <p:grpSpPr>
        <a:xfrm>
          <a:off x="0" y="0"/>
          <a:ext cx="0" cy="0"/>
          <a:chOff x="0" y="0"/>
          <a:chExt cx="0" cy="0"/>
        </a:xfrm>
      </p:grpSpPr>
      <p:pic>
        <p:nvPicPr>
          <p:cNvPr id="14" name="图片占位符 13">
            <a:extLst>
              <a:ext uri="{FF2B5EF4-FFF2-40B4-BE49-F238E27FC236}">
                <a16:creationId xmlns:a16="http://schemas.microsoft.com/office/drawing/2014/main" id="{C7326039-CB1F-E821-03CC-7DE3E04B8E67}"/>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l="-60715" r="-60715"/>
          <a:stretch>
            <a:fillRect/>
          </a:stretch>
        </p:blipFill>
        <p:spPr>
          <a:xfrm>
            <a:off x="5741377" y="838606"/>
            <a:ext cx="5871502" cy="5849202"/>
          </a:xfrm>
          <a:prstGeom prst="rect">
            <a:avLst/>
          </a:prstGeom>
        </p:spPr>
      </p:pic>
      <p:sp>
        <p:nvSpPr>
          <p:cNvPr id="5" name="文本占位符 4">
            <a:extLst>
              <a:ext uri="{FF2B5EF4-FFF2-40B4-BE49-F238E27FC236}">
                <a16:creationId xmlns:a16="http://schemas.microsoft.com/office/drawing/2014/main" id="{E625AD12-FB9E-39C7-6D81-0A46AAFE9E52}"/>
              </a:ext>
            </a:extLst>
          </p:cNvPr>
          <p:cNvSpPr>
            <a:spLocks noGrp="1"/>
          </p:cNvSpPr>
          <p:nvPr>
            <p:ph type="body" sz="quarter" idx="10"/>
          </p:nvPr>
        </p:nvSpPr>
        <p:spPr/>
        <p:txBody>
          <a:bodyPr/>
          <a:lstStyle/>
          <a:p>
            <a:r>
              <a:rPr lang="zh-CN" altLang="en-US" dirty="0"/>
              <a:t>项目服务流程</a:t>
            </a:r>
          </a:p>
        </p:txBody>
      </p:sp>
      <p:sp>
        <p:nvSpPr>
          <p:cNvPr id="7" name="文本占位符 6">
            <a:extLst>
              <a:ext uri="{FF2B5EF4-FFF2-40B4-BE49-F238E27FC236}">
                <a16:creationId xmlns:a16="http://schemas.microsoft.com/office/drawing/2014/main" id="{083AC4AD-836F-9199-25A2-CB5E5577972A}"/>
              </a:ext>
            </a:extLst>
          </p:cNvPr>
          <p:cNvSpPr>
            <a:spLocks noGrp="1"/>
          </p:cNvSpPr>
          <p:nvPr>
            <p:ph type="body" sz="quarter" idx="11"/>
          </p:nvPr>
        </p:nvSpPr>
        <p:spPr>
          <a:xfrm>
            <a:off x="337295" y="2223459"/>
            <a:ext cx="5337642" cy="3079497"/>
          </a:xfrm>
        </p:spPr>
        <p:txBody>
          <a:bodyPr/>
          <a:lstStyle/>
          <a:p>
            <a:r>
              <a:rPr lang="en-US" altLang="zh-CN" dirty="0"/>
              <a:t>5. </a:t>
            </a:r>
            <a:r>
              <a:rPr lang="zh-CN" altLang="en-US" dirty="0"/>
              <a:t>交付成片</a:t>
            </a:r>
            <a:endParaRPr lang="en-US" altLang="zh-CN" dirty="0"/>
          </a:p>
          <a:p>
            <a:r>
              <a:rPr lang="zh-CN" altLang="en-US" dirty="0"/>
              <a:t>该阶段，交付最终成片，签订</a:t>
            </a:r>
            <a:r>
              <a:rPr lang="en-US" altLang="zh-CN" dirty="0"/>
              <a:t>《</a:t>
            </a:r>
            <a:r>
              <a:rPr lang="zh-CN" altLang="en-US" dirty="0"/>
              <a:t>影片终稿确认函</a:t>
            </a:r>
            <a:r>
              <a:rPr lang="en-US" altLang="zh-CN" dirty="0"/>
              <a:t>》</a:t>
            </a:r>
            <a:r>
              <a:rPr lang="zh-CN" altLang="en-US" dirty="0"/>
              <a:t>。同时，项目团队需提供后续服务支持，协商解决其他相关事项。</a:t>
            </a:r>
            <a:endParaRPr lang="en-US" altLang="zh-CN" dirty="0"/>
          </a:p>
          <a:p>
            <a:r>
              <a:rPr lang="zh-CN" altLang="en-US" dirty="0"/>
              <a:t>“滨州民间剪纸”项目服务流程如图 </a:t>
            </a:r>
            <a:r>
              <a:rPr lang="en-US" altLang="zh-CN" dirty="0"/>
              <a:t>5-2-1 </a:t>
            </a:r>
            <a:r>
              <a:rPr lang="zh-CN" altLang="en-US" dirty="0"/>
              <a:t>所示。</a:t>
            </a:r>
          </a:p>
        </p:txBody>
      </p:sp>
    </p:spTree>
    <p:extLst>
      <p:ext uri="{BB962C8B-B14F-4D97-AF65-F5344CB8AC3E}">
        <p14:creationId xmlns:p14="http://schemas.microsoft.com/office/powerpoint/2010/main" val="1027240203"/>
      </p:ext>
    </p:extLst>
  </p:cSld>
  <p:clrMapOvr>
    <a:masterClrMapping/>
  </p:clrMapOvr>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0E2EF-DBC3-BE5F-20C8-058C20A5BAB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F549151-D649-5ABF-140E-E3FCA61A842B}"/>
              </a:ext>
            </a:extLst>
          </p:cNvPr>
          <p:cNvSpPr>
            <a:spLocks noGrp="1"/>
          </p:cNvSpPr>
          <p:nvPr>
            <p:ph type="body" sz="quarter" idx="11"/>
          </p:nvPr>
        </p:nvSpPr>
        <p:spPr>
          <a:xfrm>
            <a:off x="337294" y="2223462"/>
            <a:ext cx="11275585" cy="3079497"/>
          </a:xfrm>
        </p:spPr>
        <p:txBody>
          <a:bodyPr/>
          <a:lstStyle/>
          <a:p>
            <a:r>
              <a:rPr lang="en-US" altLang="zh-CN" dirty="0"/>
              <a:t>5. </a:t>
            </a:r>
            <a:r>
              <a:rPr lang="zh-CN" altLang="en-US" dirty="0"/>
              <a:t>交付成片</a:t>
            </a:r>
            <a:endParaRPr lang="en-US" altLang="zh-CN" dirty="0"/>
          </a:p>
          <a:p>
            <a:r>
              <a:rPr lang="en-US" altLang="zh-CN" dirty="0"/>
              <a:t>5.2.1</a:t>
            </a:r>
            <a:r>
              <a:rPr lang="zh-CN" altLang="en-US" dirty="0"/>
              <a:t>　方案策划阶段</a:t>
            </a:r>
            <a:endParaRPr lang="en-US" altLang="zh-CN" dirty="0"/>
          </a:p>
          <a:p>
            <a:r>
              <a:rPr lang="en-US" altLang="zh-CN" dirty="0"/>
              <a:t>5.2.2</a:t>
            </a:r>
            <a:r>
              <a:rPr lang="zh-CN" altLang="en-US" dirty="0"/>
              <a:t>　拍摄计划阶段</a:t>
            </a:r>
            <a:endParaRPr lang="en-US" altLang="zh-CN" dirty="0"/>
          </a:p>
          <a:p>
            <a:r>
              <a:rPr lang="en-US" altLang="zh-CN" dirty="0"/>
              <a:t>5.2.3</a:t>
            </a:r>
            <a:r>
              <a:rPr lang="zh-CN" altLang="en-US" dirty="0"/>
              <a:t>　拍摄阶段</a:t>
            </a:r>
            <a:endParaRPr lang="en-US" altLang="zh-CN" dirty="0"/>
          </a:p>
          <a:p>
            <a:r>
              <a:rPr lang="en-US" altLang="zh-CN" dirty="0"/>
              <a:t>5.2.4</a:t>
            </a:r>
            <a:r>
              <a:rPr lang="zh-CN" altLang="en-US" dirty="0"/>
              <a:t>　后期阶段</a:t>
            </a:r>
            <a:endParaRPr lang="en-US" altLang="zh-CN" dirty="0"/>
          </a:p>
          <a:p>
            <a:r>
              <a:rPr lang="en-US" altLang="zh-CN" dirty="0"/>
              <a:t>5.2.5</a:t>
            </a:r>
            <a:r>
              <a:rPr lang="zh-CN" altLang="en-US" dirty="0"/>
              <a:t>　交付成片</a:t>
            </a:r>
            <a:endParaRPr lang="en-US" altLang="zh-CN" dirty="0"/>
          </a:p>
        </p:txBody>
      </p:sp>
      <p:sp>
        <p:nvSpPr>
          <p:cNvPr id="4" name="文本占位符 3">
            <a:extLst>
              <a:ext uri="{FF2B5EF4-FFF2-40B4-BE49-F238E27FC236}">
                <a16:creationId xmlns:a16="http://schemas.microsoft.com/office/drawing/2014/main" id="{FFDCC6A6-DA8F-AEF8-1D3F-BC3E77420519}"/>
              </a:ext>
            </a:extLst>
          </p:cNvPr>
          <p:cNvSpPr>
            <a:spLocks noGrp="1"/>
          </p:cNvSpPr>
          <p:nvPr>
            <p:ph type="body" sz="quarter" idx="10"/>
          </p:nvPr>
        </p:nvSpPr>
        <p:spPr/>
        <p:txBody>
          <a:bodyPr/>
          <a:lstStyle/>
          <a:p>
            <a:r>
              <a:rPr lang="zh-CN" altLang="en-US" dirty="0"/>
              <a:t>项目服务流程</a:t>
            </a:r>
          </a:p>
        </p:txBody>
      </p:sp>
    </p:spTree>
    <p:extLst>
      <p:ext uri="{BB962C8B-B14F-4D97-AF65-F5344CB8AC3E}">
        <p14:creationId xmlns:p14="http://schemas.microsoft.com/office/powerpoint/2010/main" val="987224737"/>
      </p:ext>
    </p:extLst>
  </p:cSld>
  <p:clrMapOvr>
    <a:masterClrMapping/>
  </p:clrMapOvr>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6247C-C10B-465B-E61A-070294A0B18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652FFF7-732B-35A8-E602-5F1E1951E5BA}"/>
              </a:ext>
            </a:extLst>
          </p:cNvPr>
          <p:cNvSpPr>
            <a:spLocks noGrp="1"/>
          </p:cNvSpPr>
          <p:nvPr>
            <p:ph type="body" sz="quarter" idx="11"/>
          </p:nvPr>
        </p:nvSpPr>
        <p:spPr/>
        <p:txBody>
          <a:bodyPr/>
          <a:lstStyle/>
          <a:p>
            <a:r>
              <a:rPr lang="en-US" altLang="zh-CN" dirty="0"/>
              <a:t>5.3</a:t>
            </a:r>
            <a:endParaRPr lang="zh-CN" altLang="en-US" dirty="0"/>
          </a:p>
        </p:txBody>
      </p:sp>
      <p:sp>
        <p:nvSpPr>
          <p:cNvPr id="7" name="文本占位符 6">
            <a:extLst>
              <a:ext uri="{FF2B5EF4-FFF2-40B4-BE49-F238E27FC236}">
                <a16:creationId xmlns:a16="http://schemas.microsoft.com/office/drawing/2014/main" id="{5891F5E8-1F8C-FCD4-08F3-3332CA94DAEE}"/>
              </a:ext>
            </a:extLst>
          </p:cNvPr>
          <p:cNvSpPr>
            <a:spLocks noGrp="1"/>
          </p:cNvSpPr>
          <p:nvPr>
            <p:ph type="body" sz="quarter" idx="12"/>
          </p:nvPr>
        </p:nvSpPr>
        <p:spPr/>
        <p:txBody>
          <a:bodyPr/>
          <a:lstStyle/>
          <a:p>
            <a:r>
              <a:rPr lang="zh-CN" altLang="en-US" dirty="0"/>
              <a:t>项目资料包</a:t>
            </a:r>
          </a:p>
        </p:txBody>
      </p:sp>
    </p:spTree>
    <p:extLst>
      <p:ext uri="{BB962C8B-B14F-4D97-AF65-F5344CB8AC3E}">
        <p14:creationId xmlns:p14="http://schemas.microsoft.com/office/powerpoint/2010/main" val="24198142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E5799-CAF5-0825-92DA-A4064E02EB98}"/>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940F80A9-A561-E194-0795-6F5294F7E804}"/>
              </a:ext>
            </a:extLst>
          </p:cNvPr>
          <p:cNvPicPr>
            <a:picLocks noGrp="1" noChangeAspect="1"/>
          </p:cNvPicPr>
          <p:nvPr>
            <p:ph type="pic" sz="quarter" idx="14"/>
          </p:nvPr>
        </p:nvPicPr>
        <p:blipFill rotWithShape="1">
          <a:blip r:embed="rId2"/>
          <a:srcRect t="-14711" b="-14711"/>
          <a:stretch>
            <a:fillRect/>
          </a:stretch>
        </p:blipFill>
        <p:spPr>
          <a:prstGeom prst="rect">
            <a:avLst/>
          </a:prstGeom>
        </p:spPr>
      </p:pic>
      <p:sp>
        <p:nvSpPr>
          <p:cNvPr id="5" name="文本占位符 4">
            <a:extLst>
              <a:ext uri="{FF2B5EF4-FFF2-40B4-BE49-F238E27FC236}">
                <a16:creationId xmlns:a16="http://schemas.microsoft.com/office/drawing/2014/main" id="{88ABB6EC-EA60-6AE9-7941-6CF8A10A2E6A}"/>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67FFC451-D5B4-1AE6-715D-3C52798DDF54}"/>
              </a:ext>
            </a:extLst>
          </p:cNvPr>
          <p:cNvSpPr>
            <a:spLocks noGrp="1"/>
          </p:cNvSpPr>
          <p:nvPr>
            <p:ph type="body" sz="quarter" idx="11"/>
          </p:nvPr>
        </p:nvSpPr>
        <p:spPr>
          <a:xfrm>
            <a:off x="337295" y="1715628"/>
            <a:ext cx="5337642" cy="4095160"/>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软件，双击“项目”面板的空白处，导入所需素材。选中“项目”面板中的实拍素材，将其拖至“项目”面板左下角的“新建合成”按钮上，创建一个与实拍素材尺寸相同的合成。</a:t>
            </a:r>
            <a:endParaRPr lang="en-US" altLang="zh-CN" dirty="0"/>
          </a:p>
          <a:p>
            <a:r>
              <a:rPr lang="zh-CN" altLang="en-US" dirty="0"/>
              <a:t>拖动素材至“新建合成”按钮上的操作如图 </a:t>
            </a:r>
            <a:r>
              <a:rPr lang="en-US" altLang="zh-CN" dirty="0"/>
              <a:t>1-3-2 </a:t>
            </a:r>
            <a:r>
              <a:rPr lang="zh-CN" altLang="en-US" dirty="0"/>
              <a:t>所示。</a:t>
            </a:r>
          </a:p>
        </p:txBody>
      </p:sp>
    </p:spTree>
    <p:extLst>
      <p:ext uri="{BB962C8B-B14F-4D97-AF65-F5344CB8AC3E}">
        <p14:creationId xmlns:p14="http://schemas.microsoft.com/office/powerpoint/2010/main" val="2820984723"/>
      </p:ext>
    </p:extLst>
  </p:cSld>
  <p:clrMapOvr>
    <a:masterClrMapping/>
  </p:clrMapOvr>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12163-F5D6-E6B5-03D2-057C0C0A325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C93B8A6-995E-35B9-7811-BF5FD57157D5}"/>
              </a:ext>
            </a:extLst>
          </p:cNvPr>
          <p:cNvSpPr>
            <a:spLocks noGrp="1"/>
          </p:cNvSpPr>
          <p:nvPr>
            <p:ph type="body" sz="quarter" idx="11"/>
          </p:nvPr>
        </p:nvSpPr>
        <p:spPr>
          <a:xfrm>
            <a:off x="337294" y="1461712"/>
            <a:ext cx="11275585" cy="4602991"/>
          </a:xfrm>
        </p:spPr>
        <p:txBody>
          <a:bodyPr/>
          <a:lstStyle/>
          <a:p>
            <a:r>
              <a:rPr lang="zh-CN" altLang="en-US" dirty="0"/>
              <a:t>滨州民间剪纸这门古老的艺术，扎根于滨州乡村田野与百姓生活，受黄河流域文化、移民文化及当地多种文化元素影响，形式多样、内容丰富，艺术特点鲜明。在其发展历程中，党和政府高度重视民间剪纸艺术，众多文艺和文化工作者积极开展搜集、整理、研究工作，相继出版了多部相关书籍，举办了多场专题展览，相关作品也在多类刊物上发表，引起了社会的广泛关注，并被列入非物质文化遗产名录。进入 </a:t>
            </a:r>
            <a:r>
              <a:rPr lang="en-US" altLang="zh-CN" dirty="0"/>
              <a:t>21 </a:t>
            </a:r>
            <a:r>
              <a:rPr lang="zh-CN" altLang="en-US" dirty="0"/>
              <a:t>世纪，滨州人守正创新，通过开展丰富多彩的活动，激发创作热情、丰富文化生活、展现传承成果。滨州民间剪纸的传承与发展，离不开热爱剪纸艺术的群体，众多传承人在继承传统的基础上锐意创新，创作出的作品屡获殊荣，并走出国门、走向世界。作为黄河流域具有代表性的民间艺术瑰宝，滨州民间剪纸的保护和弘扬意义重大。</a:t>
            </a:r>
            <a:endParaRPr lang="en-US" altLang="zh-CN" dirty="0"/>
          </a:p>
        </p:txBody>
      </p:sp>
      <p:sp>
        <p:nvSpPr>
          <p:cNvPr id="4" name="文本占位符 3">
            <a:extLst>
              <a:ext uri="{FF2B5EF4-FFF2-40B4-BE49-F238E27FC236}">
                <a16:creationId xmlns:a16="http://schemas.microsoft.com/office/drawing/2014/main" id="{E65D4B53-59AB-0035-DE45-A5E9FC3E50EC}"/>
              </a:ext>
            </a:extLst>
          </p:cNvPr>
          <p:cNvSpPr>
            <a:spLocks noGrp="1"/>
          </p:cNvSpPr>
          <p:nvPr>
            <p:ph type="body" sz="quarter" idx="10"/>
          </p:nvPr>
        </p:nvSpPr>
        <p:spPr/>
        <p:txBody>
          <a:bodyPr/>
          <a:lstStyle/>
          <a:p>
            <a:r>
              <a:rPr lang="zh-CN" altLang="en-US" dirty="0"/>
              <a:t>项目资料包</a:t>
            </a:r>
          </a:p>
        </p:txBody>
      </p:sp>
    </p:spTree>
    <p:extLst>
      <p:ext uri="{BB962C8B-B14F-4D97-AF65-F5344CB8AC3E}">
        <p14:creationId xmlns:p14="http://schemas.microsoft.com/office/powerpoint/2010/main" val="3901880533"/>
      </p:ext>
    </p:extLst>
  </p:cSld>
  <p:clrMapOvr>
    <a:masterClrMapping/>
  </p:clrMapOvr>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E5E44-F51D-18EB-7940-2ED4C64EC36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CBDE000-58AB-2C10-D224-05D1E3F31050}"/>
              </a:ext>
            </a:extLst>
          </p:cNvPr>
          <p:cNvSpPr>
            <a:spLocks noGrp="1"/>
          </p:cNvSpPr>
          <p:nvPr>
            <p:ph type="body" sz="quarter" idx="11"/>
          </p:nvPr>
        </p:nvSpPr>
        <p:spPr>
          <a:xfrm>
            <a:off x="337292" y="1225623"/>
            <a:ext cx="11275585" cy="2571666"/>
          </a:xfrm>
        </p:spPr>
        <p:txBody>
          <a:bodyPr/>
          <a:lstStyle/>
          <a:p>
            <a:r>
              <a:rPr lang="zh-CN" altLang="en-US" dirty="0"/>
              <a:t>下述项目资料包中包含两部分内容：一是关于滨州民间剪纸的基本概述；二是企业项目制作中的标准化文件管理规范，主要包括文件夹的目录创建、项目名称创建、项目工程文件夹创建，文案素材命名、拍摄素材命名、音频素材命名、提供素材命名、搜集素材命名，</a:t>
            </a:r>
            <a:r>
              <a:rPr lang="en-US" altLang="zh-CN" dirty="0"/>
              <a:t>AE </a:t>
            </a:r>
            <a:r>
              <a:rPr lang="zh-CN" altLang="en-US" dirty="0"/>
              <a:t>文件工程文件输出，</a:t>
            </a:r>
            <a:r>
              <a:rPr lang="en-US" altLang="zh-CN" dirty="0"/>
              <a:t>PS </a:t>
            </a:r>
            <a:r>
              <a:rPr lang="zh-CN" altLang="en-US" dirty="0"/>
              <a:t>文件工程模板输出，</a:t>
            </a:r>
            <a:r>
              <a:rPr lang="en-US" altLang="zh-CN" dirty="0"/>
              <a:t>PR </a:t>
            </a:r>
            <a:r>
              <a:rPr lang="zh-CN" altLang="en-US" dirty="0"/>
              <a:t>文件工程文件输出。</a:t>
            </a:r>
            <a:endParaRPr lang="en-US" altLang="zh-CN" dirty="0"/>
          </a:p>
          <a:p>
            <a:r>
              <a:rPr lang="zh-CN" altLang="en-US" dirty="0"/>
              <a:t>“滨州民间剪纸”项目的资料包可以扫描下述二维码获取。</a:t>
            </a:r>
          </a:p>
        </p:txBody>
      </p:sp>
      <p:sp>
        <p:nvSpPr>
          <p:cNvPr id="4" name="文本占位符 3">
            <a:extLst>
              <a:ext uri="{FF2B5EF4-FFF2-40B4-BE49-F238E27FC236}">
                <a16:creationId xmlns:a16="http://schemas.microsoft.com/office/drawing/2014/main" id="{20FE5E2E-579C-9AD6-D261-EFEA164F5CA4}"/>
              </a:ext>
            </a:extLst>
          </p:cNvPr>
          <p:cNvSpPr>
            <a:spLocks noGrp="1"/>
          </p:cNvSpPr>
          <p:nvPr>
            <p:ph type="body" sz="quarter" idx="10"/>
          </p:nvPr>
        </p:nvSpPr>
        <p:spPr/>
        <p:txBody>
          <a:bodyPr/>
          <a:lstStyle/>
          <a:p>
            <a:r>
              <a:rPr lang="zh-CN" altLang="en-US" dirty="0"/>
              <a:t>项目资料包</a:t>
            </a:r>
          </a:p>
        </p:txBody>
      </p:sp>
      <p:pic>
        <p:nvPicPr>
          <p:cNvPr id="7" name="图片 6">
            <a:extLst>
              <a:ext uri="{FF2B5EF4-FFF2-40B4-BE49-F238E27FC236}">
                <a16:creationId xmlns:a16="http://schemas.microsoft.com/office/drawing/2014/main" id="{9E414B10-E0EF-AF80-854E-A776D7B5A7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8895" y="3911907"/>
            <a:ext cx="7152381" cy="2761905"/>
          </a:xfrm>
          <a:prstGeom prst="rect">
            <a:avLst/>
          </a:prstGeom>
        </p:spPr>
      </p:pic>
    </p:spTree>
    <p:extLst>
      <p:ext uri="{BB962C8B-B14F-4D97-AF65-F5344CB8AC3E}">
        <p14:creationId xmlns:p14="http://schemas.microsoft.com/office/powerpoint/2010/main" val="1500981551"/>
      </p:ext>
    </p:extLst>
  </p:cSld>
  <p:clrMapOvr>
    <a:masterClrMapping/>
  </p:clrMapOvr>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08FCD-5B4A-A74D-BC3B-39E7A8A99642}"/>
            </a:ext>
          </a:extLst>
        </p:cNvPr>
        <p:cNvGrpSpPr/>
        <p:nvPr/>
      </p:nvGrpSpPr>
      <p:grpSpPr>
        <a:xfrm>
          <a:off x="0" y="0"/>
          <a:ext cx="0" cy="0"/>
          <a:chOff x="0" y="0"/>
          <a:chExt cx="0" cy="0"/>
        </a:xfrm>
      </p:grpSpPr>
    </p:spTree>
    <p:extLst>
      <p:ext uri="{BB962C8B-B14F-4D97-AF65-F5344CB8AC3E}">
        <p14:creationId xmlns:p14="http://schemas.microsoft.com/office/powerpoint/2010/main" val="411729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B4049-75A0-02E5-6FED-6F21C0CAB97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7CE39E-FEAC-4E7F-DF33-0D984D32161C}"/>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733BDC0F-BD1C-E1F2-F6CE-385A718148EB}"/>
              </a:ext>
            </a:extLst>
          </p:cNvPr>
          <p:cNvSpPr>
            <a:spLocks noGrp="1"/>
          </p:cNvSpPr>
          <p:nvPr>
            <p:ph type="body" sz="quarter" idx="11"/>
          </p:nvPr>
        </p:nvSpPr>
        <p:spPr>
          <a:xfrm>
            <a:off x="337295" y="1207798"/>
            <a:ext cx="5337642" cy="5110823"/>
          </a:xfrm>
        </p:spPr>
        <p:txBody>
          <a:bodyPr/>
          <a:lstStyle/>
          <a:p>
            <a:r>
              <a:rPr lang="zh-CN" altLang="en-US" dirty="0"/>
              <a:t>步骤 </a:t>
            </a:r>
            <a:r>
              <a:rPr lang="en-US" altLang="zh-CN" dirty="0"/>
              <a:t>02 </a:t>
            </a:r>
            <a:r>
              <a:rPr lang="zh-CN" altLang="en-US" dirty="0"/>
              <a:t>在合成窗口中观看画面，在人物起跳位置进行拆分：将时间指示器移至人物起跳帧，在图层上使用快捷键 </a:t>
            </a:r>
            <a:r>
              <a:rPr lang="en-US" altLang="zh-CN" dirty="0" err="1"/>
              <a:t>Ctrl+Shift+D</a:t>
            </a:r>
            <a:r>
              <a:rPr lang="en-US" altLang="zh-CN" dirty="0"/>
              <a:t> </a:t>
            </a:r>
            <a:r>
              <a:rPr lang="zh-CN" altLang="en-US" dirty="0"/>
              <a:t>进行拆分。再次将时间指示器移至人物下落位置，进行第二次拆分；删除起跳与下落之间的素材；在人物起身站立前再次拆分，删除后续多余素材。</a:t>
            </a:r>
            <a:endParaRPr lang="en-US" altLang="zh-CN" dirty="0"/>
          </a:p>
          <a:p>
            <a:r>
              <a:rPr lang="zh-CN" altLang="en-US" dirty="0"/>
              <a:t>提示：拆分图层的快捷键为 </a:t>
            </a:r>
            <a:r>
              <a:rPr lang="en-US" altLang="zh-CN" dirty="0" err="1"/>
              <a:t>Ctrl+Shift+D</a:t>
            </a:r>
            <a:r>
              <a:rPr lang="zh-CN" altLang="en-US" dirty="0"/>
              <a:t>，视频删除快捷键为 </a:t>
            </a:r>
            <a:r>
              <a:rPr lang="en-US" altLang="zh-CN" dirty="0"/>
              <a:t>Alt+[ </a:t>
            </a:r>
            <a:r>
              <a:rPr lang="zh-CN" altLang="en-US" dirty="0"/>
              <a:t>。</a:t>
            </a:r>
            <a:endParaRPr lang="en-US" altLang="zh-CN" dirty="0"/>
          </a:p>
          <a:p>
            <a:r>
              <a:rPr lang="zh-CN" altLang="en-US" dirty="0"/>
              <a:t>图层拆分效果如图 </a:t>
            </a:r>
            <a:r>
              <a:rPr lang="en-US" altLang="zh-CN" dirty="0"/>
              <a:t>1-3-3 </a:t>
            </a:r>
            <a:r>
              <a:rPr lang="zh-CN" altLang="en-US" dirty="0"/>
              <a:t>所示。</a:t>
            </a:r>
          </a:p>
        </p:txBody>
      </p:sp>
      <p:pic>
        <p:nvPicPr>
          <p:cNvPr id="8" name="图片占位符 7">
            <a:extLst>
              <a:ext uri="{FF2B5EF4-FFF2-40B4-BE49-F238E27FC236}">
                <a16:creationId xmlns:a16="http://schemas.microsoft.com/office/drawing/2014/main" id="{CB292406-45DC-6436-EF41-C84D85707E51}"/>
              </a:ext>
            </a:extLst>
          </p:cNvPr>
          <p:cNvPicPr>
            <a:picLocks noGrp="1" noChangeAspect="1"/>
          </p:cNvPicPr>
          <p:nvPr>
            <p:ph type="pic" sz="quarter" idx="14"/>
          </p:nvPr>
        </p:nvPicPr>
        <p:blipFill rotWithShape="1">
          <a:blip r:embed="rId2"/>
          <a:srcRect t="-82954" b="-82954"/>
          <a:stretch>
            <a:fillRect/>
          </a:stretch>
        </p:blipFill>
        <p:spPr>
          <a:prstGeom prst="rect">
            <a:avLst/>
          </a:prstGeom>
        </p:spPr>
      </p:pic>
    </p:spTree>
    <p:extLst>
      <p:ext uri="{BB962C8B-B14F-4D97-AF65-F5344CB8AC3E}">
        <p14:creationId xmlns:p14="http://schemas.microsoft.com/office/powerpoint/2010/main" val="27101897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C21A1-B6B8-DEE6-8496-C8B64ADCC9C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C55C25-B8CF-CFD5-4573-75048D44C05D}"/>
              </a:ext>
            </a:extLst>
          </p:cNvPr>
          <p:cNvSpPr>
            <a:spLocks noGrp="1"/>
          </p:cNvSpPr>
          <p:nvPr>
            <p:ph type="body" sz="quarter" idx="10"/>
          </p:nvPr>
        </p:nvSpPr>
        <p:spPr/>
        <p:txBody>
          <a:bodyPr/>
          <a:lstStyle/>
          <a:p>
            <a:r>
              <a:rPr lang="zh-CN" altLang="en-US" dirty="0"/>
              <a:t>任务实施步骤</a:t>
            </a:r>
          </a:p>
        </p:txBody>
      </p:sp>
      <p:sp>
        <p:nvSpPr>
          <p:cNvPr id="6" name="文本占位符 5">
            <a:extLst>
              <a:ext uri="{FF2B5EF4-FFF2-40B4-BE49-F238E27FC236}">
                <a16:creationId xmlns:a16="http://schemas.microsoft.com/office/drawing/2014/main" id="{C177C5DE-21B6-D0DD-9232-20CDA0380B14}"/>
              </a:ext>
            </a:extLst>
          </p:cNvPr>
          <p:cNvSpPr>
            <a:spLocks noGrp="1"/>
          </p:cNvSpPr>
          <p:nvPr>
            <p:ph type="body" sz="quarter" idx="11"/>
          </p:nvPr>
        </p:nvSpPr>
        <p:spPr>
          <a:xfrm>
            <a:off x="337295" y="1969545"/>
            <a:ext cx="5337642" cy="3587329"/>
          </a:xfrm>
        </p:spPr>
        <p:txBody>
          <a:bodyPr/>
          <a:lstStyle/>
          <a:p>
            <a:r>
              <a:rPr lang="zh-CN" altLang="en-US" dirty="0"/>
              <a:t>步骤 </a:t>
            </a:r>
            <a:r>
              <a:rPr lang="en-US" altLang="zh-CN" dirty="0"/>
              <a:t>03 </a:t>
            </a:r>
            <a:r>
              <a:rPr lang="zh-CN" altLang="en-US" dirty="0"/>
              <a:t>将时间指示器移至最后一段空镜头位置，右击该图层，在右键菜单中选择“时间”→“冻结帧”选项，将图层重命名为 “空镜头”，并将其移至“时间轴”面板底层。</a:t>
            </a:r>
            <a:endParaRPr lang="en-US" altLang="zh-CN" dirty="0"/>
          </a:p>
          <a:p>
            <a:r>
              <a:rPr lang="zh-CN" altLang="en-US" dirty="0"/>
              <a:t>“空镜头”图层位置调整效果如图 </a:t>
            </a:r>
            <a:r>
              <a:rPr lang="en-US" altLang="zh-CN" dirty="0"/>
              <a:t>1-3-4 </a:t>
            </a:r>
            <a:r>
              <a:rPr lang="zh-CN" altLang="en-US" dirty="0"/>
              <a:t>所示。</a:t>
            </a:r>
          </a:p>
        </p:txBody>
      </p:sp>
      <p:pic>
        <p:nvPicPr>
          <p:cNvPr id="7" name="图片占位符 6">
            <a:extLst>
              <a:ext uri="{FF2B5EF4-FFF2-40B4-BE49-F238E27FC236}">
                <a16:creationId xmlns:a16="http://schemas.microsoft.com/office/drawing/2014/main" id="{5DCDB693-2718-90A5-896E-14F022CF2684}"/>
              </a:ext>
            </a:extLst>
          </p:cNvPr>
          <p:cNvPicPr>
            <a:picLocks noGrp="1" noChangeAspect="1"/>
          </p:cNvPicPr>
          <p:nvPr>
            <p:ph type="pic" sz="quarter" idx="14"/>
          </p:nvPr>
        </p:nvPicPr>
        <p:blipFill rotWithShape="1">
          <a:blip r:embed="rId2"/>
          <a:srcRect t="-91735" b="-91735"/>
          <a:stretch>
            <a:fillRect/>
          </a:stretch>
        </p:blipFill>
        <p:spPr>
          <a:prstGeom prst="rect">
            <a:avLst/>
          </a:prstGeom>
        </p:spPr>
      </p:pic>
    </p:spTree>
    <p:extLst>
      <p:ext uri="{BB962C8B-B14F-4D97-AF65-F5344CB8AC3E}">
        <p14:creationId xmlns:p14="http://schemas.microsoft.com/office/powerpoint/2010/main" val="30596880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EBF87-0868-29BA-A8E1-88651769B02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5798961-010D-ECDF-C9D4-6AE4B2C339F9}"/>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04 </a:t>
            </a:r>
            <a:r>
              <a:rPr lang="zh-CN" altLang="en-US" dirty="0"/>
              <a:t>在“时间轴”面板中，将人物起跳图层重命名为“人物起跳”，并复制该图层（快捷键为 </a:t>
            </a:r>
            <a:r>
              <a:rPr lang="en-US" altLang="zh-CN" dirty="0" err="1"/>
              <a:t>Ctrl+D</a:t>
            </a:r>
            <a:r>
              <a:rPr lang="zh-CN" altLang="en-US" dirty="0"/>
              <a:t>）。在复制图层上将时间指示器移至最后一帧，右击该图层，在右键菜单中选择“时间”→“冻结帧”选项。使用工具栏中的钢笔工具，在合成窗口中沿人物轮廓进行抠像。展开该图层的“蒙版”属性，设置“蒙版羽化”值为 </a:t>
            </a:r>
            <a:r>
              <a:rPr lang="en-US" altLang="zh-CN" dirty="0"/>
              <a:t>3 </a:t>
            </a:r>
            <a:r>
              <a:rPr lang="zh-CN" altLang="en-US" dirty="0"/>
              <a:t>像素。将该图层向后移动，使其与起跳动作衔接。</a:t>
            </a:r>
            <a:endParaRPr lang="en-US" altLang="zh-CN" dirty="0"/>
          </a:p>
          <a:p>
            <a:r>
              <a:rPr lang="zh-CN" altLang="en-US" dirty="0"/>
              <a:t>复制图层效果如图 </a:t>
            </a:r>
            <a:r>
              <a:rPr lang="en-US" altLang="zh-CN" dirty="0"/>
              <a:t>1-3-5 </a:t>
            </a:r>
            <a:r>
              <a:rPr lang="zh-CN" altLang="en-US" dirty="0"/>
              <a:t>所示，人物抠像如图 </a:t>
            </a:r>
            <a:r>
              <a:rPr lang="en-US" altLang="zh-CN" dirty="0"/>
              <a:t>1-3-6 </a:t>
            </a:r>
            <a:r>
              <a:rPr lang="zh-CN" altLang="en-US" dirty="0"/>
              <a:t>所示，“蒙版羽化”设置如图 </a:t>
            </a:r>
            <a:r>
              <a:rPr lang="en-US" altLang="zh-CN" dirty="0"/>
              <a:t>1-3-7 </a:t>
            </a:r>
            <a:r>
              <a:rPr lang="zh-CN" altLang="en-US" dirty="0"/>
              <a:t>所示，图层调整如图 </a:t>
            </a:r>
            <a:r>
              <a:rPr lang="en-US" altLang="zh-CN" dirty="0"/>
              <a:t>1-3-8 </a:t>
            </a:r>
            <a:r>
              <a:rPr lang="zh-CN" altLang="en-US" dirty="0"/>
              <a:t>所示。</a:t>
            </a:r>
          </a:p>
        </p:txBody>
      </p:sp>
      <p:sp>
        <p:nvSpPr>
          <p:cNvPr id="5" name="文本占位符 4">
            <a:extLst>
              <a:ext uri="{FF2B5EF4-FFF2-40B4-BE49-F238E27FC236}">
                <a16:creationId xmlns:a16="http://schemas.microsoft.com/office/drawing/2014/main" id="{87C6D69B-0DDB-A01A-9C53-B371680B0675}"/>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2554484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D5EEC5B-81E7-B757-0AD7-085BFF73B8E2}"/>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7" name="图片占位符 6">
            <a:extLst>
              <a:ext uri="{FF2B5EF4-FFF2-40B4-BE49-F238E27FC236}">
                <a16:creationId xmlns:a16="http://schemas.microsoft.com/office/drawing/2014/main" id="{F083AD43-5436-D5C5-C994-A7A441B8B880}"/>
              </a:ext>
            </a:extLst>
          </p:cNvPr>
          <p:cNvPicPr>
            <a:picLocks noGrp="1" noChangeAspect="1"/>
          </p:cNvPicPr>
          <p:nvPr>
            <p:ph type="pic" sz="quarter" idx="13"/>
          </p:nvPr>
        </p:nvPicPr>
        <p:blipFill rotWithShape="1">
          <a:blip r:embed="rId2"/>
          <a:srcRect t="-61311" b="-61311"/>
          <a:stretch>
            <a:fillRect/>
          </a:stretch>
        </p:blipFill>
        <p:spPr>
          <a:prstGeom prst="rect">
            <a:avLst/>
          </a:prstGeom>
        </p:spPr>
      </p:pic>
    </p:spTree>
    <p:extLst>
      <p:ext uri="{BB962C8B-B14F-4D97-AF65-F5344CB8AC3E}">
        <p14:creationId xmlns:p14="http://schemas.microsoft.com/office/powerpoint/2010/main" val="40574701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41132-FEE5-0150-8E6C-CC8A15CADF0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6AA5ABD-D0BC-7735-66FE-C622C26C83DA}"/>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6" name="图片占位符 5">
            <a:extLst>
              <a:ext uri="{FF2B5EF4-FFF2-40B4-BE49-F238E27FC236}">
                <a16:creationId xmlns:a16="http://schemas.microsoft.com/office/drawing/2014/main" id="{01088003-1EAB-1C38-DF7E-2057B6C1AA36}"/>
              </a:ext>
            </a:extLst>
          </p:cNvPr>
          <p:cNvPicPr>
            <a:picLocks noGrp="1" noChangeAspect="1"/>
          </p:cNvPicPr>
          <p:nvPr>
            <p:ph type="pic" sz="quarter" idx="13"/>
          </p:nvPr>
        </p:nvPicPr>
        <p:blipFill rotWithShape="1">
          <a:blip r:embed="rId2"/>
          <a:srcRect l="-15803" r="-15803"/>
          <a:stretch>
            <a:fillRect/>
          </a:stretch>
        </p:blipFill>
        <p:spPr>
          <a:prstGeom prst="rect">
            <a:avLst/>
          </a:prstGeom>
        </p:spPr>
      </p:pic>
    </p:spTree>
    <p:extLst>
      <p:ext uri="{BB962C8B-B14F-4D97-AF65-F5344CB8AC3E}">
        <p14:creationId xmlns:p14="http://schemas.microsoft.com/office/powerpoint/2010/main" val="564715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EA824-9E1C-D2FB-4757-B902DB82F17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9A2B41F-FAB5-EF06-42E7-9F73D15350AA}"/>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7" name="图片占位符 6">
            <a:extLst>
              <a:ext uri="{FF2B5EF4-FFF2-40B4-BE49-F238E27FC236}">
                <a16:creationId xmlns:a16="http://schemas.microsoft.com/office/drawing/2014/main" id="{ADD8879F-AFBD-2A6E-0B72-E675C8336E34}"/>
              </a:ext>
            </a:extLst>
          </p:cNvPr>
          <p:cNvPicPr>
            <a:picLocks noGrp="1" noChangeAspect="1"/>
          </p:cNvPicPr>
          <p:nvPr>
            <p:ph type="pic" sz="quarter" idx="13"/>
          </p:nvPr>
        </p:nvPicPr>
        <p:blipFill rotWithShape="1">
          <a:blip r:embed="rId2"/>
          <a:srcRect t="-15809" b="-15809"/>
          <a:stretch>
            <a:fillRect/>
          </a:stretch>
        </p:blipFill>
        <p:spPr>
          <a:prstGeom prst="rect">
            <a:avLst/>
          </a:prstGeom>
        </p:spPr>
      </p:pic>
    </p:spTree>
    <p:extLst>
      <p:ext uri="{BB962C8B-B14F-4D97-AF65-F5344CB8AC3E}">
        <p14:creationId xmlns:p14="http://schemas.microsoft.com/office/powerpoint/2010/main" val="264845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E9524-8054-DF50-E32D-A9677249B2FC}"/>
            </a:ext>
          </a:extLst>
        </p:cNvPr>
        <p:cNvGrpSpPr/>
        <p:nvPr/>
      </p:nvGrpSpPr>
      <p:grpSpPr>
        <a:xfrm>
          <a:off x="0" y="0"/>
          <a:ext cx="0" cy="0"/>
          <a:chOff x="0" y="0"/>
          <a:chExt cx="0" cy="0"/>
        </a:xfrm>
      </p:grpSpPr>
      <p:pic>
        <p:nvPicPr>
          <p:cNvPr id="6" name="图片占位符 5">
            <a:extLst>
              <a:ext uri="{FF2B5EF4-FFF2-40B4-BE49-F238E27FC236}">
                <a16:creationId xmlns:a16="http://schemas.microsoft.com/office/drawing/2014/main" id="{6DE4BACD-EED2-1BE3-661E-96ACD81F14CC}"/>
              </a:ext>
            </a:extLst>
          </p:cNvPr>
          <p:cNvPicPr>
            <a:picLocks noGrp="1" noChangeAspect="1"/>
          </p:cNvPicPr>
          <p:nvPr>
            <p:ph type="pic" sz="quarter" idx="14"/>
          </p:nvPr>
        </p:nvPicPr>
        <p:blipFill rotWithShape="1">
          <a:blip r:embed="rId2"/>
          <a:srcRect t="-24363" b="-24363"/>
          <a:stretch>
            <a:fillRect/>
          </a:stretch>
        </p:blipFill>
        <p:spPr>
          <a:prstGeom prst="rect">
            <a:avLst/>
          </a:prstGeom>
        </p:spPr>
      </p:pic>
      <p:sp>
        <p:nvSpPr>
          <p:cNvPr id="16" name="文本占位符 15">
            <a:extLst>
              <a:ext uri="{FF2B5EF4-FFF2-40B4-BE49-F238E27FC236}">
                <a16:creationId xmlns:a16="http://schemas.microsoft.com/office/drawing/2014/main" id="{19F05675-211B-BF13-7800-40B4598388AE}"/>
              </a:ext>
            </a:extLst>
          </p:cNvPr>
          <p:cNvSpPr>
            <a:spLocks noGrp="1"/>
          </p:cNvSpPr>
          <p:nvPr>
            <p:ph type="body" sz="quarter" idx="10"/>
          </p:nvPr>
        </p:nvSpPr>
        <p:spPr>
          <a:xfrm>
            <a:off x="759986" y="184188"/>
            <a:ext cx="10852895" cy="523220"/>
          </a:xfrm>
        </p:spPr>
        <p:txBody>
          <a:bodyPr/>
          <a:lstStyle/>
          <a:p>
            <a:r>
              <a:rPr lang="zh-CN" altLang="en-US" dirty="0"/>
              <a:t>知识准备</a:t>
            </a:r>
          </a:p>
        </p:txBody>
      </p:sp>
      <p:sp>
        <p:nvSpPr>
          <p:cNvPr id="19" name="文本占位符 18">
            <a:extLst>
              <a:ext uri="{FF2B5EF4-FFF2-40B4-BE49-F238E27FC236}">
                <a16:creationId xmlns:a16="http://schemas.microsoft.com/office/drawing/2014/main" id="{B983BD8C-6D3B-3F27-67AB-EB0CBC939FAA}"/>
              </a:ext>
            </a:extLst>
          </p:cNvPr>
          <p:cNvSpPr>
            <a:spLocks noGrp="1"/>
          </p:cNvSpPr>
          <p:nvPr>
            <p:ph type="body" sz="quarter" idx="11"/>
          </p:nvPr>
        </p:nvSpPr>
        <p:spPr>
          <a:xfrm>
            <a:off x="336550" y="2223421"/>
            <a:ext cx="5338763" cy="3079497"/>
          </a:xfrm>
        </p:spPr>
        <p:txBody>
          <a:bodyPr/>
          <a:lstStyle/>
          <a:p>
            <a:r>
              <a:rPr lang="en-US" altLang="zh-CN" dirty="0"/>
              <a:t>1. </a:t>
            </a:r>
            <a:r>
              <a:rPr lang="zh-CN" altLang="en-US" dirty="0"/>
              <a:t>初识 </a:t>
            </a:r>
            <a:r>
              <a:rPr lang="en-US" altLang="zh-CN" dirty="0"/>
              <a:t>After Effects </a:t>
            </a:r>
            <a:r>
              <a:rPr lang="zh-CN" altLang="en-US" dirty="0"/>
              <a:t>软件</a:t>
            </a:r>
            <a:endParaRPr lang="en-US" altLang="zh-CN" dirty="0"/>
          </a:p>
          <a:p>
            <a:r>
              <a:rPr lang="zh-CN" altLang="en-US" dirty="0"/>
              <a:t>进入工作界面后，便能看到它的真面目。</a:t>
            </a:r>
            <a:r>
              <a:rPr lang="en-US" altLang="zh-CN" dirty="0"/>
              <a:t>After Effects </a:t>
            </a:r>
            <a:r>
              <a:rPr lang="zh-CN" altLang="en-US" dirty="0"/>
              <a:t>的工作界面由菜单栏、工具栏、“项目”面板、“合成”面板、“时间轴”面板以及其他各类面板组成，如图 </a:t>
            </a:r>
            <a:r>
              <a:rPr lang="en-US" altLang="zh-CN" dirty="0"/>
              <a:t>1-0-2 </a:t>
            </a:r>
            <a:r>
              <a:rPr lang="zh-CN" altLang="en-US" dirty="0"/>
              <a:t>所示。</a:t>
            </a:r>
          </a:p>
        </p:txBody>
      </p:sp>
    </p:spTree>
    <p:extLst>
      <p:ext uri="{BB962C8B-B14F-4D97-AF65-F5344CB8AC3E}">
        <p14:creationId xmlns:p14="http://schemas.microsoft.com/office/powerpoint/2010/main" val="12199120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633AD-88DF-D07C-5998-1DD14F733DA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D6139E1-7A5C-8F6B-F850-054FFBD8FDF4}"/>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6" name="图片占位符 5">
            <a:extLst>
              <a:ext uri="{FF2B5EF4-FFF2-40B4-BE49-F238E27FC236}">
                <a16:creationId xmlns:a16="http://schemas.microsoft.com/office/drawing/2014/main" id="{8896A1BF-BE0E-2477-2DF5-D69B73CACE44}"/>
              </a:ext>
            </a:extLst>
          </p:cNvPr>
          <p:cNvPicPr>
            <a:picLocks noGrp="1" noChangeAspect="1"/>
          </p:cNvPicPr>
          <p:nvPr>
            <p:ph type="pic" sz="quarter" idx="13"/>
          </p:nvPr>
        </p:nvPicPr>
        <p:blipFill rotWithShape="1">
          <a:blip r:embed="rId2"/>
          <a:srcRect t="-85007" b="-85007"/>
          <a:stretch>
            <a:fillRect/>
          </a:stretch>
        </p:blipFill>
        <p:spPr>
          <a:prstGeom prst="rect">
            <a:avLst/>
          </a:prstGeom>
        </p:spPr>
      </p:pic>
    </p:spTree>
    <p:extLst>
      <p:ext uri="{BB962C8B-B14F-4D97-AF65-F5344CB8AC3E}">
        <p14:creationId xmlns:p14="http://schemas.microsoft.com/office/powerpoint/2010/main" val="12260626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05CB3-52B0-68F8-D8D5-328779A1C919}"/>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B9ACCBA-B092-BD9B-2179-0518A4DDFD14}"/>
              </a:ext>
            </a:extLst>
          </p:cNvPr>
          <p:cNvSpPr>
            <a:spLocks noGrp="1"/>
          </p:cNvSpPr>
          <p:nvPr>
            <p:ph type="body" sz="quarter" idx="11"/>
          </p:nvPr>
        </p:nvSpPr>
        <p:spPr>
          <a:xfrm>
            <a:off x="337294" y="2223459"/>
            <a:ext cx="11275585" cy="3079497"/>
          </a:xfrm>
        </p:spPr>
        <p:txBody>
          <a:bodyPr/>
          <a:lstStyle/>
          <a:p>
            <a:r>
              <a:rPr lang="zh-CN" altLang="en-US" dirty="0"/>
              <a:t>步骤 </a:t>
            </a:r>
            <a:r>
              <a:rPr lang="en-US" altLang="zh-CN" dirty="0"/>
              <a:t>05 </a:t>
            </a:r>
            <a:r>
              <a:rPr lang="zh-CN" altLang="en-US" dirty="0"/>
              <a:t>在“时间轴”面板中选中“人物起跳 </a:t>
            </a:r>
            <a:r>
              <a:rPr lang="en-US" altLang="zh-CN" dirty="0"/>
              <a:t>2”</a:t>
            </a:r>
            <a:r>
              <a:rPr lang="zh-CN" altLang="en-US" dirty="0"/>
              <a:t>图层，按</a:t>
            </a:r>
            <a:r>
              <a:rPr lang="en-US" altLang="zh-CN" dirty="0"/>
              <a:t>P </a:t>
            </a:r>
            <a:r>
              <a:rPr lang="zh-CN" altLang="en-US" dirty="0"/>
              <a:t>键展开位置属性，激活 </a:t>
            </a:r>
            <a:r>
              <a:rPr lang="en-US" altLang="zh-CN" dirty="0"/>
              <a:t>Y </a:t>
            </a:r>
            <a:r>
              <a:rPr lang="zh-CN" altLang="en-US" dirty="0"/>
              <a:t>轴关键帧记录器，沿 </a:t>
            </a:r>
            <a:r>
              <a:rPr lang="en-US" altLang="zh-CN" dirty="0"/>
              <a:t>Y </a:t>
            </a:r>
            <a:r>
              <a:rPr lang="zh-CN" altLang="en-US" dirty="0"/>
              <a:t>轴方向创建关键帧动画。</a:t>
            </a:r>
            <a:r>
              <a:rPr lang="en-US" altLang="zh-CN" dirty="0"/>
              <a:t>5 </a:t>
            </a:r>
            <a:r>
              <a:rPr lang="zh-CN" altLang="en-US" dirty="0"/>
              <a:t>帧内将人物沿 </a:t>
            </a:r>
            <a:r>
              <a:rPr lang="en-US" altLang="zh-CN" dirty="0"/>
              <a:t>Y </a:t>
            </a:r>
            <a:r>
              <a:rPr lang="zh-CN" altLang="en-US" dirty="0"/>
              <a:t>轴向上移动，直至完全移出画面。开启该图层的运动模糊开关（图层开关及合成窗口右上角总开关），并在关键帧之后删除多余素材。</a:t>
            </a:r>
          </a:p>
          <a:p>
            <a:r>
              <a:rPr lang="zh-CN" altLang="en-US" dirty="0"/>
              <a:t>位置关键帧如图 </a:t>
            </a:r>
            <a:r>
              <a:rPr lang="en-US" altLang="zh-CN" dirty="0"/>
              <a:t>1-3-9 </a:t>
            </a:r>
            <a:r>
              <a:rPr lang="zh-CN" altLang="en-US" dirty="0"/>
              <a:t>所示，画面动画制作如图 </a:t>
            </a:r>
            <a:r>
              <a:rPr lang="en-US" altLang="zh-CN" dirty="0"/>
              <a:t>1-3-10 </a:t>
            </a:r>
            <a:r>
              <a:rPr lang="zh-CN" altLang="en-US" dirty="0"/>
              <a:t>所示，运动模糊设置如图 </a:t>
            </a:r>
            <a:r>
              <a:rPr lang="en-US" altLang="zh-CN" dirty="0"/>
              <a:t>1-3-11 </a:t>
            </a:r>
            <a:r>
              <a:rPr lang="zh-CN" altLang="en-US" dirty="0"/>
              <a:t>所示。</a:t>
            </a:r>
          </a:p>
        </p:txBody>
      </p:sp>
      <p:sp>
        <p:nvSpPr>
          <p:cNvPr id="5" name="文本占位符 4">
            <a:extLst>
              <a:ext uri="{FF2B5EF4-FFF2-40B4-BE49-F238E27FC236}">
                <a16:creationId xmlns:a16="http://schemas.microsoft.com/office/drawing/2014/main" id="{41A79CDB-4A43-5E3E-3F53-1489F4DAB8C3}"/>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5111070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8F888-25AC-2425-8600-777B7BC330C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F246F5A-8F6D-B27E-1C06-B00AE732163B}"/>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7" name="图片占位符 6">
            <a:extLst>
              <a:ext uri="{FF2B5EF4-FFF2-40B4-BE49-F238E27FC236}">
                <a16:creationId xmlns:a16="http://schemas.microsoft.com/office/drawing/2014/main" id="{989E53A2-F633-BC30-B212-ED291E60CC0D}"/>
              </a:ext>
            </a:extLst>
          </p:cNvPr>
          <p:cNvPicPr>
            <a:picLocks noGrp="1" noChangeAspect="1"/>
          </p:cNvPicPr>
          <p:nvPr>
            <p:ph type="pic" sz="quarter" idx="13"/>
          </p:nvPr>
        </p:nvPicPr>
        <p:blipFill rotWithShape="1">
          <a:blip r:embed="rId2"/>
          <a:srcRect t="-61689" b="-61689"/>
          <a:stretch>
            <a:fillRect/>
          </a:stretch>
        </p:blipFill>
        <p:spPr>
          <a:prstGeom prst="rect">
            <a:avLst/>
          </a:prstGeom>
        </p:spPr>
      </p:pic>
    </p:spTree>
    <p:extLst>
      <p:ext uri="{BB962C8B-B14F-4D97-AF65-F5344CB8AC3E}">
        <p14:creationId xmlns:p14="http://schemas.microsoft.com/office/powerpoint/2010/main" val="28495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E7D1E-F16A-F374-2CD8-7B412B3E767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F3F72A0-15C6-9BC3-41C5-C7B320BB1A70}"/>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6" name="图片占位符 5">
            <a:extLst>
              <a:ext uri="{FF2B5EF4-FFF2-40B4-BE49-F238E27FC236}">
                <a16:creationId xmlns:a16="http://schemas.microsoft.com/office/drawing/2014/main" id="{2152A428-6B66-EA0E-8290-4A92F5DF6E6D}"/>
              </a:ext>
            </a:extLst>
          </p:cNvPr>
          <p:cNvPicPr>
            <a:picLocks noGrp="1" noChangeAspect="1"/>
          </p:cNvPicPr>
          <p:nvPr>
            <p:ph type="pic" sz="quarter" idx="13"/>
          </p:nvPr>
        </p:nvPicPr>
        <p:blipFill rotWithShape="1">
          <a:blip r:embed="rId2"/>
          <a:srcRect l="-23002" r="-23002"/>
          <a:stretch>
            <a:fillRect/>
          </a:stretch>
        </p:blipFill>
        <p:spPr>
          <a:prstGeom prst="rect">
            <a:avLst/>
          </a:prstGeom>
        </p:spPr>
      </p:pic>
    </p:spTree>
    <p:extLst>
      <p:ext uri="{BB962C8B-B14F-4D97-AF65-F5344CB8AC3E}">
        <p14:creationId xmlns:p14="http://schemas.microsoft.com/office/powerpoint/2010/main" val="15496389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93245-E282-61FC-64DA-8807B1BE9FB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A29BFF1-9A09-B66F-4D3F-846A5176A3BF}"/>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7" name="图片占位符 6">
            <a:extLst>
              <a:ext uri="{FF2B5EF4-FFF2-40B4-BE49-F238E27FC236}">
                <a16:creationId xmlns:a16="http://schemas.microsoft.com/office/drawing/2014/main" id="{7252DBA7-EB4A-48A1-614F-E64A0D8090E5}"/>
              </a:ext>
            </a:extLst>
          </p:cNvPr>
          <p:cNvPicPr>
            <a:picLocks noGrp="1" noChangeAspect="1"/>
          </p:cNvPicPr>
          <p:nvPr>
            <p:ph type="pic" sz="quarter" idx="13"/>
          </p:nvPr>
        </p:nvPicPr>
        <p:blipFill rotWithShape="1">
          <a:blip r:embed="rId2"/>
          <a:srcRect t="-41106" b="-41106"/>
          <a:stretch>
            <a:fillRect/>
          </a:stretch>
        </p:blipFill>
        <p:spPr>
          <a:prstGeom prst="rect">
            <a:avLst/>
          </a:prstGeom>
        </p:spPr>
      </p:pic>
    </p:spTree>
    <p:extLst>
      <p:ext uri="{BB962C8B-B14F-4D97-AF65-F5344CB8AC3E}">
        <p14:creationId xmlns:p14="http://schemas.microsoft.com/office/powerpoint/2010/main" val="15595024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22044-FA57-DBD3-0750-60195396A4B0}"/>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A177EF03-2D1D-804A-58B3-7A13BD990328}"/>
              </a:ext>
            </a:extLst>
          </p:cNvPr>
          <p:cNvSpPr>
            <a:spLocks noGrp="1"/>
          </p:cNvSpPr>
          <p:nvPr>
            <p:ph type="body" sz="quarter" idx="11"/>
          </p:nvPr>
        </p:nvSpPr>
        <p:spPr>
          <a:xfrm>
            <a:off x="337294" y="2731290"/>
            <a:ext cx="11275585" cy="2063835"/>
          </a:xfrm>
        </p:spPr>
        <p:txBody>
          <a:bodyPr/>
          <a:lstStyle/>
          <a:p>
            <a:r>
              <a:rPr lang="zh-CN" altLang="en-US" dirty="0"/>
              <a:t>步骤 </a:t>
            </a:r>
            <a:r>
              <a:rPr lang="en-US" altLang="zh-CN" dirty="0"/>
              <a:t>06 </a:t>
            </a:r>
            <a:r>
              <a:rPr lang="zh-CN" altLang="en-US" dirty="0"/>
              <a:t>在人物起跳后的图层位置，导入“超人起跳</a:t>
            </a:r>
            <a:r>
              <a:rPr lang="en-US" altLang="zh-CN" dirty="0"/>
              <a:t>.mov” </a:t>
            </a:r>
            <a:r>
              <a:rPr lang="zh-CN" altLang="en-US" dirty="0"/>
              <a:t>和“地上灰尘</a:t>
            </a:r>
            <a:r>
              <a:rPr lang="en-US" altLang="zh-CN" dirty="0"/>
              <a:t>.mov”</a:t>
            </a:r>
            <a:r>
              <a:rPr lang="zh-CN" altLang="en-US" dirty="0"/>
              <a:t>素材，并对导入的素材进行位置和缩放属性的调整，使其与实拍画面效果匹配。</a:t>
            </a:r>
            <a:endParaRPr lang="en-US" altLang="zh-CN" dirty="0"/>
          </a:p>
          <a:p>
            <a:r>
              <a:rPr lang="zh-CN" altLang="en-US" dirty="0"/>
              <a:t>图层调整如图 </a:t>
            </a:r>
            <a:r>
              <a:rPr lang="en-US" altLang="zh-CN" dirty="0"/>
              <a:t>1-3-12 </a:t>
            </a:r>
            <a:r>
              <a:rPr lang="zh-CN" altLang="en-US" dirty="0"/>
              <a:t>所示，素材调整效果如图 </a:t>
            </a:r>
            <a:r>
              <a:rPr lang="en-US" altLang="zh-CN" dirty="0"/>
              <a:t>1-3-13 </a:t>
            </a:r>
            <a:r>
              <a:rPr lang="zh-CN" altLang="en-US" dirty="0"/>
              <a:t>所示。</a:t>
            </a:r>
            <a:endParaRPr lang="en-US" altLang="zh-CN" dirty="0"/>
          </a:p>
          <a:p>
            <a:r>
              <a:rPr lang="zh-CN" altLang="en-US" dirty="0"/>
              <a:t>提示：确保素材与实拍位置准确对齐。</a:t>
            </a:r>
          </a:p>
        </p:txBody>
      </p:sp>
      <p:sp>
        <p:nvSpPr>
          <p:cNvPr id="5" name="文本占位符 4">
            <a:extLst>
              <a:ext uri="{FF2B5EF4-FFF2-40B4-BE49-F238E27FC236}">
                <a16:creationId xmlns:a16="http://schemas.microsoft.com/office/drawing/2014/main" id="{F97B2202-1113-302E-BFB9-5B37BED76B64}"/>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7555630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47082-D020-CCEF-6965-EF0602DC82D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82D8E10-8E41-25A7-3FA5-FCA36484FD9B}"/>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6" name="图片占位符 5">
            <a:extLst>
              <a:ext uri="{FF2B5EF4-FFF2-40B4-BE49-F238E27FC236}">
                <a16:creationId xmlns:a16="http://schemas.microsoft.com/office/drawing/2014/main" id="{7CE87CA7-3A6C-4033-7D6F-B152924D19AE}"/>
              </a:ext>
            </a:extLst>
          </p:cNvPr>
          <p:cNvPicPr>
            <a:picLocks noGrp="1" noChangeAspect="1"/>
          </p:cNvPicPr>
          <p:nvPr>
            <p:ph type="pic" sz="quarter" idx="13"/>
          </p:nvPr>
        </p:nvPicPr>
        <p:blipFill rotWithShape="1">
          <a:blip r:embed="rId2"/>
          <a:srcRect t="-63097" b="-63097"/>
          <a:stretch>
            <a:fillRect/>
          </a:stretch>
        </p:blipFill>
        <p:spPr>
          <a:prstGeom prst="rect">
            <a:avLst/>
          </a:prstGeom>
        </p:spPr>
      </p:pic>
    </p:spTree>
    <p:extLst>
      <p:ext uri="{BB962C8B-B14F-4D97-AF65-F5344CB8AC3E}">
        <p14:creationId xmlns:p14="http://schemas.microsoft.com/office/powerpoint/2010/main" val="1672962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FA936-75AC-9DD7-AE81-16F16F9E3DC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F5F9ABE-ABAE-56B6-D2BF-B6D2AEBDDE07}"/>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7" name="图片占位符 6">
            <a:extLst>
              <a:ext uri="{FF2B5EF4-FFF2-40B4-BE49-F238E27FC236}">
                <a16:creationId xmlns:a16="http://schemas.microsoft.com/office/drawing/2014/main" id="{785CC911-1204-768E-9419-D3194EFAA214}"/>
              </a:ext>
            </a:extLst>
          </p:cNvPr>
          <p:cNvPicPr>
            <a:picLocks noGrp="1" noChangeAspect="1"/>
          </p:cNvPicPr>
          <p:nvPr>
            <p:ph type="pic" sz="quarter" idx="13"/>
          </p:nvPr>
        </p:nvPicPr>
        <p:blipFill rotWithShape="1">
          <a:blip r:embed="rId2"/>
          <a:srcRect l="-10728" r="-10728"/>
          <a:stretch>
            <a:fillRect/>
          </a:stretch>
        </p:blipFill>
        <p:spPr>
          <a:prstGeom prst="rect">
            <a:avLst/>
          </a:prstGeom>
        </p:spPr>
      </p:pic>
    </p:spTree>
    <p:extLst>
      <p:ext uri="{BB962C8B-B14F-4D97-AF65-F5344CB8AC3E}">
        <p14:creationId xmlns:p14="http://schemas.microsoft.com/office/powerpoint/2010/main" val="4031665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77434-0E49-0680-FCB0-10C1EFE1D73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CE2B402-8D71-8BFE-8B40-8CA6FFE64829}"/>
              </a:ext>
            </a:extLst>
          </p:cNvPr>
          <p:cNvSpPr>
            <a:spLocks noGrp="1"/>
          </p:cNvSpPr>
          <p:nvPr>
            <p:ph type="body" sz="quarter" idx="11"/>
          </p:nvPr>
        </p:nvSpPr>
        <p:spPr>
          <a:xfrm>
            <a:off x="337294" y="1969543"/>
            <a:ext cx="11275585" cy="3587329"/>
          </a:xfrm>
        </p:spPr>
        <p:txBody>
          <a:bodyPr/>
          <a:lstStyle/>
          <a:p>
            <a:r>
              <a:rPr lang="zh-CN" altLang="en-US" dirty="0"/>
              <a:t>步骤 </a:t>
            </a:r>
            <a:r>
              <a:rPr lang="en-US" altLang="zh-CN" dirty="0"/>
              <a:t>07 </a:t>
            </a:r>
            <a:r>
              <a:rPr lang="zh-CN" altLang="en-US" dirty="0"/>
              <a:t>调整“超人起跳</a:t>
            </a:r>
            <a:r>
              <a:rPr lang="en-US" altLang="zh-CN" dirty="0"/>
              <a:t>.mov”</a:t>
            </a:r>
            <a:r>
              <a:rPr lang="zh-CN" altLang="en-US" dirty="0"/>
              <a:t>图层的颜色，使其与实拍地面色调一致。右击该图层，在右键菜单中选择“效果”→“颜色校正”→“曲线”选项，通过调节曲线使颜色匹配地板色调。将“地上灰尘”素材放置于“超人起跳</a:t>
            </a:r>
            <a:r>
              <a:rPr lang="en-US" altLang="zh-CN" dirty="0"/>
              <a:t>.mov”</a:t>
            </a:r>
            <a:r>
              <a:rPr lang="zh-CN" altLang="en-US" dirty="0"/>
              <a:t>图层下方，并调整“地上灰尘”图层的位置与大小，使其与视频画面中的地面效果相匹配。接着，选中“地上灰尘”图层，使用钢笔工具沿地面裂开区域绘制蒙版，并适当增大蒙版羽化值，以实现边缘的自然过渡与融合。</a:t>
            </a:r>
            <a:endParaRPr lang="en-US" altLang="zh-CN" dirty="0"/>
          </a:p>
          <a:p>
            <a:r>
              <a:rPr lang="zh-CN" altLang="en-US" dirty="0"/>
              <a:t>曲线调整如图 </a:t>
            </a:r>
            <a:r>
              <a:rPr lang="en-US" altLang="zh-CN" dirty="0"/>
              <a:t>1-3-14 </a:t>
            </a:r>
            <a:r>
              <a:rPr lang="zh-CN" altLang="en-US" dirty="0"/>
              <a:t>所示，画面效果如图 </a:t>
            </a:r>
            <a:r>
              <a:rPr lang="en-US" altLang="zh-CN" dirty="0"/>
              <a:t>1-3-15 </a:t>
            </a:r>
            <a:r>
              <a:rPr lang="zh-CN" altLang="en-US" dirty="0"/>
              <a:t>所示。</a:t>
            </a:r>
          </a:p>
        </p:txBody>
      </p:sp>
      <p:sp>
        <p:nvSpPr>
          <p:cNvPr id="5" name="文本占位符 4">
            <a:extLst>
              <a:ext uri="{FF2B5EF4-FFF2-40B4-BE49-F238E27FC236}">
                <a16:creationId xmlns:a16="http://schemas.microsoft.com/office/drawing/2014/main" id="{5BCD0372-E4F0-CF1D-B773-8E4D830EF5CF}"/>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14214697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133BC-2C8F-20FE-824D-CB628B7542D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DF20C0A-12F3-D3B3-C804-7D17E4FBD186}"/>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6" name="图片占位符 5">
            <a:extLst>
              <a:ext uri="{FF2B5EF4-FFF2-40B4-BE49-F238E27FC236}">
                <a16:creationId xmlns:a16="http://schemas.microsoft.com/office/drawing/2014/main" id="{D488C2B3-C117-8C38-6C12-185CDB972C57}"/>
              </a:ext>
            </a:extLst>
          </p:cNvPr>
          <p:cNvPicPr>
            <a:picLocks noGrp="1" noChangeAspect="1"/>
          </p:cNvPicPr>
          <p:nvPr>
            <p:ph type="pic" sz="quarter" idx="13"/>
          </p:nvPr>
        </p:nvPicPr>
        <p:blipFill rotWithShape="1">
          <a:blip r:embed="rId2"/>
          <a:srcRect l="-45853" r="-45853"/>
          <a:stretch>
            <a:fillRect/>
          </a:stretch>
        </p:blipFill>
        <p:spPr>
          <a:prstGeom prst="rect">
            <a:avLst/>
          </a:prstGeom>
        </p:spPr>
      </p:pic>
    </p:spTree>
    <p:extLst>
      <p:ext uri="{BB962C8B-B14F-4D97-AF65-F5344CB8AC3E}">
        <p14:creationId xmlns:p14="http://schemas.microsoft.com/office/powerpoint/2010/main" val="2292305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1A0CB-EAB9-075C-4390-A515AFC80B3C}"/>
            </a:ext>
          </a:extLst>
        </p:cNvPr>
        <p:cNvGrpSpPr/>
        <p:nvPr/>
      </p:nvGrpSpPr>
      <p:grpSpPr>
        <a:xfrm>
          <a:off x="0" y="0"/>
          <a:ext cx="0" cy="0"/>
          <a:chOff x="0" y="0"/>
          <a:chExt cx="0" cy="0"/>
        </a:xfrm>
      </p:grpSpPr>
      <p:sp>
        <p:nvSpPr>
          <p:cNvPr id="19" name="文本占位符 18">
            <a:extLst>
              <a:ext uri="{FF2B5EF4-FFF2-40B4-BE49-F238E27FC236}">
                <a16:creationId xmlns:a16="http://schemas.microsoft.com/office/drawing/2014/main" id="{B9659BEF-3CBF-A457-3257-248CE1969906}"/>
              </a:ext>
            </a:extLst>
          </p:cNvPr>
          <p:cNvSpPr>
            <a:spLocks noGrp="1"/>
          </p:cNvSpPr>
          <p:nvPr>
            <p:ph type="body" sz="quarter" idx="11"/>
          </p:nvPr>
        </p:nvSpPr>
        <p:spPr>
          <a:xfrm>
            <a:off x="337294" y="1969545"/>
            <a:ext cx="11275585" cy="3587329"/>
          </a:xfrm>
        </p:spPr>
        <p:txBody>
          <a:bodyPr/>
          <a:lstStyle/>
          <a:p>
            <a:r>
              <a:rPr lang="en-US" altLang="zh-CN" dirty="0"/>
              <a:t>1. </a:t>
            </a:r>
            <a:r>
              <a:rPr lang="zh-CN" altLang="en-US" dirty="0"/>
              <a:t>初识 </a:t>
            </a:r>
            <a:r>
              <a:rPr lang="en-US" altLang="zh-CN" dirty="0"/>
              <a:t>After Effects </a:t>
            </a:r>
            <a:r>
              <a:rPr lang="zh-CN" altLang="en-US" dirty="0"/>
              <a:t>软件</a:t>
            </a:r>
            <a:endParaRPr lang="en-US" altLang="zh-CN" dirty="0"/>
          </a:p>
          <a:p>
            <a:r>
              <a:rPr lang="zh-CN" altLang="en-US" dirty="0"/>
              <a:t>（</a:t>
            </a:r>
            <a:r>
              <a:rPr lang="en-US" altLang="zh-CN" dirty="0"/>
              <a:t>1</a:t>
            </a:r>
            <a:r>
              <a:rPr lang="zh-CN" altLang="en-US" dirty="0"/>
              <a:t>）菜单栏</a:t>
            </a:r>
            <a:endParaRPr lang="en-US" altLang="zh-CN" dirty="0"/>
          </a:p>
          <a:p>
            <a:r>
              <a:rPr lang="zh-CN" altLang="en-US" dirty="0"/>
              <a:t>（</a:t>
            </a:r>
            <a:r>
              <a:rPr lang="en-US" altLang="zh-CN" dirty="0"/>
              <a:t>2</a:t>
            </a:r>
            <a:r>
              <a:rPr lang="zh-CN" altLang="en-US" dirty="0"/>
              <a:t>）工具栏</a:t>
            </a:r>
            <a:endParaRPr lang="en-US" altLang="zh-CN" dirty="0"/>
          </a:p>
          <a:p>
            <a:r>
              <a:rPr lang="zh-CN" altLang="en-US" dirty="0"/>
              <a:t>（</a:t>
            </a:r>
            <a:r>
              <a:rPr lang="en-US" altLang="zh-CN" dirty="0"/>
              <a:t>3</a:t>
            </a:r>
            <a:r>
              <a:rPr lang="zh-CN" altLang="en-US" dirty="0"/>
              <a:t>）“项目”面板</a:t>
            </a:r>
            <a:endParaRPr lang="en-US" altLang="zh-CN" dirty="0"/>
          </a:p>
          <a:p>
            <a:r>
              <a:rPr lang="zh-CN" altLang="en-US" dirty="0"/>
              <a:t>（</a:t>
            </a:r>
            <a:r>
              <a:rPr lang="en-US" altLang="zh-CN" dirty="0"/>
              <a:t>4</a:t>
            </a:r>
            <a:r>
              <a:rPr lang="zh-CN" altLang="en-US" dirty="0"/>
              <a:t>）“合成”面板</a:t>
            </a:r>
            <a:endParaRPr lang="en-US" altLang="zh-CN" dirty="0"/>
          </a:p>
          <a:p>
            <a:r>
              <a:rPr lang="zh-CN" altLang="en-US" dirty="0"/>
              <a:t>（</a:t>
            </a:r>
            <a:r>
              <a:rPr lang="en-US" altLang="zh-CN" dirty="0"/>
              <a:t>5</a:t>
            </a:r>
            <a:r>
              <a:rPr lang="zh-CN" altLang="en-US" dirty="0"/>
              <a:t>）“时间轴”面板</a:t>
            </a:r>
            <a:endParaRPr lang="en-US" altLang="zh-CN" dirty="0"/>
          </a:p>
          <a:p>
            <a:r>
              <a:rPr lang="zh-CN" altLang="en-US" dirty="0"/>
              <a:t>（</a:t>
            </a:r>
            <a:r>
              <a:rPr lang="en-US" altLang="zh-CN" dirty="0"/>
              <a:t>6</a:t>
            </a:r>
            <a:r>
              <a:rPr lang="zh-CN" altLang="en-US" dirty="0"/>
              <a:t>）其他面板</a:t>
            </a:r>
            <a:endParaRPr lang="en-US" altLang="zh-CN" dirty="0"/>
          </a:p>
        </p:txBody>
      </p:sp>
      <p:sp>
        <p:nvSpPr>
          <p:cNvPr id="16" name="文本占位符 15">
            <a:extLst>
              <a:ext uri="{FF2B5EF4-FFF2-40B4-BE49-F238E27FC236}">
                <a16:creationId xmlns:a16="http://schemas.microsoft.com/office/drawing/2014/main" id="{1A80E586-E633-A21F-DE57-CFD60909142A}"/>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8117546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E377F-DA85-281D-6E17-22BBAFC0D7D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BFC4DE9-B0E7-3F57-63D5-9B69A709E0DD}"/>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7" name="图片占位符 6">
            <a:extLst>
              <a:ext uri="{FF2B5EF4-FFF2-40B4-BE49-F238E27FC236}">
                <a16:creationId xmlns:a16="http://schemas.microsoft.com/office/drawing/2014/main" id="{1EB2916F-2085-8366-8DF3-F9FAE1EFFA01}"/>
              </a:ext>
            </a:extLst>
          </p:cNvPr>
          <p:cNvPicPr>
            <a:picLocks noGrp="1" noChangeAspect="1"/>
          </p:cNvPicPr>
          <p:nvPr>
            <p:ph type="pic" sz="quarter" idx="13"/>
          </p:nvPr>
        </p:nvPicPr>
        <p:blipFill rotWithShape="1">
          <a:blip r:embed="rId2"/>
          <a:srcRect l="-17641" r="-17641"/>
          <a:stretch>
            <a:fillRect/>
          </a:stretch>
        </p:blipFill>
        <p:spPr>
          <a:prstGeom prst="rect">
            <a:avLst/>
          </a:prstGeom>
        </p:spPr>
      </p:pic>
    </p:spTree>
    <p:extLst>
      <p:ext uri="{BB962C8B-B14F-4D97-AF65-F5344CB8AC3E}">
        <p14:creationId xmlns:p14="http://schemas.microsoft.com/office/powerpoint/2010/main" val="66737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88EAC-CD4C-3BCB-5E84-779E83AD769C}"/>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EE21C16A-40CD-B8AA-2294-AA7383244C53}"/>
              </a:ext>
            </a:extLst>
          </p:cNvPr>
          <p:cNvSpPr>
            <a:spLocks noGrp="1"/>
          </p:cNvSpPr>
          <p:nvPr>
            <p:ph type="body" sz="quarter" idx="11"/>
          </p:nvPr>
        </p:nvSpPr>
        <p:spPr>
          <a:xfrm>
            <a:off x="337294" y="1461713"/>
            <a:ext cx="11275585" cy="4602991"/>
          </a:xfrm>
        </p:spPr>
        <p:txBody>
          <a:bodyPr/>
          <a:lstStyle/>
          <a:p>
            <a:r>
              <a:rPr lang="zh-CN" altLang="en-US" dirty="0"/>
              <a:t>步骤 </a:t>
            </a:r>
            <a:r>
              <a:rPr lang="en-US" altLang="zh-CN" dirty="0"/>
              <a:t>08 </a:t>
            </a:r>
            <a:r>
              <a:rPr lang="zh-CN" altLang="en-US" dirty="0"/>
              <a:t>在“时间轴”面板中，将“素材 </a:t>
            </a:r>
            <a:r>
              <a:rPr lang="en-US" altLang="zh-CN" dirty="0"/>
              <a:t>1 </a:t>
            </a:r>
            <a:r>
              <a:rPr lang="zh-CN" altLang="en-US" dirty="0"/>
              <a:t>无音效</a:t>
            </a:r>
            <a:r>
              <a:rPr lang="en-US" altLang="zh-CN" dirty="0"/>
              <a:t>.mp4”</a:t>
            </a:r>
            <a:r>
              <a:rPr lang="zh-CN" altLang="en-US" dirty="0"/>
              <a:t>图层重命名为“人物下落”图层（见图 </a:t>
            </a:r>
            <a:r>
              <a:rPr lang="en-US" altLang="zh-CN" dirty="0"/>
              <a:t>1-3-16</a:t>
            </a:r>
            <a:r>
              <a:rPr lang="zh-CN" altLang="en-US" dirty="0"/>
              <a:t>）。随后复制该图层，并在复制出的图层最后一帧处右击，在右键菜单中选择“时间”→“冻结帧”选项，以定格画面。接着，选中“人物下落”图层，使用工具栏中的钢笔工具，在合成窗口中沿人物轮廓绘制闭合蒙版，完成抠像。展开图层蒙版属性，将蒙版羽化值设置为 </a:t>
            </a:r>
            <a:r>
              <a:rPr lang="en-US" altLang="zh-CN" dirty="0"/>
              <a:t>3 </a:t>
            </a:r>
            <a:r>
              <a:rPr lang="zh-CN" altLang="en-US" dirty="0"/>
              <a:t>像素，使轮廓过渡自然。然后，为该图层的位置属性添加关键帧：在起始帧设定人物于半空中的位置，</a:t>
            </a:r>
            <a:r>
              <a:rPr lang="en-US" altLang="zh-CN" dirty="0"/>
              <a:t>5 </a:t>
            </a:r>
            <a:r>
              <a:rPr lang="zh-CN" altLang="en-US" dirty="0"/>
              <a:t>帧后调整位置至地面，形成下落的动画效果。最后，同时开启该图层的运动模糊开关及时间轴顶部的总运动模糊开关，以增强动画的真实感。</a:t>
            </a:r>
            <a:endParaRPr lang="en-US" altLang="zh-CN" dirty="0"/>
          </a:p>
          <a:p>
            <a:r>
              <a:rPr lang="zh-CN" altLang="en-US" dirty="0"/>
              <a:t>钢笔抠像如图 </a:t>
            </a:r>
            <a:r>
              <a:rPr lang="en-US" altLang="zh-CN" dirty="0"/>
              <a:t>1-3-17 </a:t>
            </a:r>
            <a:r>
              <a:rPr lang="zh-CN" altLang="en-US" dirty="0"/>
              <a:t>所示，为“蒙版路径”属性制作关键帧动画如图</a:t>
            </a:r>
            <a:r>
              <a:rPr lang="en-US" altLang="zh-CN" dirty="0"/>
              <a:t>1-3-18 </a:t>
            </a:r>
            <a:r>
              <a:rPr lang="zh-CN" altLang="en-US" dirty="0"/>
              <a:t>所示。</a:t>
            </a:r>
          </a:p>
        </p:txBody>
      </p:sp>
      <p:sp>
        <p:nvSpPr>
          <p:cNvPr id="5" name="文本占位符 4">
            <a:extLst>
              <a:ext uri="{FF2B5EF4-FFF2-40B4-BE49-F238E27FC236}">
                <a16:creationId xmlns:a16="http://schemas.microsoft.com/office/drawing/2014/main" id="{40EA0429-DF99-79E3-2705-2FAA9B2D8272}"/>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0410466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79C03-0E22-904C-7CCA-DEC4F75354C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9762C0-65BA-3EAB-9A82-D10899D06BDF}"/>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6" name="图片占位符 5">
            <a:extLst>
              <a:ext uri="{FF2B5EF4-FFF2-40B4-BE49-F238E27FC236}">
                <a16:creationId xmlns:a16="http://schemas.microsoft.com/office/drawing/2014/main" id="{997BC35D-8010-65B3-F8FD-6951D2CF10C5}"/>
              </a:ext>
            </a:extLst>
          </p:cNvPr>
          <p:cNvPicPr>
            <a:picLocks noGrp="1" noChangeAspect="1"/>
          </p:cNvPicPr>
          <p:nvPr>
            <p:ph type="pic" sz="quarter" idx="13"/>
          </p:nvPr>
        </p:nvPicPr>
        <p:blipFill rotWithShape="1">
          <a:blip r:embed="rId2"/>
          <a:srcRect t="-61707" b="-61707"/>
          <a:stretch>
            <a:fillRect/>
          </a:stretch>
        </p:blipFill>
        <p:spPr>
          <a:prstGeom prst="rect">
            <a:avLst/>
          </a:prstGeom>
        </p:spPr>
      </p:pic>
    </p:spTree>
    <p:extLst>
      <p:ext uri="{BB962C8B-B14F-4D97-AF65-F5344CB8AC3E}">
        <p14:creationId xmlns:p14="http://schemas.microsoft.com/office/powerpoint/2010/main" val="524393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A2341-EE71-F217-90ED-DE585957E9F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FFFCBB7-B5BA-75E0-067D-E39785CB17A5}"/>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5" name="图片占位符 4">
            <a:extLst>
              <a:ext uri="{FF2B5EF4-FFF2-40B4-BE49-F238E27FC236}">
                <a16:creationId xmlns:a16="http://schemas.microsoft.com/office/drawing/2014/main" id="{3FE0233F-A3D3-834B-DD1E-1B5FD37F20FB}"/>
              </a:ext>
            </a:extLst>
          </p:cNvPr>
          <p:cNvPicPr>
            <a:picLocks noGrp="1" noChangeAspect="1"/>
          </p:cNvPicPr>
          <p:nvPr>
            <p:ph type="pic" sz="quarter" idx="13"/>
          </p:nvPr>
        </p:nvPicPr>
        <p:blipFill rotWithShape="1">
          <a:blip r:embed="rId2"/>
          <a:srcRect l="-2906" r="-2906"/>
          <a:stretch>
            <a:fillRect/>
          </a:stretch>
        </p:blipFill>
        <p:spPr>
          <a:prstGeom prst="rect">
            <a:avLst/>
          </a:prstGeom>
        </p:spPr>
      </p:pic>
    </p:spTree>
    <p:extLst>
      <p:ext uri="{BB962C8B-B14F-4D97-AF65-F5344CB8AC3E}">
        <p14:creationId xmlns:p14="http://schemas.microsoft.com/office/powerpoint/2010/main" val="71182466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5BB07-8A4E-BD0C-15B4-16565B75543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E936449-CCDC-B69F-1216-C323ADDFD01B}"/>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5" name="图片占位符 4">
            <a:extLst>
              <a:ext uri="{FF2B5EF4-FFF2-40B4-BE49-F238E27FC236}">
                <a16:creationId xmlns:a16="http://schemas.microsoft.com/office/drawing/2014/main" id="{2CA7E158-12A5-ABE4-EB25-29E5F078276B}"/>
              </a:ext>
            </a:extLst>
          </p:cNvPr>
          <p:cNvPicPr>
            <a:picLocks noGrp="1" noChangeAspect="1"/>
          </p:cNvPicPr>
          <p:nvPr>
            <p:ph type="pic" sz="quarter" idx="13"/>
          </p:nvPr>
        </p:nvPicPr>
        <p:blipFill rotWithShape="1">
          <a:blip r:embed="rId2"/>
          <a:srcRect t="-106411" b="-106411"/>
          <a:stretch>
            <a:fillRect/>
          </a:stretch>
        </p:blipFill>
        <p:spPr>
          <a:prstGeom prst="rect">
            <a:avLst/>
          </a:prstGeom>
        </p:spPr>
      </p:pic>
    </p:spTree>
    <p:extLst>
      <p:ext uri="{BB962C8B-B14F-4D97-AF65-F5344CB8AC3E}">
        <p14:creationId xmlns:p14="http://schemas.microsoft.com/office/powerpoint/2010/main" val="29465380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CF479-BFFA-12DC-E059-8329F4A55EE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113DB37-CA85-E509-E5EF-938532DDCBB3}"/>
              </a:ext>
            </a:extLst>
          </p:cNvPr>
          <p:cNvSpPr>
            <a:spLocks noGrp="1"/>
          </p:cNvSpPr>
          <p:nvPr>
            <p:ph type="body" sz="quarter" idx="11"/>
          </p:nvPr>
        </p:nvSpPr>
        <p:spPr>
          <a:xfrm>
            <a:off x="337294" y="2223461"/>
            <a:ext cx="11275585" cy="3079497"/>
          </a:xfrm>
        </p:spPr>
        <p:txBody>
          <a:bodyPr/>
          <a:lstStyle/>
          <a:p>
            <a:r>
              <a:rPr lang="zh-CN" altLang="en-US" dirty="0"/>
              <a:t>步骤 </a:t>
            </a:r>
            <a:r>
              <a:rPr lang="en-US" altLang="zh-CN" dirty="0"/>
              <a:t>09 </a:t>
            </a:r>
            <a:r>
              <a:rPr lang="zh-CN" altLang="en-US" dirty="0"/>
              <a:t>将“地裂</a:t>
            </a:r>
            <a:r>
              <a:rPr lang="en-US" altLang="zh-CN" dirty="0"/>
              <a:t>.mov”</a:t>
            </a:r>
            <a:r>
              <a:rPr lang="zh-CN" altLang="en-US" dirty="0"/>
              <a:t>素材导入“时间轴”面板（见图 </a:t>
            </a:r>
            <a:r>
              <a:rPr lang="en-US" altLang="zh-CN" dirty="0"/>
              <a:t>1-3-19</a:t>
            </a:r>
            <a:r>
              <a:rPr lang="zh-CN" altLang="en-US" dirty="0"/>
              <a:t>），右击该图层，在右键菜单中选择“效果”→“抠像”→“</a:t>
            </a:r>
            <a:r>
              <a:rPr lang="en-US" altLang="zh-CN" dirty="0" err="1"/>
              <a:t>Keylight</a:t>
            </a:r>
            <a:r>
              <a:rPr lang="en-US" altLang="zh-CN" dirty="0"/>
              <a:t>(1.2</a:t>
            </a:r>
            <a:r>
              <a:rPr lang="zh-CN" altLang="en-US" dirty="0"/>
              <a:t>）”选项。在“效果控件”面板中，使用吸管工具单击合成窗口中的绿色背景区域，去除绿幕，保留地裂素材。随后调整图层的位置与缩放属性，使其与实拍画面匹配。</a:t>
            </a:r>
            <a:endParaRPr lang="en-US" altLang="zh-CN" dirty="0"/>
          </a:p>
          <a:p>
            <a:r>
              <a:rPr lang="zh-CN" altLang="en-US" dirty="0"/>
              <a:t>绿背素材如图 </a:t>
            </a:r>
            <a:r>
              <a:rPr lang="en-US" altLang="zh-CN" dirty="0"/>
              <a:t>1-3-20 </a:t>
            </a:r>
            <a:r>
              <a:rPr lang="zh-CN" altLang="en-US" dirty="0"/>
              <a:t>所示，</a:t>
            </a:r>
            <a:r>
              <a:rPr lang="en-US" altLang="zh-CN" dirty="0" err="1"/>
              <a:t>Keylight</a:t>
            </a:r>
            <a:r>
              <a:rPr lang="en-US" altLang="zh-CN" dirty="0"/>
              <a:t>(1.2) </a:t>
            </a:r>
            <a:r>
              <a:rPr lang="zh-CN" altLang="en-US" dirty="0"/>
              <a:t>属性设置如图 </a:t>
            </a:r>
            <a:r>
              <a:rPr lang="en-US" altLang="zh-CN" dirty="0"/>
              <a:t>1-3-21 </a:t>
            </a:r>
            <a:r>
              <a:rPr lang="zh-CN" altLang="en-US" dirty="0"/>
              <a:t>所示，抠像后效果如图 </a:t>
            </a:r>
            <a:r>
              <a:rPr lang="en-US" altLang="zh-CN" dirty="0"/>
              <a:t>1-3-22 </a:t>
            </a:r>
            <a:r>
              <a:rPr lang="zh-CN" altLang="en-US" dirty="0"/>
              <a:t>所示，图层调整如图 </a:t>
            </a:r>
            <a:r>
              <a:rPr lang="en-US" altLang="zh-CN" dirty="0"/>
              <a:t>1-3-23 </a:t>
            </a:r>
            <a:r>
              <a:rPr lang="zh-CN" altLang="en-US" dirty="0"/>
              <a:t>所示。</a:t>
            </a:r>
          </a:p>
        </p:txBody>
      </p:sp>
      <p:sp>
        <p:nvSpPr>
          <p:cNvPr id="5" name="文本占位符 4">
            <a:extLst>
              <a:ext uri="{FF2B5EF4-FFF2-40B4-BE49-F238E27FC236}">
                <a16:creationId xmlns:a16="http://schemas.microsoft.com/office/drawing/2014/main" id="{68F2417C-2CFF-41E1-E3CD-19A9B698E252}"/>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4107253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D1718-D1ED-E274-5888-7F6BF624CD5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76D1C49-F4A4-3D97-EA3D-CB8D51A388F1}"/>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5" name="图片占位符 4">
            <a:extLst>
              <a:ext uri="{FF2B5EF4-FFF2-40B4-BE49-F238E27FC236}">
                <a16:creationId xmlns:a16="http://schemas.microsoft.com/office/drawing/2014/main" id="{BD2693F4-1DCD-259C-BEC2-10746BC29DA0}"/>
              </a:ext>
            </a:extLst>
          </p:cNvPr>
          <p:cNvPicPr>
            <a:picLocks noGrp="1" noChangeAspect="1"/>
          </p:cNvPicPr>
          <p:nvPr>
            <p:ph type="pic" sz="quarter" idx="13"/>
          </p:nvPr>
        </p:nvPicPr>
        <p:blipFill rotWithShape="1">
          <a:blip r:embed="rId2"/>
          <a:srcRect t="-63657" b="-63657"/>
          <a:stretch>
            <a:fillRect/>
          </a:stretch>
        </p:blipFill>
        <p:spPr>
          <a:prstGeom prst="rect">
            <a:avLst/>
          </a:prstGeom>
        </p:spPr>
      </p:pic>
    </p:spTree>
    <p:extLst>
      <p:ext uri="{BB962C8B-B14F-4D97-AF65-F5344CB8AC3E}">
        <p14:creationId xmlns:p14="http://schemas.microsoft.com/office/powerpoint/2010/main" val="8608362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7D23B-236E-0001-D80E-9F9A48E2AC1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05D7ABA-0B31-C4CB-0FD5-F10E60C93C5C}"/>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5" name="图片占位符 4">
            <a:extLst>
              <a:ext uri="{FF2B5EF4-FFF2-40B4-BE49-F238E27FC236}">
                <a16:creationId xmlns:a16="http://schemas.microsoft.com/office/drawing/2014/main" id="{2410B830-039D-6A92-FDBA-2D52371EE5D9}"/>
              </a:ext>
            </a:extLst>
          </p:cNvPr>
          <p:cNvPicPr>
            <a:picLocks noGrp="1" noChangeAspect="1"/>
          </p:cNvPicPr>
          <p:nvPr>
            <p:ph type="pic" sz="quarter" idx="13"/>
          </p:nvPr>
        </p:nvPicPr>
        <p:blipFill rotWithShape="1">
          <a:blip r:embed="rId2"/>
          <a:srcRect l="-4076" r="-4076"/>
          <a:stretch>
            <a:fillRect/>
          </a:stretch>
        </p:blipFill>
        <p:spPr>
          <a:prstGeom prst="rect">
            <a:avLst/>
          </a:prstGeom>
        </p:spPr>
      </p:pic>
    </p:spTree>
    <p:extLst>
      <p:ext uri="{BB962C8B-B14F-4D97-AF65-F5344CB8AC3E}">
        <p14:creationId xmlns:p14="http://schemas.microsoft.com/office/powerpoint/2010/main" val="23426566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C489D-C5B4-18F1-C432-64EF21FE25E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47A0A42-5C84-F52D-5B78-787D90363190}"/>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5" name="图片占位符 4">
            <a:extLst>
              <a:ext uri="{FF2B5EF4-FFF2-40B4-BE49-F238E27FC236}">
                <a16:creationId xmlns:a16="http://schemas.microsoft.com/office/drawing/2014/main" id="{8B28D5FC-EE68-A6D8-0E29-30BFFBEA1E88}"/>
              </a:ext>
            </a:extLst>
          </p:cNvPr>
          <p:cNvPicPr>
            <a:picLocks noGrp="1" noChangeAspect="1"/>
          </p:cNvPicPr>
          <p:nvPr>
            <p:ph type="pic" sz="quarter" idx="13"/>
          </p:nvPr>
        </p:nvPicPr>
        <p:blipFill rotWithShape="1">
          <a:blip r:embed="rId2"/>
          <a:srcRect l="-43997" r="-43997"/>
          <a:stretch>
            <a:fillRect/>
          </a:stretch>
        </p:blipFill>
        <p:spPr>
          <a:prstGeom prst="rect">
            <a:avLst/>
          </a:prstGeom>
        </p:spPr>
      </p:pic>
    </p:spTree>
    <p:extLst>
      <p:ext uri="{BB962C8B-B14F-4D97-AF65-F5344CB8AC3E}">
        <p14:creationId xmlns:p14="http://schemas.microsoft.com/office/powerpoint/2010/main" val="27199900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FBD1C-B2D8-E4E9-8CB7-6A71A248E28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61D3BB-D644-9D43-C464-73089EE00411}"/>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5" name="图片占位符 4">
            <a:extLst>
              <a:ext uri="{FF2B5EF4-FFF2-40B4-BE49-F238E27FC236}">
                <a16:creationId xmlns:a16="http://schemas.microsoft.com/office/drawing/2014/main" id="{83852EBD-0C00-B861-B3C0-F757025F64E3}"/>
              </a:ext>
            </a:extLst>
          </p:cNvPr>
          <p:cNvPicPr>
            <a:picLocks noGrp="1" noChangeAspect="1"/>
          </p:cNvPicPr>
          <p:nvPr>
            <p:ph type="pic" sz="quarter" idx="13"/>
          </p:nvPr>
        </p:nvPicPr>
        <p:blipFill rotWithShape="1">
          <a:blip r:embed="rId2"/>
          <a:srcRect l="-10938" r="-10938"/>
          <a:stretch>
            <a:fillRect/>
          </a:stretch>
        </p:blipFill>
        <p:spPr>
          <a:prstGeom prst="rect">
            <a:avLst/>
          </a:prstGeom>
        </p:spPr>
      </p:pic>
    </p:spTree>
    <p:extLst>
      <p:ext uri="{BB962C8B-B14F-4D97-AF65-F5344CB8AC3E}">
        <p14:creationId xmlns:p14="http://schemas.microsoft.com/office/powerpoint/2010/main" val="2233367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9DA79-0912-8B45-5510-71A3FC63EDB6}"/>
            </a:ext>
          </a:extLst>
        </p:cNvPr>
        <p:cNvGrpSpPr/>
        <p:nvPr/>
      </p:nvGrpSpPr>
      <p:grpSpPr>
        <a:xfrm>
          <a:off x="0" y="0"/>
          <a:ext cx="0" cy="0"/>
          <a:chOff x="0" y="0"/>
          <a:chExt cx="0" cy="0"/>
        </a:xfrm>
      </p:grpSpPr>
      <p:sp>
        <p:nvSpPr>
          <p:cNvPr id="19" name="文本占位符 18">
            <a:extLst>
              <a:ext uri="{FF2B5EF4-FFF2-40B4-BE49-F238E27FC236}">
                <a16:creationId xmlns:a16="http://schemas.microsoft.com/office/drawing/2014/main" id="{BF19A810-1883-3CED-88C4-346A7F75275B}"/>
              </a:ext>
            </a:extLst>
          </p:cNvPr>
          <p:cNvSpPr>
            <a:spLocks noGrp="1"/>
          </p:cNvSpPr>
          <p:nvPr>
            <p:ph type="body" sz="quarter" idx="11"/>
          </p:nvPr>
        </p:nvSpPr>
        <p:spPr>
          <a:xfrm>
            <a:off x="337294" y="1969546"/>
            <a:ext cx="11275585" cy="3587329"/>
          </a:xfrm>
        </p:spPr>
        <p:txBody>
          <a:bodyPr/>
          <a:lstStyle/>
          <a:p>
            <a:r>
              <a:rPr lang="en-US" altLang="zh-CN" dirty="0"/>
              <a:t>2. </a:t>
            </a:r>
            <a:r>
              <a:rPr lang="zh-CN" altLang="en-US" dirty="0"/>
              <a:t>影视后期的基本制作流程</a:t>
            </a:r>
            <a:endParaRPr lang="en-US" altLang="zh-CN" dirty="0"/>
          </a:p>
          <a:p>
            <a:r>
              <a:rPr lang="zh-CN" altLang="en-US" dirty="0"/>
              <a:t>无论是制作简单的字幕动画、复杂的运动图形还是真实的视觉效果，都需要遵循基本的工作流程。</a:t>
            </a:r>
            <a:endParaRPr lang="en-US" altLang="zh-CN" dirty="0"/>
          </a:p>
          <a:p>
            <a:r>
              <a:rPr lang="zh-CN" altLang="en-US" dirty="0"/>
              <a:t>（</a:t>
            </a:r>
            <a:r>
              <a:rPr lang="en-US" altLang="zh-CN" dirty="0"/>
              <a:t>1</a:t>
            </a:r>
            <a:r>
              <a:rPr lang="zh-CN" altLang="en-US" dirty="0"/>
              <a:t>）创建项目与合成</a:t>
            </a:r>
            <a:endParaRPr lang="en-US" altLang="zh-CN" dirty="0"/>
          </a:p>
          <a:p>
            <a:r>
              <a:rPr lang="zh-CN" altLang="en-US" dirty="0"/>
              <a:t>（</a:t>
            </a:r>
            <a:r>
              <a:rPr lang="en-US" altLang="zh-CN" dirty="0"/>
              <a:t>2</a:t>
            </a:r>
            <a:r>
              <a:rPr lang="zh-CN" altLang="en-US" dirty="0"/>
              <a:t>）导入并编辑素材</a:t>
            </a:r>
            <a:endParaRPr lang="en-US" altLang="zh-CN" dirty="0"/>
          </a:p>
          <a:p>
            <a:r>
              <a:rPr lang="zh-CN" altLang="en-US" dirty="0"/>
              <a:t>（</a:t>
            </a:r>
            <a:r>
              <a:rPr lang="en-US" altLang="zh-CN" dirty="0"/>
              <a:t>3</a:t>
            </a:r>
            <a:r>
              <a:rPr lang="zh-CN" altLang="en-US" dirty="0"/>
              <a:t>）预览合成</a:t>
            </a:r>
            <a:endParaRPr lang="en-US" altLang="zh-CN" dirty="0"/>
          </a:p>
          <a:p>
            <a:r>
              <a:rPr lang="zh-CN" altLang="en-US" dirty="0"/>
              <a:t>（</a:t>
            </a:r>
            <a:r>
              <a:rPr lang="en-US" altLang="zh-CN" dirty="0"/>
              <a:t>4</a:t>
            </a:r>
            <a:r>
              <a:rPr lang="zh-CN" altLang="en-US" dirty="0"/>
              <a:t>）渲染输出</a:t>
            </a:r>
          </a:p>
        </p:txBody>
      </p:sp>
      <p:sp>
        <p:nvSpPr>
          <p:cNvPr id="16" name="文本占位符 15">
            <a:extLst>
              <a:ext uri="{FF2B5EF4-FFF2-40B4-BE49-F238E27FC236}">
                <a16:creationId xmlns:a16="http://schemas.microsoft.com/office/drawing/2014/main" id="{97FF6B9A-0A40-AD95-7D81-23C08DF772D8}"/>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84828964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E7089-3AD1-BE71-D16D-682885E917A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AA8FC71-AF75-6494-46D5-449505246B3D}"/>
              </a:ext>
            </a:extLst>
          </p:cNvPr>
          <p:cNvSpPr>
            <a:spLocks noGrp="1"/>
          </p:cNvSpPr>
          <p:nvPr>
            <p:ph type="body" sz="quarter" idx="10"/>
          </p:nvPr>
        </p:nvSpPr>
        <p:spPr>
          <a:xfrm>
            <a:off x="759986" y="184188"/>
            <a:ext cx="10852895" cy="523220"/>
          </a:xfrm>
        </p:spPr>
        <p:txBody>
          <a:bodyPr/>
          <a:lstStyle/>
          <a:p>
            <a:r>
              <a:rPr lang="zh-CN" altLang="en-US" dirty="0"/>
              <a:t>任务实施步骤</a:t>
            </a:r>
          </a:p>
        </p:txBody>
      </p:sp>
      <p:pic>
        <p:nvPicPr>
          <p:cNvPr id="5" name="图片占位符 4">
            <a:extLst>
              <a:ext uri="{FF2B5EF4-FFF2-40B4-BE49-F238E27FC236}">
                <a16:creationId xmlns:a16="http://schemas.microsoft.com/office/drawing/2014/main" id="{15D39F89-C3EB-DA6E-4877-E6D7D2E77035}"/>
              </a:ext>
            </a:extLst>
          </p:cNvPr>
          <p:cNvPicPr>
            <a:picLocks noGrp="1" noChangeAspect="1"/>
          </p:cNvPicPr>
          <p:nvPr>
            <p:ph type="pic" sz="quarter" idx="13"/>
          </p:nvPr>
        </p:nvPicPr>
        <p:blipFill rotWithShape="1">
          <a:blip r:embed="rId2"/>
          <a:srcRect t="-39174" b="-39174"/>
          <a:stretch>
            <a:fillRect/>
          </a:stretch>
        </p:blipFill>
        <p:spPr>
          <a:prstGeom prst="rect">
            <a:avLst/>
          </a:prstGeom>
        </p:spPr>
      </p:pic>
    </p:spTree>
    <p:extLst>
      <p:ext uri="{BB962C8B-B14F-4D97-AF65-F5344CB8AC3E}">
        <p14:creationId xmlns:p14="http://schemas.microsoft.com/office/powerpoint/2010/main" val="3076945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2E6C4-C501-8F5B-5918-A987DD24E719}"/>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7AB76B54-25E6-7F46-0107-F718BE404B59}"/>
              </a:ext>
            </a:extLst>
          </p:cNvPr>
          <p:cNvSpPr>
            <a:spLocks noGrp="1"/>
          </p:cNvSpPr>
          <p:nvPr>
            <p:ph type="body" sz="quarter" idx="11"/>
          </p:nvPr>
        </p:nvSpPr>
        <p:spPr>
          <a:xfrm>
            <a:off x="337294" y="1715628"/>
            <a:ext cx="11275585" cy="4095160"/>
          </a:xfrm>
        </p:spPr>
        <p:txBody>
          <a:bodyPr/>
          <a:lstStyle/>
          <a:p>
            <a:r>
              <a:rPr lang="zh-CN" altLang="en-US" dirty="0"/>
              <a:t>步骤 </a:t>
            </a:r>
            <a:r>
              <a:rPr lang="en-US" altLang="zh-CN" dirty="0"/>
              <a:t>10 </a:t>
            </a:r>
            <a:r>
              <a:rPr lang="zh-CN" altLang="en-US" dirty="0"/>
              <a:t>观看合成窗口整体效果，进一步细化画面。</a:t>
            </a:r>
          </a:p>
          <a:p>
            <a:r>
              <a:rPr lang="zh-CN" altLang="en-US" dirty="0"/>
              <a:t>在菜单栏中选择“合成”→“添加到渲染队列”选项，将当前合成添加至“渲染队列”面板。在“渲染队列”面板中，双击“输出模块”，在弹出的“输出模块设置”对话框中，将输出格式设置为“</a:t>
            </a:r>
            <a:r>
              <a:rPr lang="en-US" altLang="zh-CN" dirty="0"/>
              <a:t>QuickTime”</a:t>
            </a:r>
            <a:r>
              <a:rPr lang="zh-CN" altLang="en-US" dirty="0"/>
              <a:t>，其他参数保持默认，设置完成后单击“确定”按钮。单击“输出到”右侧的路径，在“将影片输出到：”对话框中选择视频文件的输出位置并单击“保存” 按钮。单击“渲染队列”面板右上角的“渲染”按钮，系统开始渲染并输出视频。渲染过程中可观察进度条状态，完成后软件会发出提示音，表明输出成功。输出完成后，在指定输出目录中播放视频文件，即可观看最终效果。</a:t>
            </a:r>
          </a:p>
        </p:txBody>
      </p:sp>
      <p:sp>
        <p:nvSpPr>
          <p:cNvPr id="4" name="文本占位符 3">
            <a:extLst>
              <a:ext uri="{FF2B5EF4-FFF2-40B4-BE49-F238E27FC236}">
                <a16:creationId xmlns:a16="http://schemas.microsoft.com/office/drawing/2014/main" id="{58A274AB-DA46-B8DA-F4D2-AA71A833BA26}"/>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89839607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507769C-C50D-B75A-3A70-89445B878FBB}"/>
              </a:ext>
            </a:extLst>
          </p:cNvPr>
          <p:cNvSpPr>
            <a:spLocks noGrp="1"/>
          </p:cNvSpPr>
          <p:nvPr>
            <p:ph type="body" sz="quarter" idx="10"/>
          </p:nvPr>
        </p:nvSpPr>
        <p:spPr/>
        <p:txBody>
          <a:bodyPr/>
          <a:lstStyle/>
          <a:p>
            <a:r>
              <a:rPr lang="zh-CN" altLang="en-US" dirty="0"/>
              <a:t>任务 </a:t>
            </a:r>
            <a:r>
              <a:rPr lang="en-US" altLang="zh-CN" dirty="0"/>
              <a:t>1.4</a:t>
            </a:r>
            <a:endParaRPr lang="zh-CN" altLang="en-US" dirty="0"/>
          </a:p>
        </p:txBody>
      </p:sp>
      <p:sp>
        <p:nvSpPr>
          <p:cNvPr id="5" name="文本占位符 4">
            <a:extLst>
              <a:ext uri="{FF2B5EF4-FFF2-40B4-BE49-F238E27FC236}">
                <a16:creationId xmlns:a16="http://schemas.microsoft.com/office/drawing/2014/main" id="{80210C9C-5B30-98A4-0DCF-0825DE5DFAFD}"/>
              </a:ext>
            </a:extLst>
          </p:cNvPr>
          <p:cNvSpPr>
            <a:spLocks noGrp="1"/>
          </p:cNvSpPr>
          <p:nvPr>
            <p:ph type="body" sz="quarter" idx="11"/>
          </p:nvPr>
        </p:nvSpPr>
        <p:spPr/>
        <p:txBody>
          <a:bodyPr/>
          <a:lstStyle/>
          <a:p>
            <a:r>
              <a:rPr lang="zh-CN" altLang="en-US" dirty="0"/>
              <a:t>神秘传送门</a:t>
            </a:r>
          </a:p>
        </p:txBody>
      </p:sp>
      <p:sp>
        <p:nvSpPr>
          <p:cNvPr id="6" name="文本占位符 5">
            <a:extLst>
              <a:ext uri="{FF2B5EF4-FFF2-40B4-BE49-F238E27FC236}">
                <a16:creationId xmlns:a16="http://schemas.microsoft.com/office/drawing/2014/main" id="{2A352960-7AD6-DB75-2B42-3FA491955885}"/>
              </a:ext>
            </a:extLst>
          </p:cNvPr>
          <p:cNvSpPr>
            <a:spLocks noGrp="1"/>
          </p:cNvSpPr>
          <p:nvPr>
            <p:ph type="body" sz="quarter" idx="12"/>
          </p:nvPr>
        </p:nvSpPr>
        <p:spPr/>
        <p:txBody>
          <a:bodyPr/>
          <a:lstStyle/>
          <a:p>
            <a:r>
              <a:rPr lang="en-US" altLang="zh-CN" dirty="0"/>
              <a:t>——</a:t>
            </a:r>
            <a:r>
              <a:rPr lang="zh-CN" altLang="en-US" dirty="0"/>
              <a:t>探索未知世界的视觉通道</a:t>
            </a:r>
          </a:p>
        </p:txBody>
      </p:sp>
    </p:spTree>
    <p:extLst>
      <p:ext uri="{BB962C8B-B14F-4D97-AF65-F5344CB8AC3E}">
        <p14:creationId xmlns:p14="http://schemas.microsoft.com/office/powerpoint/2010/main" val="138559291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A63CA841-3DF8-11B4-FA99-699E82BB3E44}"/>
              </a:ext>
            </a:extLst>
          </p:cNvPr>
          <p:cNvSpPr>
            <a:spLocks noGrp="1"/>
          </p:cNvSpPr>
          <p:nvPr>
            <p:ph type="body" sz="quarter" idx="11"/>
          </p:nvPr>
        </p:nvSpPr>
        <p:spPr>
          <a:xfrm>
            <a:off x="337294" y="1969545"/>
            <a:ext cx="11275585" cy="3587329"/>
          </a:xfrm>
        </p:spPr>
        <p:txBody>
          <a:bodyPr/>
          <a:lstStyle/>
          <a:p>
            <a:r>
              <a:rPr lang="zh-CN" altLang="en-US" dirty="0"/>
              <a:t>本任务利用</a:t>
            </a:r>
            <a:r>
              <a:rPr lang="en-US" altLang="zh-CN" dirty="0"/>
              <a:t>Adobe After Effects </a:t>
            </a:r>
            <a:r>
              <a:rPr lang="zh-CN" altLang="en-US" dirty="0"/>
              <a:t>软件以及实拍素材，精心构建了一扇通往未知世界的神秘传送门。任务通过以下特效和技术手段来实现这一创意。</a:t>
            </a:r>
            <a:endParaRPr lang="en-US" altLang="zh-CN" dirty="0"/>
          </a:p>
          <a:p>
            <a:pPr marL="1074738" indent="-342900">
              <a:buSzPct val="80000"/>
              <a:buFont typeface="Wingdings" panose="05000000000000000000" pitchFamily="2" charset="2"/>
              <a:buChar char="l"/>
            </a:pPr>
            <a:r>
              <a:rPr lang="en-US" altLang="zh-CN" dirty="0"/>
              <a:t>Saber </a:t>
            </a:r>
            <a:r>
              <a:rPr lang="zh-CN" altLang="en-US" dirty="0"/>
              <a:t>特效</a:t>
            </a:r>
            <a:endParaRPr lang="en-US" altLang="zh-CN" dirty="0"/>
          </a:p>
          <a:p>
            <a:pPr marL="1074738" indent="-342900">
              <a:buSzPct val="80000"/>
              <a:buFont typeface="Wingdings" panose="05000000000000000000" pitchFamily="2" charset="2"/>
              <a:buChar char="l"/>
            </a:pPr>
            <a:r>
              <a:rPr lang="en-US" altLang="zh-CN" dirty="0"/>
              <a:t>3D </a:t>
            </a:r>
            <a:r>
              <a:rPr lang="zh-CN" altLang="en-US" dirty="0"/>
              <a:t>摄像机跟踪器</a:t>
            </a:r>
            <a:endParaRPr lang="en-US" altLang="zh-CN" dirty="0"/>
          </a:p>
          <a:p>
            <a:pPr marL="1074738" indent="-342900">
              <a:buSzPct val="80000"/>
              <a:buFont typeface="Wingdings" panose="05000000000000000000" pitchFamily="2" charset="2"/>
              <a:buChar char="l"/>
            </a:pPr>
            <a:r>
              <a:rPr lang="zh-CN" altLang="en-US" dirty="0"/>
              <a:t>三色调特效</a:t>
            </a:r>
            <a:endParaRPr lang="en-US" altLang="zh-CN" dirty="0"/>
          </a:p>
          <a:p>
            <a:pPr marL="1074738" indent="-342900">
              <a:buSzPct val="80000"/>
              <a:buFont typeface="Wingdings" panose="05000000000000000000" pitchFamily="2" charset="2"/>
              <a:buChar char="l"/>
            </a:pPr>
            <a:r>
              <a:rPr lang="zh-CN" altLang="en-US" dirty="0"/>
              <a:t>湍流置换效果</a:t>
            </a:r>
            <a:endParaRPr lang="en-US" altLang="zh-CN" dirty="0"/>
          </a:p>
          <a:p>
            <a:pPr marL="1074738" indent="-342900">
              <a:buSzPct val="80000"/>
              <a:buFont typeface="Wingdings" panose="05000000000000000000" pitchFamily="2" charset="2"/>
              <a:buChar char="l"/>
            </a:pPr>
            <a:r>
              <a:rPr lang="en-US" altLang="zh-CN" dirty="0"/>
              <a:t>Roto </a:t>
            </a:r>
            <a:r>
              <a:rPr lang="zh-CN" altLang="en-US" dirty="0"/>
              <a:t>笔刷工具</a:t>
            </a:r>
            <a:endParaRPr lang="en-US" altLang="zh-CN" dirty="0"/>
          </a:p>
        </p:txBody>
      </p:sp>
      <p:sp>
        <p:nvSpPr>
          <p:cNvPr id="5" name="文本占位符 4">
            <a:extLst>
              <a:ext uri="{FF2B5EF4-FFF2-40B4-BE49-F238E27FC236}">
                <a16:creationId xmlns:a16="http://schemas.microsoft.com/office/drawing/2014/main" id="{673CCB9F-3596-CF1E-48E5-928193B17C12}"/>
              </a:ext>
            </a:extLst>
          </p:cNvPr>
          <p:cNvSpPr>
            <a:spLocks noGrp="1"/>
          </p:cNvSpPr>
          <p:nvPr>
            <p:ph type="body" sz="quarter" idx="10"/>
          </p:nvPr>
        </p:nvSpPr>
        <p:spPr/>
        <p:txBody>
          <a:bodyPr/>
          <a:lstStyle/>
          <a:p>
            <a:r>
              <a:rPr lang="zh-CN" altLang="en-US" dirty="0"/>
              <a:t>任务描述</a:t>
            </a:r>
          </a:p>
        </p:txBody>
      </p:sp>
    </p:spTree>
    <p:extLst>
      <p:ext uri="{BB962C8B-B14F-4D97-AF65-F5344CB8AC3E}">
        <p14:creationId xmlns:p14="http://schemas.microsoft.com/office/powerpoint/2010/main" val="34625259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F6876-4C16-DC86-931F-A33A2832066A}"/>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4FE64FBE-8498-231F-FCB0-ACF7C3C6EE5F}"/>
              </a:ext>
            </a:extLst>
          </p:cNvPr>
          <p:cNvSpPr>
            <a:spLocks noGrp="1"/>
          </p:cNvSpPr>
          <p:nvPr>
            <p:ph type="body" sz="quarter" idx="11"/>
          </p:nvPr>
        </p:nvSpPr>
        <p:spPr>
          <a:xfrm>
            <a:off x="337294" y="2223459"/>
            <a:ext cx="11275585" cy="3079497"/>
          </a:xfrm>
        </p:spPr>
        <p:txBody>
          <a:bodyPr/>
          <a:lstStyle/>
          <a:p>
            <a:r>
              <a:rPr lang="zh-CN" altLang="en-US" dirty="0"/>
              <a:t>（</a:t>
            </a:r>
            <a:r>
              <a:rPr lang="en-US" altLang="zh-CN" dirty="0"/>
              <a:t>1</a:t>
            </a:r>
            <a:r>
              <a:rPr lang="zh-CN" altLang="en-US" dirty="0"/>
              <a:t>）掌握 </a:t>
            </a:r>
            <a:r>
              <a:rPr lang="en-US" altLang="zh-CN" dirty="0"/>
              <a:t>Saber </a:t>
            </a:r>
            <a:r>
              <a:rPr lang="zh-CN" altLang="en-US" dirty="0"/>
              <a:t>特效的应用。</a:t>
            </a:r>
          </a:p>
          <a:p>
            <a:r>
              <a:rPr lang="zh-CN" altLang="en-US" dirty="0"/>
              <a:t>（</a:t>
            </a:r>
            <a:r>
              <a:rPr lang="en-US" altLang="zh-CN" dirty="0"/>
              <a:t>2</a:t>
            </a:r>
            <a:r>
              <a:rPr lang="zh-CN" altLang="en-US" dirty="0"/>
              <a:t>）掌握 </a:t>
            </a:r>
            <a:r>
              <a:rPr lang="en-US" altLang="zh-CN" dirty="0"/>
              <a:t>3D </a:t>
            </a:r>
            <a:r>
              <a:rPr lang="zh-CN" altLang="en-US" dirty="0"/>
              <a:t>摄像机跟踪器的应用。</a:t>
            </a:r>
          </a:p>
          <a:p>
            <a:r>
              <a:rPr lang="zh-CN" altLang="en-US" dirty="0"/>
              <a:t>（</a:t>
            </a:r>
            <a:r>
              <a:rPr lang="en-US" altLang="zh-CN" dirty="0"/>
              <a:t>3</a:t>
            </a:r>
            <a:r>
              <a:rPr lang="zh-CN" altLang="en-US" dirty="0"/>
              <a:t>）掌握三色调特效的应用。</a:t>
            </a:r>
          </a:p>
          <a:p>
            <a:r>
              <a:rPr lang="zh-CN" altLang="en-US" dirty="0"/>
              <a:t>（</a:t>
            </a:r>
            <a:r>
              <a:rPr lang="en-US" altLang="zh-CN" dirty="0"/>
              <a:t>4</a:t>
            </a:r>
            <a:r>
              <a:rPr lang="zh-CN" altLang="en-US" dirty="0"/>
              <a:t>）掌握 </a:t>
            </a:r>
            <a:r>
              <a:rPr lang="en-US" altLang="zh-CN" dirty="0"/>
              <a:t>Roto </a:t>
            </a:r>
            <a:r>
              <a:rPr lang="zh-CN" altLang="en-US" dirty="0"/>
              <a:t>笔刷工具的应用。</a:t>
            </a:r>
          </a:p>
          <a:p>
            <a:r>
              <a:rPr lang="zh-CN" altLang="en-US" dirty="0"/>
              <a:t>（</a:t>
            </a:r>
            <a:r>
              <a:rPr lang="en-US" altLang="zh-CN" dirty="0"/>
              <a:t>5</a:t>
            </a:r>
            <a:r>
              <a:rPr lang="zh-CN" altLang="en-US" dirty="0"/>
              <a:t>）能够使用任务实拍素材及相关现有素材制作虚拟特效。</a:t>
            </a:r>
          </a:p>
          <a:p>
            <a:r>
              <a:rPr lang="zh-CN" altLang="en-US" dirty="0"/>
              <a:t>（</a:t>
            </a:r>
            <a:r>
              <a:rPr lang="en-US" altLang="zh-CN" dirty="0"/>
              <a:t>6</a:t>
            </a:r>
            <a:r>
              <a:rPr lang="zh-CN" altLang="en-US" dirty="0"/>
              <a:t>）培养学生善于在生活中观察细节并激发生成小创意的能力。</a:t>
            </a:r>
          </a:p>
        </p:txBody>
      </p:sp>
      <p:sp>
        <p:nvSpPr>
          <p:cNvPr id="5" name="文本占位符 4">
            <a:extLst>
              <a:ext uri="{FF2B5EF4-FFF2-40B4-BE49-F238E27FC236}">
                <a16:creationId xmlns:a16="http://schemas.microsoft.com/office/drawing/2014/main" id="{E8C9EABD-CFF4-DEA8-20CF-C22D9C522258}"/>
              </a:ext>
            </a:extLst>
          </p:cNvPr>
          <p:cNvSpPr>
            <a:spLocks noGrp="1"/>
          </p:cNvSpPr>
          <p:nvPr>
            <p:ph type="body" sz="quarter" idx="10"/>
          </p:nvPr>
        </p:nvSpPr>
        <p:spPr/>
        <p:txBody>
          <a:bodyPr/>
          <a:lstStyle/>
          <a:p>
            <a:r>
              <a:rPr lang="zh-CN" altLang="en-US" dirty="0"/>
              <a:t>任务导航</a:t>
            </a:r>
          </a:p>
        </p:txBody>
      </p:sp>
    </p:spTree>
    <p:extLst>
      <p:ext uri="{BB962C8B-B14F-4D97-AF65-F5344CB8AC3E}">
        <p14:creationId xmlns:p14="http://schemas.microsoft.com/office/powerpoint/2010/main" val="39787302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42767-2F7B-7ADA-45D2-8D50E4ACE15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B8904E5B-9D7B-D6D5-CD3F-FB678E562D57}"/>
              </a:ext>
            </a:extLst>
          </p:cNvPr>
          <p:cNvSpPr>
            <a:spLocks noGrp="1"/>
          </p:cNvSpPr>
          <p:nvPr>
            <p:ph type="body" sz="quarter" idx="11"/>
          </p:nvPr>
        </p:nvSpPr>
        <p:spPr>
          <a:xfrm>
            <a:off x="337294" y="2731290"/>
            <a:ext cx="11275585" cy="2063835"/>
          </a:xfrm>
        </p:spPr>
        <p:txBody>
          <a:bodyPr/>
          <a:lstStyle/>
          <a:p>
            <a:r>
              <a:rPr lang="zh-CN" altLang="en-US" dirty="0"/>
              <a:t>将手机或相机固定在三脚架上，对准拍摄区域，开始拍摄。人物进行表演，双手开合，拉开一定距离（来回几次），拍摄人物砸向地面的动作、人物跳过去的动作。然后将镜头固定不动，拍摄人物走到近处后跳过去的动作。拍摄结束，关闭手机或者相机，将拍摄的视频传至计算机。</a:t>
            </a:r>
          </a:p>
        </p:txBody>
      </p:sp>
      <p:sp>
        <p:nvSpPr>
          <p:cNvPr id="5" name="文本占位符 4">
            <a:extLst>
              <a:ext uri="{FF2B5EF4-FFF2-40B4-BE49-F238E27FC236}">
                <a16:creationId xmlns:a16="http://schemas.microsoft.com/office/drawing/2014/main" id="{90133A20-2414-29B5-0557-36819E93B875}"/>
              </a:ext>
            </a:extLst>
          </p:cNvPr>
          <p:cNvSpPr>
            <a:spLocks noGrp="1"/>
          </p:cNvSpPr>
          <p:nvPr>
            <p:ph type="body" sz="quarter" idx="10"/>
          </p:nvPr>
        </p:nvSpPr>
        <p:spPr/>
        <p:txBody>
          <a:bodyPr/>
          <a:lstStyle/>
          <a:p>
            <a:r>
              <a:rPr lang="zh-CN" altLang="en-US" dirty="0"/>
              <a:t>任务拍摄要求</a:t>
            </a:r>
          </a:p>
        </p:txBody>
      </p:sp>
    </p:spTree>
    <p:extLst>
      <p:ext uri="{BB962C8B-B14F-4D97-AF65-F5344CB8AC3E}">
        <p14:creationId xmlns:p14="http://schemas.microsoft.com/office/powerpoint/2010/main" val="278952559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29381-A89A-3E73-B346-16AE8A3DA6B8}"/>
            </a:ext>
          </a:extLst>
        </p:cNvPr>
        <p:cNvGrpSpPr/>
        <p:nvPr/>
      </p:nvGrpSpPr>
      <p:grpSpPr>
        <a:xfrm>
          <a:off x="0" y="0"/>
          <a:ext cx="0" cy="0"/>
          <a:chOff x="0" y="0"/>
          <a:chExt cx="0" cy="0"/>
        </a:xfrm>
      </p:grpSpPr>
      <p:pic>
        <p:nvPicPr>
          <p:cNvPr id="4" name="图片占位符 3">
            <a:extLst>
              <a:ext uri="{FF2B5EF4-FFF2-40B4-BE49-F238E27FC236}">
                <a16:creationId xmlns:a16="http://schemas.microsoft.com/office/drawing/2014/main" id="{867ABA58-058D-D3B7-138B-F5A0254589EF}"/>
              </a:ext>
            </a:extLst>
          </p:cNvPr>
          <p:cNvPicPr>
            <a:picLocks noGrp="1" noChangeAspect="1"/>
          </p:cNvPicPr>
          <p:nvPr>
            <p:ph type="pic" sz="quarter" idx="14"/>
          </p:nvPr>
        </p:nvPicPr>
        <p:blipFill rotWithShape="1">
          <a:blip r:embed="rId2"/>
          <a:srcRect t="-58087" b="-58087"/>
          <a:stretch>
            <a:fillRect/>
          </a:stretch>
        </p:blipFill>
        <p:spPr>
          <a:prstGeom prst="rect">
            <a:avLst/>
          </a:prstGeom>
        </p:spPr>
      </p:pic>
      <p:sp>
        <p:nvSpPr>
          <p:cNvPr id="5" name="文本占位符 4">
            <a:extLst>
              <a:ext uri="{FF2B5EF4-FFF2-40B4-BE49-F238E27FC236}">
                <a16:creationId xmlns:a16="http://schemas.microsoft.com/office/drawing/2014/main" id="{6BA960BA-1D4E-BAE9-9664-8C868828BA91}"/>
              </a:ext>
            </a:extLst>
          </p:cNvPr>
          <p:cNvSpPr>
            <a:spLocks noGrp="1"/>
          </p:cNvSpPr>
          <p:nvPr>
            <p:ph type="body" sz="quarter" idx="10"/>
          </p:nvPr>
        </p:nvSpPr>
        <p:spPr/>
        <p:txBody>
          <a:bodyPr/>
          <a:lstStyle/>
          <a:p>
            <a:r>
              <a:rPr lang="zh-CN" altLang="en-US" dirty="0"/>
              <a:t>任务实施步骤</a:t>
            </a:r>
          </a:p>
        </p:txBody>
      </p:sp>
      <p:sp>
        <p:nvSpPr>
          <p:cNvPr id="7" name="文本占位符 6">
            <a:extLst>
              <a:ext uri="{FF2B5EF4-FFF2-40B4-BE49-F238E27FC236}">
                <a16:creationId xmlns:a16="http://schemas.microsoft.com/office/drawing/2014/main" id="{2C060110-FDEB-EAD0-62E2-826833179423}"/>
              </a:ext>
            </a:extLst>
          </p:cNvPr>
          <p:cNvSpPr>
            <a:spLocks noGrp="1"/>
          </p:cNvSpPr>
          <p:nvPr>
            <p:ph type="body" sz="quarter" idx="11"/>
          </p:nvPr>
        </p:nvSpPr>
        <p:spPr>
          <a:xfrm>
            <a:off x="337295" y="1715629"/>
            <a:ext cx="5337642" cy="4095160"/>
          </a:xfrm>
        </p:spPr>
        <p:txBody>
          <a:bodyPr/>
          <a:lstStyle/>
          <a:p>
            <a:r>
              <a:rPr lang="zh-CN" altLang="en-US" dirty="0"/>
              <a:t>步骤 </a:t>
            </a:r>
            <a:r>
              <a:rPr lang="en-US" altLang="zh-CN" dirty="0"/>
              <a:t>01 </a:t>
            </a:r>
            <a:r>
              <a:rPr lang="zh-CN" altLang="en-US" dirty="0"/>
              <a:t>打开 </a:t>
            </a:r>
            <a:r>
              <a:rPr lang="en-US" altLang="zh-CN" dirty="0"/>
              <a:t>Adobe After Effects </a:t>
            </a:r>
            <a:r>
              <a:rPr lang="zh-CN" altLang="en-US" dirty="0"/>
              <a:t>软件，双击“项目”面板的空白处，导入所需素材。选中“项目”面板中的实拍素材，将其拖至“项目”面板左下角的“新建合成”按钮，创建一个与实拍素材尺寸相同的合成。</a:t>
            </a:r>
            <a:endParaRPr lang="en-US" altLang="zh-CN" dirty="0"/>
          </a:p>
          <a:p>
            <a:r>
              <a:rPr lang="zh-CN" altLang="en-US" dirty="0"/>
              <a:t>将素材拖至“新建合成”按钮上的操作如图 </a:t>
            </a:r>
            <a:r>
              <a:rPr lang="en-US" altLang="zh-CN" dirty="0"/>
              <a:t>1-4-2 </a:t>
            </a:r>
            <a:r>
              <a:rPr lang="zh-CN" altLang="en-US" dirty="0"/>
              <a:t>所示。</a:t>
            </a:r>
          </a:p>
        </p:txBody>
      </p:sp>
    </p:spTree>
    <p:extLst>
      <p:ext uri="{BB962C8B-B14F-4D97-AF65-F5344CB8AC3E}">
        <p14:creationId xmlns:p14="http://schemas.microsoft.com/office/powerpoint/2010/main" val="31431813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61E8D-91EF-995A-6878-D842EEC19E33}"/>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2CB133EA-0D1A-7384-60AE-43EC52C5ED2B}"/>
              </a:ext>
            </a:extLst>
          </p:cNvPr>
          <p:cNvSpPr>
            <a:spLocks noGrp="1"/>
          </p:cNvSpPr>
          <p:nvPr>
            <p:ph type="body" sz="quarter" idx="11"/>
          </p:nvPr>
        </p:nvSpPr>
        <p:spPr>
          <a:xfrm>
            <a:off x="337294" y="1969544"/>
            <a:ext cx="11275585" cy="3587329"/>
          </a:xfrm>
        </p:spPr>
        <p:txBody>
          <a:bodyPr/>
          <a:lstStyle/>
          <a:p>
            <a:r>
              <a:rPr lang="zh-CN" altLang="en-US" dirty="0"/>
              <a:t>步骤 </a:t>
            </a:r>
            <a:r>
              <a:rPr lang="en-US" altLang="zh-CN" dirty="0"/>
              <a:t>02 </a:t>
            </a:r>
            <a:r>
              <a:rPr lang="zh-CN" altLang="en-US" dirty="0"/>
              <a:t>在“时间轴”面板空白处右击，新建一个纯色图层。右击该纯色图层，添加“</a:t>
            </a:r>
            <a:r>
              <a:rPr lang="en-US" altLang="zh-CN" dirty="0"/>
              <a:t>Saber”</a:t>
            </a:r>
            <a:r>
              <a:rPr lang="zh-CN" altLang="en-US" dirty="0"/>
              <a:t>特效。将纯色图层的图层混合模式修改为“屏幕”。在 </a:t>
            </a:r>
            <a:r>
              <a:rPr lang="en-US" altLang="zh-CN" dirty="0"/>
              <a:t>Saber </a:t>
            </a:r>
            <a:r>
              <a:rPr lang="zh-CN" altLang="en-US" dirty="0"/>
              <a:t>特效的“效果控件”面板中，将“自定义核心”下的“核心类型”设置为“图层遮罩”。画面 </a:t>
            </a:r>
            <a:r>
              <a:rPr lang="en-US" altLang="zh-CN" dirty="0"/>
              <a:t>Saber </a:t>
            </a:r>
            <a:r>
              <a:rPr lang="zh-CN" altLang="en-US" dirty="0"/>
              <a:t>特效如图 </a:t>
            </a:r>
            <a:r>
              <a:rPr lang="en-US" altLang="zh-CN" dirty="0"/>
              <a:t>1-4-3 </a:t>
            </a:r>
            <a:r>
              <a:rPr lang="zh-CN" altLang="en-US" dirty="0"/>
              <a:t>所示。调整“核心类型”如图 </a:t>
            </a:r>
            <a:r>
              <a:rPr lang="en-US" altLang="zh-CN" dirty="0"/>
              <a:t>1-4-4 </a:t>
            </a:r>
            <a:r>
              <a:rPr lang="zh-CN" altLang="en-US" dirty="0"/>
              <a:t>所示。</a:t>
            </a:r>
            <a:endParaRPr lang="en-US" altLang="zh-CN" dirty="0"/>
          </a:p>
          <a:p>
            <a:r>
              <a:rPr lang="zh-CN" altLang="en-US" dirty="0"/>
              <a:t>接着，在“时间轴”面板中为 </a:t>
            </a:r>
            <a:r>
              <a:rPr lang="en-US" altLang="zh-CN" dirty="0"/>
              <a:t>Saber </a:t>
            </a:r>
            <a:r>
              <a:rPr lang="zh-CN" altLang="en-US" dirty="0"/>
              <a:t>特效图层制作蒙版路径动画。在 </a:t>
            </a:r>
            <a:r>
              <a:rPr lang="en-US" altLang="zh-CN" dirty="0"/>
              <a:t>Saber </a:t>
            </a:r>
            <a:r>
              <a:rPr lang="zh-CN" altLang="en-US" dirty="0"/>
              <a:t>特效的“效果控件”面板中，将“预设”更改为“核心”模式（高版本软件名为“核变”，也可尝试其他效果）。蒙版路径动画如图 </a:t>
            </a:r>
            <a:r>
              <a:rPr lang="en-US" altLang="zh-CN" dirty="0"/>
              <a:t>1-4-5 </a:t>
            </a:r>
            <a:r>
              <a:rPr lang="zh-CN" altLang="en-US" dirty="0"/>
              <a:t>所示，画面蒙版制作效果如图 </a:t>
            </a:r>
            <a:r>
              <a:rPr lang="en-US" altLang="zh-CN" dirty="0"/>
              <a:t>1-4-6 </a:t>
            </a:r>
            <a:r>
              <a:rPr lang="zh-CN" altLang="en-US" dirty="0"/>
              <a:t>所示。</a:t>
            </a:r>
          </a:p>
        </p:txBody>
      </p:sp>
      <p:sp>
        <p:nvSpPr>
          <p:cNvPr id="5" name="文本占位符 4">
            <a:extLst>
              <a:ext uri="{FF2B5EF4-FFF2-40B4-BE49-F238E27FC236}">
                <a16:creationId xmlns:a16="http://schemas.microsoft.com/office/drawing/2014/main" id="{32AF9202-45F4-7DFC-263E-95617EDD5968}"/>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614165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A1AF1-DECE-E91C-C75D-D6CD7004090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F991EBB-D031-9809-ACDF-C074391176AD}"/>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3140AB8D-5543-5043-71D2-80375FB3DBD6}"/>
              </a:ext>
            </a:extLst>
          </p:cNvPr>
          <p:cNvPicPr>
            <a:picLocks noGrp="1" noChangeAspect="1"/>
          </p:cNvPicPr>
          <p:nvPr>
            <p:ph type="pic" sz="quarter" idx="13"/>
          </p:nvPr>
        </p:nvPicPr>
        <p:blipFill rotWithShape="1">
          <a:blip r:embed="rId2"/>
          <a:srcRect l="-10796" r="-10796"/>
          <a:stretch>
            <a:fillRect/>
          </a:stretch>
        </p:blipFill>
        <p:spPr>
          <a:prstGeom prst="rect">
            <a:avLst/>
          </a:prstGeom>
        </p:spPr>
      </p:pic>
    </p:spTree>
    <p:extLst>
      <p:ext uri="{BB962C8B-B14F-4D97-AF65-F5344CB8AC3E}">
        <p14:creationId xmlns:p14="http://schemas.microsoft.com/office/powerpoint/2010/main" val="359623075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F96E3-68DD-4F0E-2A6B-D139317773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8B618B8-0317-4693-326E-04FCD0004110}"/>
              </a:ext>
            </a:extLst>
          </p:cNvPr>
          <p:cNvSpPr>
            <a:spLocks noGrp="1"/>
          </p:cNvSpPr>
          <p:nvPr>
            <p:ph type="body" sz="quarter" idx="10"/>
          </p:nvPr>
        </p:nvSpPr>
        <p:spPr/>
        <p:txBody>
          <a:bodyPr/>
          <a:lstStyle/>
          <a:p>
            <a:r>
              <a:rPr lang="zh-CN" altLang="en-US" dirty="0"/>
              <a:t>任务实施步骤</a:t>
            </a:r>
          </a:p>
        </p:txBody>
      </p:sp>
      <p:pic>
        <p:nvPicPr>
          <p:cNvPr id="7" name="图片占位符 6">
            <a:extLst>
              <a:ext uri="{FF2B5EF4-FFF2-40B4-BE49-F238E27FC236}">
                <a16:creationId xmlns:a16="http://schemas.microsoft.com/office/drawing/2014/main" id="{91C51362-E881-12FF-1407-348DD6C05150}"/>
              </a:ext>
            </a:extLst>
          </p:cNvPr>
          <p:cNvPicPr>
            <a:picLocks noGrp="1" noChangeAspect="1"/>
          </p:cNvPicPr>
          <p:nvPr>
            <p:ph type="pic" sz="quarter" idx="13"/>
          </p:nvPr>
        </p:nvPicPr>
        <p:blipFill rotWithShape="1">
          <a:blip r:embed="rId2"/>
          <a:srcRect l="-27108" r="-27108"/>
          <a:stretch>
            <a:fillRect/>
          </a:stretch>
        </p:blipFill>
        <p:spPr>
          <a:prstGeom prst="rect">
            <a:avLst/>
          </a:prstGeom>
        </p:spPr>
      </p:pic>
    </p:spTree>
    <p:extLst>
      <p:ext uri="{BB962C8B-B14F-4D97-AF65-F5344CB8AC3E}">
        <p14:creationId xmlns:p14="http://schemas.microsoft.com/office/powerpoint/2010/main" val="27816515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7EF02-484A-16CE-B226-29A60488474D}"/>
            </a:ext>
          </a:extLst>
        </p:cNvPr>
        <p:cNvGrpSpPr/>
        <p:nvPr/>
      </p:nvGrpSpPr>
      <p:grpSpPr>
        <a:xfrm>
          <a:off x="0" y="0"/>
          <a:ext cx="0" cy="0"/>
          <a:chOff x="0" y="0"/>
          <a:chExt cx="0" cy="0"/>
        </a:xfrm>
      </p:grpSpPr>
      <p:sp>
        <p:nvSpPr>
          <p:cNvPr id="19" name="文本占位符 18">
            <a:extLst>
              <a:ext uri="{FF2B5EF4-FFF2-40B4-BE49-F238E27FC236}">
                <a16:creationId xmlns:a16="http://schemas.microsoft.com/office/drawing/2014/main" id="{216A43CD-3EA0-81BC-77C7-2AD50F3DBEDC}"/>
              </a:ext>
            </a:extLst>
          </p:cNvPr>
          <p:cNvSpPr>
            <a:spLocks noGrp="1"/>
          </p:cNvSpPr>
          <p:nvPr>
            <p:ph type="body" sz="quarter" idx="11"/>
          </p:nvPr>
        </p:nvSpPr>
        <p:spPr>
          <a:xfrm>
            <a:off x="337294" y="1207800"/>
            <a:ext cx="11275585" cy="5110823"/>
          </a:xfrm>
        </p:spPr>
        <p:txBody>
          <a:bodyPr/>
          <a:lstStyle/>
          <a:p>
            <a:r>
              <a:rPr lang="en-US" altLang="zh-CN" dirty="0"/>
              <a:t>3. </a:t>
            </a:r>
            <a:r>
              <a:rPr lang="zh-CN" altLang="en-US" dirty="0"/>
              <a:t>常用术语解释</a:t>
            </a:r>
            <a:endParaRPr lang="en-US" altLang="zh-CN" dirty="0"/>
          </a:p>
          <a:p>
            <a:r>
              <a:rPr lang="zh-CN" altLang="en-US" dirty="0"/>
              <a:t>在使用 </a:t>
            </a:r>
            <a:r>
              <a:rPr lang="en-US" altLang="zh-CN" dirty="0"/>
              <a:t>After Effects </a:t>
            </a:r>
            <a:r>
              <a:rPr lang="zh-CN" altLang="en-US" dirty="0"/>
              <a:t>软件的过程中，会遇到很多常用的专业术语，掌握这些术语的概念，有利于更好地学习 </a:t>
            </a:r>
            <a:r>
              <a:rPr lang="en-US" altLang="zh-CN" dirty="0"/>
              <a:t>After Effects </a:t>
            </a:r>
            <a:r>
              <a:rPr lang="zh-CN" altLang="en-US" dirty="0"/>
              <a:t>软件的各项操作。</a:t>
            </a:r>
            <a:endParaRPr lang="en-US" altLang="zh-CN" dirty="0"/>
          </a:p>
          <a:p>
            <a:r>
              <a:rPr lang="zh-CN" altLang="en-US" dirty="0"/>
              <a:t>（</a:t>
            </a:r>
            <a:r>
              <a:rPr lang="en-US" altLang="zh-CN" dirty="0"/>
              <a:t>1</a:t>
            </a:r>
            <a:r>
              <a:rPr lang="zh-CN" altLang="en-US" dirty="0"/>
              <a:t>）帧</a:t>
            </a:r>
            <a:endParaRPr lang="en-US" altLang="zh-CN" dirty="0"/>
          </a:p>
          <a:p>
            <a:r>
              <a:rPr lang="zh-CN" altLang="en-US" dirty="0"/>
              <a:t>（</a:t>
            </a:r>
            <a:r>
              <a:rPr lang="en-US" altLang="zh-CN" dirty="0"/>
              <a:t>2</a:t>
            </a:r>
            <a:r>
              <a:rPr lang="zh-CN" altLang="en-US" dirty="0"/>
              <a:t>）帧速率</a:t>
            </a:r>
            <a:endParaRPr lang="en-US" altLang="zh-CN" dirty="0"/>
          </a:p>
          <a:p>
            <a:r>
              <a:rPr lang="zh-CN" altLang="en-US" dirty="0"/>
              <a:t>（</a:t>
            </a:r>
            <a:r>
              <a:rPr lang="en-US" altLang="zh-CN" dirty="0"/>
              <a:t>3</a:t>
            </a:r>
            <a:r>
              <a:rPr lang="zh-CN" altLang="en-US" dirty="0"/>
              <a:t>）帧尺寸</a:t>
            </a:r>
            <a:endParaRPr lang="en-US" altLang="zh-CN" dirty="0"/>
          </a:p>
          <a:p>
            <a:r>
              <a:rPr lang="zh-CN" altLang="en-US" dirty="0"/>
              <a:t>（</a:t>
            </a:r>
            <a:r>
              <a:rPr lang="en-US" altLang="zh-CN" dirty="0"/>
              <a:t>4</a:t>
            </a:r>
            <a:r>
              <a:rPr lang="zh-CN" altLang="en-US" dirty="0"/>
              <a:t>）场</a:t>
            </a:r>
            <a:endParaRPr lang="en-US" altLang="zh-CN" dirty="0"/>
          </a:p>
          <a:p>
            <a:r>
              <a:rPr lang="zh-CN" altLang="en-US" dirty="0"/>
              <a:t>（</a:t>
            </a:r>
            <a:r>
              <a:rPr lang="en-US" altLang="zh-CN" dirty="0"/>
              <a:t>5</a:t>
            </a:r>
            <a:r>
              <a:rPr lang="zh-CN" altLang="en-US" dirty="0"/>
              <a:t>）时间码</a:t>
            </a:r>
            <a:endParaRPr lang="en-US" altLang="zh-CN" dirty="0"/>
          </a:p>
          <a:p>
            <a:r>
              <a:rPr lang="zh-CN" altLang="en-US" dirty="0"/>
              <a:t>（</a:t>
            </a:r>
            <a:r>
              <a:rPr lang="en-US" altLang="zh-CN" dirty="0"/>
              <a:t>6</a:t>
            </a:r>
            <a:r>
              <a:rPr lang="zh-CN" altLang="en-US" dirty="0"/>
              <a:t>）电视制式</a:t>
            </a:r>
            <a:endParaRPr lang="en-US" altLang="zh-CN" dirty="0"/>
          </a:p>
          <a:p>
            <a:r>
              <a:rPr lang="zh-CN" altLang="en-US" dirty="0"/>
              <a:t>（</a:t>
            </a:r>
            <a:r>
              <a:rPr lang="en-US" altLang="zh-CN" dirty="0"/>
              <a:t>7</a:t>
            </a:r>
            <a:r>
              <a:rPr lang="zh-CN" altLang="en-US" dirty="0"/>
              <a:t>）合成</a:t>
            </a:r>
          </a:p>
        </p:txBody>
      </p:sp>
      <p:sp>
        <p:nvSpPr>
          <p:cNvPr id="16" name="文本占位符 15">
            <a:extLst>
              <a:ext uri="{FF2B5EF4-FFF2-40B4-BE49-F238E27FC236}">
                <a16:creationId xmlns:a16="http://schemas.microsoft.com/office/drawing/2014/main" id="{ACF04F2C-AC57-F397-851E-5FAFF4F16517}"/>
              </a:ext>
            </a:extLst>
          </p:cNvPr>
          <p:cNvSpPr>
            <a:spLocks noGrp="1"/>
          </p:cNvSpPr>
          <p:nvPr>
            <p:ph type="body" sz="quarter" idx="10"/>
          </p:nvPr>
        </p:nvSpPr>
        <p:spPr/>
        <p:txBody>
          <a:bodyPr/>
          <a:lstStyle/>
          <a:p>
            <a:r>
              <a:rPr lang="zh-CN" altLang="en-US" dirty="0"/>
              <a:t>知识准备</a:t>
            </a:r>
          </a:p>
        </p:txBody>
      </p:sp>
    </p:spTree>
    <p:extLst>
      <p:ext uri="{BB962C8B-B14F-4D97-AF65-F5344CB8AC3E}">
        <p14:creationId xmlns:p14="http://schemas.microsoft.com/office/powerpoint/2010/main" val="287408947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62A3A-2453-F4A6-FD21-EBA95F71EFA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1C70F81-B773-D1B3-1D7F-FC6A57821DA0}"/>
              </a:ext>
            </a:extLst>
          </p:cNvPr>
          <p:cNvSpPr>
            <a:spLocks noGrp="1"/>
          </p:cNvSpPr>
          <p:nvPr>
            <p:ph type="body" sz="quarter" idx="10"/>
          </p:nvPr>
        </p:nvSpPr>
        <p:spPr/>
        <p:txBody>
          <a:bodyPr/>
          <a:lstStyle/>
          <a:p>
            <a:r>
              <a:rPr lang="zh-CN" altLang="en-US" dirty="0"/>
              <a:t>任务实施步骤</a:t>
            </a:r>
          </a:p>
        </p:txBody>
      </p:sp>
      <p:pic>
        <p:nvPicPr>
          <p:cNvPr id="6" name="图片占位符 5">
            <a:extLst>
              <a:ext uri="{FF2B5EF4-FFF2-40B4-BE49-F238E27FC236}">
                <a16:creationId xmlns:a16="http://schemas.microsoft.com/office/drawing/2014/main" id="{90B557B0-7721-53D9-03DB-3059B97C248E}"/>
              </a:ext>
            </a:extLst>
          </p:cNvPr>
          <p:cNvPicPr>
            <a:picLocks noGrp="1" noChangeAspect="1"/>
          </p:cNvPicPr>
          <p:nvPr>
            <p:ph type="pic" sz="quarter" idx="13"/>
          </p:nvPr>
        </p:nvPicPr>
        <p:blipFill rotWithShape="1">
          <a:blip r:embed="rId2"/>
          <a:srcRect t="-26178" b="-26178"/>
          <a:stretch>
            <a:fillRect/>
          </a:stretch>
        </p:blipFill>
        <p:spPr>
          <a:prstGeom prst="rect">
            <a:avLst/>
          </a:prstGeom>
        </p:spPr>
      </p:pic>
    </p:spTree>
    <p:extLst>
      <p:ext uri="{BB962C8B-B14F-4D97-AF65-F5344CB8AC3E}">
        <p14:creationId xmlns:p14="http://schemas.microsoft.com/office/powerpoint/2010/main" val="42229112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75020-98D9-B16C-3BF8-C8187D73B00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C991178-C4B2-D2EC-0622-CFEF7910E0BA}"/>
              </a:ext>
            </a:extLst>
          </p:cNvPr>
          <p:cNvSpPr>
            <a:spLocks noGrp="1"/>
          </p:cNvSpPr>
          <p:nvPr>
            <p:ph type="body" sz="quarter" idx="10"/>
          </p:nvPr>
        </p:nvSpPr>
        <p:spPr/>
        <p:txBody>
          <a:bodyPr/>
          <a:lstStyle/>
          <a:p>
            <a:r>
              <a:rPr lang="zh-CN" altLang="en-US" dirty="0"/>
              <a:t>任务实施步骤</a:t>
            </a:r>
          </a:p>
        </p:txBody>
      </p:sp>
      <p:pic>
        <p:nvPicPr>
          <p:cNvPr id="9" name="图片占位符 8">
            <a:extLst>
              <a:ext uri="{FF2B5EF4-FFF2-40B4-BE49-F238E27FC236}">
                <a16:creationId xmlns:a16="http://schemas.microsoft.com/office/drawing/2014/main" id="{CB570ADB-436D-EEF6-59EF-AA2F172BD1AE}"/>
              </a:ext>
            </a:extLst>
          </p:cNvPr>
          <p:cNvPicPr>
            <a:picLocks noGrp="1" noChangeAspect="1"/>
          </p:cNvPicPr>
          <p:nvPr>
            <p:ph type="pic" sz="quarter" idx="13"/>
          </p:nvPr>
        </p:nvPicPr>
        <p:blipFill rotWithShape="1">
          <a:blip r:embed="rId2"/>
          <a:srcRect l="-34482" r="-34482"/>
          <a:stretch>
            <a:fillRect/>
          </a:stretch>
        </p:blipFill>
        <p:spPr>
          <a:prstGeom prst="rect">
            <a:avLst/>
          </a:prstGeom>
        </p:spPr>
      </p:pic>
    </p:spTree>
    <p:extLst>
      <p:ext uri="{BB962C8B-B14F-4D97-AF65-F5344CB8AC3E}">
        <p14:creationId xmlns:p14="http://schemas.microsoft.com/office/powerpoint/2010/main" val="15549267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30423-4457-7625-91B0-D448812DB47D}"/>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FE6720B9-CE82-F10E-4E59-2F99CD62B9BD}"/>
              </a:ext>
            </a:extLst>
          </p:cNvPr>
          <p:cNvSpPr>
            <a:spLocks noGrp="1"/>
          </p:cNvSpPr>
          <p:nvPr>
            <p:ph type="body" sz="quarter" idx="11"/>
          </p:nvPr>
        </p:nvSpPr>
        <p:spPr>
          <a:xfrm>
            <a:off x="337294" y="2985207"/>
            <a:ext cx="11275585" cy="1556003"/>
          </a:xfrm>
        </p:spPr>
        <p:txBody>
          <a:bodyPr/>
          <a:lstStyle/>
          <a:p>
            <a:r>
              <a:rPr lang="zh-CN" altLang="en-US" dirty="0"/>
              <a:t>步骤 </a:t>
            </a:r>
            <a:r>
              <a:rPr lang="en-US" altLang="zh-CN" dirty="0"/>
              <a:t>03 </a:t>
            </a:r>
            <a:r>
              <a:rPr lang="zh-CN" altLang="en-US" dirty="0"/>
              <a:t>在“时间轴”面板中，找到人物抬手做抛出动作的时间点，对此处的原始素材图层进行拆分。画面拆分位置如图 </a:t>
            </a:r>
            <a:r>
              <a:rPr lang="en-US" altLang="zh-CN" dirty="0"/>
              <a:t>1-4-7 </a:t>
            </a:r>
            <a:r>
              <a:rPr lang="zh-CN" altLang="en-US" dirty="0"/>
              <a:t>所示，图层拆分效果如图 </a:t>
            </a:r>
            <a:r>
              <a:rPr lang="en-US" altLang="zh-CN" dirty="0"/>
              <a:t>1-4-8 </a:t>
            </a:r>
            <a:r>
              <a:rPr lang="zh-CN" altLang="en-US" dirty="0"/>
              <a:t>所示。</a:t>
            </a:r>
            <a:endParaRPr lang="en-US" altLang="zh-CN" dirty="0"/>
          </a:p>
          <a:p>
            <a:r>
              <a:rPr lang="zh-CN" altLang="en-US" dirty="0"/>
              <a:t>提示：拆分图层的快捷键为 </a:t>
            </a:r>
            <a:r>
              <a:rPr lang="en-US" altLang="zh-CN" dirty="0" err="1"/>
              <a:t>Ctrl+Shift+D</a:t>
            </a:r>
            <a:r>
              <a:rPr lang="zh-CN" altLang="en-US" dirty="0"/>
              <a:t>。</a:t>
            </a:r>
          </a:p>
        </p:txBody>
      </p:sp>
      <p:sp>
        <p:nvSpPr>
          <p:cNvPr id="5" name="文本占位符 4">
            <a:extLst>
              <a:ext uri="{FF2B5EF4-FFF2-40B4-BE49-F238E27FC236}">
                <a16:creationId xmlns:a16="http://schemas.microsoft.com/office/drawing/2014/main" id="{1370B737-5331-DF2D-BDB4-288431CF4786}"/>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44867555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BECA5-3832-7539-8933-F66B745F78D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565340-46CC-BA7B-A20E-14C5A99FE9CF}"/>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A8A9F30C-99A9-5676-D781-2CC2EBC70E9E}"/>
              </a:ext>
            </a:extLst>
          </p:cNvPr>
          <p:cNvPicPr>
            <a:picLocks noGrp="1" noChangeAspect="1"/>
          </p:cNvPicPr>
          <p:nvPr>
            <p:ph type="pic" sz="quarter" idx="13"/>
          </p:nvPr>
        </p:nvPicPr>
        <p:blipFill rotWithShape="1">
          <a:blip r:embed="rId2"/>
          <a:srcRect l="-6750" r="-6750"/>
          <a:stretch>
            <a:fillRect/>
          </a:stretch>
        </p:blipFill>
        <p:spPr>
          <a:prstGeom prst="rect">
            <a:avLst/>
          </a:prstGeom>
        </p:spPr>
      </p:pic>
    </p:spTree>
    <p:extLst>
      <p:ext uri="{BB962C8B-B14F-4D97-AF65-F5344CB8AC3E}">
        <p14:creationId xmlns:p14="http://schemas.microsoft.com/office/powerpoint/2010/main" val="421480362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25BCB-6078-646C-6DED-D4F4A7CB003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79BF0AF-0CF3-B21C-06E1-0BEB06AC5B4F}"/>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F0500F02-F68D-04BC-392F-1C33FCFA41C8}"/>
              </a:ext>
            </a:extLst>
          </p:cNvPr>
          <p:cNvPicPr>
            <a:picLocks noGrp="1" noChangeAspect="1"/>
          </p:cNvPicPr>
          <p:nvPr>
            <p:ph type="pic" sz="quarter" idx="13"/>
          </p:nvPr>
        </p:nvPicPr>
        <p:blipFill rotWithShape="1">
          <a:blip r:embed="rId2"/>
          <a:srcRect t="-167931" b="-167931"/>
          <a:stretch>
            <a:fillRect/>
          </a:stretch>
        </p:blipFill>
        <p:spPr>
          <a:prstGeom prst="rect">
            <a:avLst/>
          </a:prstGeom>
        </p:spPr>
      </p:pic>
    </p:spTree>
    <p:extLst>
      <p:ext uri="{BB962C8B-B14F-4D97-AF65-F5344CB8AC3E}">
        <p14:creationId xmlns:p14="http://schemas.microsoft.com/office/powerpoint/2010/main" val="351365888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9EE34-6344-109A-9E92-07D880E8DF3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7798D980-6254-DF6C-5CA0-53F08EED57CD}"/>
              </a:ext>
            </a:extLst>
          </p:cNvPr>
          <p:cNvSpPr>
            <a:spLocks noGrp="1"/>
          </p:cNvSpPr>
          <p:nvPr>
            <p:ph type="body" sz="quarter" idx="11"/>
          </p:nvPr>
        </p:nvSpPr>
        <p:spPr>
          <a:xfrm>
            <a:off x="337294" y="2223460"/>
            <a:ext cx="11275585" cy="3079497"/>
          </a:xfrm>
        </p:spPr>
        <p:txBody>
          <a:bodyPr/>
          <a:lstStyle/>
          <a:p>
            <a:r>
              <a:rPr lang="zh-CN" altLang="en-US" dirty="0"/>
              <a:t>步骤 </a:t>
            </a:r>
            <a:r>
              <a:rPr lang="en-US" altLang="zh-CN" dirty="0"/>
              <a:t>04 </a:t>
            </a:r>
            <a:r>
              <a:rPr lang="zh-CN" altLang="en-US" dirty="0"/>
              <a:t>对拆分后素材图层的后半部分进行跟踪。选中该图层，在菜单栏中找到“动画”并选择“跟踪摄像机”选项，开始进行图层跟踪解析。</a:t>
            </a:r>
            <a:r>
              <a:rPr lang="en-US" altLang="zh-CN" dirty="0"/>
              <a:t>3D </a:t>
            </a:r>
            <a:r>
              <a:rPr lang="zh-CN" altLang="en-US" dirty="0"/>
              <a:t>摄像机跟踪器如图 </a:t>
            </a:r>
            <a:r>
              <a:rPr lang="en-US" altLang="zh-CN" dirty="0"/>
              <a:t>1-4-9 </a:t>
            </a:r>
            <a:r>
              <a:rPr lang="zh-CN" altLang="en-US" dirty="0"/>
              <a:t>所示，跟踪后的解析效果如图 </a:t>
            </a:r>
            <a:r>
              <a:rPr lang="en-US" altLang="zh-CN" dirty="0"/>
              <a:t>1-4-10 </a:t>
            </a:r>
            <a:r>
              <a:rPr lang="zh-CN" altLang="en-US" dirty="0"/>
              <a:t>所示。</a:t>
            </a:r>
            <a:endParaRPr lang="en-US" altLang="zh-CN" dirty="0"/>
          </a:p>
          <a:p>
            <a:r>
              <a:rPr lang="zh-CN" altLang="en-US" dirty="0"/>
              <a:t>在合成窗口的跟踪点云中，框选合适的彩色跟踪点，右击，在右键菜单中选择“创建实底和摄像机”选项。“时间轴”面板会自动生成一个“跟踪实底</a:t>
            </a:r>
            <a:r>
              <a:rPr lang="en-US" altLang="zh-CN" dirty="0"/>
              <a:t>1”</a:t>
            </a:r>
            <a:r>
              <a:rPr lang="zh-CN" altLang="en-US" dirty="0"/>
              <a:t>图层和一个“</a:t>
            </a:r>
            <a:r>
              <a:rPr lang="en-US" altLang="zh-CN" dirty="0"/>
              <a:t>3D </a:t>
            </a:r>
            <a:r>
              <a:rPr lang="zh-CN" altLang="en-US" dirty="0"/>
              <a:t>跟踪器摄像机”图层。“时间轴”面板图层如图 </a:t>
            </a:r>
            <a:r>
              <a:rPr lang="en-US" altLang="zh-CN" dirty="0"/>
              <a:t>1-4-11 </a:t>
            </a:r>
            <a:r>
              <a:rPr lang="zh-CN" altLang="en-US" dirty="0"/>
              <a:t>所示。</a:t>
            </a:r>
          </a:p>
        </p:txBody>
      </p:sp>
      <p:sp>
        <p:nvSpPr>
          <p:cNvPr id="5" name="文本占位符 4">
            <a:extLst>
              <a:ext uri="{FF2B5EF4-FFF2-40B4-BE49-F238E27FC236}">
                <a16:creationId xmlns:a16="http://schemas.microsoft.com/office/drawing/2014/main" id="{23A29758-1905-9C4C-3E9E-27264BD64AA7}"/>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39912935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078B7-DA46-D2A7-A7DB-8D360771A1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13CB7EB-F58E-2239-8781-DB0EFB4906FD}"/>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F29DDB3A-3243-06E3-CB56-0AD78E4A434C}"/>
              </a:ext>
            </a:extLst>
          </p:cNvPr>
          <p:cNvPicPr>
            <a:picLocks noGrp="1" noChangeAspect="1"/>
          </p:cNvPicPr>
          <p:nvPr>
            <p:ph type="pic" sz="quarter" idx="13"/>
          </p:nvPr>
        </p:nvPicPr>
        <p:blipFill rotWithShape="1">
          <a:blip r:embed="rId2"/>
          <a:srcRect t="-4196" b="-4196"/>
          <a:stretch>
            <a:fillRect/>
          </a:stretch>
        </p:blipFill>
        <p:spPr>
          <a:prstGeom prst="rect">
            <a:avLst/>
          </a:prstGeom>
        </p:spPr>
      </p:pic>
    </p:spTree>
    <p:extLst>
      <p:ext uri="{BB962C8B-B14F-4D97-AF65-F5344CB8AC3E}">
        <p14:creationId xmlns:p14="http://schemas.microsoft.com/office/powerpoint/2010/main" val="14268545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F87AC-375F-FB36-B105-DD652BD9350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02FAF2-AE64-B7B7-4724-6F41AEB0EC7F}"/>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B0A6C207-6C1F-B5C5-22D3-0ECF7A3DFF88}"/>
              </a:ext>
            </a:extLst>
          </p:cNvPr>
          <p:cNvPicPr>
            <a:picLocks noGrp="1" noChangeAspect="1"/>
          </p:cNvPicPr>
          <p:nvPr>
            <p:ph type="pic" sz="quarter" idx="13"/>
          </p:nvPr>
        </p:nvPicPr>
        <p:blipFill rotWithShape="1">
          <a:blip r:embed="rId2"/>
          <a:srcRect l="-4299" r="-4299"/>
          <a:stretch>
            <a:fillRect/>
          </a:stretch>
        </p:blipFill>
        <p:spPr>
          <a:prstGeom prst="rect">
            <a:avLst/>
          </a:prstGeom>
        </p:spPr>
      </p:pic>
    </p:spTree>
    <p:extLst>
      <p:ext uri="{BB962C8B-B14F-4D97-AF65-F5344CB8AC3E}">
        <p14:creationId xmlns:p14="http://schemas.microsoft.com/office/powerpoint/2010/main" val="424264765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86412-68E5-BC20-85B0-9E1A4FD782D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738E1E5-0BF5-BEE0-8E6D-A670BE30CBAE}"/>
              </a:ext>
            </a:extLst>
          </p:cNvPr>
          <p:cNvSpPr>
            <a:spLocks noGrp="1"/>
          </p:cNvSpPr>
          <p:nvPr>
            <p:ph type="body" sz="quarter" idx="10"/>
          </p:nvPr>
        </p:nvSpPr>
        <p:spPr/>
        <p:txBody>
          <a:bodyPr/>
          <a:lstStyle/>
          <a:p>
            <a:r>
              <a:rPr lang="zh-CN" altLang="en-US" dirty="0"/>
              <a:t>任务实施步骤</a:t>
            </a:r>
          </a:p>
        </p:txBody>
      </p:sp>
      <p:pic>
        <p:nvPicPr>
          <p:cNvPr id="4" name="图片占位符 3">
            <a:extLst>
              <a:ext uri="{FF2B5EF4-FFF2-40B4-BE49-F238E27FC236}">
                <a16:creationId xmlns:a16="http://schemas.microsoft.com/office/drawing/2014/main" id="{96278E7A-C139-A524-E0DA-B586B2808122}"/>
              </a:ext>
            </a:extLst>
          </p:cNvPr>
          <p:cNvPicPr>
            <a:picLocks noGrp="1" noChangeAspect="1"/>
          </p:cNvPicPr>
          <p:nvPr>
            <p:ph type="pic" sz="quarter" idx="13"/>
          </p:nvPr>
        </p:nvPicPr>
        <p:blipFill rotWithShape="1">
          <a:blip r:embed="rId2"/>
          <a:srcRect t="-98403" b="-98403"/>
          <a:stretch>
            <a:fillRect/>
          </a:stretch>
        </p:blipFill>
        <p:spPr>
          <a:prstGeom prst="rect">
            <a:avLst/>
          </a:prstGeom>
        </p:spPr>
      </p:pic>
    </p:spTree>
    <p:extLst>
      <p:ext uri="{BB962C8B-B14F-4D97-AF65-F5344CB8AC3E}">
        <p14:creationId xmlns:p14="http://schemas.microsoft.com/office/powerpoint/2010/main" val="205110857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EBBFE-116A-1FB2-73CC-6D90F9A97B62}"/>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0103C435-16AB-1512-73B7-12B4B82BD45E}"/>
              </a:ext>
            </a:extLst>
          </p:cNvPr>
          <p:cNvSpPr>
            <a:spLocks noGrp="1"/>
          </p:cNvSpPr>
          <p:nvPr>
            <p:ph type="body" sz="quarter" idx="11"/>
          </p:nvPr>
        </p:nvSpPr>
        <p:spPr>
          <a:xfrm>
            <a:off x="337294" y="1461715"/>
            <a:ext cx="11275585" cy="4602991"/>
          </a:xfrm>
        </p:spPr>
        <p:txBody>
          <a:bodyPr/>
          <a:lstStyle/>
          <a:p>
            <a:r>
              <a:rPr lang="zh-CN" altLang="en-US" dirty="0"/>
              <a:t>双击“项目”面板中的空白区域，将素材“</a:t>
            </a:r>
            <a:r>
              <a:rPr lang="en-US" altLang="zh-CN" dirty="0"/>
              <a:t>47. </a:t>
            </a:r>
            <a:r>
              <a:rPr lang="zh-CN" altLang="en-US" dirty="0"/>
              <a:t>冲击波</a:t>
            </a:r>
            <a:r>
              <a:rPr lang="en-US" altLang="zh-CN" dirty="0"/>
              <a:t>.mov”</a:t>
            </a:r>
            <a:r>
              <a:rPr lang="zh-CN" altLang="en-US" dirty="0"/>
              <a:t>导入“项目”面板。按住 </a:t>
            </a:r>
            <a:r>
              <a:rPr lang="en-US" altLang="zh-CN" dirty="0"/>
              <a:t>Alt </a:t>
            </a:r>
            <a:r>
              <a:rPr lang="zh-CN" altLang="en-US" dirty="0"/>
              <a:t>键，在“项目”面板中将导入的素材拖至“时间轴”面板中的“跟踪实底 </a:t>
            </a:r>
            <a:r>
              <a:rPr lang="en-US" altLang="zh-CN" dirty="0"/>
              <a:t>1”</a:t>
            </a:r>
            <a:r>
              <a:rPr lang="zh-CN" altLang="en-US" dirty="0"/>
              <a:t>图层上，会发现“时间轴”面板中的“跟踪实底 </a:t>
            </a:r>
            <a:r>
              <a:rPr lang="en-US" altLang="zh-CN" dirty="0"/>
              <a:t>1”</a:t>
            </a:r>
            <a:r>
              <a:rPr lang="zh-CN" altLang="en-US" dirty="0"/>
              <a:t>图层变为“</a:t>
            </a:r>
            <a:r>
              <a:rPr lang="en-US" altLang="zh-CN" dirty="0"/>
              <a:t>47. </a:t>
            </a:r>
            <a:r>
              <a:rPr lang="zh-CN" altLang="en-US" dirty="0"/>
              <a:t>冲击波</a:t>
            </a:r>
            <a:r>
              <a:rPr lang="en-US" altLang="zh-CN" dirty="0"/>
              <a:t>.mov”</a:t>
            </a:r>
            <a:r>
              <a:rPr lang="zh-CN" altLang="en-US" dirty="0"/>
              <a:t>图层。接下来将该层拖至“</a:t>
            </a:r>
            <a:r>
              <a:rPr lang="en-US" altLang="zh-CN" dirty="0"/>
              <a:t>3D </a:t>
            </a:r>
            <a:r>
              <a:rPr lang="zh-CN" altLang="en-US" dirty="0"/>
              <a:t>跟踪器摄像机”图层并对齐图层。“时间轴”面板的调整如图 </a:t>
            </a:r>
            <a:r>
              <a:rPr lang="en-US" altLang="zh-CN" dirty="0"/>
              <a:t>1-4-12 </a:t>
            </a:r>
            <a:r>
              <a:rPr lang="zh-CN" altLang="en-US" dirty="0"/>
              <a:t>所示。</a:t>
            </a:r>
            <a:endParaRPr lang="en-US" altLang="zh-CN" dirty="0"/>
          </a:p>
          <a:p>
            <a:r>
              <a:rPr lang="zh-CN" altLang="en-US" dirty="0"/>
              <a:t>在“时间轴”面板中，将“</a:t>
            </a:r>
            <a:r>
              <a:rPr lang="en-US" altLang="zh-CN" dirty="0"/>
              <a:t>47. </a:t>
            </a:r>
            <a:r>
              <a:rPr lang="zh-CN" altLang="en-US" dirty="0"/>
              <a:t>冲击波</a:t>
            </a:r>
            <a:r>
              <a:rPr lang="en-US" altLang="zh-CN" dirty="0"/>
              <a:t>.mov”</a:t>
            </a:r>
            <a:r>
              <a:rPr lang="zh-CN" altLang="en-US" dirty="0"/>
              <a:t>图层的混合模式改为“屏幕”，按</a:t>
            </a:r>
            <a:r>
              <a:rPr lang="en-US" altLang="zh-CN" dirty="0"/>
              <a:t>R</a:t>
            </a:r>
            <a:r>
              <a:rPr lang="zh-CN" altLang="en-US" dirty="0"/>
              <a:t>键调出旋转属性，调整冲击波角度，让其贴在地面的效果上。画面冲击波角度调整如图 </a:t>
            </a:r>
            <a:r>
              <a:rPr lang="en-US" altLang="zh-CN" dirty="0"/>
              <a:t>1-4-13 </a:t>
            </a:r>
            <a:r>
              <a:rPr lang="zh-CN" altLang="en-US" dirty="0"/>
              <a:t>所示。</a:t>
            </a:r>
            <a:endParaRPr lang="en-US" altLang="zh-CN" dirty="0"/>
          </a:p>
          <a:p>
            <a:r>
              <a:rPr lang="zh-CN" altLang="en-US" dirty="0"/>
              <a:t>提示：调出旋转属性的快捷键为 </a:t>
            </a:r>
            <a:r>
              <a:rPr lang="en-US" altLang="zh-CN" dirty="0"/>
              <a:t>R</a:t>
            </a:r>
            <a:r>
              <a:rPr lang="zh-CN" altLang="en-US" dirty="0"/>
              <a:t>。</a:t>
            </a:r>
          </a:p>
        </p:txBody>
      </p:sp>
      <p:sp>
        <p:nvSpPr>
          <p:cNvPr id="5" name="文本占位符 4">
            <a:extLst>
              <a:ext uri="{FF2B5EF4-FFF2-40B4-BE49-F238E27FC236}">
                <a16:creationId xmlns:a16="http://schemas.microsoft.com/office/drawing/2014/main" id="{73D11A70-5C26-DE91-7C8B-DB62D1C7456D}"/>
              </a:ext>
            </a:extLst>
          </p:cNvPr>
          <p:cNvSpPr>
            <a:spLocks noGrp="1"/>
          </p:cNvSpPr>
          <p:nvPr>
            <p:ph type="body" sz="quarter" idx="10"/>
          </p:nvPr>
        </p:nvSpPr>
        <p:spPr/>
        <p:txBody>
          <a:bodyPr/>
          <a:lstStyle/>
          <a:p>
            <a:r>
              <a:rPr lang="zh-CN" altLang="en-US" dirty="0"/>
              <a:t>任务实施步骤</a:t>
            </a:r>
          </a:p>
        </p:txBody>
      </p:sp>
    </p:spTree>
    <p:extLst>
      <p:ext uri="{BB962C8B-B14F-4D97-AF65-F5344CB8AC3E}">
        <p14:creationId xmlns:p14="http://schemas.microsoft.com/office/powerpoint/2010/main" val="2758888845"/>
      </p:ext>
    </p:extLst>
  </p:cSld>
  <p:clrMapOvr>
    <a:masterClrMapping/>
  </p:clrMapOvr>
</p:sld>
</file>

<file path=ppt/theme/theme1.xml><?xml version="1.0" encoding="utf-8"?>
<a:theme xmlns:a="http://schemas.openxmlformats.org/drawingml/2006/main" name="母版5">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5023</TotalTime>
  <Words>28522</Words>
  <Application>Microsoft Office PowerPoint</Application>
  <PresentationFormat>宽屏</PresentationFormat>
  <Paragraphs>1300</Paragraphs>
  <Slides>532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532</vt:i4>
      </vt:variant>
    </vt:vector>
  </HeadingPairs>
  <TitlesOfParts>
    <vt:vector size="538" baseType="lpstr">
      <vt:lpstr>等线</vt:lpstr>
      <vt:lpstr>Microsoft Yahei</vt:lpstr>
      <vt:lpstr>Microsoft Yahei</vt:lpstr>
      <vt:lpstr>Arial</vt:lpstr>
      <vt:lpstr>Wingdings</vt:lpstr>
      <vt:lpstr>母版5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299</cp:revision>
  <dcterms:created xsi:type="dcterms:W3CDTF">2025-09-28T05:57:13Z</dcterms:created>
  <dcterms:modified xsi:type="dcterms:W3CDTF">2026-05-15T07:29:26Z</dcterms:modified>
</cp:coreProperties>
</file>