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300" r:id="rId45"/>
    <p:sldId id="301" r:id="rId46"/>
    <p:sldId id="302" r:id="rId47"/>
    <p:sldId id="299"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7" r:id="rId100"/>
    <p:sldId id="356" r:id="rId101"/>
    <p:sldId id="358" r:id="rId102"/>
    <p:sldId id="359" r:id="rId103"/>
    <p:sldId id="360" r:id="rId104"/>
    <p:sldId id="361" r:id="rId105"/>
    <p:sldId id="362" r:id="rId106"/>
    <p:sldId id="363" r:id="rId107"/>
    <p:sldId id="364" r:id="rId108"/>
    <p:sldId id="365" r:id="rId109"/>
    <p:sldId id="366" r:id="rId110"/>
    <p:sldId id="367" r:id="rId111"/>
    <p:sldId id="368" r:id="rId112"/>
    <p:sldId id="369" r:id="rId113"/>
    <p:sldId id="370" r:id="rId114"/>
    <p:sldId id="371" r:id="rId115"/>
    <p:sldId id="372" r:id="rId116"/>
    <p:sldId id="374" r:id="rId117"/>
    <p:sldId id="375" r:id="rId118"/>
    <p:sldId id="376" r:id="rId119"/>
    <p:sldId id="377" r:id="rId120"/>
    <p:sldId id="378" r:id="rId121"/>
    <p:sldId id="379" r:id="rId122"/>
    <p:sldId id="380" r:id="rId123"/>
    <p:sldId id="381" r:id="rId124"/>
    <p:sldId id="382" r:id="rId125"/>
    <p:sldId id="383" r:id="rId126"/>
    <p:sldId id="384" r:id="rId127"/>
    <p:sldId id="385" r:id="rId128"/>
    <p:sldId id="386" r:id="rId129"/>
    <p:sldId id="387" r:id="rId130"/>
    <p:sldId id="388" r:id="rId131"/>
    <p:sldId id="389" r:id="rId132"/>
    <p:sldId id="390" r:id="rId133"/>
    <p:sldId id="391" r:id="rId134"/>
    <p:sldId id="392" r:id="rId135"/>
    <p:sldId id="393" r:id="rId136"/>
    <p:sldId id="394" r:id="rId137"/>
    <p:sldId id="395" r:id="rId138"/>
    <p:sldId id="396" r:id="rId139"/>
    <p:sldId id="397" r:id="rId140"/>
    <p:sldId id="398" r:id="rId141"/>
    <p:sldId id="399" r:id="rId142"/>
    <p:sldId id="400" r:id="rId143"/>
    <p:sldId id="401" r:id="rId144"/>
    <p:sldId id="402" r:id="rId145"/>
    <p:sldId id="403" r:id="rId146"/>
    <p:sldId id="404" r:id="rId147"/>
    <p:sldId id="405" r:id="rId148"/>
    <p:sldId id="406" r:id="rId149"/>
    <p:sldId id="407" r:id="rId150"/>
    <p:sldId id="408" r:id="rId151"/>
    <p:sldId id="409" r:id="rId152"/>
    <p:sldId id="410" r:id="rId153"/>
    <p:sldId id="411" r:id="rId154"/>
    <p:sldId id="412" r:id="rId155"/>
    <p:sldId id="413" r:id="rId156"/>
    <p:sldId id="414" r:id="rId157"/>
    <p:sldId id="415" r:id="rId158"/>
    <p:sldId id="416" r:id="rId159"/>
    <p:sldId id="417" r:id="rId160"/>
    <p:sldId id="418" r:id="rId161"/>
    <p:sldId id="419" r:id="rId162"/>
    <p:sldId id="420" r:id="rId163"/>
    <p:sldId id="421" r:id="rId164"/>
    <p:sldId id="422" r:id="rId165"/>
    <p:sldId id="423" r:id="rId166"/>
    <p:sldId id="424" r:id="rId167"/>
    <p:sldId id="425" r:id="rId168"/>
    <p:sldId id="426" r:id="rId169"/>
    <p:sldId id="427" r:id="rId170"/>
    <p:sldId id="429" r:id="rId171"/>
    <p:sldId id="428" r:id="rId172"/>
    <p:sldId id="430" r:id="rId173"/>
    <p:sldId id="431" r:id="rId174"/>
    <p:sldId id="432" r:id="rId175"/>
    <p:sldId id="433" r:id="rId176"/>
    <p:sldId id="434" r:id="rId177"/>
    <p:sldId id="435" r:id="rId178"/>
    <p:sldId id="436" r:id="rId179"/>
    <p:sldId id="437" r:id="rId180"/>
    <p:sldId id="438" r:id="rId181"/>
    <p:sldId id="439" r:id="rId182"/>
    <p:sldId id="440" r:id="rId183"/>
    <p:sldId id="441" r:id="rId184"/>
    <p:sldId id="442" r:id="rId185"/>
    <p:sldId id="443" r:id="rId186"/>
    <p:sldId id="444" r:id="rId187"/>
    <p:sldId id="445" r:id="rId188"/>
    <p:sldId id="446" r:id="rId189"/>
    <p:sldId id="447" r:id="rId190"/>
    <p:sldId id="448" r:id="rId191"/>
    <p:sldId id="449" r:id="rId192"/>
    <p:sldId id="450" r:id="rId193"/>
    <p:sldId id="451" r:id="rId194"/>
    <p:sldId id="452" r:id="rId195"/>
    <p:sldId id="453" r:id="rId196"/>
    <p:sldId id="454" r:id="rId197"/>
    <p:sldId id="455" r:id="rId198"/>
    <p:sldId id="456" r:id="rId199"/>
    <p:sldId id="457" r:id="rId200"/>
    <p:sldId id="458" r:id="rId201"/>
    <p:sldId id="459" r:id="rId202"/>
    <p:sldId id="460" r:id="rId203"/>
    <p:sldId id="461" r:id="rId204"/>
    <p:sldId id="462" r:id="rId205"/>
    <p:sldId id="463" r:id="rId206"/>
    <p:sldId id="464" r:id="rId207"/>
    <p:sldId id="465" r:id="rId208"/>
    <p:sldId id="466" r:id="rId209"/>
    <p:sldId id="467" r:id="rId210"/>
    <p:sldId id="468" r:id="rId211"/>
    <p:sldId id="469" r:id="rId212"/>
    <p:sldId id="470" r:id="rId213"/>
    <p:sldId id="471" r:id="rId214"/>
    <p:sldId id="472" r:id="rId215"/>
    <p:sldId id="473" r:id="rId216"/>
    <p:sldId id="474" r:id="rId217"/>
    <p:sldId id="475" r:id="rId218"/>
    <p:sldId id="477" r:id="rId219"/>
    <p:sldId id="476" r:id="rId220"/>
    <p:sldId id="478" r:id="rId221"/>
    <p:sldId id="479" r:id="rId222"/>
    <p:sldId id="480" r:id="rId223"/>
    <p:sldId id="481" r:id="rId224"/>
    <p:sldId id="482" r:id="rId225"/>
    <p:sldId id="483" r:id="rId226"/>
    <p:sldId id="484" r:id="rId227"/>
    <p:sldId id="485" r:id="rId228"/>
    <p:sldId id="486" r:id="rId229"/>
    <p:sldId id="487" r:id="rId230"/>
    <p:sldId id="488" r:id="rId231"/>
    <p:sldId id="500" r:id="rId232"/>
    <p:sldId id="489" r:id="rId233"/>
    <p:sldId id="501" r:id="rId234"/>
    <p:sldId id="490" r:id="rId235"/>
    <p:sldId id="491" r:id="rId236"/>
    <p:sldId id="502" r:id="rId237"/>
    <p:sldId id="492" r:id="rId238"/>
    <p:sldId id="493" r:id="rId239"/>
    <p:sldId id="503" r:id="rId240"/>
    <p:sldId id="504" r:id="rId241"/>
    <p:sldId id="494" r:id="rId242"/>
    <p:sldId id="505" r:id="rId243"/>
    <p:sldId id="506" r:id="rId244"/>
    <p:sldId id="495" r:id="rId245"/>
    <p:sldId id="507" r:id="rId246"/>
    <p:sldId id="496" r:id="rId247"/>
    <p:sldId id="508" r:id="rId248"/>
    <p:sldId id="497" r:id="rId249"/>
    <p:sldId id="509" r:id="rId250"/>
    <p:sldId id="510" r:id="rId251"/>
    <p:sldId id="498" r:id="rId252"/>
    <p:sldId id="511" r:id="rId253"/>
    <p:sldId id="499" r:id="rId254"/>
    <p:sldId id="512" r:id="rId255"/>
    <p:sldId id="513" r:id="rId256"/>
    <p:sldId id="514" r:id="rId257"/>
    <p:sldId id="515" r:id="rId258"/>
    <p:sldId id="516" r:id="rId259"/>
    <p:sldId id="517" r:id="rId260"/>
    <p:sldId id="518" r:id="rId261"/>
    <p:sldId id="519" r:id="rId262"/>
    <p:sldId id="520" r:id="rId263"/>
    <p:sldId id="521" r:id="rId264"/>
    <p:sldId id="522" r:id="rId265"/>
    <p:sldId id="523" r:id="rId266"/>
    <p:sldId id="524" r:id="rId267"/>
    <p:sldId id="525" r:id="rId268"/>
    <p:sldId id="526" r:id="rId2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amp; 目录" id="{9307527D-6DEF-4C43-A1A4-464D95C64929}">
          <p14:sldIdLst>
            <p14:sldId id="256"/>
            <p14:sldId id="257"/>
            <p14:sldId id="258"/>
          </p14:sldIdLst>
        </p14:section>
        <p14:section name="第一章 电子商务创新概述" id="{5364FC0B-F325-4711-90AE-E5DFB6079F46}">
          <p14:sldIdLst>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300"/>
            <p14:sldId id="301"/>
            <p14:sldId id="302"/>
            <p14:sldId id="299"/>
            <p14:sldId id="303"/>
            <p14:sldId id="304"/>
            <p14:sldId id="305"/>
            <p14:sldId id="306"/>
            <p14:sldId id="307"/>
            <p14:sldId id="308"/>
            <p14:sldId id="309"/>
            <p14:sldId id="310"/>
            <p14:sldId id="311"/>
            <p14:sldId id="312"/>
            <p14:sldId id="313"/>
            <p14:sldId id="314"/>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Lst>
        </p14:section>
        <p14:section name="第三章 电子商务技术创新与案例分析" id="{D325A7B7-EEA3-4F38-B371-521E84DB5AAF}">
          <p14:sldIdLst>
            <p14:sldId id="342"/>
            <p14:sldId id="343"/>
            <p14:sldId id="344"/>
            <p14:sldId id="345"/>
            <p14:sldId id="346"/>
            <p14:sldId id="347"/>
            <p14:sldId id="348"/>
            <p14:sldId id="349"/>
            <p14:sldId id="350"/>
            <p14:sldId id="351"/>
            <p14:sldId id="352"/>
            <p14:sldId id="353"/>
            <p14:sldId id="354"/>
            <p14:sldId id="355"/>
            <p14:sldId id="357"/>
            <p14:sldId id="356"/>
            <p14:sldId id="358"/>
            <p14:sldId id="359"/>
            <p14:sldId id="360"/>
            <p14:sldId id="361"/>
            <p14:sldId id="362"/>
            <p14:sldId id="363"/>
            <p14:sldId id="364"/>
            <p14:sldId id="365"/>
            <p14:sldId id="366"/>
            <p14:sldId id="367"/>
            <p14:sldId id="368"/>
          </p14:sldIdLst>
        </p14:section>
        <p14:section name="第四章 电子商务产品创新与案例分析" id="{794BFA64-50B3-4E63-AF49-8123EA584492}">
          <p14:sldIdLst>
            <p14:sldId id="369"/>
            <p14:sldId id="370"/>
            <p14:sldId id="371"/>
            <p14:sldId id="372"/>
            <p14:sldId id="374"/>
            <p14:sldId id="375"/>
            <p14:sldId id="376"/>
            <p14:sldId id="377"/>
            <p14:sldId id="378"/>
            <p14:sldId id="379"/>
            <p14:sldId id="380"/>
            <p14:sldId id="381"/>
            <p14:sldId id="382"/>
            <p14:sldId id="383"/>
            <p14:sldId id="384"/>
            <p14:sldId id="385"/>
            <p14:sldId id="386"/>
            <p14:sldId id="387"/>
            <p14:sldId id="388"/>
            <p14:sldId id="389"/>
          </p14:sldIdLst>
        </p14:section>
        <p14:section name="第五章 电子商务管理创新与案例分析" id="{106C3AE4-5117-4F88-ACBD-973DAC496AC3}">
          <p14:sldIdLst>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Lst>
        </p14:section>
        <p14:section name="第六章 电子商务营销创新与案例分析" id="{44938D38-B560-4EE7-BDEB-127AB5119A28}">
          <p14:sldIdLst>
            <p14:sldId id="419"/>
            <p14:sldId id="420"/>
            <p14:sldId id="421"/>
            <p14:sldId id="422"/>
            <p14:sldId id="423"/>
            <p14:sldId id="424"/>
            <p14:sldId id="425"/>
            <p14:sldId id="426"/>
            <p14:sldId id="427"/>
            <p14:sldId id="429"/>
            <p14:sldId id="428"/>
            <p14:sldId id="430"/>
            <p14:sldId id="431"/>
            <p14:sldId id="432"/>
            <p14:sldId id="433"/>
            <p14:sldId id="434"/>
            <p14:sldId id="435"/>
            <p14:sldId id="436"/>
            <p14:sldId id="437"/>
            <p14:sldId id="438"/>
          </p14:sldIdLst>
        </p14:section>
        <p14:section name="第七章 电子商务服务创新与案例分析" id="{A68BE3B5-0DCF-461F-9AA4-5BE05F85764E}">
          <p14:sldIdLst>
            <p14:sldId id="439"/>
            <p14:sldId id="440"/>
            <p14:sldId id="441"/>
            <p14:sldId id="442"/>
            <p14:sldId id="443"/>
            <p14:sldId id="444"/>
            <p14:sldId id="445"/>
            <p14:sldId id="446"/>
            <p14:sldId id="447"/>
            <p14:sldId id="448"/>
            <p14:sldId id="449"/>
            <p14:sldId id="450"/>
            <p14:sldId id="451"/>
            <p14:sldId id="452"/>
            <p14:sldId id="453"/>
            <p14:sldId id="454"/>
            <p14:sldId id="455"/>
            <p14:sldId id="456"/>
            <p14:sldId id="457"/>
            <p14:sldId id="458"/>
            <p14:sldId id="459"/>
            <p14:sldId id="460"/>
            <p14:sldId id="461"/>
            <p14:sldId id="462"/>
            <p14:sldId id="463"/>
            <p14:sldId id="464"/>
          </p14:sldIdLst>
        </p14:section>
        <p14:section name="第八章 电子商务创新技能实训" id="{4AC13622-8D47-418E-B656-CB6DE1D83A51}">
          <p14:sldIdLst>
            <p14:sldId id="465"/>
            <p14:sldId id="466"/>
            <p14:sldId id="467"/>
            <p14:sldId id="468"/>
            <p14:sldId id="469"/>
            <p14:sldId id="470"/>
            <p14:sldId id="471"/>
            <p14:sldId id="472"/>
            <p14:sldId id="473"/>
            <p14:sldId id="474"/>
            <p14:sldId id="475"/>
            <p14:sldId id="477"/>
            <p14:sldId id="476"/>
            <p14:sldId id="478"/>
            <p14:sldId id="479"/>
            <p14:sldId id="480"/>
            <p14:sldId id="481"/>
            <p14:sldId id="482"/>
            <p14:sldId id="483"/>
            <p14:sldId id="484"/>
            <p14:sldId id="485"/>
            <p14:sldId id="486"/>
            <p14:sldId id="487"/>
            <p14:sldId id="488"/>
            <p14:sldId id="500"/>
            <p14:sldId id="489"/>
            <p14:sldId id="501"/>
            <p14:sldId id="490"/>
            <p14:sldId id="491"/>
            <p14:sldId id="502"/>
            <p14:sldId id="492"/>
            <p14:sldId id="493"/>
            <p14:sldId id="503"/>
            <p14:sldId id="504"/>
            <p14:sldId id="494"/>
            <p14:sldId id="505"/>
            <p14:sldId id="506"/>
            <p14:sldId id="495"/>
            <p14:sldId id="507"/>
            <p14:sldId id="496"/>
            <p14:sldId id="508"/>
            <p14:sldId id="497"/>
            <p14:sldId id="509"/>
            <p14:sldId id="510"/>
            <p14:sldId id="498"/>
            <p14:sldId id="511"/>
            <p14:sldId id="499"/>
            <p14:sldId id="512"/>
            <p14:sldId id="513"/>
            <p14:sldId id="514"/>
            <p14:sldId id="515"/>
            <p14:sldId id="516"/>
            <p14:sldId id="517"/>
            <p14:sldId id="518"/>
            <p14:sldId id="519"/>
            <p14:sldId id="520"/>
            <p14:sldId id="521"/>
            <p14:sldId id="522"/>
            <p14:sldId id="523"/>
            <p14:sldId id="524"/>
            <p14:sldId id="525"/>
          </p14:sldIdLst>
        </p14:section>
        <p14:section name="封底" id="{E3D44CAA-CF85-4454-924E-5AA329B5705D}">
          <p14:sldIdLst>
            <p14:sldId id="52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2A40"/>
    <a:srgbClr val="13253D"/>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8" d="100"/>
          <a:sy n="108" d="100"/>
        </p:scale>
        <p:origin x="630" y="96"/>
      </p:cViewPr>
      <p:guideLst/>
    </p:cSldViewPr>
  </p:slideViewPr>
  <p:notesTextViewPr>
    <p:cViewPr>
      <p:scale>
        <a:sx n="1" d="1"/>
        <a:sy n="1" d="1"/>
      </p:scale>
      <p:origin x="0" y="0"/>
    </p:cViewPr>
  </p:notesTextViewPr>
  <p:notesViewPr>
    <p:cSldViewPr snapToGrid="0">
      <p:cViewPr varScale="1">
        <p:scale>
          <a:sx n="82" d="100"/>
          <a:sy n="82" d="100"/>
        </p:scale>
        <p:origin x="3876" y="9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notesMaster" Target="notesMasters/notesMaster1.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slide" Target="slides/slide264.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71" Type="http://schemas.openxmlformats.org/officeDocument/2006/relationships/presProps" Target="presProp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theme" Target="theme/theme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78CDB9-5097-444F-92A7-4FE45939CD1D}" type="datetimeFigureOut">
              <a:rPr lang="zh-CN" altLang="en-US" smtClean="0"/>
              <a:t>2026/5/20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E79C5D-EDE6-4C6D-8220-169510D3DEB3}" type="slidenum">
              <a:rPr lang="zh-CN" altLang="en-US" smtClean="0"/>
              <a:t>‹#›</a:t>
            </a:fld>
            <a:endParaRPr lang="zh-CN" altLang="en-US"/>
          </a:p>
        </p:txBody>
      </p:sp>
    </p:spTree>
    <p:extLst>
      <p:ext uri="{BB962C8B-B14F-4D97-AF65-F5344CB8AC3E}">
        <p14:creationId xmlns:p14="http://schemas.microsoft.com/office/powerpoint/2010/main" val="706511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总封面">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E96D631-4CF3-9811-AE31-E2FA1F982A80}"/>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l="7033" r="7033"/>
          <a:stretch>
            <a:fillRect/>
          </a:stretch>
        </p:blipFill>
        <p:spPr>
          <a:xfrm>
            <a:off x="1" y="0"/>
            <a:ext cx="8141606" cy="5329302"/>
          </a:xfrm>
          <a:prstGeom prst="rect">
            <a:avLst/>
          </a:prstGeom>
        </p:spPr>
      </p:pic>
      <p:sp>
        <p:nvSpPr>
          <p:cNvPr id="45" name="矩形 44">
            <a:extLst>
              <a:ext uri="{FF2B5EF4-FFF2-40B4-BE49-F238E27FC236}">
                <a16:creationId xmlns:a16="http://schemas.microsoft.com/office/drawing/2014/main" id="{8F5E7C48-D8C0-C91B-FD0A-37E48CE1C76E}"/>
              </a:ext>
            </a:extLst>
          </p:cNvPr>
          <p:cNvSpPr>
            <a:spLocks/>
          </p:cNvSpPr>
          <p:nvPr userDrawn="1"/>
        </p:nvSpPr>
        <p:spPr>
          <a:xfrm>
            <a:off x="0" y="0"/>
            <a:ext cx="12192000" cy="5329302"/>
          </a:xfrm>
          <a:prstGeom prst="rect">
            <a:avLst/>
          </a:prstGeom>
          <a:gradFill flip="none" rotWithShape="1">
            <a:gsLst>
              <a:gs pos="0">
                <a:srgbClr val="FF0000">
                  <a:alpha val="0"/>
                </a:srgbClr>
              </a:gs>
              <a:gs pos="63000">
                <a:schemeClr val="tx2">
                  <a:lumMod val="90000"/>
                  <a:lumOff val="10000"/>
                </a:schemeClr>
              </a:gs>
              <a:gs pos="50000">
                <a:schemeClr val="tx2">
                  <a:lumMod val="90000"/>
                  <a:lumOff val="1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C7306305-7C5D-460F-B155-A6D616AFD65E}"/>
              </a:ext>
            </a:extLst>
          </p:cNvPr>
          <p:cNvGrpSpPr/>
          <p:nvPr userDrawn="1"/>
        </p:nvGrpSpPr>
        <p:grpSpPr>
          <a:xfrm>
            <a:off x="1672231" y="1021583"/>
            <a:ext cx="8837971" cy="2214556"/>
            <a:chOff x="1677013" y="2086511"/>
            <a:chExt cx="8837971" cy="2214556"/>
          </a:xfrm>
        </p:grpSpPr>
        <p:sp>
          <p:nvSpPr>
            <p:cNvPr id="19" name="矩形 18">
              <a:extLst>
                <a:ext uri="{FF2B5EF4-FFF2-40B4-BE49-F238E27FC236}">
                  <a16:creationId xmlns:a16="http://schemas.microsoft.com/office/drawing/2014/main" id="{7E4E3264-B539-41DD-B4E6-C581151EFBF1}"/>
                </a:ext>
              </a:extLst>
            </p:cNvPr>
            <p:cNvSpPr/>
            <p:nvPr/>
          </p:nvSpPr>
          <p:spPr>
            <a:xfrm>
              <a:off x="1677013" y="2086511"/>
              <a:ext cx="8837971" cy="221455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D20551EE-5B66-4F87-8626-36A35169841F}"/>
                </a:ext>
              </a:extLst>
            </p:cNvPr>
            <p:cNvSpPr/>
            <p:nvPr/>
          </p:nvSpPr>
          <p:spPr>
            <a:xfrm>
              <a:off x="1833865" y="2231804"/>
              <a:ext cx="8524259" cy="192397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占位符 41">
            <a:extLst>
              <a:ext uri="{FF2B5EF4-FFF2-40B4-BE49-F238E27FC236}">
                <a16:creationId xmlns:a16="http://schemas.microsoft.com/office/drawing/2014/main" id="{0CC39FB3-A4A9-D421-64D0-883571920FFC}"/>
              </a:ext>
            </a:extLst>
          </p:cNvPr>
          <p:cNvSpPr>
            <a:spLocks noGrp="1"/>
          </p:cNvSpPr>
          <p:nvPr>
            <p:ph type="body" sz="quarter" idx="10" hasCustomPrompt="1"/>
          </p:nvPr>
        </p:nvSpPr>
        <p:spPr>
          <a:xfrm>
            <a:off x="1838658" y="1667196"/>
            <a:ext cx="8514684" cy="923330"/>
          </a:xfrm>
          <a:prstGeom prst="rect">
            <a:avLst/>
          </a:prstGeom>
        </p:spPr>
        <p:txBody>
          <a:bodyPr wrap="square" anchor="ctr" anchorCtr="1">
            <a:spAutoFit/>
          </a:bodyPr>
          <a:lstStyle>
            <a:lvl1pPr marL="0" indent="0" algn="ctr" defTabSz="914400" rtl="0" eaLnBrk="1" latinLnBrk="0" hangingPunct="1">
              <a:buNone/>
              <a:defRPr lang="zh-CN" altLang="en-US" sz="6000" b="1" kern="1200" dirty="0" smtClean="0">
                <a:gradFill flip="none" rotWithShape="1">
                  <a:gsLst>
                    <a:gs pos="0">
                      <a:schemeClr val="bg1"/>
                    </a:gs>
                    <a:gs pos="100000">
                      <a:schemeClr val="bg1">
                        <a:lumMod val="75000"/>
                      </a:schemeClr>
                    </a:gs>
                  </a:gsLst>
                  <a:lin ang="5400000" scaled="1"/>
                  <a:tileRect/>
                </a:gradFill>
                <a:latin typeface="微软雅黑" panose="020B0503020204020204" pitchFamily="34" charset="-122"/>
                <a:ea typeface="微软雅黑" panose="020B0503020204020204" pitchFamily="34" charset="-122"/>
                <a:cs typeface="+mn-cs"/>
              </a:defRPr>
            </a:lvl1pPr>
          </a:lstStyle>
          <a:p>
            <a:pPr lvl="0"/>
            <a:r>
              <a:rPr lang="zh-CN" altLang="en-US" dirty="0"/>
              <a:t>标题</a:t>
            </a:r>
          </a:p>
        </p:txBody>
      </p:sp>
      <p:pic>
        <p:nvPicPr>
          <p:cNvPr id="44" name="图片 43" descr="亮着灯的招牌&#10;&#10;AI 生成的内容可能不正确。">
            <a:extLst>
              <a:ext uri="{FF2B5EF4-FFF2-40B4-BE49-F238E27FC236}">
                <a16:creationId xmlns:a16="http://schemas.microsoft.com/office/drawing/2014/main" id="{2F5691ED-D2BD-C0E8-06A8-390220727AA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6321" y="5809480"/>
            <a:ext cx="4779358" cy="709626"/>
          </a:xfrm>
          <a:prstGeom prst="rect">
            <a:avLst/>
          </a:prstGeom>
        </p:spPr>
      </p:pic>
    </p:spTree>
    <p:extLst>
      <p:ext uri="{BB962C8B-B14F-4D97-AF65-F5344CB8AC3E}">
        <p14:creationId xmlns:p14="http://schemas.microsoft.com/office/powerpoint/2010/main" val="30028210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E96D631-4CF3-9811-AE31-E2FA1F982A80}"/>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l="7033" r="7033"/>
          <a:stretch>
            <a:fillRect/>
          </a:stretch>
        </p:blipFill>
        <p:spPr>
          <a:xfrm>
            <a:off x="1" y="0"/>
            <a:ext cx="8141606" cy="5329302"/>
          </a:xfrm>
          <a:prstGeom prst="rect">
            <a:avLst/>
          </a:prstGeom>
        </p:spPr>
      </p:pic>
      <p:sp>
        <p:nvSpPr>
          <p:cNvPr id="45" name="矩形 44">
            <a:extLst>
              <a:ext uri="{FF2B5EF4-FFF2-40B4-BE49-F238E27FC236}">
                <a16:creationId xmlns:a16="http://schemas.microsoft.com/office/drawing/2014/main" id="{8F5E7C48-D8C0-C91B-FD0A-37E48CE1C76E}"/>
              </a:ext>
            </a:extLst>
          </p:cNvPr>
          <p:cNvSpPr>
            <a:spLocks/>
          </p:cNvSpPr>
          <p:nvPr userDrawn="1"/>
        </p:nvSpPr>
        <p:spPr>
          <a:xfrm>
            <a:off x="0" y="0"/>
            <a:ext cx="12192000" cy="5329302"/>
          </a:xfrm>
          <a:prstGeom prst="rect">
            <a:avLst/>
          </a:prstGeom>
          <a:gradFill flip="none" rotWithShape="1">
            <a:gsLst>
              <a:gs pos="0">
                <a:srgbClr val="FF0000">
                  <a:alpha val="0"/>
                </a:srgbClr>
              </a:gs>
              <a:gs pos="63000">
                <a:schemeClr val="tx2">
                  <a:lumMod val="90000"/>
                  <a:lumOff val="10000"/>
                </a:schemeClr>
              </a:gs>
              <a:gs pos="50000">
                <a:schemeClr val="tx2">
                  <a:lumMod val="90000"/>
                  <a:lumOff val="10000"/>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C7306305-7C5D-460F-B155-A6D616AFD65E}"/>
              </a:ext>
            </a:extLst>
          </p:cNvPr>
          <p:cNvGrpSpPr/>
          <p:nvPr userDrawn="1"/>
        </p:nvGrpSpPr>
        <p:grpSpPr>
          <a:xfrm>
            <a:off x="1672231" y="1021583"/>
            <a:ext cx="8837971" cy="2214556"/>
            <a:chOff x="1677013" y="2086511"/>
            <a:chExt cx="8837971" cy="2214556"/>
          </a:xfrm>
        </p:grpSpPr>
        <p:sp>
          <p:nvSpPr>
            <p:cNvPr id="19" name="矩形 18">
              <a:extLst>
                <a:ext uri="{FF2B5EF4-FFF2-40B4-BE49-F238E27FC236}">
                  <a16:creationId xmlns:a16="http://schemas.microsoft.com/office/drawing/2014/main" id="{7E4E3264-B539-41DD-B4E6-C581151EFBF1}"/>
                </a:ext>
              </a:extLst>
            </p:cNvPr>
            <p:cNvSpPr/>
            <p:nvPr/>
          </p:nvSpPr>
          <p:spPr>
            <a:xfrm>
              <a:off x="1677013" y="2086511"/>
              <a:ext cx="8837971" cy="221455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D20551EE-5B66-4F87-8626-36A35169841F}"/>
                </a:ext>
              </a:extLst>
            </p:cNvPr>
            <p:cNvSpPr/>
            <p:nvPr/>
          </p:nvSpPr>
          <p:spPr>
            <a:xfrm>
              <a:off x="1833865" y="2231804"/>
              <a:ext cx="8524259" cy="192397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4" name="图片 43" descr="亮着灯的招牌&#10;&#10;AI 生成的内容可能不正确。">
            <a:extLst>
              <a:ext uri="{FF2B5EF4-FFF2-40B4-BE49-F238E27FC236}">
                <a16:creationId xmlns:a16="http://schemas.microsoft.com/office/drawing/2014/main" id="{2F5691ED-D2BD-C0E8-06A8-390220727AA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6321" y="5809480"/>
            <a:ext cx="4779358" cy="709626"/>
          </a:xfrm>
          <a:prstGeom prst="rect">
            <a:avLst/>
          </a:prstGeom>
        </p:spPr>
      </p:pic>
      <p:sp>
        <p:nvSpPr>
          <p:cNvPr id="4" name="文本框 3">
            <a:extLst>
              <a:ext uri="{FF2B5EF4-FFF2-40B4-BE49-F238E27FC236}">
                <a16:creationId xmlns:a16="http://schemas.microsoft.com/office/drawing/2014/main" id="{7223B47B-95C2-02C1-8CF9-064429DA62DC}"/>
              </a:ext>
            </a:extLst>
          </p:cNvPr>
          <p:cNvSpPr txBox="1"/>
          <p:nvPr userDrawn="1"/>
        </p:nvSpPr>
        <p:spPr>
          <a:xfrm>
            <a:off x="3654383" y="1667196"/>
            <a:ext cx="4873657" cy="923330"/>
          </a:xfrm>
          <a:prstGeom prst="rect">
            <a:avLst/>
          </a:prstGeom>
          <a:noFill/>
        </p:spPr>
        <p:txBody>
          <a:bodyPr wrap="square" rtlCol="0">
            <a:spAutoFit/>
          </a:bodyPr>
          <a:lstStyle/>
          <a:p>
            <a:pPr marL="0" lvl="0" indent="0" algn="ctr" defTabSz="914400" rtl="0" eaLnBrk="1" latinLnBrk="0" hangingPunct="1">
              <a:lnSpc>
                <a:spcPct val="90000"/>
              </a:lnSpc>
              <a:spcBef>
                <a:spcPts val="1000"/>
              </a:spcBef>
              <a:buFont typeface="Arial" panose="020B0604020202020204" pitchFamily="34" charset="0"/>
              <a:buNone/>
            </a:pPr>
            <a:r>
              <a:rPr lang="zh-CN" altLang="en-US" sz="6000" b="1" kern="1200" dirty="0">
                <a:gradFill flip="none" rotWithShape="1">
                  <a:gsLst>
                    <a:gs pos="0">
                      <a:schemeClr val="bg1"/>
                    </a:gs>
                    <a:gs pos="100000">
                      <a:schemeClr val="bg1">
                        <a:lumMod val="75000"/>
                      </a:schemeClr>
                    </a:gs>
                  </a:gsLst>
                  <a:lin ang="5400000" scaled="1"/>
                  <a:tileRect/>
                </a:gradFill>
                <a:latin typeface="微软雅黑" panose="020B0503020204020204" pitchFamily="34" charset="-122"/>
                <a:ea typeface="微软雅黑" panose="020B0503020204020204" pitchFamily="34" charset="-122"/>
                <a:cs typeface="+mn-cs"/>
              </a:rPr>
              <a:t>感 谢 观 看</a:t>
            </a:r>
          </a:p>
        </p:txBody>
      </p:sp>
    </p:spTree>
    <p:extLst>
      <p:ext uri="{BB962C8B-B14F-4D97-AF65-F5344CB8AC3E}">
        <p14:creationId xmlns:p14="http://schemas.microsoft.com/office/powerpoint/2010/main" val="7619141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2FC510C0-D1CC-28F1-FDD6-B060E06FAA44}"/>
              </a:ext>
            </a:extLst>
          </p:cNvPr>
          <p:cNvPicPr>
            <a:picLocks noChangeAspect="1"/>
          </p:cNvPicPr>
          <p:nvPr userDrawn="1"/>
        </p:nvPicPr>
        <p:blipFill>
          <a:blip r:embed="rId3">
            <a:extLst>
              <a:ext uri="{28A0092B-C50C-407E-A947-70E740481C1C}">
                <a14:useLocalDpi xmlns:a14="http://schemas.microsoft.com/office/drawing/2010/main" val="0"/>
              </a:ext>
            </a:extLst>
          </a:blip>
          <a:srcRect l="29069" r="29069"/>
          <a:stretch/>
        </p:blipFill>
        <p:spPr>
          <a:xfrm>
            <a:off x="0" y="0"/>
            <a:ext cx="5122820" cy="6858000"/>
          </a:xfrm>
          <a:prstGeom prst="rect">
            <a:avLst/>
          </a:prstGeom>
        </p:spPr>
      </p:pic>
      <p:sp>
        <p:nvSpPr>
          <p:cNvPr id="12" name="矩形 11">
            <a:extLst>
              <a:ext uri="{FF2B5EF4-FFF2-40B4-BE49-F238E27FC236}">
                <a16:creationId xmlns:a16="http://schemas.microsoft.com/office/drawing/2014/main" id="{F3147001-4A6A-57BB-3956-976C9E43C2AF}"/>
              </a:ext>
            </a:extLst>
          </p:cNvPr>
          <p:cNvSpPr>
            <a:spLocks/>
          </p:cNvSpPr>
          <p:nvPr userDrawn="1"/>
        </p:nvSpPr>
        <p:spPr>
          <a:xfrm>
            <a:off x="0" y="0"/>
            <a:ext cx="5122819" cy="6858000"/>
          </a:xfrm>
          <a:prstGeom prst="rect">
            <a:avLst/>
          </a:prstGeom>
          <a:solidFill>
            <a:schemeClr val="tx2">
              <a:lumMod val="90000"/>
              <a:lumOff val="1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CCC406EC-33BE-97A8-A165-58775E7066D4}"/>
              </a:ext>
            </a:extLst>
          </p:cNvPr>
          <p:cNvGrpSpPr/>
          <p:nvPr userDrawn="1"/>
        </p:nvGrpSpPr>
        <p:grpSpPr>
          <a:xfrm>
            <a:off x="286270" y="562368"/>
            <a:ext cx="4474040" cy="1826654"/>
            <a:chOff x="1677013" y="2086511"/>
            <a:chExt cx="8837971" cy="2214556"/>
          </a:xfrm>
        </p:grpSpPr>
        <p:sp>
          <p:nvSpPr>
            <p:cNvPr id="15" name="矩形 14">
              <a:extLst>
                <a:ext uri="{FF2B5EF4-FFF2-40B4-BE49-F238E27FC236}">
                  <a16:creationId xmlns:a16="http://schemas.microsoft.com/office/drawing/2014/main" id="{0AF7A6B4-2090-E3A7-CFC9-17B30E6D36B7}"/>
                </a:ext>
              </a:extLst>
            </p:cNvPr>
            <p:cNvSpPr/>
            <p:nvPr/>
          </p:nvSpPr>
          <p:spPr>
            <a:xfrm>
              <a:off x="1677013" y="2086511"/>
              <a:ext cx="8837971" cy="221455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6202DB04-AF87-C399-02AB-0A5EDE3E3D3D}"/>
                </a:ext>
              </a:extLst>
            </p:cNvPr>
            <p:cNvSpPr/>
            <p:nvPr/>
          </p:nvSpPr>
          <p:spPr>
            <a:xfrm>
              <a:off x="1833865" y="2231804"/>
              <a:ext cx="8524259" cy="192397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a:extLst>
              <a:ext uri="{FF2B5EF4-FFF2-40B4-BE49-F238E27FC236}">
                <a16:creationId xmlns:a16="http://schemas.microsoft.com/office/drawing/2014/main" id="{6A186C6D-6654-F7B5-9F17-7BA51B9259B2}"/>
              </a:ext>
            </a:extLst>
          </p:cNvPr>
          <p:cNvSpPr txBox="1"/>
          <p:nvPr userDrawn="1"/>
        </p:nvSpPr>
        <p:spPr>
          <a:xfrm>
            <a:off x="979054" y="801421"/>
            <a:ext cx="3164713" cy="92333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6000" b="1" kern="1200" dirty="0">
                <a:gradFill flip="none" rotWithShape="1">
                  <a:gsLst>
                    <a:gs pos="0">
                      <a:schemeClr val="bg1"/>
                    </a:gs>
                    <a:gs pos="100000">
                      <a:schemeClr val="bg1">
                        <a:lumMod val="75000"/>
                      </a:schemeClr>
                    </a:gs>
                  </a:gsLst>
                  <a:lin ang="5400000" scaled="1"/>
                  <a:tileRect/>
                </a:gradFill>
                <a:latin typeface="微软雅黑" panose="020B0503020204020204" pitchFamily="34" charset="-122"/>
                <a:ea typeface="微软雅黑" panose="020B0503020204020204" pitchFamily="34" charset="-122"/>
                <a:cs typeface="+mn-cs"/>
              </a:rPr>
              <a:t>目录</a:t>
            </a:r>
            <a:endParaRPr lang="zh-CN" altLang="en-US" sz="6000" dirty="0"/>
          </a:p>
        </p:txBody>
      </p:sp>
      <p:sp>
        <p:nvSpPr>
          <p:cNvPr id="20" name="文本框 19">
            <a:extLst>
              <a:ext uri="{FF2B5EF4-FFF2-40B4-BE49-F238E27FC236}">
                <a16:creationId xmlns:a16="http://schemas.microsoft.com/office/drawing/2014/main" id="{2B352D71-10D6-1A10-ECF5-4D96C3856A81}"/>
              </a:ext>
            </a:extLst>
          </p:cNvPr>
          <p:cNvSpPr txBox="1"/>
          <p:nvPr userDrawn="1"/>
        </p:nvSpPr>
        <p:spPr>
          <a:xfrm>
            <a:off x="979054" y="1544270"/>
            <a:ext cx="3164712" cy="78483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sz="5000" b="1" kern="1200" dirty="0">
                <a:gradFill flip="none" rotWithShape="1">
                  <a:gsLst>
                    <a:gs pos="0">
                      <a:schemeClr val="bg1"/>
                    </a:gs>
                    <a:gs pos="100000">
                      <a:schemeClr val="bg1">
                        <a:lumMod val="75000"/>
                      </a:schemeClr>
                    </a:gs>
                  </a:gsLst>
                  <a:lin ang="5400000" scaled="1"/>
                  <a:tileRect/>
                </a:gradFill>
                <a:latin typeface="微软雅黑" panose="020B0503020204020204" pitchFamily="34" charset="-122"/>
                <a:ea typeface="微软雅黑" panose="020B0503020204020204" pitchFamily="34" charset="-122"/>
                <a:cs typeface="+mn-cs"/>
              </a:rPr>
              <a:t>Contents</a:t>
            </a:r>
          </a:p>
        </p:txBody>
      </p:sp>
      <p:sp>
        <p:nvSpPr>
          <p:cNvPr id="21" name="矩形 20">
            <a:extLst>
              <a:ext uri="{FF2B5EF4-FFF2-40B4-BE49-F238E27FC236}">
                <a16:creationId xmlns:a16="http://schemas.microsoft.com/office/drawing/2014/main" id="{11B64836-5B63-30AC-6EDD-BEAED7B62CB7}"/>
              </a:ext>
            </a:extLst>
          </p:cNvPr>
          <p:cNvSpPr/>
          <p:nvPr userDrawn="1"/>
        </p:nvSpPr>
        <p:spPr>
          <a:xfrm>
            <a:off x="5057961" y="0"/>
            <a:ext cx="64857"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541D662B-877F-6804-EFF8-74097529530D}"/>
              </a:ext>
            </a:extLst>
          </p:cNvPr>
          <p:cNvSpPr>
            <a:spLocks noGrp="1"/>
          </p:cNvSpPr>
          <p:nvPr>
            <p:ph type="body" sz="quarter" idx="10" hasCustomPrompt="1"/>
          </p:nvPr>
        </p:nvSpPr>
        <p:spPr>
          <a:xfrm>
            <a:off x="5956916" y="627964"/>
            <a:ext cx="1161473" cy="546963"/>
          </a:xfrm>
          <a:prstGeom prst="rect">
            <a:avLst/>
          </a:prstGeom>
        </p:spPr>
        <p:txBody>
          <a:bodyPr anchor="ctr" anchorCtr="0"/>
          <a:lstStyle>
            <a:lvl1pPr marL="0" indent="0" algn="l">
              <a:buNone/>
              <a:defRPr>
                <a:latin typeface="微软雅黑" panose="020B0503020204020204" pitchFamily="34" charset="-122"/>
                <a:ea typeface="微软雅黑" panose="020B0503020204020204" pitchFamily="34" charset="-122"/>
              </a:defRPr>
            </a:lvl1pPr>
          </a:lstStyle>
          <a:p>
            <a:r>
              <a:rPr lang="zh-CN" altLang="en-US" sz="2400" b="1" dirty="0"/>
              <a:t>序号</a:t>
            </a:r>
          </a:p>
        </p:txBody>
      </p:sp>
      <p:sp>
        <p:nvSpPr>
          <p:cNvPr id="23" name="文本占位符 2">
            <a:extLst>
              <a:ext uri="{FF2B5EF4-FFF2-40B4-BE49-F238E27FC236}">
                <a16:creationId xmlns:a16="http://schemas.microsoft.com/office/drawing/2014/main" id="{63D7D2C3-9689-F0A6-5ECF-96975D829B09}"/>
              </a:ext>
            </a:extLst>
          </p:cNvPr>
          <p:cNvSpPr>
            <a:spLocks noGrp="1"/>
          </p:cNvSpPr>
          <p:nvPr>
            <p:ph type="body" sz="quarter" idx="11"/>
          </p:nvPr>
        </p:nvSpPr>
        <p:spPr>
          <a:xfrm>
            <a:off x="5956917" y="1197877"/>
            <a:ext cx="6081202" cy="569913"/>
          </a:xfrm>
          <a:prstGeom prst="rect">
            <a:avLst/>
          </a:prstGeom>
        </p:spPr>
        <p:txBody>
          <a:bodyPr anchor="ctr" anchorCtr="0"/>
          <a:lstStyle>
            <a:lvl1pPr marL="0" indent="0" algn="l">
              <a:buNone/>
              <a:defRPr>
                <a:latin typeface="微软雅黑" panose="020B0503020204020204" pitchFamily="34" charset="-122"/>
                <a:ea typeface="微软雅黑" panose="020B0503020204020204" pitchFamily="34" charset="-122"/>
              </a:defRPr>
            </a:lvl1pPr>
          </a:lstStyle>
          <a:p>
            <a:pPr>
              <a:lnSpc>
                <a:spcPts val="2880"/>
              </a:lnSpc>
            </a:pPr>
            <a:endParaRPr lang="zh-CN" altLang="en-US" sz="2400" dirty="0"/>
          </a:p>
        </p:txBody>
      </p:sp>
      <p:sp>
        <p:nvSpPr>
          <p:cNvPr id="36" name="文本占位符 1">
            <a:extLst>
              <a:ext uri="{FF2B5EF4-FFF2-40B4-BE49-F238E27FC236}">
                <a16:creationId xmlns:a16="http://schemas.microsoft.com/office/drawing/2014/main" id="{A3A46395-2707-90C9-03B1-FDA3020E2690}"/>
              </a:ext>
            </a:extLst>
          </p:cNvPr>
          <p:cNvSpPr>
            <a:spLocks noGrp="1"/>
          </p:cNvSpPr>
          <p:nvPr>
            <p:ph type="body" sz="quarter" idx="12" hasCustomPrompt="1"/>
          </p:nvPr>
        </p:nvSpPr>
        <p:spPr>
          <a:xfrm>
            <a:off x="5956919" y="1949945"/>
            <a:ext cx="1161473" cy="546963"/>
          </a:xfrm>
          <a:prstGeom prst="rect">
            <a:avLst/>
          </a:prstGeom>
        </p:spPr>
        <p:txBody>
          <a:bodyPr anchor="ctr" anchorCtr="0"/>
          <a:lstStyle>
            <a:lvl1pPr marL="0" indent="0" algn="l">
              <a:buNone/>
              <a:defRPr>
                <a:latin typeface="微软雅黑" panose="020B0503020204020204" pitchFamily="34" charset="-122"/>
                <a:ea typeface="微软雅黑" panose="020B0503020204020204" pitchFamily="34" charset="-122"/>
              </a:defRPr>
            </a:lvl1pPr>
          </a:lstStyle>
          <a:p>
            <a:r>
              <a:rPr lang="zh-CN" altLang="en-US" sz="2400" b="1" dirty="0"/>
              <a:t>序号</a:t>
            </a:r>
          </a:p>
        </p:txBody>
      </p:sp>
      <p:sp>
        <p:nvSpPr>
          <p:cNvPr id="37" name="文本占位符 2">
            <a:extLst>
              <a:ext uri="{FF2B5EF4-FFF2-40B4-BE49-F238E27FC236}">
                <a16:creationId xmlns:a16="http://schemas.microsoft.com/office/drawing/2014/main" id="{6B95050F-F4B3-AA3C-C869-C9B5ED926F4E}"/>
              </a:ext>
            </a:extLst>
          </p:cNvPr>
          <p:cNvSpPr>
            <a:spLocks noGrp="1"/>
          </p:cNvSpPr>
          <p:nvPr>
            <p:ph type="body" sz="quarter" idx="13"/>
          </p:nvPr>
        </p:nvSpPr>
        <p:spPr>
          <a:xfrm>
            <a:off x="5956920" y="2519858"/>
            <a:ext cx="6081202" cy="569913"/>
          </a:xfrm>
          <a:prstGeom prst="rect">
            <a:avLst/>
          </a:prstGeom>
        </p:spPr>
        <p:txBody>
          <a:bodyPr anchor="ctr" anchorCtr="0"/>
          <a:lstStyle>
            <a:lvl1pPr marL="0" indent="0" algn="l">
              <a:buNone/>
              <a:defRPr>
                <a:latin typeface="微软雅黑" panose="020B0503020204020204" pitchFamily="34" charset="-122"/>
                <a:ea typeface="微软雅黑" panose="020B0503020204020204" pitchFamily="34" charset="-122"/>
              </a:defRPr>
            </a:lvl1pPr>
          </a:lstStyle>
          <a:p>
            <a:pPr>
              <a:lnSpc>
                <a:spcPts val="2880"/>
              </a:lnSpc>
            </a:pPr>
            <a:endParaRPr lang="zh-CN" altLang="en-US" sz="2400" dirty="0"/>
          </a:p>
        </p:txBody>
      </p:sp>
      <p:sp>
        <p:nvSpPr>
          <p:cNvPr id="38" name="文本占位符 1">
            <a:extLst>
              <a:ext uri="{FF2B5EF4-FFF2-40B4-BE49-F238E27FC236}">
                <a16:creationId xmlns:a16="http://schemas.microsoft.com/office/drawing/2014/main" id="{9D0E8FDE-525A-D11B-4E6C-F4009C1D3841}"/>
              </a:ext>
            </a:extLst>
          </p:cNvPr>
          <p:cNvSpPr>
            <a:spLocks noGrp="1"/>
          </p:cNvSpPr>
          <p:nvPr>
            <p:ph type="body" sz="quarter" idx="14" hasCustomPrompt="1"/>
          </p:nvPr>
        </p:nvSpPr>
        <p:spPr>
          <a:xfrm>
            <a:off x="5956917" y="3271926"/>
            <a:ext cx="1161473" cy="546963"/>
          </a:xfrm>
          <a:prstGeom prst="rect">
            <a:avLst/>
          </a:prstGeom>
        </p:spPr>
        <p:txBody>
          <a:bodyPr anchor="ctr" anchorCtr="0"/>
          <a:lstStyle>
            <a:lvl1pPr marL="0" indent="0" algn="l">
              <a:buNone/>
              <a:defRPr>
                <a:latin typeface="微软雅黑" panose="020B0503020204020204" pitchFamily="34" charset="-122"/>
                <a:ea typeface="微软雅黑" panose="020B0503020204020204" pitchFamily="34" charset="-122"/>
              </a:defRPr>
            </a:lvl1pPr>
          </a:lstStyle>
          <a:p>
            <a:r>
              <a:rPr lang="zh-CN" altLang="en-US" sz="2400" b="1" dirty="0"/>
              <a:t>序号</a:t>
            </a:r>
          </a:p>
        </p:txBody>
      </p:sp>
      <p:sp>
        <p:nvSpPr>
          <p:cNvPr id="39" name="文本占位符 2">
            <a:extLst>
              <a:ext uri="{FF2B5EF4-FFF2-40B4-BE49-F238E27FC236}">
                <a16:creationId xmlns:a16="http://schemas.microsoft.com/office/drawing/2014/main" id="{C3228136-E5B3-82BF-F81F-6FAC717329F6}"/>
              </a:ext>
            </a:extLst>
          </p:cNvPr>
          <p:cNvSpPr>
            <a:spLocks noGrp="1"/>
          </p:cNvSpPr>
          <p:nvPr>
            <p:ph type="body" sz="quarter" idx="15"/>
          </p:nvPr>
        </p:nvSpPr>
        <p:spPr>
          <a:xfrm>
            <a:off x="5956918" y="3841839"/>
            <a:ext cx="6081202" cy="569913"/>
          </a:xfrm>
          <a:prstGeom prst="rect">
            <a:avLst/>
          </a:prstGeom>
        </p:spPr>
        <p:txBody>
          <a:bodyPr anchor="ctr" anchorCtr="0"/>
          <a:lstStyle>
            <a:lvl1pPr marL="0" indent="0" algn="l">
              <a:buNone/>
              <a:defRPr>
                <a:latin typeface="微软雅黑" panose="020B0503020204020204" pitchFamily="34" charset="-122"/>
                <a:ea typeface="微软雅黑" panose="020B0503020204020204" pitchFamily="34" charset="-122"/>
              </a:defRPr>
            </a:lvl1pPr>
          </a:lstStyle>
          <a:p>
            <a:pPr>
              <a:lnSpc>
                <a:spcPts val="2880"/>
              </a:lnSpc>
            </a:pPr>
            <a:endParaRPr lang="zh-CN" altLang="en-US" sz="2400" dirty="0"/>
          </a:p>
        </p:txBody>
      </p:sp>
      <p:sp>
        <p:nvSpPr>
          <p:cNvPr id="40" name="文本占位符 1">
            <a:extLst>
              <a:ext uri="{FF2B5EF4-FFF2-40B4-BE49-F238E27FC236}">
                <a16:creationId xmlns:a16="http://schemas.microsoft.com/office/drawing/2014/main" id="{9516AC84-C941-3D3C-77B4-E7475B01BF90}"/>
              </a:ext>
            </a:extLst>
          </p:cNvPr>
          <p:cNvSpPr>
            <a:spLocks noGrp="1"/>
          </p:cNvSpPr>
          <p:nvPr>
            <p:ph type="body" sz="quarter" idx="16" hasCustomPrompt="1"/>
          </p:nvPr>
        </p:nvSpPr>
        <p:spPr>
          <a:xfrm>
            <a:off x="5956915" y="4593907"/>
            <a:ext cx="1161473" cy="546963"/>
          </a:xfrm>
          <a:prstGeom prst="rect">
            <a:avLst/>
          </a:prstGeom>
        </p:spPr>
        <p:txBody>
          <a:bodyPr anchor="ctr" anchorCtr="0"/>
          <a:lstStyle>
            <a:lvl1pPr marL="0" indent="0" algn="l">
              <a:buNone/>
              <a:defRPr>
                <a:latin typeface="微软雅黑" panose="020B0503020204020204" pitchFamily="34" charset="-122"/>
                <a:ea typeface="微软雅黑" panose="020B0503020204020204" pitchFamily="34" charset="-122"/>
              </a:defRPr>
            </a:lvl1pPr>
          </a:lstStyle>
          <a:p>
            <a:r>
              <a:rPr lang="zh-CN" altLang="en-US" sz="2400" b="1" dirty="0"/>
              <a:t>序号</a:t>
            </a:r>
          </a:p>
        </p:txBody>
      </p:sp>
      <p:sp>
        <p:nvSpPr>
          <p:cNvPr id="41" name="文本占位符 2">
            <a:extLst>
              <a:ext uri="{FF2B5EF4-FFF2-40B4-BE49-F238E27FC236}">
                <a16:creationId xmlns:a16="http://schemas.microsoft.com/office/drawing/2014/main" id="{D5BA541A-5C05-446B-51FB-A04C50726A23}"/>
              </a:ext>
            </a:extLst>
          </p:cNvPr>
          <p:cNvSpPr>
            <a:spLocks noGrp="1"/>
          </p:cNvSpPr>
          <p:nvPr>
            <p:ph type="body" sz="quarter" idx="17"/>
          </p:nvPr>
        </p:nvSpPr>
        <p:spPr>
          <a:xfrm>
            <a:off x="5956916" y="5163820"/>
            <a:ext cx="6081202" cy="569913"/>
          </a:xfrm>
          <a:prstGeom prst="rect">
            <a:avLst/>
          </a:prstGeom>
        </p:spPr>
        <p:txBody>
          <a:bodyPr anchor="ctr" anchorCtr="0"/>
          <a:lstStyle>
            <a:lvl1pPr marL="0" indent="0" algn="l">
              <a:buNone/>
              <a:defRPr>
                <a:latin typeface="微软雅黑" panose="020B0503020204020204" pitchFamily="34" charset="-122"/>
                <a:ea typeface="微软雅黑" panose="020B0503020204020204" pitchFamily="34" charset="-122"/>
              </a:defRPr>
            </a:lvl1pPr>
          </a:lstStyle>
          <a:p>
            <a:pPr>
              <a:lnSpc>
                <a:spcPts val="2880"/>
              </a:lnSpc>
            </a:pPr>
            <a:endParaRPr lang="zh-CN" altLang="en-US" sz="2400" dirty="0"/>
          </a:p>
        </p:txBody>
      </p:sp>
    </p:spTree>
    <p:extLst>
      <p:ext uri="{BB962C8B-B14F-4D97-AF65-F5344CB8AC3E}">
        <p14:creationId xmlns:p14="http://schemas.microsoft.com/office/powerpoint/2010/main" val="8554670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封面">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F9E1D625-6B6C-30ED-8BF0-636390CBA966}"/>
              </a:ext>
            </a:extLst>
          </p:cNvPr>
          <p:cNvSpPr/>
          <p:nvPr userDrawn="1"/>
        </p:nvSpPr>
        <p:spPr>
          <a:xfrm>
            <a:off x="719237" y="2821312"/>
            <a:ext cx="1979367" cy="1215375"/>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6AFCF9F2-B6BD-4BC9-D64E-D3277D2D5088}"/>
              </a:ext>
            </a:extLst>
          </p:cNvPr>
          <p:cNvSpPr>
            <a:spLocks/>
          </p:cNvSpPr>
          <p:nvPr userDrawn="1"/>
        </p:nvSpPr>
        <p:spPr>
          <a:xfrm rot="10800000">
            <a:off x="1176433" y="3990968"/>
            <a:ext cx="9996487"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15">
            <a:extLst>
              <a:ext uri="{FF2B5EF4-FFF2-40B4-BE49-F238E27FC236}">
                <a16:creationId xmlns:a16="http://schemas.microsoft.com/office/drawing/2014/main" id="{4BF168D6-1B11-AB4A-47F3-3C20A95409D2}"/>
              </a:ext>
            </a:extLst>
          </p:cNvPr>
          <p:cNvSpPr>
            <a:spLocks noGrp="1"/>
          </p:cNvSpPr>
          <p:nvPr>
            <p:ph type="body" sz="quarter" idx="19" hasCustomPrompt="1"/>
          </p:nvPr>
        </p:nvSpPr>
        <p:spPr>
          <a:xfrm>
            <a:off x="719237" y="2973034"/>
            <a:ext cx="1979367" cy="911932"/>
          </a:xfrm>
          <a:prstGeom prst="rect">
            <a:avLst/>
          </a:prstGeom>
        </p:spPr>
        <p:txBody>
          <a:bodyPr anchor="ctr" anchorCtr="1"/>
          <a:lstStyle>
            <a:lvl1pPr marL="0" indent="0" algn="ctr">
              <a:buNone/>
              <a:defRPr sz="4000" b="1">
                <a:solidFill>
                  <a:schemeClr val="bg1"/>
                </a:solidFill>
                <a:latin typeface="微软雅黑" panose="020B0503020204020204" pitchFamily="34" charset="-122"/>
                <a:ea typeface="微软雅黑" panose="020B0503020204020204" pitchFamily="34" charset="-122"/>
              </a:defRPr>
            </a:lvl1pPr>
            <a:lvl2pPr marL="457177" indent="0">
              <a:buNone/>
              <a:defRPr>
                <a:solidFill>
                  <a:schemeClr val="bg1"/>
                </a:solidFill>
                <a:latin typeface="微软雅黑" panose="020B0503020204020204" pitchFamily="34" charset="-122"/>
                <a:ea typeface="微软雅黑" panose="020B0503020204020204" pitchFamily="34" charset="-122"/>
              </a:defRPr>
            </a:lvl2pPr>
            <a:lvl3pPr marL="914353" indent="0">
              <a:buNone/>
              <a:defRPr>
                <a:solidFill>
                  <a:schemeClr val="bg1"/>
                </a:solidFill>
                <a:latin typeface="微软雅黑" panose="020B0503020204020204" pitchFamily="34" charset="-122"/>
                <a:ea typeface="微软雅黑" panose="020B0503020204020204" pitchFamily="34" charset="-122"/>
              </a:defRPr>
            </a:lvl3pPr>
            <a:lvl4pPr marL="1371531" indent="0">
              <a:buNone/>
              <a:defRPr>
                <a:solidFill>
                  <a:schemeClr val="bg1"/>
                </a:solidFill>
                <a:latin typeface="微软雅黑" panose="020B0503020204020204" pitchFamily="34" charset="-122"/>
                <a:ea typeface="微软雅黑" panose="020B0503020204020204" pitchFamily="34" charset="-122"/>
              </a:defRPr>
            </a:lvl4pPr>
            <a:lvl5pPr marL="1828709" indent="0">
              <a:buNone/>
              <a:defRPr>
                <a:solidFill>
                  <a:schemeClr val="bg1"/>
                </a:solidFill>
                <a:latin typeface="微软雅黑" panose="020B0503020204020204" pitchFamily="34" charset="-122"/>
                <a:ea typeface="微软雅黑" panose="020B0503020204020204" pitchFamily="34" charset="-122"/>
              </a:defRPr>
            </a:lvl5pPr>
          </a:lstStyle>
          <a:p>
            <a:pPr lvl="0"/>
            <a:r>
              <a:rPr lang="zh-CN" altLang="en-US" dirty="0"/>
              <a:t>序号</a:t>
            </a:r>
          </a:p>
        </p:txBody>
      </p:sp>
      <p:sp>
        <p:nvSpPr>
          <p:cNvPr id="21" name="文本占位符 15">
            <a:extLst>
              <a:ext uri="{FF2B5EF4-FFF2-40B4-BE49-F238E27FC236}">
                <a16:creationId xmlns:a16="http://schemas.microsoft.com/office/drawing/2014/main" id="{E6288A35-E1BE-B1DD-2100-11C694EB3C03}"/>
              </a:ext>
            </a:extLst>
          </p:cNvPr>
          <p:cNvSpPr>
            <a:spLocks noGrp="1"/>
          </p:cNvSpPr>
          <p:nvPr>
            <p:ph type="body" sz="quarter" idx="20"/>
          </p:nvPr>
        </p:nvSpPr>
        <p:spPr>
          <a:xfrm>
            <a:off x="2809188" y="2973034"/>
            <a:ext cx="8363732" cy="911932"/>
          </a:xfrm>
          <a:prstGeom prst="rect">
            <a:avLst/>
          </a:prstGeom>
        </p:spPr>
        <p:txBody>
          <a:bodyPr anchor="ctr" anchorCtr="0"/>
          <a:lstStyle>
            <a:lvl1pPr marL="0" indent="0" algn="l">
              <a:buNone/>
              <a:defRPr sz="4000" b="1">
                <a:solidFill>
                  <a:schemeClr val="tx2">
                    <a:lumMod val="90000"/>
                    <a:lumOff val="1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vl2pPr marL="457177" indent="0">
              <a:buNone/>
              <a:defRPr>
                <a:solidFill>
                  <a:schemeClr val="bg1"/>
                </a:solidFill>
                <a:latin typeface="微软雅黑" panose="020B0503020204020204" pitchFamily="34" charset="-122"/>
                <a:ea typeface="微软雅黑" panose="020B0503020204020204" pitchFamily="34" charset="-122"/>
              </a:defRPr>
            </a:lvl2pPr>
            <a:lvl3pPr marL="914353" indent="0">
              <a:buNone/>
              <a:defRPr>
                <a:solidFill>
                  <a:schemeClr val="bg1"/>
                </a:solidFill>
                <a:latin typeface="微软雅黑" panose="020B0503020204020204" pitchFamily="34" charset="-122"/>
                <a:ea typeface="微软雅黑" panose="020B0503020204020204" pitchFamily="34" charset="-122"/>
              </a:defRPr>
            </a:lvl3pPr>
            <a:lvl4pPr marL="1371531" indent="0">
              <a:buNone/>
              <a:defRPr>
                <a:solidFill>
                  <a:schemeClr val="bg1"/>
                </a:solidFill>
                <a:latin typeface="微软雅黑" panose="020B0503020204020204" pitchFamily="34" charset="-122"/>
                <a:ea typeface="微软雅黑" panose="020B0503020204020204" pitchFamily="34" charset="-122"/>
              </a:defRPr>
            </a:lvl4pPr>
            <a:lvl5pPr marL="1828709" indent="0">
              <a:buNone/>
              <a:defRPr>
                <a:solidFill>
                  <a:schemeClr val="bg1"/>
                </a:solidFill>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17965722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封面">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2956B7D-9770-FC27-457D-48814C633038}"/>
              </a:ext>
            </a:extLst>
          </p:cNvPr>
          <p:cNvSpPr>
            <a:spLocks/>
          </p:cNvSpPr>
          <p:nvPr userDrawn="1"/>
        </p:nvSpPr>
        <p:spPr>
          <a:xfrm rot="10800000">
            <a:off x="0" y="2351440"/>
            <a:ext cx="10363200" cy="51192"/>
          </a:xfrm>
          <a:prstGeom prst="rect">
            <a:avLst/>
          </a:prstGeom>
          <a:gradFill flip="none" rotWithShape="1">
            <a:gsLst>
              <a:gs pos="0">
                <a:srgbClr val="FF0000">
                  <a:alpha val="0"/>
                </a:srgbClr>
              </a:gs>
              <a:gs pos="2500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15">
            <a:extLst>
              <a:ext uri="{FF2B5EF4-FFF2-40B4-BE49-F238E27FC236}">
                <a16:creationId xmlns:a16="http://schemas.microsoft.com/office/drawing/2014/main" id="{95869CD3-9F2E-F42B-85C6-78BFB6571264}"/>
              </a:ext>
            </a:extLst>
          </p:cNvPr>
          <p:cNvSpPr>
            <a:spLocks noGrp="1"/>
          </p:cNvSpPr>
          <p:nvPr>
            <p:ph type="body" sz="quarter" idx="15" hasCustomPrompt="1"/>
          </p:nvPr>
        </p:nvSpPr>
        <p:spPr>
          <a:xfrm>
            <a:off x="395289" y="1295053"/>
            <a:ext cx="2790825" cy="911932"/>
          </a:xfrm>
          <a:prstGeom prst="rect">
            <a:avLst/>
          </a:prstGeom>
        </p:spPr>
        <p:txBody>
          <a:bodyPr anchor="ctr" anchorCtr="1"/>
          <a:lstStyle>
            <a:lvl1pPr marL="0" indent="0" algn="ctr">
              <a:buNone/>
              <a:defRPr sz="4000" b="1">
                <a:solidFill>
                  <a:schemeClr val="tx2">
                    <a:lumMod val="90000"/>
                    <a:lumOff val="1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vl2pPr marL="457177" indent="0">
              <a:buNone/>
              <a:defRPr>
                <a:solidFill>
                  <a:schemeClr val="bg1"/>
                </a:solidFill>
                <a:latin typeface="微软雅黑" panose="020B0503020204020204" pitchFamily="34" charset="-122"/>
                <a:ea typeface="微软雅黑" panose="020B0503020204020204" pitchFamily="34" charset="-122"/>
              </a:defRPr>
            </a:lvl2pPr>
            <a:lvl3pPr marL="914353" indent="0">
              <a:buNone/>
              <a:defRPr>
                <a:solidFill>
                  <a:schemeClr val="bg1"/>
                </a:solidFill>
                <a:latin typeface="微软雅黑" panose="020B0503020204020204" pitchFamily="34" charset="-122"/>
                <a:ea typeface="微软雅黑" panose="020B0503020204020204" pitchFamily="34" charset="-122"/>
              </a:defRPr>
            </a:lvl3pPr>
            <a:lvl4pPr marL="1371531" indent="0">
              <a:buNone/>
              <a:defRPr>
                <a:solidFill>
                  <a:schemeClr val="bg1"/>
                </a:solidFill>
                <a:latin typeface="微软雅黑" panose="020B0503020204020204" pitchFamily="34" charset="-122"/>
                <a:ea typeface="微软雅黑" panose="020B0503020204020204" pitchFamily="34" charset="-122"/>
              </a:defRPr>
            </a:lvl4pPr>
            <a:lvl5pPr marL="1828709" indent="0">
              <a:buNone/>
              <a:defRPr>
                <a:solidFill>
                  <a:schemeClr val="bg1"/>
                </a:solidFill>
                <a:latin typeface="微软雅黑" panose="020B0503020204020204" pitchFamily="34" charset="-122"/>
                <a:ea typeface="微软雅黑" panose="020B0503020204020204" pitchFamily="34" charset="-122"/>
              </a:defRPr>
            </a:lvl5pPr>
          </a:lstStyle>
          <a:p>
            <a:pPr lvl="0"/>
            <a:r>
              <a:rPr lang="zh-CN" altLang="en-US" dirty="0"/>
              <a:t>序号</a:t>
            </a:r>
          </a:p>
        </p:txBody>
      </p:sp>
      <p:sp>
        <p:nvSpPr>
          <p:cNvPr id="7" name="文本占位符 15">
            <a:extLst>
              <a:ext uri="{FF2B5EF4-FFF2-40B4-BE49-F238E27FC236}">
                <a16:creationId xmlns:a16="http://schemas.microsoft.com/office/drawing/2014/main" id="{78A47C6D-D73D-2307-26BA-3181411A7CA9}"/>
              </a:ext>
            </a:extLst>
          </p:cNvPr>
          <p:cNvSpPr>
            <a:spLocks noGrp="1"/>
          </p:cNvSpPr>
          <p:nvPr>
            <p:ph type="body" sz="quarter" idx="16"/>
          </p:nvPr>
        </p:nvSpPr>
        <p:spPr>
          <a:xfrm>
            <a:off x="1900238" y="2691544"/>
            <a:ext cx="8462961" cy="911932"/>
          </a:xfrm>
          <a:prstGeom prst="rect">
            <a:avLst/>
          </a:prstGeom>
        </p:spPr>
        <p:txBody>
          <a:bodyPr anchor="ctr" anchorCtr="0"/>
          <a:lstStyle>
            <a:lvl1pPr marL="0" indent="0" algn="l">
              <a:buNone/>
              <a:defRPr sz="4000" b="1">
                <a:solidFill>
                  <a:schemeClr val="tx2">
                    <a:lumMod val="90000"/>
                    <a:lumOff val="10000"/>
                  </a:schemeClr>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vl2pPr marL="457177" indent="0">
              <a:buNone/>
              <a:defRPr>
                <a:solidFill>
                  <a:schemeClr val="bg1"/>
                </a:solidFill>
                <a:latin typeface="微软雅黑" panose="020B0503020204020204" pitchFamily="34" charset="-122"/>
                <a:ea typeface="微软雅黑" panose="020B0503020204020204" pitchFamily="34" charset="-122"/>
              </a:defRPr>
            </a:lvl2pPr>
            <a:lvl3pPr marL="914353" indent="0">
              <a:buNone/>
              <a:defRPr>
                <a:solidFill>
                  <a:schemeClr val="bg1"/>
                </a:solidFill>
                <a:latin typeface="微软雅黑" panose="020B0503020204020204" pitchFamily="34" charset="-122"/>
                <a:ea typeface="微软雅黑" panose="020B0503020204020204" pitchFamily="34" charset="-122"/>
              </a:defRPr>
            </a:lvl3pPr>
            <a:lvl4pPr marL="1371531" indent="0">
              <a:buNone/>
              <a:defRPr>
                <a:solidFill>
                  <a:schemeClr val="bg1"/>
                </a:solidFill>
                <a:latin typeface="微软雅黑" panose="020B0503020204020204" pitchFamily="34" charset="-122"/>
                <a:ea typeface="微软雅黑" panose="020B0503020204020204" pitchFamily="34" charset="-122"/>
              </a:defRPr>
            </a:lvl4pPr>
            <a:lvl5pPr marL="1828709" indent="0">
              <a:buNone/>
              <a:defRPr>
                <a:solidFill>
                  <a:schemeClr val="bg1"/>
                </a:solidFill>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4400923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学习指导">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F438A4F-424E-4947-B1D6-AAE1436AC386}"/>
              </a:ext>
            </a:extLst>
          </p:cNvPr>
          <p:cNvSpPr txBox="1"/>
          <p:nvPr userDrawn="1"/>
        </p:nvSpPr>
        <p:spPr>
          <a:xfrm>
            <a:off x="876298" y="124519"/>
            <a:ext cx="10998993" cy="523220"/>
          </a:xfrm>
          <a:prstGeom prst="rect">
            <a:avLst/>
          </a:prstGeom>
          <a:noFill/>
        </p:spPr>
        <p:txBody>
          <a:bodyPr wrap="square" rtlCol="0">
            <a:spAutoFit/>
          </a:bodyPr>
          <a:lstStyle/>
          <a:p>
            <a:r>
              <a:rPr lang="zh-CN" altLang="en-US" sz="2800" b="1" kern="1200" dirty="0">
                <a:solidFill>
                  <a:schemeClr val="tx2">
                    <a:lumMod val="90000"/>
                    <a:lumOff val="10000"/>
                  </a:schemeClr>
                </a:solidFill>
                <a:latin typeface="微软雅黑" panose="020B0503020204020204" pitchFamily="34" charset="-122"/>
                <a:ea typeface="微软雅黑" panose="020B0503020204020204" pitchFamily="34" charset="-122"/>
                <a:cs typeface="+mj-cs"/>
              </a:rPr>
              <a:t>学习目标</a:t>
            </a:r>
          </a:p>
        </p:txBody>
      </p:sp>
      <p:sp>
        <p:nvSpPr>
          <p:cNvPr id="3" name="矩形 2">
            <a:extLst>
              <a:ext uri="{FF2B5EF4-FFF2-40B4-BE49-F238E27FC236}">
                <a16:creationId xmlns:a16="http://schemas.microsoft.com/office/drawing/2014/main" id="{D9C1AB74-F08D-2479-6426-41547F60B43A}"/>
              </a:ext>
            </a:extLst>
          </p:cNvPr>
          <p:cNvSpPr>
            <a:spLocks/>
          </p:cNvSpPr>
          <p:nvPr userDrawn="1"/>
        </p:nvSpPr>
        <p:spPr>
          <a:xfrm rot="10800000" flipV="1">
            <a:off x="316707" y="642676"/>
            <a:ext cx="11558586"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7">
            <a:extLst>
              <a:ext uri="{FF2B5EF4-FFF2-40B4-BE49-F238E27FC236}">
                <a16:creationId xmlns:a16="http://schemas.microsoft.com/office/drawing/2014/main" id="{BA1249F7-8359-BDBA-F877-FB4A3BD32FB6}"/>
              </a:ext>
            </a:extLst>
          </p:cNvPr>
          <p:cNvSpPr>
            <a:spLocks noGrp="1"/>
          </p:cNvSpPr>
          <p:nvPr>
            <p:ph type="body" sz="quarter" idx="10"/>
          </p:nvPr>
        </p:nvSpPr>
        <p:spPr>
          <a:xfrm>
            <a:off x="316706" y="3158829"/>
            <a:ext cx="11558585" cy="540341"/>
          </a:xfrm>
          <a:prstGeom prst="rect">
            <a:avLst/>
          </a:prstGeom>
        </p:spPr>
        <p:txBody>
          <a:bodyPr anchor="ctr" anchorCtr="0">
            <a:spAutoFit/>
          </a:bodyPr>
          <a:lstStyle>
            <a:lvl1pPr marL="0" indent="0" algn="just" defTabSz="914400" rtl="0" eaLnBrk="1" latinLnBrk="0" hangingPunct="1">
              <a:lnSpc>
                <a:spcPct val="150000"/>
              </a:lnSpc>
              <a:spcBef>
                <a:spcPts val="0"/>
              </a:spcBef>
              <a:buNone/>
              <a:defRPr lang="zh-CN" altLang="en-US" sz="2200" b="0" kern="1200" dirty="0" smtClean="0">
                <a:solidFill>
                  <a:schemeClr val="tx1"/>
                </a:solidFill>
                <a:latin typeface="微软雅黑" panose="020B0503020204020204" pitchFamily="34" charset="-122"/>
                <a:ea typeface="微软雅黑" panose="020B0503020204020204" pitchFamily="34" charset="-122"/>
                <a:cs typeface="+mj-cs"/>
              </a:defRPr>
            </a:lvl1pPr>
            <a:lvl2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2pPr>
            <a:lvl3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3pPr>
            <a:lvl4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4pPr>
            <a:lvl5pPr marL="0" indent="714375" algn="l" defTabSz="914400" rtl="0" eaLnBrk="1" latinLnBrk="0" hangingPunct="1">
              <a:lnSpc>
                <a:spcPct val="150000"/>
              </a:lnSpc>
              <a:spcBef>
                <a:spcPts val="375"/>
              </a:spcBef>
              <a:buNone/>
              <a:defRPr lang="zh-CN" altLang="en-US" sz="2500" b="0" kern="1200" dirty="0">
                <a:solidFill>
                  <a:schemeClr val="tx1"/>
                </a:solidFill>
                <a:latin typeface="微软雅黑" panose="020B0503020204020204" pitchFamily="34" charset="-122"/>
                <a:ea typeface="微软雅黑" panose="020B0503020204020204" pitchFamily="34" charset="-122"/>
                <a:cs typeface="+mj-cs"/>
              </a:defRPr>
            </a:lvl5pPr>
          </a:lstStyle>
          <a:p>
            <a:pPr lvl="0"/>
            <a:endParaRPr lang="en-US" altLang="zh-CN" dirty="0"/>
          </a:p>
        </p:txBody>
      </p:sp>
      <p:sp>
        <p:nvSpPr>
          <p:cNvPr id="9" name="直角三角形 8">
            <a:extLst>
              <a:ext uri="{FF2B5EF4-FFF2-40B4-BE49-F238E27FC236}">
                <a16:creationId xmlns:a16="http://schemas.microsoft.com/office/drawing/2014/main" id="{B04171E2-36EF-C461-1237-FD4B97D6A465}"/>
              </a:ext>
            </a:extLst>
          </p:cNvPr>
          <p:cNvSpPr/>
          <p:nvPr userDrawn="1"/>
        </p:nvSpPr>
        <p:spPr>
          <a:xfrm rot="10800000" flipH="1">
            <a:off x="494508" y="106728"/>
            <a:ext cx="441327" cy="558802"/>
          </a:xfrm>
          <a:prstGeom prst="rtTriangle">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D42AFBB6-FF37-96C2-CCB3-DE9F9662A81A}"/>
              </a:ext>
            </a:extLst>
          </p:cNvPr>
          <p:cNvSpPr/>
          <p:nvPr userDrawn="1"/>
        </p:nvSpPr>
        <p:spPr>
          <a:xfrm>
            <a:off x="316707" y="106733"/>
            <a:ext cx="177801" cy="558802"/>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斜纹 10">
            <a:extLst>
              <a:ext uri="{FF2B5EF4-FFF2-40B4-BE49-F238E27FC236}">
                <a16:creationId xmlns:a16="http://schemas.microsoft.com/office/drawing/2014/main" id="{B29C38D6-C70A-1672-BB35-6CD173D9AC5E}"/>
              </a:ext>
            </a:extLst>
          </p:cNvPr>
          <p:cNvSpPr/>
          <p:nvPr userDrawn="1"/>
        </p:nvSpPr>
        <p:spPr>
          <a:xfrm>
            <a:off x="316706" y="106733"/>
            <a:ext cx="441327" cy="558802"/>
          </a:xfrm>
          <a:prstGeom prst="diagStripe">
            <a:avLst>
              <a:gd name="adj" fmla="val 4937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chemeClr val="tx1"/>
              </a:solidFill>
            </a:endParaRPr>
          </a:p>
        </p:txBody>
      </p:sp>
    </p:spTree>
    <p:extLst>
      <p:ext uri="{BB962C8B-B14F-4D97-AF65-F5344CB8AC3E}">
        <p14:creationId xmlns:p14="http://schemas.microsoft.com/office/powerpoint/2010/main" val="40197715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思维导图">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F438A4F-424E-4947-B1D6-AAE1436AC386}"/>
              </a:ext>
            </a:extLst>
          </p:cNvPr>
          <p:cNvSpPr txBox="1"/>
          <p:nvPr userDrawn="1"/>
        </p:nvSpPr>
        <p:spPr>
          <a:xfrm>
            <a:off x="876298" y="124519"/>
            <a:ext cx="10998993" cy="523220"/>
          </a:xfrm>
          <a:prstGeom prst="rect">
            <a:avLst/>
          </a:prstGeom>
          <a:noFill/>
        </p:spPr>
        <p:txBody>
          <a:bodyPr wrap="square" rtlCol="0">
            <a:spAutoFit/>
          </a:bodyPr>
          <a:lstStyle/>
          <a:p>
            <a:r>
              <a:rPr lang="zh-CN" altLang="en-US" sz="2800" b="1" kern="1200" dirty="0">
                <a:solidFill>
                  <a:schemeClr val="tx2">
                    <a:lumMod val="90000"/>
                    <a:lumOff val="10000"/>
                  </a:schemeClr>
                </a:solidFill>
                <a:latin typeface="微软雅黑" panose="020B0503020204020204" pitchFamily="34" charset="-122"/>
                <a:ea typeface="微软雅黑" panose="020B0503020204020204" pitchFamily="34" charset="-122"/>
                <a:cs typeface="+mj-cs"/>
              </a:rPr>
              <a:t>思维导图</a:t>
            </a:r>
          </a:p>
        </p:txBody>
      </p:sp>
      <p:sp>
        <p:nvSpPr>
          <p:cNvPr id="3" name="矩形 2">
            <a:extLst>
              <a:ext uri="{FF2B5EF4-FFF2-40B4-BE49-F238E27FC236}">
                <a16:creationId xmlns:a16="http://schemas.microsoft.com/office/drawing/2014/main" id="{D9C1AB74-F08D-2479-6426-41547F60B43A}"/>
              </a:ext>
            </a:extLst>
          </p:cNvPr>
          <p:cNvSpPr>
            <a:spLocks/>
          </p:cNvSpPr>
          <p:nvPr userDrawn="1"/>
        </p:nvSpPr>
        <p:spPr>
          <a:xfrm rot="10800000" flipV="1">
            <a:off x="316707" y="642676"/>
            <a:ext cx="11558586"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a:extLst>
              <a:ext uri="{FF2B5EF4-FFF2-40B4-BE49-F238E27FC236}">
                <a16:creationId xmlns:a16="http://schemas.microsoft.com/office/drawing/2014/main" id="{B04171E2-36EF-C461-1237-FD4B97D6A465}"/>
              </a:ext>
            </a:extLst>
          </p:cNvPr>
          <p:cNvSpPr/>
          <p:nvPr userDrawn="1"/>
        </p:nvSpPr>
        <p:spPr>
          <a:xfrm rot="10800000" flipH="1">
            <a:off x="494508" y="106728"/>
            <a:ext cx="441327" cy="558802"/>
          </a:xfrm>
          <a:prstGeom prst="rtTriangle">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D42AFBB6-FF37-96C2-CCB3-DE9F9662A81A}"/>
              </a:ext>
            </a:extLst>
          </p:cNvPr>
          <p:cNvSpPr/>
          <p:nvPr userDrawn="1"/>
        </p:nvSpPr>
        <p:spPr>
          <a:xfrm>
            <a:off x="316707" y="106733"/>
            <a:ext cx="177801" cy="558802"/>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斜纹 10">
            <a:extLst>
              <a:ext uri="{FF2B5EF4-FFF2-40B4-BE49-F238E27FC236}">
                <a16:creationId xmlns:a16="http://schemas.microsoft.com/office/drawing/2014/main" id="{B29C38D6-C70A-1672-BB35-6CD173D9AC5E}"/>
              </a:ext>
            </a:extLst>
          </p:cNvPr>
          <p:cNvSpPr/>
          <p:nvPr userDrawn="1"/>
        </p:nvSpPr>
        <p:spPr>
          <a:xfrm>
            <a:off x="316706" y="106733"/>
            <a:ext cx="441327" cy="558802"/>
          </a:xfrm>
          <a:prstGeom prst="diagStripe">
            <a:avLst>
              <a:gd name="adj" fmla="val 4937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chemeClr val="tx1"/>
              </a:solidFill>
            </a:endParaRPr>
          </a:p>
        </p:txBody>
      </p:sp>
      <p:sp>
        <p:nvSpPr>
          <p:cNvPr id="2" name="图片占位符 8">
            <a:extLst>
              <a:ext uri="{FF2B5EF4-FFF2-40B4-BE49-F238E27FC236}">
                <a16:creationId xmlns:a16="http://schemas.microsoft.com/office/drawing/2014/main" id="{34D5258F-8884-9662-CAE5-39BB7B5CD29D}"/>
              </a:ext>
            </a:extLst>
          </p:cNvPr>
          <p:cNvSpPr>
            <a:spLocks noGrp="1"/>
          </p:cNvSpPr>
          <p:nvPr>
            <p:ph type="pic" sz="quarter" idx="12"/>
          </p:nvPr>
        </p:nvSpPr>
        <p:spPr>
          <a:xfrm>
            <a:off x="316706" y="665529"/>
            <a:ext cx="11558586" cy="6020917"/>
          </a:xfrm>
          <a:prstGeom prst="rect">
            <a:avLst/>
          </a:prstGeom>
        </p:spPr>
        <p:txBody>
          <a:bodyPr/>
          <a:lstStyle/>
          <a:p>
            <a:endParaRPr lang="zh-CN" altLang="en-US"/>
          </a:p>
        </p:txBody>
      </p:sp>
    </p:spTree>
    <p:extLst>
      <p:ext uri="{BB962C8B-B14F-4D97-AF65-F5344CB8AC3E}">
        <p14:creationId xmlns:p14="http://schemas.microsoft.com/office/powerpoint/2010/main" val="41156821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B1F333-84FA-49EF-AB13-486C067059D2}"/>
              </a:ext>
            </a:extLst>
          </p:cNvPr>
          <p:cNvSpPr>
            <a:spLocks noGrp="1"/>
          </p:cNvSpPr>
          <p:nvPr>
            <p:ph type="title"/>
          </p:nvPr>
        </p:nvSpPr>
        <p:spPr>
          <a:xfrm>
            <a:off x="876300" y="171554"/>
            <a:ext cx="10998993" cy="480131"/>
          </a:xfrm>
          <a:prstGeom prst="rect">
            <a:avLst/>
          </a:prstGeom>
        </p:spPr>
        <p:txBody>
          <a:bodyPr wrap="square" anchor="ctr" anchorCtr="0">
            <a:spAutoFit/>
          </a:bodyPr>
          <a:lstStyle>
            <a:lvl1pPr>
              <a:defRPr sz="2800" b="1">
                <a:solidFill>
                  <a:schemeClr val="tx2">
                    <a:lumMod val="90000"/>
                    <a:lumOff val="10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3" name="矩形 2">
            <a:extLst>
              <a:ext uri="{FF2B5EF4-FFF2-40B4-BE49-F238E27FC236}">
                <a16:creationId xmlns:a16="http://schemas.microsoft.com/office/drawing/2014/main" id="{D9C1AB74-F08D-2479-6426-41547F60B43A}"/>
              </a:ext>
            </a:extLst>
          </p:cNvPr>
          <p:cNvSpPr>
            <a:spLocks/>
          </p:cNvSpPr>
          <p:nvPr userDrawn="1"/>
        </p:nvSpPr>
        <p:spPr>
          <a:xfrm rot="10800000" flipV="1">
            <a:off x="316707" y="642676"/>
            <a:ext cx="11558586"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7">
            <a:extLst>
              <a:ext uri="{FF2B5EF4-FFF2-40B4-BE49-F238E27FC236}">
                <a16:creationId xmlns:a16="http://schemas.microsoft.com/office/drawing/2014/main" id="{BA1249F7-8359-BDBA-F877-FB4A3BD32FB6}"/>
              </a:ext>
            </a:extLst>
          </p:cNvPr>
          <p:cNvSpPr>
            <a:spLocks noGrp="1"/>
          </p:cNvSpPr>
          <p:nvPr>
            <p:ph type="body" sz="quarter" idx="10"/>
          </p:nvPr>
        </p:nvSpPr>
        <p:spPr>
          <a:xfrm>
            <a:off x="316702" y="3417250"/>
            <a:ext cx="11558585" cy="540341"/>
          </a:xfrm>
          <a:prstGeom prst="rect">
            <a:avLst/>
          </a:prstGeom>
        </p:spPr>
        <p:txBody>
          <a:bodyPr anchor="ctr" anchorCtr="0">
            <a:spAutoFit/>
          </a:bodyPr>
          <a:lstStyle>
            <a:lvl1pPr marL="0" marR="0" indent="714375"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lang="zh-CN" altLang="en-US" sz="2200" b="0" kern="1200" dirty="0" smtClean="0">
                <a:solidFill>
                  <a:schemeClr val="tx1"/>
                </a:solidFill>
                <a:latin typeface="微软雅黑" panose="020B0503020204020204" pitchFamily="34" charset="-122"/>
                <a:ea typeface="微软雅黑" panose="020B0503020204020204" pitchFamily="34" charset="-122"/>
                <a:cs typeface="+mj-cs"/>
              </a:defRPr>
            </a:lvl1pPr>
            <a:lvl2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2pPr>
            <a:lvl3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3pPr>
            <a:lvl4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4pPr>
            <a:lvl5pPr marL="0" indent="714375" algn="l" defTabSz="914400" rtl="0" eaLnBrk="1" latinLnBrk="0" hangingPunct="1">
              <a:lnSpc>
                <a:spcPct val="150000"/>
              </a:lnSpc>
              <a:spcBef>
                <a:spcPts val="375"/>
              </a:spcBef>
              <a:buNone/>
              <a:defRPr lang="zh-CN" altLang="en-US" sz="2500" b="0" kern="1200" dirty="0">
                <a:solidFill>
                  <a:schemeClr val="tx1"/>
                </a:solidFill>
                <a:latin typeface="微软雅黑" panose="020B0503020204020204" pitchFamily="34" charset="-122"/>
                <a:ea typeface="微软雅黑" panose="020B0503020204020204" pitchFamily="34" charset="-122"/>
                <a:cs typeface="+mj-cs"/>
              </a:defRPr>
            </a:lvl5pPr>
          </a:lstStyle>
          <a:p>
            <a:pPr lvl="0"/>
            <a:endParaRPr lang="en-US" altLang="zh-CN" dirty="0"/>
          </a:p>
        </p:txBody>
      </p:sp>
      <p:sp>
        <p:nvSpPr>
          <p:cNvPr id="9" name="直角三角形 8">
            <a:extLst>
              <a:ext uri="{FF2B5EF4-FFF2-40B4-BE49-F238E27FC236}">
                <a16:creationId xmlns:a16="http://schemas.microsoft.com/office/drawing/2014/main" id="{B04171E2-36EF-C461-1237-FD4B97D6A465}"/>
              </a:ext>
            </a:extLst>
          </p:cNvPr>
          <p:cNvSpPr/>
          <p:nvPr userDrawn="1"/>
        </p:nvSpPr>
        <p:spPr>
          <a:xfrm rot="10800000" flipH="1">
            <a:off x="494508" y="106728"/>
            <a:ext cx="441327" cy="558802"/>
          </a:xfrm>
          <a:prstGeom prst="rtTriangle">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D42AFBB6-FF37-96C2-CCB3-DE9F9662A81A}"/>
              </a:ext>
            </a:extLst>
          </p:cNvPr>
          <p:cNvSpPr/>
          <p:nvPr userDrawn="1"/>
        </p:nvSpPr>
        <p:spPr>
          <a:xfrm>
            <a:off x="316707" y="106733"/>
            <a:ext cx="177801" cy="558802"/>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斜纹 10">
            <a:extLst>
              <a:ext uri="{FF2B5EF4-FFF2-40B4-BE49-F238E27FC236}">
                <a16:creationId xmlns:a16="http://schemas.microsoft.com/office/drawing/2014/main" id="{B29C38D6-C70A-1672-BB35-6CD173D9AC5E}"/>
              </a:ext>
            </a:extLst>
          </p:cNvPr>
          <p:cNvSpPr/>
          <p:nvPr userDrawn="1"/>
        </p:nvSpPr>
        <p:spPr>
          <a:xfrm>
            <a:off x="316706" y="106733"/>
            <a:ext cx="441327" cy="558802"/>
          </a:xfrm>
          <a:prstGeom prst="diagStripe">
            <a:avLst>
              <a:gd name="adj" fmla="val 4937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chemeClr val="tx1"/>
              </a:solidFill>
            </a:endParaRPr>
          </a:p>
        </p:txBody>
      </p:sp>
    </p:spTree>
    <p:extLst>
      <p:ext uri="{BB962C8B-B14F-4D97-AF65-F5344CB8AC3E}">
        <p14:creationId xmlns:p14="http://schemas.microsoft.com/office/powerpoint/2010/main" val="5218288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正文+分栏页">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B1F333-84FA-49EF-AB13-486C067059D2}"/>
              </a:ext>
            </a:extLst>
          </p:cNvPr>
          <p:cNvSpPr>
            <a:spLocks noGrp="1"/>
          </p:cNvSpPr>
          <p:nvPr>
            <p:ph type="title"/>
          </p:nvPr>
        </p:nvSpPr>
        <p:spPr>
          <a:xfrm>
            <a:off x="876300" y="171554"/>
            <a:ext cx="10998993" cy="480131"/>
          </a:xfrm>
          <a:prstGeom prst="rect">
            <a:avLst/>
          </a:prstGeom>
        </p:spPr>
        <p:txBody>
          <a:bodyPr wrap="square" anchor="ctr" anchorCtr="0">
            <a:spAutoFit/>
          </a:bodyPr>
          <a:lstStyle>
            <a:lvl1pPr>
              <a:defRPr sz="2800" b="1">
                <a:solidFill>
                  <a:schemeClr val="tx2">
                    <a:lumMod val="90000"/>
                    <a:lumOff val="10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3" name="矩形 2">
            <a:extLst>
              <a:ext uri="{FF2B5EF4-FFF2-40B4-BE49-F238E27FC236}">
                <a16:creationId xmlns:a16="http://schemas.microsoft.com/office/drawing/2014/main" id="{D9C1AB74-F08D-2479-6426-41547F60B43A}"/>
              </a:ext>
            </a:extLst>
          </p:cNvPr>
          <p:cNvSpPr>
            <a:spLocks/>
          </p:cNvSpPr>
          <p:nvPr userDrawn="1"/>
        </p:nvSpPr>
        <p:spPr>
          <a:xfrm rot="10800000" flipV="1">
            <a:off x="316707" y="642676"/>
            <a:ext cx="11558586"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7">
            <a:extLst>
              <a:ext uri="{FF2B5EF4-FFF2-40B4-BE49-F238E27FC236}">
                <a16:creationId xmlns:a16="http://schemas.microsoft.com/office/drawing/2014/main" id="{BA1249F7-8359-BDBA-F877-FB4A3BD32FB6}"/>
              </a:ext>
            </a:extLst>
          </p:cNvPr>
          <p:cNvSpPr>
            <a:spLocks noGrp="1"/>
          </p:cNvSpPr>
          <p:nvPr>
            <p:ph type="body" sz="quarter" idx="10"/>
          </p:nvPr>
        </p:nvSpPr>
        <p:spPr>
          <a:xfrm>
            <a:off x="316706" y="694110"/>
            <a:ext cx="11558585" cy="540341"/>
          </a:xfrm>
          <a:prstGeom prst="rect">
            <a:avLst/>
          </a:prstGeom>
        </p:spPr>
        <p:txBody>
          <a:bodyPr>
            <a:spAutoFit/>
          </a:bodyPr>
          <a:lstStyle>
            <a:lvl1pPr marL="0" marR="0" indent="714375"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lang="zh-CN" altLang="en-US" sz="2200" b="0" kern="1200" dirty="0" smtClean="0">
                <a:solidFill>
                  <a:schemeClr val="tx1"/>
                </a:solidFill>
                <a:latin typeface="微软雅黑" panose="020B0503020204020204" pitchFamily="34" charset="-122"/>
                <a:ea typeface="微软雅黑" panose="020B0503020204020204" pitchFamily="34" charset="-122"/>
                <a:cs typeface="+mj-cs"/>
              </a:defRPr>
            </a:lvl1pPr>
            <a:lvl2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2pPr>
            <a:lvl3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3pPr>
            <a:lvl4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4pPr>
            <a:lvl5pPr marL="0" indent="714375" algn="l" defTabSz="914400" rtl="0" eaLnBrk="1" latinLnBrk="0" hangingPunct="1">
              <a:lnSpc>
                <a:spcPct val="150000"/>
              </a:lnSpc>
              <a:spcBef>
                <a:spcPts val="375"/>
              </a:spcBef>
              <a:buNone/>
              <a:defRPr lang="zh-CN" altLang="en-US" sz="2500" b="0" kern="1200" dirty="0">
                <a:solidFill>
                  <a:schemeClr val="tx1"/>
                </a:solidFill>
                <a:latin typeface="微软雅黑" panose="020B0503020204020204" pitchFamily="34" charset="-122"/>
                <a:ea typeface="微软雅黑" panose="020B0503020204020204" pitchFamily="34" charset="-122"/>
                <a:cs typeface="+mj-cs"/>
              </a:defRPr>
            </a:lvl5pPr>
          </a:lstStyle>
          <a:p>
            <a:pPr lvl="0"/>
            <a:endParaRPr lang="en-US" altLang="zh-CN" dirty="0"/>
          </a:p>
        </p:txBody>
      </p:sp>
      <p:sp>
        <p:nvSpPr>
          <p:cNvPr id="9" name="直角三角形 8">
            <a:extLst>
              <a:ext uri="{FF2B5EF4-FFF2-40B4-BE49-F238E27FC236}">
                <a16:creationId xmlns:a16="http://schemas.microsoft.com/office/drawing/2014/main" id="{B04171E2-36EF-C461-1237-FD4B97D6A465}"/>
              </a:ext>
            </a:extLst>
          </p:cNvPr>
          <p:cNvSpPr/>
          <p:nvPr userDrawn="1"/>
        </p:nvSpPr>
        <p:spPr>
          <a:xfrm rot="10800000" flipH="1">
            <a:off x="494508" y="106728"/>
            <a:ext cx="441327" cy="558802"/>
          </a:xfrm>
          <a:prstGeom prst="rtTriangle">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D42AFBB6-FF37-96C2-CCB3-DE9F9662A81A}"/>
              </a:ext>
            </a:extLst>
          </p:cNvPr>
          <p:cNvSpPr/>
          <p:nvPr userDrawn="1"/>
        </p:nvSpPr>
        <p:spPr>
          <a:xfrm>
            <a:off x="316707" y="106733"/>
            <a:ext cx="177801" cy="558802"/>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斜纹 10">
            <a:extLst>
              <a:ext uri="{FF2B5EF4-FFF2-40B4-BE49-F238E27FC236}">
                <a16:creationId xmlns:a16="http://schemas.microsoft.com/office/drawing/2014/main" id="{B29C38D6-C70A-1672-BB35-6CD173D9AC5E}"/>
              </a:ext>
            </a:extLst>
          </p:cNvPr>
          <p:cNvSpPr/>
          <p:nvPr userDrawn="1"/>
        </p:nvSpPr>
        <p:spPr>
          <a:xfrm>
            <a:off x="316706" y="106733"/>
            <a:ext cx="441327" cy="558802"/>
          </a:xfrm>
          <a:prstGeom prst="diagStripe">
            <a:avLst>
              <a:gd name="adj" fmla="val 4937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chemeClr val="tx1"/>
              </a:solidFill>
            </a:endParaRPr>
          </a:p>
        </p:txBody>
      </p:sp>
      <p:sp>
        <p:nvSpPr>
          <p:cNvPr id="4" name="文本占位符 7">
            <a:extLst>
              <a:ext uri="{FF2B5EF4-FFF2-40B4-BE49-F238E27FC236}">
                <a16:creationId xmlns:a16="http://schemas.microsoft.com/office/drawing/2014/main" id="{BA344A8F-2709-4BFC-6A95-CDCBD6D4F8AD}"/>
              </a:ext>
            </a:extLst>
          </p:cNvPr>
          <p:cNvSpPr>
            <a:spLocks noGrp="1"/>
          </p:cNvSpPr>
          <p:nvPr>
            <p:ph type="body" sz="quarter" idx="11"/>
          </p:nvPr>
        </p:nvSpPr>
        <p:spPr>
          <a:xfrm>
            <a:off x="316705" y="1303742"/>
            <a:ext cx="11558585" cy="586764"/>
          </a:xfrm>
          <a:prstGeom prst="rect">
            <a:avLst/>
          </a:prstGeom>
        </p:spPr>
        <p:txBody>
          <a:bodyPr numCol="2">
            <a:spAutoFit/>
          </a:bodyPr>
          <a:lstStyle>
            <a:lvl1pPr marL="0" marR="0" indent="714375"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lang="zh-CN" altLang="en-US" sz="2200" b="0" kern="1200" dirty="0" smtClean="0">
                <a:solidFill>
                  <a:schemeClr val="tx1"/>
                </a:solidFill>
                <a:latin typeface="微软雅黑" panose="020B0503020204020204" pitchFamily="34" charset="-122"/>
                <a:ea typeface="微软雅黑" panose="020B0503020204020204" pitchFamily="34" charset="-122"/>
                <a:cs typeface="+mj-cs"/>
              </a:defRPr>
            </a:lvl1pPr>
            <a:lvl2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2pPr>
            <a:lvl3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3pPr>
            <a:lvl4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4pPr>
            <a:lvl5pPr marL="0" indent="714375" algn="l" defTabSz="914400" rtl="0" eaLnBrk="1" latinLnBrk="0" hangingPunct="1">
              <a:lnSpc>
                <a:spcPct val="150000"/>
              </a:lnSpc>
              <a:spcBef>
                <a:spcPts val="375"/>
              </a:spcBef>
              <a:buNone/>
              <a:defRPr lang="zh-CN" altLang="en-US" sz="2500" b="0" kern="1200" dirty="0">
                <a:solidFill>
                  <a:schemeClr val="tx1"/>
                </a:solidFill>
                <a:latin typeface="微软雅黑" panose="020B0503020204020204" pitchFamily="34" charset="-122"/>
                <a:ea typeface="微软雅黑" panose="020B0503020204020204" pitchFamily="34" charset="-122"/>
                <a:cs typeface="+mj-cs"/>
              </a:defRPr>
            </a:lvl5pPr>
          </a:lstStyle>
          <a:p>
            <a:pPr lvl="0"/>
            <a:endParaRPr lang="en-US" altLang="zh-CN" dirty="0"/>
          </a:p>
        </p:txBody>
      </p:sp>
    </p:spTree>
    <p:extLst>
      <p:ext uri="{BB962C8B-B14F-4D97-AF65-F5344CB8AC3E}">
        <p14:creationId xmlns:p14="http://schemas.microsoft.com/office/powerpoint/2010/main" val="1596463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正文+图片">
    <p:spTree>
      <p:nvGrpSpPr>
        <p:cNvPr id="1" name=""/>
        <p:cNvGrpSpPr/>
        <p:nvPr/>
      </p:nvGrpSpPr>
      <p:grpSpPr>
        <a:xfrm>
          <a:off x="0" y="0"/>
          <a:ext cx="0" cy="0"/>
          <a:chOff x="0" y="0"/>
          <a:chExt cx="0" cy="0"/>
        </a:xfrm>
      </p:grpSpPr>
      <p:sp>
        <p:nvSpPr>
          <p:cNvPr id="2" name="文本占位符 7">
            <a:extLst>
              <a:ext uri="{FF2B5EF4-FFF2-40B4-BE49-F238E27FC236}">
                <a16:creationId xmlns:a16="http://schemas.microsoft.com/office/drawing/2014/main" id="{ABDD48CB-7954-5956-DE7F-9590DF2A4274}"/>
              </a:ext>
            </a:extLst>
          </p:cNvPr>
          <p:cNvSpPr>
            <a:spLocks noGrp="1"/>
          </p:cNvSpPr>
          <p:nvPr>
            <p:ph type="body" sz="quarter" idx="13"/>
          </p:nvPr>
        </p:nvSpPr>
        <p:spPr>
          <a:xfrm>
            <a:off x="316706" y="3417250"/>
            <a:ext cx="4835585" cy="540341"/>
          </a:xfrm>
          <a:prstGeom prst="rect">
            <a:avLst/>
          </a:prstGeom>
        </p:spPr>
        <p:txBody>
          <a:bodyPr wrap="square" anchor="ctr" anchorCtr="0">
            <a:spAutoFit/>
          </a:bodyPr>
          <a:lstStyle>
            <a:lvl1pPr marL="0" marR="0" indent="714375"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lang="zh-CN" altLang="en-US" sz="2200" b="0" kern="1200" dirty="0" smtClean="0">
                <a:solidFill>
                  <a:schemeClr val="tx1"/>
                </a:solidFill>
                <a:latin typeface="微软雅黑" panose="020B0503020204020204" pitchFamily="34" charset="-122"/>
                <a:ea typeface="微软雅黑" panose="020B0503020204020204" pitchFamily="34" charset="-122"/>
                <a:cs typeface="+mj-cs"/>
              </a:defRPr>
            </a:lvl1pPr>
            <a:lvl2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2pPr>
            <a:lvl3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3pPr>
            <a:lvl4pPr marL="0" indent="714375" algn="l" defTabSz="914400" rtl="0" eaLnBrk="1" latinLnBrk="0" hangingPunct="1">
              <a:lnSpc>
                <a:spcPct val="150000"/>
              </a:lnSpc>
              <a:spcBef>
                <a:spcPts val="375"/>
              </a:spcBef>
              <a:buNone/>
              <a:defRPr lang="zh-CN" altLang="en-US" sz="2500" b="0" kern="1200" dirty="0" smtClean="0">
                <a:solidFill>
                  <a:schemeClr val="tx1"/>
                </a:solidFill>
                <a:latin typeface="微软雅黑" panose="020B0503020204020204" pitchFamily="34" charset="-122"/>
                <a:ea typeface="微软雅黑" panose="020B0503020204020204" pitchFamily="34" charset="-122"/>
                <a:cs typeface="+mj-cs"/>
              </a:defRPr>
            </a:lvl4pPr>
            <a:lvl5pPr marL="0" indent="714375" algn="l" defTabSz="914400" rtl="0" eaLnBrk="1" latinLnBrk="0" hangingPunct="1">
              <a:lnSpc>
                <a:spcPct val="150000"/>
              </a:lnSpc>
              <a:spcBef>
                <a:spcPts val="375"/>
              </a:spcBef>
              <a:buNone/>
              <a:defRPr lang="zh-CN" altLang="en-US" sz="2500" b="0" kern="1200" dirty="0">
                <a:solidFill>
                  <a:schemeClr val="tx1"/>
                </a:solidFill>
                <a:latin typeface="微软雅黑" panose="020B0503020204020204" pitchFamily="34" charset="-122"/>
                <a:ea typeface="微软雅黑" panose="020B0503020204020204" pitchFamily="34" charset="-122"/>
                <a:cs typeface="+mj-cs"/>
              </a:defRPr>
            </a:lvl5pPr>
          </a:lstStyle>
          <a:p>
            <a:pPr lvl="0"/>
            <a:endParaRPr lang="en-US" altLang="zh-CN" dirty="0"/>
          </a:p>
        </p:txBody>
      </p:sp>
      <p:sp>
        <p:nvSpPr>
          <p:cNvPr id="3" name="标题 1">
            <a:extLst>
              <a:ext uri="{FF2B5EF4-FFF2-40B4-BE49-F238E27FC236}">
                <a16:creationId xmlns:a16="http://schemas.microsoft.com/office/drawing/2014/main" id="{2FC72328-CA8D-2DE4-4F9C-1BAC5959C3DB}"/>
              </a:ext>
            </a:extLst>
          </p:cNvPr>
          <p:cNvSpPr>
            <a:spLocks noGrp="1"/>
          </p:cNvSpPr>
          <p:nvPr>
            <p:ph type="title"/>
          </p:nvPr>
        </p:nvSpPr>
        <p:spPr>
          <a:xfrm>
            <a:off x="876300" y="171554"/>
            <a:ext cx="10998993" cy="480131"/>
          </a:xfrm>
          <a:prstGeom prst="rect">
            <a:avLst/>
          </a:prstGeom>
        </p:spPr>
        <p:txBody>
          <a:bodyPr wrap="square" anchor="ctr" anchorCtr="0">
            <a:spAutoFit/>
          </a:bodyPr>
          <a:lstStyle>
            <a:lvl1pPr>
              <a:defRPr sz="2800" b="1">
                <a:solidFill>
                  <a:schemeClr val="tx2">
                    <a:lumMod val="90000"/>
                    <a:lumOff val="10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4" name="矩形 3">
            <a:extLst>
              <a:ext uri="{FF2B5EF4-FFF2-40B4-BE49-F238E27FC236}">
                <a16:creationId xmlns:a16="http://schemas.microsoft.com/office/drawing/2014/main" id="{E50122B9-4506-E05B-A4EB-D6F04CECE692}"/>
              </a:ext>
            </a:extLst>
          </p:cNvPr>
          <p:cNvSpPr>
            <a:spLocks/>
          </p:cNvSpPr>
          <p:nvPr userDrawn="1"/>
        </p:nvSpPr>
        <p:spPr>
          <a:xfrm rot="10800000" flipV="1">
            <a:off x="316707" y="642676"/>
            <a:ext cx="11558586" cy="45719"/>
          </a:xfrm>
          <a:prstGeom prst="rect">
            <a:avLst/>
          </a:prstGeom>
          <a:gradFill flip="none" rotWithShape="1">
            <a:gsLst>
              <a:gs pos="0">
                <a:srgbClr val="FF0000">
                  <a:alpha val="80000"/>
                </a:srgbClr>
              </a:gs>
              <a:gs pos="63000">
                <a:schemeClr val="tx2">
                  <a:lumMod val="90000"/>
                  <a:lumOff val="10000"/>
                </a:schemeClr>
              </a:gs>
              <a:gs pos="50000">
                <a:schemeClr val="tx2">
                  <a:lumMod val="90000"/>
                  <a:lumOff val="10000"/>
                  <a:alpha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id="{40DE3177-146D-E434-C7F8-5E81F3552B06}"/>
              </a:ext>
            </a:extLst>
          </p:cNvPr>
          <p:cNvSpPr/>
          <p:nvPr userDrawn="1"/>
        </p:nvSpPr>
        <p:spPr>
          <a:xfrm rot="10800000" flipH="1">
            <a:off x="494508" y="106728"/>
            <a:ext cx="441327" cy="558802"/>
          </a:xfrm>
          <a:prstGeom prst="rtTriangle">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E826B6C7-CE6C-3328-CF79-8AA32FCDB072}"/>
              </a:ext>
            </a:extLst>
          </p:cNvPr>
          <p:cNvSpPr/>
          <p:nvPr userDrawn="1"/>
        </p:nvSpPr>
        <p:spPr>
          <a:xfrm>
            <a:off x="316707" y="106733"/>
            <a:ext cx="177801" cy="558802"/>
          </a:xfrm>
          <a:prstGeom prst="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斜纹 7">
            <a:extLst>
              <a:ext uri="{FF2B5EF4-FFF2-40B4-BE49-F238E27FC236}">
                <a16:creationId xmlns:a16="http://schemas.microsoft.com/office/drawing/2014/main" id="{C3246432-D613-5D27-65F4-3AD3B98BD625}"/>
              </a:ext>
            </a:extLst>
          </p:cNvPr>
          <p:cNvSpPr/>
          <p:nvPr userDrawn="1"/>
        </p:nvSpPr>
        <p:spPr>
          <a:xfrm>
            <a:off x="316706" y="106733"/>
            <a:ext cx="441327" cy="558802"/>
          </a:xfrm>
          <a:prstGeom prst="diagStripe">
            <a:avLst>
              <a:gd name="adj" fmla="val 49371"/>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solidFill>
                <a:schemeClr val="tx1"/>
              </a:solidFill>
            </a:endParaRPr>
          </a:p>
        </p:txBody>
      </p:sp>
      <p:sp>
        <p:nvSpPr>
          <p:cNvPr id="9" name="图片占位符 8">
            <a:extLst>
              <a:ext uri="{FF2B5EF4-FFF2-40B4-BE49-F238E27FC236}">
                <a16:creationId xmlns:a16="http://schemas.microsoft.com/office/drawing/2014/main" id="{DB88D9B3-F287-5757-DD1C-B08FC1685AAC}"/>
              </a:ext>
            </a:extLst>
          </p:cNvPr>
          <p:cNvSpPr>
            <a:spLocks noGrp="1"/>
          </p:cNvSpPr>
          <p:nvPr>
            <p:ph type="pic" sz="quarter" idx="12"/>
          </p:nvPr>
        </p:nvSpPr>
        <p:spPr>
          <a:xfrm>
            <a:off x="5222631" y="665529"/>
            <a:ext cx="6652661" cy="6020917"/>
          </a:xfrm>
          <a:prstGeom prst="rect">
            <a:avLst/>
          </a:prstGeom>
        </p:spPr>
        <p:txBody>
          <a:bodyPr/>
          <a:lstStyle/>
          <a:p>
            <a:endParaRPr lang="zh-CN" altLang="en-US"/>
          </a:p>
        </p:txBody>
      </p:sp>
    </p:spTree>
    <p:extLst>
      <p:ext uri="{BB962C8B-B14F-4D97-AF65-F5344CB8AC3E}">
        <p14:creationId xmlns:p14="http://schemas.microsoft.com/office/powerpoint/2010/main" val="10350699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alphaModFix amt="75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810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9" r:id="rId6"/>
    <p:sldLayoutId id="2147483655" r:id="rId7"/>
    <p:sldLayoutId id="2147483657" r:id="rId8"/>
    <p:sldLayoutId id="2147483656"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51DEA06-4107-8C5A-643A-560692C6A5EB}"/>
              </a:ext>
            </a:extLst>
          </p:cNvPr>
          <p:cNvSpPr>
            <a:spLocks noGrp="1"/>
          </p:cNvSpPr>
          <p:nvPr>
            <p:ph type="body" sz="quarter" idx="10"/>
          </p:nvPr>
        </p:nvSpPr>
        <p:spPr>
          <a:xfrm>
            <a:off x="1838658" y="1736446"/>
            <a:ext cx="8514684" cy="784830"/>
          </a:xfrm>
        </p:spPr>
        <p:txBody>
          <a:bodyPr/>
          <a:lstStyle/>
          <a:p>
            <a:r>
              <a:rPr lang="zh-CN" altLang="en-US" sz="5000" dirty="0"/>
              <a:t>电子商务案例分析（创新版）</a:t>
            </a:r>
          </a:p>
        </p:txBody>
      </p:sp>
    </p:spTree>
    <p:extLst>
      <p:ext uri="{BB962C8B-B14F-4D97-AF65-F5344CB8AC3E}">
        <p14:creationId xmlns:p14="http://schemas.microsoft.com/office/powerpoint/2010/main" val="5975843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48AA0-823E-D665-789A-41821431071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9C3D43D-D264-D5DE-A918-EC89E0BC3ABE}"/>
              </a:ext>
            </a:extLst>
          </p:cNvPr>
          <p:cNvSpPr>
            <a:spLocks noGrp="1"/>
          </p:cNvSpPr>
          <p:nvPr>
            <p:ph type="body" sz="quarter" idx="13"/>
          </p:nvPr>
        </p:nvSpPr>
        <p:spPr>
          <a:xfrm>
            <a:off x="315913" y="1132352"/>
            <a:ext cx="4837112" cy="5110823"/>
          </a:xfrm>
        </p:spPr>
        <p:txBody>
          <a:bodyPr/>
          <a:lstStyle/>
          <a:p>
            <a:r>
              <a:rPr lang="en-US" altLang="zh-CN" dirty="0"/>
              <a:t>1.1.1</a:t>
            </a:r>
            <a:r>
              <a:rPr lang="zh-CN" altLang="en-US" dirty="0"/>
              <a:t>　电子商务创新的定义和主要范式</a:t>
            </a:r>
            <a:endParaRPr lang="en-US" altLang="zh-CN" dirty="0"/>
          </a:p>
          <a:p>
            <a:r>
              <a:rPr lang="en-US" altLang="zh-CN" dirty="0"/>
              <a:t>3.</a:t>
            </a:r>
            <a:r>
              <a:rPr lang="zh-CN" altLang="en-US" dirty="0"/>
              <a:t>电子商务创新的主要范式</a:t>
            </a:r>
            <a:endParaRPr lang="en-US" altLang="zh-CN" dirty="0"/>
          </a:p>
          <a:p>
            <a:r>
              <a:rPr lang="zh-CN" altLang="en-US" dirty="0"/>
              <a:t>目前，电子商务创新的科学范式主要包括以下几种。</a:t>
            </a:r>
            <a:endParaRPr lang="en-US" altLang="zh-CN" dirty="0"/>
          </a:p>
          <a:p>
            <a:r>
              <a:rPr lang="zh-CN" altLang="en-US" dirty="0"/>
              <a:t>（</a:t>
            </a:r>
            <a:r>
              <a:rPr lang="en-US" altLang="zh-CN" dirty="0"/>
              <a:t>1</a:t>
            </a:r>
            <a:r>
              <a:rPr lang="zh-CN" altLang="en-US" dirty="0"/>
              <a:t>）数据密集型范式</a:t>
            </a:r>
            <a:endParaRPr lang="en-US" altLang="zh-CN" dirty="0"/>
          </a:p>
          <a:p>
            <a:r>
              <a:rPr lang="zh-CN" altLang="en-US" dirty="0"/>
              <a:t>（</a:t>
            </a:r>
            <a:r>
              <a:rPr lang="en-US" altLang="zh-CN" dirty="0"/>
              <a:t>2</a:t>
            </a:r>
            <a:r>
              <a:rPr lang="zh-CN" altLang="en-US" dirty="0"/>
              <a:t>）社交化范式</a:t>
            </a:r>
            <a:endParaRPr lang="en-US" altLang="zh-CN" dirty="0"/>
          </a:p>
          <a:p>
            <a:r>
              <a:rPr lang="zh-CN" altLang="en-US" dirty="0"/>
              <a:t>（</a:t>
            </a:r>
            <a:r>
              <a:rPr lang="en-US" altLang="zh-CN" dirty="0"/>
              <a:t>3</a:t>
            </a:r>
            <a:r>
              <a:rPr lang="zh-CN" altLang="en-US" dirty="0"/>
              <a:t>）内容驱动范式</a:t>
            </a:r>
            <a:endParaRPr lang="en-US" altLang="zh-CN" dirty="0"/>
          </a:p>
          <a:p>
            <a:r>
              <a:rPr lang="zh-CN" altLang="en-US" dirty="0"/>
              <a:t>（</a:t>
            </a:r>
            <a:r>
              <a:rPr lang="en-US" altLang="zh-CN" dirty="0"/>
              <a:t>4</a:t>
            </a:r>
            <a:r>
              <a:rPr lang="zh-CN" altLang="en-US" dirty="0"/>
              <a:t>）直播电商范式</a:t>
            </a:r>
            <a:endParaRPr lang="en-US" altLang="zh-CN" dirty="0"/>
          </a:p>
          <a:p>
            <a:r>
              <a:rPr lang="zh-CN" altLang="en-US" dirty="0"/>
              <a:t>（</a:t>
            </a:r>
            <a:r>
              <a:rPr lang="en-US" altLang="zh-CN" dirty="0"/>
              <a:t>5</a:t>
            </a:r>
            <a:r>
              <a:rPr lang="zh-CN" altLang="en-US" dirty="0"/>
              <a:t>）跨境电商范式</a:t>
            </a:r>
          </a:p>
        </p:txBody>
      </p:sp>
      <p:sp>
        <p:nvSpPr>
          <p:cNvPr id="10" name="标题 9">
            <a:extLst>
              <a:ext uri="{FF2B5EF4-FFF2-40B4-BE49-F238E27FC236}">
                <a16:creationId xmlns:a16="http://schemas.microsoft.com/office/drawing/2014/main" id="{BC580C97-0404-9F33-9B2A-2B2FE184FA59}"/>
              </a:ext>
            </a:extLst>
          </p:cNvPr>
          <p:cNvSpPr>
            <a:spLocks noGrp="1"/>
          </p:cNvSpPr>
          <p:nvPr>
            <p:ph type="title"/>
          </p:nvPr>
        </p:nvSpPr>
        <p:spPr/>
        <p:txBody>
          <a:bodyPr/>
          <a:lstStyle/>
          <a:p>
            <a:r>
              <a:rPr lang="zh-CN" altLang="en-US" dirty="0"/>
              <a:t>电子商务创新基础</a:t>
            </a:r>
          </a:p>
        </p:txBody>
      </p:sp>
      <p:pic>
        <p:nvPicPr>
          <p:cNvPr id="7" name="图片占位符 6">
            <a:extLst>
              <a:ext uri="{FF2B5EF4-FFF2-40B4-BE49-F238E27FC236}">
                <a16:creationId xmlns:a16="http://schemas.microsoft.com/office/drawing/2014/main" id="{00312C44-3946-CBB0-9533-4185E03DC019}"/>
              </a:ext>
            </a:extLst>
          </p:cNvPr>
          <p:cNvPicPr>
            <a:picLocks noGrp="1" noChangeAspect="1"/>
          </p:cNvPicPr>
          <p:nvPr>
            <p:ph type="pic" sz="quarter" idx="12"/>
          </p:nvPr>
        </p:nvPicPr>
        <p:blipFill rotWithShape="1">
          <a:blip r:embed="rId2"/>
          <a:srcRect t="-233479" b="-233479"/>
          <a:stretch>
            <a:fillRect/>
          </a:stretch>
        </p:blipFill>
        <p:spPr>
          <a:xfrm>
            <a:off x="5222631" y="665529"/>
            <a:ext cx="6652661" cy="6020917"/>
          </a:xfrm>
        </p:spPr>
      </p:pic>
    </p:spTree>
    <p:extLst>
      <p:ext uri="{BB962C8B-B14F-4D97-AF65-F5344CB8AC3E}">
        <p14:creationId xmlns:p14="http://schemas.microsoft.com/office/powerpoint/2010/main" val="7175819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3B915-B33B-0D2A-9139-67BD329E784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E3987B1-EDE6-3C7B-91DE-12FAA81A1B96}"/>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31CAB0DF-D4A0-7F3E-3D35-C35511569DA4}"/>
              </a:ext>
            </a:extLst>
          </p:cNvPr>
          <p:cNvSpPr>
            <a:spLocks noGrp="1"/>
          </p:cNvSpPr>
          <p:nvPr>
            <p:ph type="body" sz="quarter" idx="10"/>
          </p:nvPr>
        </p:nvSpPr>
        <p:spPr>
          <a:xfrm>
            <a:off x="316702" y="2147681"/>
            <a:ext cx="11558585" cy="3079497"/>
          </a:xfrm>
        </p:spPr>
        <p:txBody>
          <a:bodyPr/>
          <a:lstStyle/>
          <a:p>
            <a:r>
              <a:rPr lang="en-US" altLang="zh-CN" dirty="0"/>
              <a:t>3.2.1</a:t>
            </a:r>
            <a:r>
              <a:rPr lang="zh-CN" altLang="en-US" dirty="0"/>
              <a:t>　支付宝：从移动支付到数字金融</a:t>
            </a:r>
            <a:endParaRPr lang="en-US" altLang="zh-CN" dirty="0"/>
          </a:p>
          <a:p>
            <a:r>
              <a:rPr lang="zh-CN" altLang="en-US" dirty="0"/>
              <a:t>随着移动互联网的飞速发展，移动支付逐渐成为人们日常生活中不可或缺的一部分。支付宝作为移动支付领域的先驱和领导者，通过持续的技术创新，不断拓展业务边界，提升用户体验，为全球数亿用户提供了便捷、安全的支付和金融服务。下面将深入分析支付宝的技术创新案例，探讨其如何在竞争激烈的市场中保持领先地位，并对金融科技行业的发展产生深远影响。</a:t>
            </a:r>
            <a:endParaRPr lang="en-US" altLang="zh-CN" dirty="0"/>
          </a:p>
        </p:txBody>
      </p:sp>
    </p:spTree>
    <p:extLst>
      <p:ext uri="{BB962C8B-B14F-4D97-AF65-F5344CB8AC3E}">
        <p14:creationId xmlns:p14="http://schemas.microsoft.com/office/powerpoint/2010/main" val="400093540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78911-80DF-3C8C-E1C1-40D44040FBB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AFF0BB8-C2A5-50C1-7698-B56BDBB40CB5}"/>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3C6C425C-626B-A66A-CF07-49179329053D}"/>
              </a:ext>
            </a:extLst>
          </p:cNvPr>
          <p:cNvSpPr>
            <a:spLocks noGrp="1"/>
          </p:cNvSpPr>
          <p:nvPr>
            <p:ph type="body" sz="quarter" idx="10"/>
          </p:nvPr>
        </p:nvSpPr>
        <p:spPr>
          <a:xfrm>
            <a:off x="316702" y="2655512"/>
            <a:ext cx="11558585" cy="2063835"/>
          </a:xfrm>
        </p:spPr>
        <p:txBody>
          <a:bodyPr/>
          <a:lstStyle/>
          <a:p>
            <a:r>
              <a:rPr lang="en-US" altLang="zh-CN" dirty="0"/>
              <a:t>3.2.1</a:t>
            </a:r>
            <a:r>
              <a:rPr lang="zh-CN" altLang="en-US" dirty="0"/>
              <a:t>　支付宝：从移动支付到数字金融</a:t>
            </a:r>
            <a:endParaRPr lang="en-US" altLang="zh-CN" dirty="0"/>
          </a:p>
          <a:p>
            <a:r>
              <a:rPr lang="en-US" altLang="zh-CN" dirty="0"/>
              <a:t>1.</a:t>
            </a:r>
            <a:r>
              <a:rPr lang="zh-CN" altLang="en-US" dirty="0"/>
              <a:t>移动支付技术</a:t>
            </a:r>
          </a:p>
          <a:p>
            <a:r>
              <a:rPr lang="zh-CN" altLang="en-US" dirty="0"/>
              <a:t>（</a:t>
            </a:r>
            <a:r>
              <a:rPr lang="en-US" altLang="zh-CN" dirty="0"/>
              <a:t>1</a:t>
            </a:r>
            <a:r>
              <a:rPr lang="zh-CN" altLang="en-US" dirty="0"/>
              <a:t>）二维码支付</a:t>
            </a:r>
            <a:endParaRPr lang="en-US" altLang="zh-CN" dirty="0"/>
          </a:p>
          <a:p>
            <a:r>
              <a:rPr lang="zh-CN" altLang="en-US" dirty="0"/>
              <a:t>（</a:t>
            </a:r>
            <a:r>
              <a:rPr lang="en-US" altLang="zh-CN" dirty="0"/>
              <a:t>2</a:t>
            </a:r>
            <a:r>
              <a:rPr lang="zh-CN" altLang="en-US" dirty="0"/>
              <a:t>）</a:t>
            </a:r>
            <a:r>
              <a:rPr lang="en-US" altLang="zh-CN" dirty="0"/>
              <a:t>NFC</a:t>
            </a:r>
            <a:r>
              <a:rPr lang="zh-CN" altLang="en-US" dirty="0"/>
              <a:t>支付</a:t>
            </a:r>
            <a:endParaRPr lang="en-US" altLang="zh-CN" dirty="0"/>
          </a:p>
        </p:txBody>
      </p:sp>
    </p:spTree>
    <p:extLst>
      <p:ext uri="{BB962C8B-B14F-4D97-AF65-F5344CB8AC3E}">
        <p14:creationId xmlns:p14="http://schemas.microsoft.com/office/powerpoint/2010/main" val="117334204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BF1DB-C861-91B2-2572-26F6E8C306F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CDB72B4-52CC-D7C8-97E8-FEF5B9AC1151}"/>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4E697D2A-48BE-FB94-0CD2-E241A732E8E9}"/>
              </a:ext>
            </a:extLst>
          </p:cNvPr>
          <p:cNvSpPr>
            <a:spLocks noGrp="1"/>
          </p:cNvSpPr>
          <p:nvPr>
            <p:ph type="body" sz="quarter" idx="10"/>
          </p:nvPr>
        </p:nvSpPr>
        <p:spPr>
          <a:xfrm>
            <a:off x="316702" y="2655512"/>
            <a:ext cx="11558585" cy="2063835"/>
          </a:xfrm>
        </p:spPr>
        <p:txBody>
          <a:bodyPr/>
          <a:lstStyle/>
          <a:p>
            <a:r>
              <a:rPr lang="en-US" altLang="zh-CN" dirty="0"/>
              <a:t>3.2.1</a:t>
            </a:r>
            <a:r>
              <a:rPr lang="zh-CN" altLang="en-US" dirty="0"/>
              <a:t>　支付宝：从移动支付到数字金融</a:t>
            </a:r>
            <a:endParaRPr lang="en-US" altLang="zh-CN" dirty="0"/>
          </a:p>
          <a:p>
            <a:r>
              <a:rPr lang="en-US" altLang="zh-CN" dirty="0"/>
              <a:t>2.</a:t>
            </a:r>
            <a:r>
              <a:rPr lang="zh-CN" altLang="en-US" dirty="0"/>
              <a:t>金融科技技术</a:t>
            </a:r>
            <a:endParaRPr lang="en-US" altLang="zh-CN" dirty="0"/>
          </a:p>
          <a:p>
            <a:r>
              <a:rPr lang="zh-CN" altLang="en-US" dirty="0"/>
              <a:t>（</a:t>
            </a:r>
            <a:r>
              <a:rPr lang="en-US" altLang="zh-CN" dirty="0"/>
              <a:t>1</a:t>
            </a:r>
            <a:r>
              <a:rPr lang="zh-CN" altLang="en-US" dirty="0"/>
              <a:t>）余额宝</a:t>
            </a:r>
            <a:endParaRPr lang="en-US" altLang="zh-CN" dirty="0"/>
          </a:p>
          <a:p>
            <a:r>
              <a:rPr lang="zh-CN" altLang="en-US" dirty="0"/>
              <a:t>（</a:t>
            </a:r>
            <a:r>
              <a:rPr lang="en-US" altLang="zh-CN" dirty="0"/>
              <a:t>2</a:t>
            </a:r>
            <a:r>
              <a:rPr lang="zh-CN" altLang="en-US" dirty="0"/>
              <a:t>）花呗和借呗</a:t>
            </a:r>
            <a:endParaRPr lang="en-US" altLang="zh-CN" dirty="0"/>
          </a:p>
        </p:txBody>
      </p:sp>
    </p:spTree>
    <p:extLst>
      <p:ext uri="{BB962C8B-B14F-4D97-AF65-F5344CB8AC3E}">
        <p14:creationId xmlns:p14="http://schemas.microsoft.com/office/powerpoint/2010/main" val="154950722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7ED0C-20E6-ADD2-A27E-EA659347694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1CCA935-8836-DE12-6575-743EE6C6E09B}"/>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63073542-B55A-2D70-F474-D955CA1CB12C}"/>
              </a:ext>
            </a:extLst>
          </p:cNvPr>
          <p:cNvSpPr>
            <a:spLocks noGrp="1"/>
          </p:cNvSpPr>
          <p:nvPr>
            <p:ph type="body" sz="quarter" idx="10"/>
          </p:nvPr>
        </p:nvSpPr>
        <p:spPr>
          <a:xfrm>
            <a:off x="316702" y="2655512"/>
            <a:ext cx="11558585" cy="2063835"/>
          </a:xfrm>
        </p:spPr>
        <p:txBody>
          <a:bodyPr/>
          <a:lstStyle/>
          <a:p>
            <a:r>
              <a:rPr lang="en-US" altLang="zh-CN" dirty="0"/>
              <a:t>3.2.1</a:t>
            </a:r>
            <a:r>
              <a:rPr lang="zh-CN" altLang="en-US" dirty="0"/>
              <a:t>　支付宝：从移动支付到数字金融</a:t>
            </a:r>
            <a:endParaRPr lang="en-US" altLang="zh-CN" dirty="0"/>
          </a:p>
          <a:p>
            <a:r>
              <a:rPr lang="en-US" altLang="zh-CN" dirty="0"/>
              <a:t>3.</a:t>
            </a:r>
            <a:r>
              <a:rPr lang="zh-CN" altLang="en-US" dirty="0"/>
              <a:t>安全技术</a:t>
            </a:r>
            <a:endParaRPr lang="en-US" altLang="zh-CN" dirty="0"/>
          </a:p>
          <a:p>
            <a:r>
              <a:rPr lang="zh-CN" altLang="en-US" dirty="0"/>
              <a:t>（</a:t>
            </a:r>
            <a:r>
              <a:rPr lang="en-US" altLang="zh-CN" dirty="0"/>
              <a:t>1</a:t>
            </a:r>
            <a:r>
              <a:rPr lang="zh-CN" altLang="en-US" dirty="0"/>
              <a:t>）加密技术</a:t>
            </a:r>
            <a:endParaRPr lang="en-US" altLang="zh-CN" dirty="0"/>
          </a:p>
          <a:p>
            <a:r>
              <a:rPr lang="zh-CN" altLang="en-US" dirty="0"/>
              <a:t>（</a:t>
            </a:r>
            <a:r>
              <a:rPr lang="en-US" altLang="zh-CN" dirty="0"/>
              <a:t>2</a:t>
            </a:r>
            <a:r>
              <a:rPr lang="zh-CN" altLang="en-US" dirty="0"/>
              <a:t>）风险控制系统</a:t>
            </a:r>
            <a:endParaRPr lang="en-US" altLang="zh-CN" dirty="0"/>
          </a:p>
        </p:txBody>
      </p:sp>
    </p:spTree>
    <p:extLst>
      <p:ext uri="{BB962C8B-B14F-4D97-AF65-F5344CB8AC3E}">
        <p14:creationId xmlns:p14="http://schemas.microsoft.com/office/powerpoint/2010/main" val="257652112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A7E06-863E-FCD1-1C2F-EC2EED5F65C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7F03254-D497-4D4D-6AA1-B1FA25B239EA}"/>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30A84C6C-0A1D-A1D6-54E3-072886ABD4D0}"/>
              </a:ext>
            </a:extLst>
          </p:cNvPr>
          <p:cNvSpPr>
            <a:spLocks noGrp="1"/>
          </p:cNvSpPr>
          <p:nvPr>
            <p:ph type="body" sz="quarter" idx="10"/>
          </p:nvPr>
        </p:nvSpPr>
        <p:spPr>
          <a:xfrm>
            <a:off x="316702" y="2655512"/>
            <a:ext cx="11558585" cy="2063835"/>
          </a:xfrm>
        </p:spPr>
        <p:txBody>
          <a:bodyPr/>
          <a:lstStyle/>
          <a:p>
            <a:r>
              <a:rPr lang="en-US" altLang="zh-CN" dirty="0"/>
              <a:t>3.2.1</a:t>
            </a:r>
            <a:r>
              <a:rPr lang="zh-CN" altLang="en-US" dirty="0"/>
              <a:t>　支付宝：从移动支付到数字金融</a:t>
            </a:r>
            <a:endParaRPr lang="en-US" altLang="zh-CN" dirty="0"/>
          </a:p>
          <a:p>
            <a:r>
              <a:rPr lang="en-US" altLang="zh-CN" dirty="0"/>
              <a:t>4.</a:t>
            </a:r>
            <a:r>
              <a:rPr lang="zh-CN" altLang="en-US" dirty="0"/>
              <a:t>开放平台建设</a:t>
            </a:r>
            <a:endParaRPr lang="en-US" altLang="zh-CN" dirty="0"/>
          </a:p>
          <a:p>
            <a:r>
              <a:rPr lang="zh-CN" altLang="en-US" dirty="0"/>
              <a:t>（</a:t>
            </a:r>
            <a:r>
              <a:rPr lang="en-US" altLang="zh-CN" dirty="0"/>
              <a:t>1</a:t>
            </a:r>
            <a:r>
              <a:rPr lang="zh-CN" altLang="en-US" dirty="0"/>
              <a:t>）蚂蚁金服开放平台</a:t>
            </a:r>
            <a:endParaRPr lang="en-US" altLang="zh-CN" dirty="0"/>
          </a:p>
          <a:p>
            <a:r>
              <a:rPr lang="zh-CN" altLang="en-US" dirty="0"/>
              <a:t>（</a:t>
            </a:r>
            <a:r>
              <a:rPr lang="en-US" altLang="zh-CN" dirty="0"/>
              <a:t>2</a:t>
            </a:r>
            <a:r>
              <a:rPr lang="zh-CN" altLang="en-US" dirty="0"/>
              <a:t>）支付宝小程序平台</a:t>
            </a:r>
            <a:endParaRPr lang="en-US" altLang="zh-CN" dirty="0"/>
          </a:p>
        </p:txBody>
      </p:sp>
    </p:spTree>
    <p:extLst>
      <p:ext uri="{BB962C8B-B14F-4D97-AF65-F5344CB8AC3E}">
        <p14:creationId xmlns:p14="http://schemas.microsoft.com/office/powerpoint/2010/main" val="30238818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9700A8-2F33-FE89-B304-B98463FBAC4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3870C23-3A75-29BF-B294-F284C8D9838F}"/>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F899F83C-1E78-2C5C-93F5-BEEFACC1544A}"/>
              </a:ext>
            </a:extLst>
          </p:cNvPr>
          <p:cNvSpPr>
            <a:spLocks noGrp="1"/>
          </p:cNvSpPr>
          <p:nvPr>
            <p:ph type="body" sz="quarter" idx="10"/>
          </p:nvPr>
        </p:nvSpPr>
        <p:spPr>
          <a:xfrm>
            <a:off x="316702" y="2401597"/>
            <a:ext cx="11558585" cy="2571666"/>
          </a:xfrm>
        </p:spPr>
        <p:txBody>
          <a:bodyPr/>
          <a:lstStyle/>
          <a:p>
            <a:r>
              <a:rPr lang="en-US" altLang="zh-CN" dirty="0"/>
              <a:t>3.2.1</a:t>
            </a:r>
            <a:r>
              <a:rPr lang="zh-CN" altLang="en-US" dirty="0"/>
              <a:t>　支付宝：从移动支付到数字金融</a:t>
            </a:r>
            <a:endParaRPr lang="en-US" altLang="zh-CN" dirty="0"/>
          </a:p>
          <a:p>
            <a:r>
              <a:rPr lang="en-US" altLang="zh-CN" dirty="0"/>
              <a:t>5.</a:t>
            </a:r>
            <a:r>
              <a:rPr lang="zh-CN" altLang="en-US" dirty="0"/>
              <a:t>支付宝的技术创新影响</a:t>
            </a:r>
            <a:endParaRPr lang="en-US" altLang="zh-CN" dirty="0"/>
          </a:p>
          <a:p>
            <a:r>
              <a:rPr lang="zh-CN" altLang="en-US" dirty="0"/>
              <a:t>支付宝的技术创新极大地改变了人们的支付方式。二维码支付和</a:t>
            </a:r>
            <a:r>
              <a:rPr lang="en-US" altLang="zh-CN" dirty="0"/>
              <a:t>NFC</a:t>
            </a:r>
            <a:r>
              <a:rPr lang="zh-CN" altLang="en-US" dirty="0"/>
              <a:t>支付的普及使得人们可以更加便捷地进行线下支付，减少了对现金和银行卡的依赖。同时，支付宝的移动支付技术也推动了线上支付的发展，使得电子商务更加繁荣。</a:t>
            </a:r>
            <a:endParaRPr lang="en-US" altLang="zh-CN" dirty="0"/>
          </a:p>
        </p:txBody>
      </p:sp>
    </p:spTree>
    <p:extLst>
      <p:ext uri="{BB962C8B-B14F-4D97-AF65-F5344CB8AC3E}">
        <p14:creationId xmlns:p14="http://schemas.microsoft.com/office/powerpoint/2010/main" val="389945660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9CC5C-FA27-6018-2FDC-02BD4AAE79D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E02AD8E-89B2-A900-6AB3-725CEE655A04}"/>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7A93480F-21D2-41CA-6E4B-351A1E84FB80}"/>
              </a:ext>
            </a:extLst>
          </p:cNvPr>
          <p:cNvSpPr>
            <a:spLocks noGrp="1"/>
          </p:cNvSpPr>
          <p:nvPr>
            <p:ph type="body" sz="quarter" idx="10"/>
          </p:nvPr>
        </p:nvSpPr>
        <p:spPr>
          <a:xfrm>
            <a:off x="316702" y="2655513"/>
            <a:ext cx="11558585" cy="2063835"/>
          </a:xfrm>
        </p:spPr>
        <p:txBody>
          <a:bodyPr/>
          <a:lstStyle/>
          <a:p>
            <a:r>
              <a:rPr lang="en-US" altLang="zh-CN" dirty="0"/>
              <a:t>3.2.2</a:t>
            </a:r>
            <a:r>
              <a:rPr lang="zh-CN" altLang="en-US" dirty="0"/>
              <a:t>　抖音：算法、内容的多维度技术创新</a:t>
            </a:r>
            <a:endParaRPr lang="en-US" altLang="zh-CN" dirty="0"/>
          </a:p>
          <a:p>
            <a:r>
              <a:rPr lang="zh-CN" altLang="en-US" dirty="0"/>
              <a:t>抖音作为一款在全球范围内具有广泛影响力的短视频应用，其成功得益于多方面的因素，其中技术创新是关键驱动力之一。抖音不断推出新的技术和功能，以满足用户日益多样化的需求，提升用户体验，从而在竞争激烈的短视频市场中脱颖而出。</a:t>
            </a:r>
            <a:endParaRPr lang="en-US" altLang="zh-CN" dirty="0"/>
          </a:p>
        </p:txBody>
      </p:sp>
    </p:spTree>
    <p:extLst>
      <p:ext uri="{BB962C8B-B14F-4D97-AF65-F5344CB8AC3E}">
        <p14:creationId xmlns:p14="http://schemas.microsoft.com/office/powerpoint/2010/main" val="152011141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464B0-EBD8-F1BC-7B50-335F8E01312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CBE4ECE-1A35-BFEE-C619-0FF71BC7C161}"/>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2CEFE8FA-4D83-CBD0-C4AE-BCE3BDE07458}"/>
              </a:ext>
            </a:extLst>
          </p:cNvPr>
          <p:cNvSpPr>
            <a:spLocks noGrp="1"/>
          </p:cNvSpPr>
          <p:nvPr>
            <p:ph type="body" sz="quarter" idx="10"/>
          </p:nvPr>
        </p:nvSpPr>
        <p:spPr>
          <a:xfrm>
            <a:off x="316702" y="2147683"/>
            <a:ext cx="11558585" cy="3079497"/>
          </a:xfrm>
        </p:spPr>
        <p:txBody>
          <a:bodyPr/>
          <a:lstStyle/>
          <a:p>
            <a:r>
              <a:rPr lang="en-US" altLang="zh-CN" dirty="0"/>
              <a:t>3.2.2</a:t>
            </a:r>
            <a:r>
              <a:rPr lang="zh-CN" altLang="en-US" dirty="0"/>
              <a:t>　抖音：算法、内容的多维度技术创新</a:t>
            </a:r>
            <a:endParaRPr lang="en-US" altLang="zh-CN" dirty="0"/>
          </a:p>
          <a:p>
            <a:r>
              <a:rPr lang="en-US" altLang="zh-CN" dirty="0"/>
              <a:t>1.</a:t>
            </a:r>
            <a:r>
              <a:rPr lang="zh-CN" altLang="en-US" dirty="0"/>
              <a:t>抖音的技术创新点</a:t>
            </a:r>
            <a:endParaRPr lang="en-US" altLang="zh-CN" dirty="0"/>
          </a:p>
          <a:p>
            <a:r>
              <a:rPr lang="zh-CN" altLang="en-US" dirty="0"/>
              <a:t>（</a:t>
            </a:r>
            <a:r>
              <a:rPr lang="en-US" altLang="zh-CN" dirty="0"/>
              <a:t>1</a:t>
            </a:r>
            <a:r>
              <a:rPr lang="zh-CN" altLang="en-US" dirty="0"/>
              <a:t>）算法推荐系统</a:t>
            </a:r>
            <a:endParaRPr lang="en-US" altLang="zh-CN" dirty="0"/>
          </a:p>
          <a:p>
            <a:r>
              <a:rPr lang="zh-CN" altLang="en-US" dirty="0"/>
              <a:t>（</a:t>
            </a:r>
            <a:r>
              <a:rPr lang="en-US" altLang="zh-CN" dirty="0"/>
              <a:t>2</a:t>
            </a:r>
            <a:r>
              <a:rPr lang="zh-CN" altLang="en-US" dirty="0"/>
              <a:t>）视频拍摄与编辑技术</a:t>
            </a:r>
            <a:endParaRPr lang="en-US" altLang="zh-CN" dirty="0"/>
          </a:p>
          <a:p>
            <a:r>
              <a:rPr lang="zh-CN" altLang="en-US" dirty="0"/>
              <a:t>（</a:t>
            </a:r>
            <a:r>
              <a:rPr lang="en-US" altLang="zh-CN" dirty="0"/>
              <a:t>3</a:t>
            </a:r>
            <a:r>
              <a:rPr lang="zh-CN" altLang="en-US" dirty="0"/>
              <a:t>）社交互动技术</a:t>
            </a:r>
            <a:endParaRPr lang="en-US" altLang="zh-CN" dirty="0"/>
          </a:p>
          <a:p>
            <a:r>
              <a:rPr lang="zh-CN" altLang="en-US" dirty="0"/>
              <a:t>（</a:t>
            </a:r>
            <a:r>
              <a:rPr lang="en-US" altLang="zh-CN" dirty="0"/>
              <a:t>4</a:t>
            </a:r>
            <a:r>
              <a:rPr lang="zh-CN" altLang="en-US" dirty="0"/>
              <a:t>）内容审核技术</a:t>
            </a:r>
            <a:endParaRPr lang="en-US" altLang="zh-CN" dirty="0"/>
          </a:p>
        </p:txBody>
      </p:sp>
    </p:spTree>
    <p:extLst>
      <p:ext uri="{BB962C8B-B14F-4D97-AF65-F5344CB8AC3E}">
        <p14:creationId xmlns:p14="http://schemas.microsoft.com/office/powerpoint/2010/main" val="414985395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E86A5-85DD-DEA4-234B-5FFF8E4E5AE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C680E1D-E5E9-75A6-A1A7-4DCF6429DD24}"/>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5B124FCF-F820-1D46-3A59-50BB86D1C019}"/>
              </a:ext>
            </a:extLst>
          </p:cNvPr>
          <p:cNvSpPr>
            <a:spLocks noGrp="1"/>
          </p:cNvSpPr>
          <p:nvPr>
            <p:ph type="body" sz="quarter" idx="10"/>
          </p:nvPr>
        </p:nvSpPr>
        <p:spPr>
          <a:xfrm>
            <a:off x="316702" y="1639851"/>
            <a:ext cx="11558585" cy="4095160"/>
          </a:xfrm>
        </p:spPr>
        <p:txBody>
          <a:bodyPr/>
          <a:lstStyle/>
          <a:p>
            <a:r>
              <a:rPr lang="en-US" altLang="zh-CN" dirty="0"/>
              <a:t>3.2.2</a:t>
            </a:r>
            <a:r>
              <a:rPr lang="zh-CN" altLang="en-US" dirty="0"/>
              <a:t>　抖音：算法、内容的多维度技术创新</a:t>
            </a:r>
            <a:endParaRPr lang="en-US" altLang="zh-CN" dirty="0"/>
          </a:p>
          <a:p>
            <a:r>
              <a:rPr lang="en-US" altLang="zh-CN" dirty="0"/>
              <a:t>2.</a:t>
            </a:r>
            <a:r>
              <a:rPr lang="zh-CN" altLang="en-US" dirty="0"/>
              <a:t>抖音的技术创新影响</a:t>
            </a:r>
            <a:endParaRPr lang="en-US" altLang="zh-CN" dirty="0"/>
          </a:p>
          <a:p>
            <a:r>
              <a:rPr lang="zh-CN" altLang="en-US" dirty="0"/>
              <a:t>抖音在技术创新方面取得了显著成就，其算法推荐系统、视频拍摄与编辑技术、社交互动技术以及内容审核技术等都为用户提供了优质的体验。通过个性化推荐算法和协同过滤算法，抖音能够为用户提供精准的视频推荐，满足用户的兴趣需求；通过拍摄功能优化和编辑功能创新，抖音降低了视频制作门槛，提高了视频质量；通过关注与互动机制和直播互动技术，抖音增强了用户之间的社交互动；通过人工智能审核系统和人工审核辅助，抖音保障了视频内容的合规性。</a:t>
            </a:r>
            <a:endParaRPr lang="en-US" altLang="zh-CN" dirty="0"/>
          </a:p>
        </p:txBody>
      </p:sp>
    </p:spTree>
    <p:extLst>
      <p:ext uri="{BB962C8B-B14F-4D97-AF65-F5344CB8AC3E}">
        <p14:creationId xmlns:p14="http://schemas.microsoft.com/office/powerpoint/2010/main" val="191955412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63430-29D5-46D4-A146-0DA944BE7DE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EBAFA91-E916-51F5-AFC8-24EB4F548F3A}"/>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E2969993-B64A-3B6E-D609-050FC6C0AE68}"/>
              </a:ext>
            </a:extLst>
          </p:cNvPr>
          <p:cNvSpPr>
            <a:spLocks noGrp="1"/>
          </p:cNvSpPr>
          <p:nvPr>
            <p:ph type="body" sz="quarter" idx="10"/>
          </p:nvPr>
        </p:nvSpPr>
        <p:spPr>
          <a:xfrm>
            <a:off x="316702" y="2401598"/>
            <a:ext cx="11558585" cy="2571666"/>
          </a:xfrm>
        </p:spPr>
        <p:txBody>
          <a:bodyPr/>
          <a:lstStyle/>
          <a:p>
            <a:r>
              <a:rPr lang="en-US" altLang="zh-CN" dirty="0"/>
              <a:t>3.2.3</a:t>
            </a:r>
            <a:r>
              <a:rPr lang="zh-CN" altLang="en-US" dirty="0"/>
              <a:t>　</a:t>
            </a:r>
            <a:r>
              <a:rPr lang="en-US" altLang="zh-CN" dirty="0"/>
              <a:t>Keep</a:t>
            </a:r>
            <a:r>
              <a:rPr lang="zh-CN" altLang="en-US" dirty="0"/>
              <a:t>：推动健身行业数字化转型</a:t>
            </a:r>
            <a:endParaRPr lang="en-US" altLang="zh-CN" dirty="0"/>
          </a:p>
          <a:p>
            <a:r>
              <a:rPr lang="zh-CN" altLang="en-US" dirty="0"/>
              <a:t>随着人们健康意识的提高和移动互联网的普及，运动健身类应用如雨后春笋般涌现。 </a:t>
            </a:r>
            <a:r>
              <a:rPr lang="en-US" altLang="zh-CN" dirty="0"/>
              <a:t>Keep</a:t>
            </a:r>
            <a:r>
              <a:rPr lang="zh-CN" altLang="en-US" dirty="0"/>
              <a:t>作为其中的佼佼者，以其丰富的运动课程、个性化的服务和强大的社区功能吸引了大量用户。</a:t>
            </a:r>
            <a:r>
              <a:rPr lang="en-US" altLang="zh-CN" dirty="0"/>
              <a:t>Keep</a:t>
            </a:r>
            <a:r>
              <a:rPr lang="zh-CN" altLang="en-US" dirty="0"/>
              <a:t>的成功离不开其持续的技术创新，这些创新不仅满足了用户在运动健身过程中的各种需求，还为整个行业树立了技术应用的标杆。</a:t>
            </a:r>
            <a:endParaRPr lang="en-US" altLang="zh-CN" dirty="0"/>
          </a:p>
        </p:txBody>
      </p:sp>
    </p:spTree>
    <p:extLst>
      <p:ext uri="{BB962C8B-B14F-4D97-AF65-F5344CB8AC3E}">
        <p14:creationId xmlns:p14="http://schemas.microsoft.com/office/powerpoint/2010/main" val="41235911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C7D7B-3195-D870-1265-5955CFCCFEF2}"/>
            </a:ext>
          </a:extLst>
        </p:cNvPr>
        <p:cNvGrpSpPr/>
        <p:nvPr/>
      </p:nvGrpSpPr>
      <p:grpSpPr>
        <a:xfrm>
          <a:off x="0" y="0"/>
          <a:ext cx="0" cy="0"/>
          <a:chOff x="0" y="0"/>
          <a:chExt cx="0" cy="0"/>
        </a:xfrm>
      </p:grpSpPr>
      <p:sp>
        <p:nvSpPr>
          <p:cNvPr id="10" name="标题 9">
            <a:extLst>
              <a:ext uri="{FF2B5EF4-FFF2-40B4-BE49-F238E27FC236}">
                <a16:creationId xmlns:a16="http://schemas.microsoft.com/office/drawing/2014/main" id="{14A3217C-0EB5-4167-0841-189CDD0BA411}"/>
              </a:ext>
            </a:extLst>
          </p:cNvPr>
          <p:cNvSpPr>
            <a:spLocks noGrp="1"/>
          </p:cNvSpPr>
          <p:nvPr>
            <p:ph type="title"/>
          </p:nvPr>
        </p:nvSpPr>
        <p:spPr/>
        <p:txBody>
          <a:bodyPr/>
          <a:lstStyle/>
          <a:p>
            <a:r>
              <a:rPr lang="zh-CN" altLang="en-US" dirty="0"/>
              <a:t>电子商务创新基础</a:t>
            </a:r>
          </a:p>
        </p:txBody>
      </p:sp>
      <p:sp>
        <p:nvSpPr>
          <p:cNvPr id="5" name="文本占位符 4">
            <a:extLst>
              <a:ext uri="{FF2B5EF4-FFF2-40B4-BE49-F238E27FC236}">
                <a16:creationId xmlns:a16="http://schemas.microsoft.com/office/drawing/2014/main" id="{5CDCD6D3-88BF-4429-CD5F-C90C4ABA4D29}"/>
              </a:ext>
            </a:extLst>
          </p:cNvPr>
          <p:cNvSpPr>
            <a:spLocks noGrp="1"/>
          </p:cNvSpPr>
          <p:nvPr>
            <p:ph type="body" sz="quarter" idx="10"/>
          </p:nvPr>
        </p:nvSpPr>
        <p:spPr>
          <a:xfrm>
            <a:off x="316702" y="1385926"/>
            <a:ext cx="11558585" cy="4602991"/>
          </a:xfrm>
        </p:spPr>
        <p:txBody>
          <a:bodyPr/>
          <a:lstStyle/>
          <a:p>
            <a:r>
              <a:rPr lang="en-US" altLang="zh-CN" dirty="0"/>
              <a:t>1.1.2</a:t>
            </a:r>
            <a:r>
              <a:rPr lang="zh-CN" altLang="en-US" dirty="0"/>
              <a:t>　电子商务创新的重要性及现代商业价值</a:t>
            </a:r>
            <a:endParaRPr lang="en-US" altLang="zh-CN" dirty="0"/>
          </a:p>
          <a:p>
            <a:r>
              <a:rPr lang="en-US" altLang="zh-CN" dirty="0"/>
              <a:t>1.</a:t>
            </a:r>
            <a:r>
              <a:rPr lang="zh-CN" altLang="en-US" dirty="0"/>
              <a:t>电子商务创新的重要性</a:t>
            </a:r>
            <a:endParaRPr lang="en-US" altLang="zh-CN" dirty="0"/>
          </a:p>
          <a:p>
            <a:r>
              <a:rPr lang="zh-CN" altLang="en-US" dirty="0"/>
              <a:t>电子商务创新对于推动经济发展、优化消费结构、提升企业竞争力等方面具有重要意义。</a:t>
            </a:r>
            <a:endParaRPr lang="en-US" altLang="zh-CN" dirty="0"/>
          </a:p>
          <a:p>
            <a:r>
              <a:rPr lang="zh-CN" altLang="en-US" dirty="0"/>
              <a:t>电子商务创新极大地降低了交易成本，促进了内需和产出增长，推动了全国统一市场的形成，对实体经济发展产生了深远影响。</a:t>
            </a:r>
          </a:p>
          <a:p>
            <a:r>
              <a:rPr lang="zh-CN" altLang="en-US" dirty="0"/>
              <a:t>直播电商等创新模式丰富了消费类型，推动了消费升级，使社会消费结构向高层次发展，能够满足多元化和个性化的消费需求。</a:t>
            </a:r>
          </a:p>
          <a:p>
            <a:r>
              <a:rPr lang="zh-CN" altLang="en-US" dirty="0"/>
              <a:t>电子商务创新推动了企业市场的扩大，促进了企业运营的提升，并降低了成本、提高了效率，进而增强了企业的市场竞争力。</a:t>
            </a:r>
          </a:p>
        </p:txBody>
      </p:sp>
    </p:spTree>
    <p:extLst>
      <p:ext uri="{BB962C8B-B14F-4D97-AF65-F5344CB8AC3E}">
        <p14:creationId xmlns:p14="http://schemas.microsoft.com/office/powerpoint/2010/main" val="36735661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FB8F4-8BDB-261E-7F76-074A93607BC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C93C374-E941-A4A3-60CD-655467EA2265}"/>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99F63D4D-CD66-A804-9A51-BAFA018E0B19}"/>
              </a:ext>
            </a:extLst>
          </p:cNvPr>
          <p:cNvSpPr>
            <a:spLocks noGrp="1"/>
          </p:cNvSpPr>
          <p:nvPr>
            <p:ph type="body" sz="quarter" idx="10"/>
          </p:nvPr>
        </p:nvSpPr>
        <p:spPr>
          <a:xfrm>
            <a:off x="316702" y="1893768"/>
            <a:ext cx="11558585" cy="3587329"/>
          </a:xfrm>
        </p:spPr>
        <p:txBody>
          <a:bodyPr/>
          <a:lstStyle/>
          <a:p>
            <a:r>
              <a:rPr lang="en-US" altLang="zh-CN" dirty="0"/>
              <a:t>3.2.3</a:t>
            </a:r>
            <a:r>
              <a:rPr lang="zh-CN" altLang="en-US" dirty="0"/>
              <a:t>　</a:t>
            </a:r>
            <a:r>
              <a:rPr lang="en-US" altLang="zh-CN" dirty="0"/>
              <a:t>Keep</a:t>
            </a:r>
            <a:r>
              <a:rPr lang="zh-CN" altLang="en-US" dirty="0"/>
              <a:t>：推动健身行业数字化转型</a:t>
            </a:r>
            <a:endParaRPr lang="en-US" altLang="zh-CN" dirty="0"/>
          </a:p>
          <a:p>
            <a:r>
              <a:rPr lang="en-US" altLang="zh-CN" dirty="0"/>
              <a:t>1. Keep</a:t>
            </a:r>
            <a:r>
              <a:rPr lang="zh-CN" altLang="en-US" dirty="0"/>
              <a:t>的技术创新</a:t>
            </a:r>
            <a:endParaRPr lang="en-US" altLang="zh-CN" dirty="0"/>
          </a:p>
          <a:p>
            <a:r>
              <a:rPr lang="zh-CN" altLang="en-US" dirty="0"/>
              <a:t>（</a:t>
            </a:r>
            <a:r>
              <a:rPr lang="en-US" altLang="zh-CN" dirty="0"/>
              <a:t>1</a:t>
            </a:r>
            <a:r>
              <a:rPr lang="zh-CN" altLang="en-US" dirty="0"/>
              <a:t>）运动课程设计与呈现</a:t>
            </a:r>
            <a:endParaRPr lang="en-US" altLang="zh-CN" dirty="0"/>
          </a:p>
          <a:p>
            <a:r>
              <a:rPr lang="zh-CN" altLang="en-US" dirty="0"/>
              <a:t>（</a:t>
            </a:r>
            <a:r>
              <a:rPr lang="en-US" altLang="zh-CN" dirty="0"/>
              <a:t>2</a:t>
            </a:r>
            <a:r>
              <a:rPr lang="zh-CN" altLang="en-US" dirty="0"/>
              <a:t>）个性化推荐系统</a:t>
            </a:r>
            <a:endParaRPr lang="en-US" altLang="zh-CN" dirty="0"/>
          </a:p>
          <a:p>
            <a:r>
              <a:rPr lang="zh-CN" altLang="en-US" dirty="0"/>
              <a:t>（</a:t>
            </a:r>
            <a:r>
              <a:rPr lang="en-US" altLang="zh-CN" dirty="0"/>
              <a:t>3</a:t>
            </a:r>
            <a:r>
              <a:rPr lang="zh-CN" altLang="en-US" dirty="0"/>
              <a:t>）社区互动</a:t>
            </a:r>
            <a:endParaRPr lang="en-US" altLang="zh-CN" dirty="0"/>
          </a:p>
          <a:p>
            <a:r>
              <a:rPr lang="zh-CN" altLang="en-US" dirty="0"/>
              <a:t>（</a:t>
            </a:r>
            <a:r>
              <a:rPr lang="en-US" altLang="zh-CN" dirty="0"/>
              <a:t>4</a:t>
            </a:r>
            <a:r>
              <a:rPr lang="zh-CN" altLang="en-US" dirty="0"/>
              <a:t>）智能硬件连接</a:t>
            </a:r>
            <a:endParaRPr lang="en-US" altLang="zh-CN" dirty="0"/>
          </a:p>
          <a:p>
            <a:r>
              <a:rPr lang="zh-CN" altLang="en-US" dirty="0"/>
              <a:t>（</a:t>
            </a:r>
            <a:r>
              <a:rPr lang="en-US" altLang="zh-CN" dirty="0"/>
              <a:t>5</a:t>
            </a:r>
            <a:r>
              <a:rPr lang="zh-CN" altLang="en-US" dirty="0"/>
              <a:t>）数据安全与隐私保护</a:t>
            </a:r>
            <a:endParaRPr lang="en-US" altLang="zh-CN" dirty="0"/>
          </a:p>
        </p:txBody>
      </p:sp>
    </p:spTree>
    <p:extLst>
      <p:ext uri="{BB962C8B-B14F-4D97-AF65-F5344CB8AC3E}">
        <p14:creationId xmlns:p14="http://schemas.microsoft.com/office/powerpoint/2010/main" val="376322121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278CB3-3DFD-6D14-F53E-C634FA4BF71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E29B8BF-263A-482E-95EF-9B1778639538}"/>
              </a:ext>
            </a:extLst>
          </p:cNvPr>
          <p:cNvSpPr>
            <a:spLocks noGrp="1"/>
          </p:cNvSpPr>
          <p:nvPr>
            <p:ph type="title"/>
          </p:nvPr>
        </p:nvSpPr>
        <p:spPr/>
        <p:txBody>
          <a:bodyPr/>
          <a:lstStyle/>
          <a:p>
            <a:r>
              <a:rPr lang="zh-CN" altLang="en-US" dirty="0"/>
              <a:t>电子商务技术创新案例分析</a:t>
            </a:r>
          </a:p>
        </p:txBody>
      </p:sp>
      <p:sp>
        <p:nvSpPr>
          <p:cNvPr id="5" name="文本占位符 4">
            <a:extLst>
              <a:ext uri="{FF2B5EF4-FFF2-40B4-BE49-F238E27FC236}">
                <a16:creationId xmlns:a16="http://schemas.microsoft.com/office/drawing/2014/main" id="{54FCF63A-808C-8568-4842-F503269D97D9}"/>
              </a:ext>
            </a:extLst>
          </p:cNvPr>
          <p:cNvSpPr>
            <a:spLocks noGrp="1"/>
          </p:cNvSpPr>
          <p:nvPr>
            <p:ph type="body" sz="quarter" idx="10"/>
          </p:nvPr>
        </p:nvSpPr>
        <p:spPr>
          <a:xfrm>
            <a:off x="316702" y="2401600"/>
            <a:ext cx="11558585" cy="2571666"/>
          </a:xfrm>
        </p:spPr>
        <p:txBody>
          <a:bodyPr/>
          <a:lstStyle/>
          <a:p>
            <a:r>
              <a:rPr lang="en-US" altLang="zh-CN" dirty="0"/>
              <a:t>3.2.3</a:t>
            </a:r>
            <a:r>
              <a:rPr lang="zh-CN" altLang="en-US" dirty="0"/>
              <a:t>　</a:t>
            </a:r>
            <a:r>
              <a:rPr lang="en-US" altLang="zh-CN" dirty="0"/>
              <a:t>Keep</a:t>
            </a:r>
            <a:r>
              <a:rPr lang="zh-CN" altLang="en-US" dirty="0"/>
              <a:t>：推动健身行业数字化转型</a:t>
            </a:r>
            <a:endParaRPr lang="en-US" altLang="zh-CN" dirty="0"/>
          </a:p>
          <a:p>
            <a:r>
              <a:rPr lang="en-US" altLang="zh-CN" dirty="0"/>
              <a:t>2. Keep</a:t>
            </a:r>
            <a:r>
              <a:rPr lang="zh-CN" altLang="en-US" dirty="0"/>
              <a:t>的技术创新影响</a:t>
            </a:r>
            <a:endParaRPr lang="en-US" altLang="zh-CN" dirty="0"/>
          </a:p>
          <a:p>
            <a:r>
              <a:rPr lang="zh-CN" altLang="en-US" dirty="0"/>
              <a:t>（</a:t>
            </a:r>
            <a:r>
              <a:rPr lang="en-US" altLang="zh-CN" dirty="0"/>
              <a:t>1</a:t>
            </a:r>
            <a:r>
              <a:rPr lang="zh-CN" altLang="en-US" dirty="0"/>
              <a:t>）提升用户体验</a:t>
            </a:r>
            <a:endParaRPr lang="en-US" altLang="zh-CN" dirty="0"/>
          </a:p>
          <a:p>
            <a:r>
              <a:rPr lang="zh-CN" altLang="en-US" dirty="0"/>
              <a:t>（</a:t>
            </a:r>
            <a:r>
              <a:rPr lang="en-US" altLang="zh-CN" dirty="0"/>
              <a:t>2</a:t>
            </a:r>
            <a:r>
              <a:rPr lang="zh-CN" altLang="en-US" dirty="0"/>
              <a:t>）增强用户黏性</a:t>
            </a:r>
            <a:endParaRPr lang="en-US" altLang="zh-CN" dirty="0"/>
          </a:p>
          <a:p>
            <a:r>
              <a:rPr lang="zh-CN" altLang="en-US" dirty="0"/>
              <a:t>（</a:t>
            </a:r>
            <a:r>
              <a:rPr lang="en-US" altLang="zh-CN" dirty="0"/>
              <a:t>3</a:t>
            </a:r>
            <a:r>
              <a:rPr lang="zh-CN" altLang="en-US" dirty="0"/>
              <a:t>）推动运动健身行业的数字化发展</a:t>
            </a:r>
            <a:endParaRPr lang="en-US" altLang="zh-CN" dirty="0"/>
          </a:p>
        </p:txBody>
      </p:sp>
    </p:spTree>
    <p:extLst>
      <p:ext uri="{BB962C8B-B14F-4D97-AF65-F5344CB8AC3E}">
        <p14:creationId xmlns:p14="http://schemas.microsoft.com/office/powerpoint/2010/main" val="46802497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6EC6068-E645-943B-FCAA-6012BFC19D8C}"/>
              </a:ext>
            </a:extLst>
          </p:cNvPr>
          <p:cNvSpPr>
            <a:spLocks noGrp="1"/>
          </p:cNvSpPr>
          <p:nvPr>
            <p:ph type="body" sz="quarter" idx="19"/>
          </p:nvPr>
        </p:nvSpPr>
        <p:spPr/>
        <p:txBody>
          <a:bodyPr/>
          <a:lstStyle/>
          <a:p>
            <a:r>
              <a:rPr lang="zh-CN" altLang="en-US" dirty="0"/>
              <a:t>第 </a:t>
            </a:r>
            <a:r>
              <a:rPr lang="en-US" altLang="zh-CN" dirty="0"/>
              <a:t>4 </a:t>
            </a:r>
            <a:r>
              <a:rPr lang="zh-CN" altLang="en-US" dirty="0"/>
              <a:t>章</a:t>
            </a:r>
          </a:p>
        </p:txBody>
      </p:sp>
      <p:sp>
        <p:nvSpPr>
          <p:cNvPr id="5" name="文本占位符 4">
            <a:extLst>
              <a:ext uri="{FF2B5EF4-FFF2-40B4-BE49-F238E27FC236}">
                <a16:creationId xmlns:a16="http://schemas.microsoft.com/office/drawing/2014/main" id="{82E06499-89E3-FAB6-D1C2-CB930E9BBD46}"/>
              </a:ext>
            </a:extLst>
          </p:cNvPr>
          <p:cNvSpPr>
            <a:spLocks noGrp="1"/>
          </p:cNvSpPr>
          <p:nvPr>
            <p:ph type="body" sz="quarter" idx="20"/>
          </p:nvPr>
        </p:nvSpPr>
        <p:spPr/>
        <p:txBody>
          <a:bodyPr/>
          <a:lstStyle/>
          <a:p>
            <a:r>
              <a:rPr lang="zh-CN" altLang="en-US" dirty="0"/>
              <a:t>电子商务产品创新与案例分析</a:t>
            </a:r>
          </a:p>
        </p:txBody>
      </p:sp>
    </p:spTree>
    <p:extLst>
      <p:ext uri="{BB962C8B-B14F-4D97-AF65-F5344CB8AC3E}">
        <p14:creationId xmlns:p14="http://schemas.microsoft.com/office/powerpoint/2010/main" val="11364973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7DAA53E-76FE-3193-1A0A-3ABB9932EB43}"/>
              </a:ext>
            </a:extLst>
          </p:cNvPr>
          <p:cNvSpPr>
            <a:spLocks noGrp="1"/>
          </p:cNvSpPr>
          <p:nvPr>
            <p:ph type="body" sz="quarter" idx="10"/>
          </p:nvPr>
        </p:nvSpPr>
        <p:spPr>
          <a:xfrm>
            <a:off x="316706" y="2650998"/>
            <a:ext cx="11558585" cy="1556003"/>
          </a:xfrm>
        </p:spPr>
        <p:txBody>
          <a:bodyPr/>
          <a:lstStyle/>
          <a:p>
            <a:pPr marL="457200" indent="-457200">
              <a:buFont typeface="+mj-lt"/>
              <a:buAutoNum type="arabicPeriod"/>
            </a:pPr>
            <a:r>
              <a:rPr lang="zh-CN" altLang="en-US" dirty="0"/>
              <a:t>理解电子商务产品创新的驱动因素与类型。</a:t>
            </a:r>
            <a:endParaRPr lang="en-US" altLang="zh-CN" dirty="0"/>
          </a:p>
          <a:p>
            <a:pPr marL="457200" indent="-457200">
              <a:buFont typeface="+mj-lt"/>
              <a:buAutoNum type="arabicPeriod"/>
            </a:pPr>
            <a:r>
              <a:rPr lang="zh-CN" altLang="en-US" dirty="0"/>
              <a:t>掌握电子商务产品创新所面临的挑战及应对措施。</a:t>
            </a:r>
            <a:endParaRPr lang="en-US" altLang="zh-CN" dirty="0"/>
          </a:p>
          <a:p>
            <a:pPr marL="457200" indent="-457200">
              <a:buFont typeface="+mj-lt"/>
              <a:buAutoNum type="arabicPeriod"/>
            </a:pPr>
            <a:r>
              <a:rPr lang="zh-CN" altLang="en-US" dirty="0"/>
              <a:t>能够分析亚马逊</a:t>
            </a:r>
            <a:r>
              <a:rPr lang="en-US" altLang="zh-CN" dirty="0"/>
              <a:t>Kindle</a:t>
            </a:r>
            <a:r>
              <a:rPr lang="zh-CN" altLang="en-US" dirty="0"/>
              <a:t>等产品的创新案例成效。</a:t>
            </a:r>
          </a:p>
        </p:txBody>
      </p:sp>
    </p:spTree>
    <p:extLst>
      <p:ext uri="{BB962C8B-B14F-4D97-AF65-F5344CB8AC3E}">
        <p14:creationId xmlns:p14="http://schemas.microsoft.com/office/powerpoint/2010/main" val="40013364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53A3D5F2-1159-9ACB-576B-53DBF9F179B0}"/>
              </a:ext>
            </a:extLst>
          </p:cNvPr>
          <p:cNvPicPr>
            <a:picLocks noGrp="1" noChangeAspect="1"/>
          </p:cNvPicPr>
          <p:nvPr>
            <p:ph type="pic" sz="quarter" idx="12"/>
          </p:nvPr>
        </p:nvPicPr>
        <p:blipFill rotWithShape="1">
          <a:blip r:embed="rId2"/>
          <a:srcRect l="-38303" r="-38303"/>
          <a:stretch>
            <a:fillRect/>
          </a:stretch>
        </p:blipFill>
        <p:spPr>
          <a:prstGeom prst="rect">
            <a:avLst/>
          </a:prstGeom>
        </p:spPr>
      </p:pic>
    </p:spTree>
    <p:extLst>
      <p:ext uri="{BB962C8B-B14F-4D97-AF65-F5344CB8AC3E}">
        <p14:creationId xmlns:p14="http://schemas.microsoft.com/office/powerpoint/2010/main" val="26082955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AF231C33-DBA1-8290-CDB4-90415452B18D}"/>
              </a:ext>
            </a:extLst>
          </p:cNvPr>
          <p:cNvSpPr>
            <a:spLocks noGrp="1"/>
          </p:cNvSpPr>
          <p:nvPr>
            <p:ph type="body" sz="quarter" idx="15"/>
          </p:nvPr>
        </p:nvSpPr>
        <p:spPr/>
        <p:txBody>
          <a:bodyPr/>
          <a:lstStyle/>
          <a:p>
            <a:r>
              <a:rPr lang="en-US" altLang="zh-CN" dirty="0"/>
              <a:t>4.1</a:t>
            </a:r>
            <a:endParaRPr lang="zh-CN" altLang="en-US" dirty="0"/>
          </a:p>
        </p:txBody>
      </p:sp>
      <p:sp>
        <p:nvSpPr>
          <p:cNvPr id="4" name="文本占位符 3">
            <a:extLst>
              <a:ext uri="{FF2B5EF4-FFF2-40B4-BE49-F238E27FC236}">
                <a16:creationId xmlns:a16="http://schemas.microsoft.com/office/drawing/2014/main" id="{F60EC56D-52C8-ED60-58AF-C098CADE39E7}"/>
              </a:ext>
            </a:extLst>
          </p:cNvPr>
          <p:cNvSpPr>
            <a:spLocks noGrp="1"/>
          </p:cNvSpPr>
          <p:nvPr>
            <p:ph type="body" sz="quarter" idx="16"/>
          </p:nvPr>
        </p:nvSpPr>
        <p:spPr/>
        <p:txBody>
          <a:bodyPr/>
          <a:lstStyle/>
          <a:p>
            <a:r>
              <a:rPr lang="zh-CN" altLang="en-US" dirty="0"/>
              <a:t>电子商务产品创新综述</a:t>
            </a:r>
          </a:p>
        </p:txBody>
      </p:sp>
    </p:spTree>
    <p:extLst>
      <p:ext uri="{BB962C8B-B14F-4D97-AF65-F5344CB8AC3E}">
        <p14:creationId xmlns:p14="http://schemas.microsoft.com/office/powerpoint/2010/main" val="30812308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BBF13-EA9B-249C-4379-F6E2961C3D5E}"/>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FB34ED18-EB37-7EB8-0C29-91877827D222}"/>
              </a:ext>
            </a:extLst>
          </p:cNvPr>
          <p:cNvSpPr>
            <a:spLocks noGrp="1"/>
          </p:cNvSpPr>
          <p:nvPr>
            <p:ph type="title"/>
          </p:nvPr>
        </p:nvSpPr>
        <p:spPr/>
        <p:txBody>
          <a:bodyPr/>
          <a:lstStyle/>
          <a:p>
            <a:r>
              <a:rPr lang="zh-CN" altLang="en-US" dirty="0"/>
              <a:t>电子商务产品创新综述</a:t>
            </a:r>
          </a:p>
        </p:txBody>
      </p:sp>
      <p:sp>
        <p:nvSpPr>
          <p:cNvPr id="6" name="文本占位符 5">
            <a:extLst>
              <a:ext uri="{FF2B5EF4-FFF2-40B4-BE49-F238E27FC236}">
                <a16:creationId xmlns:a16="http://schemas.microsoft.com/office/drawing/2014/main" id="{C5B7DD06-0418-FCA5-B551-CB4411776430}"/>
              </a:ext>
            </a:extLst>
          </p:cNvPr>
          <p:cNvSpPr>
            <a:spLocks noGrp="1"/>
          </p:cNvSpPr>
          <p:nvPr>
            <p:ph type="body" sz="quarter" idx="10"/>
          </p:nvPr>
        </p:nvSpPr>
        <p:spPr>
          <a:xfrm>
            <a:off x="316702" y="1639842"/>
            <a:ext cx="11558585" cy="4095160"/>
          </a:xfrm>
        </p:spPr>
        <p:txBody>
          <a:bodyPr/>
          <a:lstStyle/>
          <a:p>
            <a:r>
              <a:rPr lang="en-US" altLang="zh-CN" dirty="0"/>
              <a:t>4.1.1</a:t>
            </a:r>
            <a:r>
              <a:rPr lang="zh-CN" altLang="en-US" dirty="0"/>
              <a:t>　电子商务产品创新的驱动因素</a:t>
            </a:r>
            <a:endParaRPr lang="en-US" altLang="zh-CN" dirty="0"/>
          </a:p>
          <a:p>
            <a:r>
              <a:rPr lang="en-US" altLang="zh-CN" dirty="0"/>
              <a:t>1.</a:t>
            </a:r>
            <a:r>
              <a:rPr lang="zh-CN" altLang="en-US" dirty="0"/>
              <a:t>技术迭代与融合驱动</a:t>
            </a:r>
            <a:endParaRPr lang="en-US" altLang="zh-CN" dirty="0"/>
          </a:p>
          <a:p>
            <a:r>
              <a:rPr lang="zh-CN" altLang="en-US" dirty="0"/>
              <a:t>技术发展是电子商务产品创新的核心驱动力。支付宝、微信支付等多支付方式集成，以及跨境支付的多币种支持，都是底层支付技术成熟与金融科技创新的直接体现。大数据与人工智能的深度融合，则催生了营销功能的个性化推荐系统。响应式设计的广泛应用，源于前端开发技术（如</a:t>
            </a:r>
            <a:r>
              <a:rPr lang="en-US" altLang="zh-CN" dirty="0"/>
              <a:t>HTML5</a:t>
            </a:r>
            <a:r>
              <a:rPr lang="zh-CN" altLang="en-US" dirty="0"/>
              <a:t>、</a:t>
            </a:r>
            <a:r>
              <a:rPr lang="en-US" altLang="zh-CN" dirty="0"/>
              <a:t>CSS3</a:t>
            </a:r>
            <a:r>
              <a:rPr lang="zh-CN" altLang="en-US" dirty="0"/>
              <a:t>等）的成熟与跨端适配框架的完善，使得“一次开发，多端适配”成为可能。极简主义风格的盛行，不仅是审美趋势的变化，更得益于界面渲染效率的提升和交互逻辑的简化技术，确保了在简化视觉元素的同时不损失功能性与流畅度。</a:t>
            </a:r>
          </a:p>
        </p:txBody>
      </p:sp>
    </p:spTree>
    <p:extLst>
      <p:ext uri="{BB962C8B-B14F-4D97-AF65-F5344CB8AC3E}">
        <p14:creationId xmlns:p14="http://schemas.microsoft.com/office/powerpoint/2010/main" val="253105605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3B1F-A1EB-B351-2692-5ADDCBE32721}"/>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9B6C7CC0-E0D4-0F10-45B4-093ABAF619F9}"/>
              </a:ext>
            </a:extLst>
          </p:cNvPr>
          <p:cNvSpPr>
            <a:spLocks noGrp="1"/>
          </p:cNvSpPr>
          <p:nvPr>
            <p:ph type="title"/>
          </p:nvPr>
        </p:nvSpPr>
        <p:spPr/>
        <p:txBody>
          <a:bodyPr/>
          <a:lstStyle/>
          <a:p>
            <a:r>
              <a:rPr lang="zh-CN" altLang="en-US" dirty="0"/>
              <a:t>电子商务产品创新综述</a:t>
            </a:r>
          </a:p>
        </p:txBody>
      </p:sp>
      <p:sp>
        <p:nvSpPr>
          <p:cNvPr id="6" name="文本占位符 5">
            <a:extLst>
              <a:ext uri="{FF2B5EF4-FFF2-40B4-BE49-F238E27FC236}">
                <a16:creationId xmlns:a16="http://schemas.microsoft.com/office/drawing/2014/main" id="{B1C7C71F-E3BE-39AC-A538-68879A9DC4C2}"/>
              </a:ext>
            </a:extLst>
          </p:cNvPr>
          <p:cNvSpPr>
            <a:spLocks noGrp="1"/>
          </p:cNvSpPr>
          <p:nvPr>
            <p:ph type="body" sz="quarter" idx="10"/>
          </p:nvPr>
        </p:nvSpPr>
        <p:spPr>
          <a:xfrm>
            <a:off x="316702" y="2147673"/>
            <a:ext cx="11558585" cy="3079497"/>
          </a:xfrm>
        </p:spPr>
        <p:txBody>
          <a:bodyPr/>
          <a:lstStyle/>
          <a:p>
            <a:r>
              <a:rPr lang="en-US" altLang="zh-CN" dirty="0"/>
              <a:t>4.1.1</a:t>
            </a:r>
            <a:r>
              <a:rPr lang="zh-CN" altLang="en-US" dirty="0"/>
              <a:t>　电子商务产品创新的驱动因素</a:t>
            </a:r>
            <a:endParaRPr lang="en-US" altLang="zh-CN" dirty="0"/>
          </a:p>
          <a:p>
            <a:r>
              <a:rPr lang="en-US" altLang="zh-CN" dirty="0"/>
              <a:t>2.</a:t>
            </a:r>
            <a:r>
              <a:rPr lang="zh-CN" altLang="en-US" dirty="0"/>
              <a:t>用户需求深化与场景化牵引</a:t>
            </a:r>
            <a:endParaRPr lang="en-US" altLang="zh-CN" dirty="0"/>
          </a:p>
          <a:p>
            <a:r>
              <a:rPr lang="zh-CN" altLang="en-US" dirty="0"/>
              <a:t>用户需求的不断演进与细分，是电子商务产品创新的直接牵引力。订单拆分与合并、自动确认收货等功能，解决了多商品、多渠道购物带来的物流与资金周转效率问题。个性化推荐则瞄准了用户在信息过载时代“快速找到所需”的核心诉求。这些创新本质上是对用户便捷、高效、省心等基础交易需求的深化响应。</a:t>
            </a:r>
          </a:p>
        </p:txBody>
      </p:sp>
    </p:spTree>
    <p:extLst>
      <p:ext uri="{BB962C8B-B14F-4D97-AF65-F5344CB8AC3E}">
        <p14:creationId xmlns:p14="http://schemas.microsoft.com/office/powerpoint/2010/main" val="210363879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F0D51-5600-1B35-0C35-D5DC1A4CBC8A}"/>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EFA84577-3094-E8D8-1D9B-13F95695A00F}"/>
              </a:ext>
            </a:extLst>
          </p:cNvPr>
          <p:cNvSpPr>
            <a:spLocks noGrp="1"/>
          </p:cNvSpPr>
          <p:nvPr>
            <p:ph type="title"/>
          </p:nvPr>
        </p:nvSpPr>
        <p:spPr/>
        <p:txBody>
          <a:bodyPr/>
          <a:lstStyle/>
          <a:p>
            <a:r>
              <a:rPr lang="zh-CN" altLang="en-US" dirty="0"/>
              <a:t>电子商务产品创新综述</a:t>
            </a:r>
          </a:p>
        </p:txBody>
      </p:sp>
      <p:sp>
        <p:nvSpPr>
          <p:cNvPr id="6" name="文本占位符 5">
            <a:extLst>
              <a:ext uri="{FF2B5EF4-FFF2-40B4-BE49-F238E27FC236}">
                <a16:creationId xmlns:a16="http://schemas.microsoft.com/office/drawing/2014/main" id="{3003F084-0512-CD8D-8DAA-97D1A9B00175}"/>
              </a:ext>
            </a:extLst>
          </p:cNvPr>
          <p:cNvSpPr>
            <a:spLocks noGrp="1"/>
          </p:cNvSpPr>
          <p:nvPr>
            <p:ph type="body" sz="quarter" idx="10"/>
          </p:nvPr>
        </p:nvSpPr>
        <p:spPr>
          <a:xfrm>
            <a:off x="316702" y="2401590"/>
            <a:ext cx="11558585" cy="2571666"/>
          </a:xfrm>
        </p:spPr>
        <p:txBody>
          <a:bodyPr/>
          <a:lstStyle/>
          <a:p>
            <a:r>
              <a:rPr lang="en-US" altLang="zh-CN" dirty="0"/>
              <a:t>4.1.2</a:t>
            </a:r>
            <a:r>
              <a:rPr lang="zh-CN" altLang="en-US" dirty="0"/>
              <a:t>　电子商务产品创新的类型</a:t>
            </a:r>
            <a:endParaRPr lang="en-US" altLang="zh-CN" dirty="0"/>
          </a:p>
          <a:p>
            <a:r>
              <a:rPr lang="en-US" altLang="zh-CN" dirty="0"/>
              <a:t>1.</a:t>
            </a:r>
            <a:r>
              <a:rPr lang="zh-CN" altLang="en-US" dirty="0"/>
              <a:t>功能创新</a:t>
            </a:r>
            <a:endParaRPr lang="en-US" altLang="zh-CN" dirty="0"/>
          </a:p>
          <a:p>
            <a:r>
              <a:rPr lang="zh-CN" altLang="en-US" dirty="0"/>
              <a:t>（</a:t>
            </a:r>
            <a:r>
              <a:rPr lang="en-US" altLang="zh-CN" dirty="0"/>
              <a:t>1</a:t>
            </a:r>
            <a:r>
              <a:rPr lang="zh-CN" altLang="en-US" dirty="0"/>
              <a:t>）交易功能创新</a:t>
            </a:r>
            <a:endParaRPr lang="en-US" altLang="zh-CN" dirty="0"/>
          </a:p>
          <a:p>
            <a:r>
              <a:rPr lang="zh-CN" altLang="en-US" dirty="0"/>
              <a:t>（</a:t>
            </a:r>
            <a:r>
              <a:rPr lang="en-US" altLang="zh-CN" dirty="0"/>
              <a:t>2</a:t>
            </a:r>
            <a:r>
              <a:rPr lang="zh-CN" altLang="en-US" dirty="0"/>
              <a:t>）营销功能创新</a:t>
            </a:r>
            <a:endParaRPr lang="en-US" altLang="zh-CN" dirty="0"/>
          </a:p>
          <a:p>
            <a:r>
              <a:rPr lang="zh-CN" altLang="en-US" dirty="0"/>
              <a:t>（</a:t>
            </a:r>
            <a:r>
              <a:rPr lang="en-US" altLang="zh-CN" dirty="0"/>
              <a:t>3</a:t>
            </a:r>
            <a:r>
              <a:rPr lang="zh-CN" altLang="en-US" dirty="0"/>
              <a:t>）用户体验功能创新</a:t>
            </a:r>
          </a:p>
        </p:txBody>
      </p:sp>
    </p:spTree>
    <p:extLst>
      <p:ext uri="{BB962C8B-B14F-4D97-AF65-F5344CB8AC3E}">
        <p14:creationId xmlns:p14="http://schemas.microsoft.com/office/powerpoint/2010/main" val="158281881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C55EA-AB26-7A5E-CD90-C2612D6E5E0B}"/>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012AEE36-ED0D-37C7-90BB-25FBEF7EE340}"/>
              </a:ext>
            </a:extLst>
          </p:cNvPr>
          <p:cNvSpPr>
            <a:spLocks noGrp="1"/>
          </p:cNvSpPr>
          <p:nvPr>
            <p:ph type="title"/>
          </p:nvPr>
        </p:nvSpPr>
        <p:spPr/>
        <p:txBody>
          <a:bodyPr/>
          <a:lstStyle/>
          <a:p>
            <a:r>
              <a:rPr lang="zh-CN" altLang="en-US" dirty="0"/>
              <a:t>电子商务产品创新综述</a:t>
            </a:r>
          </a:p>
        </p:txBody>
      </p:sp>
      <p:sp>
        <p:nvSpPr>
          <p:cNvPr id="6" name="文本占位符 5">
            <a:extLst>
              <a:ext uri="{FF2B5EF4-FFF2-40B4-BE49-F238E27FC236}">
                <a16:creationId xmlns:a16="http://schemas.microsoft.com/office/drawing/2014/main" id="{FC7AE026-49C1-E5F0-30BD-A68251F5BCA6}"/>
              </a:ext>
            </a:extLst>
          </p:cNvPr>
          <p:cNvSpPr>
            <a:spLocks noGrp="1"/>
          </p:cNvSpPr>
          <p:nvPr>
            <p:ph type="body" sz="quarter" idx="10"/>
          </p:nvPr>
        </p:nvSpPr>
        <p:spPr>
          <a:xfrm>
            <a:off x="316702" y="2147676"/>
            <a:ext cx="11558585" cy="3079497"/>
          </a:xfrm>
        </p:spPr>
        <p:txBody>
          <a:bodyPr/>
          <a:lstStyle/>
          <a:p>
            <a:r>
              <a:rPr lang="en-US" altLang="zh-CN" dirty="0"/>
              <a:t>4.1.2</a:t>
            </a:r>
            <a:r>
              <a:rPr lang="zh-CN" altLang="en-US" dirty="0"/>
              <a:t>　电子商务产品创新的类型</a:t>
            </a:r>
            <a:endParaRPr lang="en-US" altLang="zh-CN" dirty="0"/>
          </a:p>
          <a:p>
            <a:r>
              <a:rPr lang="en-US" altLang="zh-CN" dirty="0"/>
              <a:t>2.</a:t>
            </a:r>
            <a:r>
              <a:rPr lang="zh-CN" altLang="en-US" dirty="0"/>
              <a:t>设计创新</a:t>
            </a:r>
            <a:endParaRPr lang="en-US" altLang="zh-CN" dirty="0"/>
          </a:p>
          <a:p>
            <a:r>
              <a:rPr lang="zh-CN" altLang="en-US" dirty="0"/>
              <a:t>（</a:t>
            </a:r>
            <a:r>
              <a:rPr lang="en-US" altLang="zh-CN" dirty="0"/>
              <a:t>1</a:t>
            </a:r>
            <a:r>
              <a:rPr lang="zh-CN" altLang="en-US" dirty="0"/>
              <a:t>）界面设计创新</a:t>
            </a:r>
            <a:endParaRPr lang="en-US" altLang="zh-CN" dirty="0"/>
          </a:p>
          <a:p>
            <a:r>
              <a:rPr lang="zh-CN" altLang="en-US" dirty="0"/>
              <a:t>（</a:t>
            </a:r>
            <a:r>
              <a:rPr lang="en-US" altLang="zh-CN" dirty="0"/>
              <a:t>2</a:t>
            </a:r>
            <a:r>
              <a:rPr lang="zh-CN" altLang="en-US" dirty="0"/>
              <a:t>）交互设计创新</a:t>
            </a:r>
            <a:endParaRPr lang="en-US" altLang="zh-CN" dirty="0"/>
          </a:p>
          <a:p>
            <a:r>
              <a:rPr lang="zh-CN" altLang="en-US" dirty="0"/>
              <a:t>（</a:t>
            </a:r>
            <a:r>
              <a:rPr lang="en-US" altLang="zh-CN" dirty="0"/>
              <a:t>3</a:t>
            </a:r>
            <a:r>
              <a:rPr lang="zh-CN" altLang="en-US" dirty="0"/>
              <a:t>）视觉设计创新</a:t>
            </a:r>
            <a:endParaRPr lang="en-US" altLang="zh-CN" dirty="0"/>
          </a:p>
          <a:p>
            <a:r>
              <a:rPr lang="zh-CN" altLang="en-US" dirty="0"/>
              <a:t>（</a:t>
            </a:r>
            <a:r>
              <a:rPr lang="en-US" altLang="zh-CN" dirty="0"/>
              <a:t>4</a:t>
            </a:r>
            <a:r>
              <a:rPr lang="zh-CN" altLang="en-US" dirty="0"/>
              <a:t>）产品架构设计创新</a:t>
            </a:r>
          </a:p>
        </p:txBody>
      </p:sp>
    </p:spTree>
    <p:extLst>
      <p:ext uri="{BB962C8B-B14F-4D97-AF65-F5344CB8AC3E}">
        <p14:creationId xmlns:p14="http://schemas.microsoft.com/office/powerpoint/2010/main" val="25200751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DB3A4-06E2-82D2-6F04-994C1F12F9F1}"/>
            </a:ext>
          </a:extLst>
        </p:cNvPr>
        <p:cNvGrpSpPr/>
        <p:nvPr/>
      </p:nvGrpSpPr>
      <p:grpSpPr>
        <a:xfrm>
          <a:off x="0" y="0"/>
          <a:ext cx="0" cy="0"/>
          <a:chOff x="0" y="0"/>
          <a:chExt cx="0" cy="0"/>
        </a:xfrm>
      </p:grpSpPr>
      <p:sp>
        <p:nvSpPr>
          <p:cNvPr id="10" name="标题 9">
            <a:extLst>
              <a:ext uri="{FF2B5EF4-FFF2-40B4-BE49-F238E27FC236}">
                <a16:creationId xmlns:a16="http://schemas.microsoft.com/office/drawing/2014/main" id="{B8A24080-6ED2-41BD-A515-1E110DB0EB6A}"/>
              </a:ext>
            </a:extLst>
          </p:cNvPr>
          <p:cNvSpPr>
            <a:spLocks noGrp="1"/>
          </p:cNvSpPr>
          <p:nvPr>
            <p:ph type="title"/>
          </p:nvPr>
        </p:nvSpPr>
        <p:spPr/>
        <p:txBody>
          <a:bodyPr/>
          <a:lstStyle/>
          <a:p>
            <a:r>
              <a:rPr lang="zh-CN" altLang="en-US" dirty="0"/>
              <a:t>电子商务创新基础</a:t>
            </a:r>
          </a:p>
        </p:txBody>
      </p:sp>
      <p:sp>
        <p:nvSpPr>
          <p:cNvPr id="5" name="文本占位符 4">
            <a:extLst>
              <a:ext uri="{FF2B5EF4-FFF2-40B4-BE49-F238E27FC236}">
                <a16:creationId xmlns:a16="http://schemas.microsoft.com/office/drawing/2014/main" id="{4B6BE7A2-2757-AB7A-CE67-D57C21DBC82A}"/>
              </a:ext>
            </a:extLst>
          </p:cNvPr>
          <p:cNvSpPr>
            <a:spLocks noGrp="1"/>
          </p:cNvSpPr>
          <p:nvPr>
            <p:ph type="body" sz="quarter" idx="10"/>
          </p:nvPr>
        </p:nvSpPr>
        <p:spPr>
          <a:xfrm>
            <a:off x="316702" y="878095"/>
            <a:ext cx="11558585" cy="5618654"/>
          </a:xfrm>
        </p:spPr>
        <p:txBody>
          <a:bodyPr/>
          <a:lstStyle/>
          <a:p>
            <a:r>
              <a:rPr lang="en-US" altLang="zh-CN" dirty="0"/>
              <a:t>1.1.2</a:t>
            </a:r>
            <a:r>
              <a:rPr lang="zh-CN" altLang="en-US" dirty="0"/>
              <a:t>　电子商务创新的重要性及现代商业价值</a:t>
            </a:r>
            <a:endParaRPr lang="en-US" altLang="zh-CN" dirty="0"/>
          </a:p>
          <a:p>
            <a:r>
              <a:rPr lang="en-US" altLang="zh-CN" dirty="0"/>
              <a:t>2.</a:t>
            </a:r>
            <a:r>
              <a:rPr lang="zh-CN" altLang="en-US" dirty="0"/>
              <a:t>电子商务创新的现代商业价值</a:t>
            </a:r>
            <a:endParaRPr lang="en-US" altLang="zh-CN" dirty="0"/>
          </a:p>
          <a:p>
            <a:r>
              <a:rPr lang="zh-CN" altLang="en-US" dirty="0"/>
              <a:t>电子商务创新为企业融入全球化和扩大市场提供了机会。通过电子商务平台和电子商务创新，企业可较容易地进入国际市场，在全球范围内寻找客户群体，建立全球销售渠道，整体提高企业的全球竞争力。</a:t>
            </a:r>
          </a:p>
          <a:p>
            <a:r>
              <a:rPr lang="zh-CN" altLang="en-US" dirty="0"/>
              <a:t>新兴电商的崛起，如直播电商、社交电商、跨境电商等，是电子商务创新为现代商业发展提供的新动能。电子商务新业态、新模式、新发展在丰富消费者体验的同时，也更新了企业的市场营销思路和产品出路。</a:t>
            </a:r>
          </a:p>
          <a:p>
            <a:r>
              <a:rPr lang="zh-CN" altLang="en-US" dirty="0"/>
              <a:t>区块链、人工智能、大数据等新兴技术在电子商务中的应用，推动了电子商务向智能化和智慧化方向发展。数据分析和机器学习算法帮助电商平台更加深入地理解消费者需求，从而提供精准的商品和定制化、个性化服务。</a:t>
            </a:r>
          </a:p>
        </p:txBody>
      </p:sp>
    </p:spTree>
    <p:extLst>
      <p:ext uri="{BB962C8B-B14F-4D97-AF65-F5344CB8AC3E}">
        <p14:creationId xmlns:p14="http://schemas.microsoft.com/office/powerpoint/2010/main" val="12664197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650AF-3EFC-378E-E8A2-CC9A646D0836}"/>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54950355-EC09-BCE3-1975-AE5532FFC45E}"/>
              </a:ext>
            </a:extLst>
          </p:cNvPr>
          <p:cNvSpPr>
            <a:spLocks noGrp="1"/>
          </p:cNvSpPr>
          <p:nvPr>
            <p:ph type="title"/>
          </p:nvPr>
        </p:nvSpPr>
        <p:spPr/>
        <p:txBody>
          <a:bodyPr/>
          <a:lstStyle/>
          <a:p>
            <a:r>
              <a:rPr lang="zh-CN" altLang="en-US" dirty="0"/>
              <a:t>电子商务产品创新综述</a:t>
            </a:r>
          </a:p>
        </p:txBody>
      </p:sp>
      <p:sp>
        <p:nvSpPr>
          <p:cNvPr id="6" name="文本占位符 5">
            <a:extLst>
              <a:ext uri="{FF2B5EF4-FFF2-40B4-BE49-F238E27FC236}">
                <a16:creationId xmlns:a16="http://schemas.microsoft.com/office/drawing/2014/main" id="{D636ABA9-81CF-7ACF-C588-FC7A82882797}"/>
              </a:ext>
            </a:extLst>
          </p:cNvPr>
          <p:cNvSpPr>
            <a:spLocks noGrp="1"/>
          </p:cNvSpPr>
          <p:nvPr>
            <p:ph type="body" sz="quarter" idx="10"/>
          </p:nvPr>
        </p:nvSpPr>
        <p:spPr>
          <a:xfrm>
            <a:off x="316702" y="1639846"/>
            <a:ext cx="11558585" cy="4095160"/>
          </a:xfrm>
        </p:spPr>
        <p:txBody>
          <a:bodyPr/>
          <a:lstStyle/>
          <a:p>
            <a:r>
              <a:rPr lang="en-US" altLang="zh-CN" dirty="0"/>
              <a:t>4.1.2</a:t>
            </a:r>
            <a:r>
              <a:rPr lang="zh-CN" altLang="en-US" dirty="0"/>
              <a:t>　电子商务产品创新的类型</a:t>
            </a:r>
            <a:endParaRPr lang="en-US" altLang="zh-CN" dirty="0"/>
          </a:p>
          <a:p>
            <a:r>
              <a:rPr lang="en-US" altLang="zh-CN" dirty="0"/>
              <a:t>3.</a:t>
            </a:r>
            <a:r>
              <a:rPr lang="zh-CN" altLang="en-US" dirty="0"/>
              <a:t>品类创新</a:t>
            </a:r>
            <a:endParaRPr lang="en-US" altLang="zh-CN" dirty="0"/>
          </a:p>
          <a:p>
            <a:r>
              <a:rPr lang="zh-CN" altLang="en-US" dirty="0"/>
              <a:t>（</a:t>
            </a:r>
            <a:r>
              <a:rPr lang="en-US" altLang="zh-CN" dirty="0"/>
              <a:t>1</a:t>
            </a:r>
            <a:r>
              <a:rPr lang="zh-CN" altLang="en-US" dirty="0"/>
              <a:t>）跨界融合型品类创新</a:t>
            </a:r>
            <a:endParaRPr lang="en-US" altLang="zh-CN" dirty="0"/>
          </a:p>
          <a:p>
            <a:r>
              <a:rPr lang="zh-CN" altLang="en-US" dirty="0"/>
              <a:t>（</a:t>
            </a:r>
            <a:r>
              <a:rPr lang="en-US" altLang="zh-CN" dirty="0"/>
              <a:t>2</a:t>
            </a:r>
            <a:r>
              <a:rPr lang="zh-CN" altLang="en-US" dirty="0"/>
              <a:t>）细分场景型品类创新</a:t>
            </a:r>
            <a:endParaRPr lang="en-US" altLang="zh-CN" dirty="0"/>
          </a:p>
          <a:p>
            <a:r>
              <a:rPr lang="zh-CN" altLang="en-US" dirty="0"/>
              <a:t>（</a:t>
            </a:r>
            <a:r>
              <a:rPr lang="en-US" altLang="zh-CN" dirty="0"/>
              <a:t>3</a:t>
            </a:r>
            <a:r>
              <a:rPr lang="zh-CN" altLang="en-US" dirty="0"/>
              <a:t>）人群细分型品类创新</a:t>
            </a:r>
            <a:endParaRPr lang="en-US" altLang="zh-CN" dirty="0"/>
          </a:p>
          <a:p>
            <a:r>
              <a:rPr lang="zh-CN" altLang="en-US" dirty="0"/>
              <a:t>（</a:t>
            </a:r>
            <a:r>
              <a:rPr lang="en-US" altLang="zh-CN" dirty="0"/>
              <a:t>4</a:t>
            </a:r>
            <a:r>
              <a:rPr lang="zh-CN" altLang="en-US" dirty="0"/>
              <a:t>）形态升级型品类创新</a:t>
            </a:r>
            <a:endParaRPr lang="en-US" altLang="zh-CN" dirty="0"/>
          </a:p>
          <a:p>
            <a:r>
              <a:rPr lang="zh-CN" altLang="en-US" dirty="0"/>
              <a:t>（</a:t>
            </a:r>
            <a:r>
              <a:rPr lang="en-US" altLang="zh-CN" dirty="0"/>
              <a:t>5</a:t>
            </a:r>
            <a:r>
              <a:rPr lang="zh-CN" altLang="en-US" dirty="0"/>
              <a:t>）理念驱动型品类创新</a:t>
            </a:r>
            <a:endParaRPr lang="en-US" altLang="zh-CN" dirty="0"/>
          </a:p>
          <a:p>
            <a:r>
              <a:rPr lang="zh-CN" altLang="en-US" dirty="0"/>
              <a:t>（</a:t>
            </a:r>
            <a:r>
              <a:rPr lang="en-US" altLang="zh-CN" dirty="0"/>
              <a:t>6</a:t>
            </a:r>
            <a:r>
              <a:rPr lang="zh-CN" altLang="en-US" dirty="0"/>
              <a:t>）组合套餐型品类创新</a:t>
            </a:r>
          </a:p>
        </p:txBody>
      </p:sp>
    </p:spTree>
    <p:extLst>
      <p:ext uri="{BB962C8B-B14F-4D97-AF65-F5344CB8AC3E}">
        <p14:creationId xmlns:p14="http://schemas.microsoft.com/office/powerpoint/2010/main" val="35692433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026E8-8947-3D4D-709E-40078174794A}"/>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AEA54B03-671B-9902-596C-FCD0022BA453}"/>
              </a:ext>
            </a:extLst>
          </p:cNvPr>
          <p:cNvSpPr>
            <a:spLocks noGrp="1"/>
          </p:cNvSpPr>
          <p:nvPr>
            <p:ph type="title"/>
          </p:nvPr>
        </p:nvSpPr>
        <p:spPr/>
        <p:txBody>
          <a:bodyPr/>
          <a:lstStyle/>
          <a:p>
            <a:r>
              <a:rPr lang="zh-CN" altLang="en-US" dirty="0"/>
              <a:t>电子商务产品创新综述</a:t>
            </a:r>
          </a:p>
        </p:txBody>
      </p:sp>
      <p:sp>
        <p:nvSpPr>
          <p:cNvPr id="6" name="文本占位符 5">
            <a:extLst>
              <a:ext uri="{FF2B5EF4-FFF2-40B4-BE49-F238E27FC236}">
                <a16:creationId xmlns:a16="http://schemas.microsoft.com/office/drawing/2014/main" id="{549B17F7-D503-E548-379F-E63E8E302BBB}"/>
              </a:ext>
            </a:extLst>
          </p:cNvPr>
          <p:cNvSpPr>
            <a:spLocks noGrp="1"/>
          </p:cNvSpPr>
          <p:nvPr>
            <p:ph type="body" sz="quarter" idx="10"/>
          </p:nvPr>
        </p:nvSpPr>
        <p:spPr>
          <a:xfrm>
            <a:off x="316702" y="2655509"/>
            <a:ext cx="11558585" cy="2063835"/>
          </a:xfrm>
        </p:spPr>
        <p:txBody>
          <a:bodyPr/>
          <a:lstStyle/>
          <a:p>
            <a:r>
              <a:rPr lang="en-US" altLang="zh-CN" dirty="0"/>
              <a:t>4.1.3</a:t>
            </a:r>
            <a:r>
              <a:rPr lang="zh-CN" altLang="en-US" dirty="0"/>
              <a:t>　电子商务产品创新面临的挑战与应对措施</a:t>
            </a:r>
            <a:endParaRPr lang="en-US" altLang="zh-CN" dirty="0"/>
          </a:p>
          <a:p>
            <a:r>
              <a:rPr lang="en-US" altLang="zh-CN" dirty="0"/>
              <a:t>1.</a:t>
            </a:r>
            <a:r>
              <a:rPr lang="zh-CN" altLang="en-US" dirty="0"/>
              <a:t>新兴技术应用方面</a:t>
            </a:r>
            <a:endParaRPr lang="en-US" altLang="zh-CN" dirty="0"/>
          </a:p>
          <a:p>
            <a:r>
              <a:rPr lang="zh-CN" altLang="en-US" dirty="0"/>
              <a:t>（</a:t>
            </a:r>
            <a:r>
              <a:rPr lang="en-US" altLang="zh-CN" dirty="0"/>
              <a:t>1</a:t>
            </a:r>
            <a:r>
              <a:rPr lang="zh-CN" altLang="en-US" dirty="0"/>
              <a:t>）面临的挑战</a:t>
            </a:r>
            <a:endParaRPr lang="en-US" altLang="zh-CN" dirty="0"/>
          </a:p>
          <a:p>
            <a:r>
              <a:rPr lang="zh-CN" altLang="en-US" dirty="0"/>
              <a:t>（</a:t>
            </a:r>
            <a:r>
              <a:rPr lang="en-US" altLang="zh-CN" dirty="0"/>
              <a:t>2</a:t>
            </a:r>
            <a:r>
              <a:rPr lang="zh-CN" altLang="en-US" dirty="0"/>
              <a:t>）应对措施</a:t>
            </a:r>
          </a:p>
        </p:txBody>
      </p:sp>
    </p:spTree>
    <p:extLst>
      <p:ext uri="{BB962C8B-B14F-4D97-AF65-F5344CB8AC3E}">
        <p14:creationId xmlns:p14="http://schemas.microsoft.com/office/powerpoint/2010/main" val="358859668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4B916-7DA5-BCD6-12A9-0E610046E6F7}"/>
            </a:ext>
          </a:extLst>
        </p:cNvPr>
        <p:cNvGrpSpPr/>
        <p:nvPr/>
      </p:nvGrpSpPr>
      <p:grpSpPr>
        <a:xfrm>
          <a:off x="0" y="0"/>
          <a:ext cx="0" cy="0"/>
          <a:chOff x="0" y="0"/>
          <a:chExt cx="0" cy="0"/>
        </a:xfrm>
      </p:grpSpPr>
      <p:sp>
        <p:nvSpPr>
          <p:cNvPr id="5" name="标题 4">
            <a:extLst>
              <a:ext uri="{FF2B5EF4-FFF2-40B4-BE49-F238E27FC236}">
                <a16:creationId xmlns:a16="http://schemas.microsoft.com/office/drawing/2014/main" id="{4950456A-15C0-1D48-11C9-5D0AB7CA34ED}"/>
              </a:ext>
            </a:extLst>
          </p:cNvPr>
          <p:cNvSpPr>
            <a:spLocks noGrp="1"/>
          </p:cNvSpPr>
          <p:nvPr>
            <p:ph type="title"/>
          </p:nvPr>
        </p:nvSpPr>
        <p:spPr/>
        <p:txBody>
          <a:bodyPr/>
          <a:lstStyle/>
          <a:p>
            <a:r>
              <a:rPr lang="zh-CN" altLang="en-US" dirty="0"/>
              <a:t>电子商务产品创新综述</a:t>
            </a:r>
          </a:p>
        </p:txBody>
      </p:sp>
      <p:sp>
        <p:nvSpPr>
          <p:cNvPr id="6" name="文本占位符 5">
            <a:extLst>
              <a:ext uri="{FF2B5EF4-FFF2-40B4-BE49-F238E27FC236}">
                <a16:creationId xmlns:a16="http://schemas.microsoft.com/office/drawing/2014/main" id="{CDE849D4-EFE7-0564-9ED9-DCDCD84DDFF0}"/>
              </a:ext>
            </a:extLst>
          </p:cNvPr>
          <p:cNvSpPr>
            <a:spLocks noGrp="1"/>
          </p:cNvSpPr>
          <p:nvPr>
            <p:ph type="body" sz="quarter" idx="10"/>
          </p:nvPr>
        </p:nvSpPr>
        <p:spPr>
          <a:xfrm>
            <a:off x="316702" y="2401594"/>
            <a:ext cx="11558585" cy="2571666"/>
          </a:xfrm>
        </p:spPr>
        <p:txBody>
          <a:bodyPr/>
          <a:lstStyle/>
          <a:p>
            <a:r>
              <a:rPr lang="en-US" altLang="zh-CN" dirty="0"/>
              <a:t>4.1.3</a:t>
            </a:r>
            <a:r>
              <a:rPr lang="zh-CN" altLang="en-US" dirty="0"/>
              <a:t>　电子商务产品创新面临的挑战与应对措施</a:t>
            </a:r>
            <a:endParaRPr lang="en-US" altLang="zh-CN" dirty="0"/>
          </a:p>
          <a:p>
            <a:r>
              <a:rPr lang="en-US" altLang="zh-CN" dirty="0"/>
              <a:t>2.</a:t>
            </a:r>
            <a:r>
              <a:rPr lang="zh-CN" altLang="en-US" dirty="0"/>
              <a:t>市场接受度方面</a:t>
            </a:r>
            <a:endParaRPr lang="en-US" altLang="zh-CN" dirty="0"/>
          </a:p>
          <a:p>
            <a:r>
              <a:rPr lang="zh-CN" altLang="en-US" dirty="0"/>
              <a:t>（</a:t>
            </a:r>
            <a:r>
              <a:rPr lang="en-US" altLang="zh-CN" dirty="0"/>
              <a:t>1</a:t>
            </a:r>
            <a:r>
              <a:rPr lang="zh-CN" altLang="en-US" dirty="0"/>
              <a:t>）面临的挑战</a:t>
            </a:r>
            <a:endParaRPr lang="en-US" altLang="zh-CN" dirty="0"/>
          </a:p>
          <a:p>
            <a:r>
              <a:rPr lang="zh-CN" altLang="en-US" dirty="0"/>
              <a:t>（</a:t>
            </a:r>
            <a:r>
              <a:rPr lang="en-US" altLang="zh-CN" dirty="0"/>
              <a:t>2</a:t>
            </a:r>
            <a:r>
              <a:rPr lang="zh-CN" altLang="en-US" dirty="0"/>
              <a:t>）应对措施</a:t>
            </a:r>
            <a:endParaRPr lang="en-US" altLang="zh-CN" dirty="0"/>
          </a:p>
          <a:p>
            <a:endParaRPr lang="zh-CN" altLang="en-US" dirty="0"/>
          </a:p>
        </p:txBody>
      </p:sp>
    </p:spTree>
    <p:extLst>
      <p:ext uri="{BB962C8B-B14F-4D97-AF65-F5344CB8AC3E}">
        <p14:creationId xmlns:p14="http://schemas.microsoft.com/office/powerpoint/2010/main" val="68450410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E4E06CE-1198-1FCE-5BEF-04D71DBB91C2}"/>
              </a:ext>
            </a:extLst>
          </p:cNvPr>
          <p:cNvSpPr>
            <a:spLocks noGrp="1"/>
          </p:cNvSpPr>
          <p:nvPr>
            <p:ph type="body" sz="quarter" idx="15"/>
          </p:nvPr>
        </p:nvSpPr>
        <p:spPr/>
        <p:txBody>
          <a:bodyPr/>
          <a:lstStyle/>
          <a:p>
            <a:r>
              <a:rPr lang="en-US" altLang="zh-CN" dirty="0"/>
              <a:t>4.2</a:t>
            </a:r>
            <a:endParaRPr lang="zh-CN" altLang="en-US" dirty="0"/>
          </a:p>
        </p:txBody>
      </p:sp>
      <p:sp>
        <p:nvSpPr>
          <p:cNvPr id="5" name="文本占位符 4">
            <a:extLst>
              <a:ext uri="{FF2B5EF4-FFF2-40B4-BE49-F238E27FC236}">
                <a16:creationId xmlns:a16="http://schemas.microsoft.com/office/drawing/2014/main" id="{EEE7AAF8-A758-4A56-8095-0E497A49B588}"/>
              </a:ext>
            </a:extLst>
          </p:cNvPr>
          <p:cNvSpPr>
            <a:spLocks noGrp="1"/>
          </p:cNvSpPr>
          <p:nvPr>
            <p:ph type="body" sz="quarter" idx="16"/>
          </p:nvPr>
        </p:nvSpPr>
        <p:spPr/>
        <p:txBody>
          <a:bodyPr/>
          <a:lstStyle/>
          <a:p>
            <a:r>
              <a:rPr lang="zh-CN" altLang="en-US" dirty="0"/>
              <a:t>电子商务产品创新案例分析</a:t>
            </a:r>
          </a:p>
        </p:txBody>
      </p:sp>
    </p:spTree>
    <p:extLst>
      <p:ext uri="{BB962C8B-B14F-4D97-AF65-F5344CB8AC3E}">
        <p14:creationId xmlns:p14="http://schemas.microsoft.com/office/powerpoint/2010/main" val="40584929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A6E8ABE7-632E-E61D-D46C-065AEE4DE85B}"/>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id="{F4222076-8813-2D3E-6FA8-9BC2BF1862BA}"/>
              </a:ext>
            </a:extLst>
          </p:cNvPr>
          <p:cNvSpPr>
            <a:spLocks noGrp="1"/>
          </p:cNvSpPr>
          <p:nvPr>
            <p:ph type="body" sz="quarter" idx="10"/>
          </p:nvPr>
        </p:nvSpPr>
        <p:spPr>
          <a:xfrm>
            <a:off x="316702" y="2401589"/>
            <a:ext cx="11558585" cy="2571666"/>
          </a:xfrm>
        </p:spPr>
        <p:txBody>
          <a:bodyPr/>
          <a:lstStyle/>
          <a:p>
            <a:r>
              <a:rPr lang="en-US" altLang="zh-CN" dirty="0"/>
              <a:t>4.2.1</a:t>
            </a:r>
            <a:r>
              <a:rPr lang="zh-CN" altLang="en-US" dirty="0"/>
              <a:t>　亚马逊</a:t>
            </a:r>
            <a:r>
              <a:rPr lang="en-US" altLang="zh-CN" dirty="0"/>
              <a:t>Kindle</a:t>
            </a:r>
            <a:r>
              <a:rPr lang="zh-CN" altLang="en-US" dirty="0"/>
              <a:t>：引领图书形态变革</a:t>
            </a:r>
            <a:endParaRPr lang="en-US" altLang="zh-CN" dirty="0"/>
          </a:p>
          <a:p>
            <a:r>
              <a:rPr lang="en-US" altLang="zh-CN" dirty="0"/>
              <a:t>1. Kindle</a:t>
            </a:r>
            <a:r>
              <a:rPr lang="zh-CN" altLang="en-US" dirty="0"/>
              <a:t>的产品创新点</a:t>
            </a:r>
            <a:endParaRPr lang="en-US" altLang="zh-CN" dirty="0"/>
          </a:p>
          <a:p>
            <a:r>
              <a:rPr lang="zh-CN" altLang="en-US" dirty="0"/>
              <a:t>（</a:t>
            </a:r>
            <a:r>
              <a:rPr lang="en-US" altLang="zh-CN" dirty="0"/>
              <a:t>1</a:t>
            </a:r>
            <a:r>
              <a:rPr lang="zh-CN" altLang="en-US" dirty="0"/>
              <a:t>）技术创新</a:t>
            </a:r>
            <a:endParaRPr lang="en-US" altLang="zh-CN" dirty="0"/>
          </a:p>
          <a:p>
            <a:r>
              <a:rPr lang="zh-CN" altLang="en-US" dirty="0"/>
              <a:t>（</a:t>
            </a:r>
            <a:r>
              <a:rPr lang="en-US" altLang="zh-CN" dirty="0"/>
              <a:t>2</a:t>
            </a:r>
            <a:r>
              <a:rPr lang="zh-CN" altLang="en-US" dirty="0"/>
              <a:t>）设计创新</a:t>
            </a:r>
            <a:endParaRPr lang="en-US" altLang="zh-CN" dirty="0"/>
          </a:p>
          <a:p>
            <a:r>
              <a:rPr lang="zh-CN" altLang="en-US" dirty="0"/>
              <a:t>（</a:t>
            </a:r>
            <a:r>
              <a:rPr lang="en-US" altLang="zh-CN" dirty="0"/>
              <a:t>3</a:t>
            </a:r>
            <a:r>
              <a:rPr lang="zh-CN" altLang="en-US" dirty="0"/>
              <a:t>）服务创新</a:t>
            </a:r>
          </a:p>
        </p:txBody>
      </p:sp>
    </p:spTree>
    <p:extLst>
      <p:ext uri="{BB962C8B-B14F-4D97-AF65-F5344CB8AC3E}">
        <p14:creationId xmlns:p14="http://schemas.microsoft.com/office/powerpoint/2010/main" val="17936780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8BFC2-BACA-7F31-6C37-B9ADDEB778E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A97045D-813B-A72D-AE09-D8071A0365AA}"/>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id="{0521A737-5CBA-02E6-6119-60327487DAF1}"/>
              </a:ext>
            </a:extLst>
          </p:cNvPr>
          <p:cNvSpPr>
            <a:spLocks noGrp="1"/>
          </p:cNvSpPr>
          <p:nvPr>
            <p:ph type="body" sz="quarter" idx="10"/>
          </p:nvPr>
        </p:nvSpPr>
        <p:spPr>
          <a:xfrm>
            <a:off x="316702" y="2655505"/>
            <a:ext cx="11558585" cy="2063835"/>
          </a:xfrm>
        </p:spPr>
        <p:txBody>
          <a:bodyPr/>
          <a:lstStyle/>
          <a:p>
            <a:r>
              <a:rPr lang="en-US" altLang="zh-CN" dirty="0"/>
              <a:t>4.2.1</a:t>
            </a:r>
            <a:r>
              <a:rPr lang="zh-CN" altLang="en-US" dirty="0"/>
              <a:t>　亚马逊</a:t>
            </a:r>
            <a:r>
              <a:rPr lang="en-US" altLang="zh-CN" dirty="0"/>
              <a:t>Kindle</a:t>
            </a:r>
            <a:r>
              <a:rPr lang="zh-CN" altLang="en-US" dirty="0"/>
              <a:t>：引领图书形态变革</a:t>
            </a:r>
            <a:endParaRPr lang="en-US" altLang="zh-CN" dirty="0"/>
          </a:p>
          <a:p>
            <a:r>
              <a:rPr lang="en-US" altLang="zh-CN" dirty="0"/>
              <a:t>2. Kindle</a:t>
            </a:r>
            <a:r>
              <a:rPr lang="zh-CN" altLang="en-US" dirty="0"/>
              <a:t>的产品创新驱动因素</a:t>
            </a:r>
            <a:endParaRPr lang="en-US" altLang="zh-CN" dirty="0"/>
          </a:p>
          <a:p>
            <a:r>
              <a:rPr lang="zh-CN" altLang="en-US" dirty="0"/>
              <a:t>（</a:t>
            </a:r>
            <a:r>
              <a:rPr lang="en-US" altLang="zh-CN" dirty="0"/>
              <a:t>1</a:t>
            </a:r>
            <a:r>
              <a:rPr lang="zh-CN" altLang="en-US" dirty="0"/>
              <a:t>）消费者需求</a:t>
            </a:r>
            <a:endParaRPr lang="en-US" altLang="zh-CN" dirty="0"/>
          </a:p>
          <a:p>
            <a:r>
              <a:rPr lang="zh-CN" altLang="en-US" dirty="0"/>
              <a:t>（</a:t>
            </a:r>
            <a:r>
              <a:rPr lang="en-US" altLang="zh-CN" dirty="0"/>
              <a:t>2</a:t>
            </a:r>
            <a:r>
              <a:rPr lang="zh-CN" altLang="en-US" dirty="0"/>
              <a:t>）技术进步</a:t>
            </a:r>
          </a:p>
        </p:txBody>
      </p:sp>
    </p:spTree>
    <p:extLst>
      <p:ext uri="{BB962C8B-B14F-4D97-AF65-F5344CB8AC3E}">
        <p14:creationId xmlns:p14="http://schemas.microsoft.com/office/powerpoint/2010/main" val="15197664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CFEA8-BE0E-9C3A-DB59-4F486806300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2DFAB45-CF51-6886-8BC2-C88E1D36E982}"/>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id="{C578AEDB-66E9-984E-717F-0C5D7637E7CE}"/>
              </a:ext>
            </a:extLst>
          </p:cNvPr>
          <p:cNvSpPr>
            <a:spLocks noGrp="1"/>
          </p:cNvSpPr>
          <p:nvPr>
            <p:ph type="body" sz="quarter" idx="10"/>
          </p:nvPr>
        </p:nvSpPr>
        <p:spPr>
          <a:xfrm>
            <a:off x="316702" y="2401590"/>
            <a:ext cx="11558585" cy="2571666"/>
          </a:xfrm>
        </p:spPr>
        <p:txBody>
          <a:bodyPr/>
          <a:lstStyle/>
          <a:p>
            <a:r>
              <a:rPr lang="en-US" altLang="zh-CN" dirty="0"/>
              <a:t>4.2.1</a:t>
            </a:r>
            <a:r>
              <a:rPr lang="zh-CN" altLang="en-US" dirty="0"/>
              <a:t>　亚马逊</a:t>
            </a:r>
            <a:r>
              <a:rPr lang="en-US" altLang="zh-CN" dirty="0"/>
              <a:t>Kindle</a:t>
            </a:r>
            <a:r>
              <a:rPr lang="zh-CN" altLang="en-US" dirty="0"/>
              <a:t>：引领图书形态变革</a:t>
            </a:r>
            <a:endParaRPr lang="en-US" altLang="zh-CN" dirty="0"/>
          </a:p>
          <a:p>
            <a:r>
              <a:rPr lang="en-US" altLang="zh-CN" dirty="0"/>
              <a:t>3. Kindle</a:t>
            </a:r>
            <a:r>
              <a:rPr lang="zh-CN" altLang="en-US" dirty="0"/>
              <a:t>的产品创新影响</a:t>
            </a:r>
            <a:endParaRPr lang="en-US" altLang="zh-CN" dirty="0"/>
          </a:p>
          <a:p>
            <a:r>
              <a:rPr lang="zh-CN" altLang="en-US" dirty="0"/>
              <a:t>（</a:t>
            </a:r>
            <a:r>
              <a:rPr lang="en-US" altLang="zh-CN" dirty="0"/>
              <a:t>1</a:t>
            </a:r>
            <a:r>
              <a:rPr lang="zh-CN" altLang="en-US" dirty="0"/>
              <a:t>）对电子书市场的影响</a:t>
            </a:r>
            <a:endParaRPr lang="en-US" altLang="zh-CN" dirty="0"/>
          </a:p>
          <a:p>
            <a:r>
              <a:rPr lang="zh-CN" altLang="en-US" dirty="0"/>
              <a:t>（</a:t>
            </a:r>
            <a:r>
              <a:rPr lang="en-US" altLang="zh-CN" dirty="0"/>
              <a:t>2</a:t>
            </a:r>
            <a:r>
              <a:rPr lang="zh-CN" altLang="en-US" dirty="0"/>
              <a:t>）对出版行业的影响</a:t>
            </a:r>
            <a:endParaRPr lang="en-US" altLang="zh-CN" dirty="0"/>
          </a:p>
          <a:p>
            <a:r>
              <a:rPr lang="zh-CN" altLang="en-US" dirty="0"/>
              <a:t>（</a:t>
            </a:r>
            <a:r>
              <a:rPr lang="en-US" altLang="zh-CN" dirty="0"/>
              <a:t>3</a:t>
            </a:r>
            <a:r>
              <a:rPr lang="zh-CN" altLang="en-US" dirty="0"/>
              <a:t>）对阅读习惯的影响</a:t>
            </a:r>
          </a:p>
        </p:txBody>
      </p:sp>
    </p:spTree>
    <p:extLst>
      <p:ext uri="{BB962C8B-B14F-4D97-AF65-F5344CB8AC3E}">
        <p14:creationId xmlns:p14="http://schemas.microsoft.com/office/powerpoint/2010/main" val="204045120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5C081-7982-7FEB-C440-A7C2C76E993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366BACD-3A7D-BB77-703C-915ABD3BBA79}"/>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id="{843DDD56-9F3B-7199-FC1F-D2901B061036}"/>
              </a:ext>
            </a:extLst>
          </p:cNvPr>
          <p:cNvSpPr>
            <a:spLocks noGrp="1"/>
          </p:cNvSpPr>
          <p:nvPr>
            <p:ph type="body" sz="quarter" idx="10"/>
          </p:nvPr>
        </p:nvSpPr>
        <p:spPr>
          <a:xfrm>
            <a:off x="316702" y="2401591"/>
            <a:ext cx="11558585" cy="2571666"/>
          </a:xfrm>
        </p:spPr>
        <p:txBody>
          <a:bodyPr/>
          <a:lstStyle/>
          <a:p>
            <a:r>
              <a:rPr lang="en-US" altLang="zh-CN" dirty="0"/>
              <a:t>4.2.2</a:t>
            </a:r>
            <a:r>
              <a:rPr lang="zh-CN" altLang="en-US" dirty="0"/>
              <a:t>　淘宝直播：购物与直播的早期结合</a:t>
            </a:r>
            <a:endParaRPr lang="en-US" altLang="zh-CN" dirty="0"/>
          </a:p>
          <a:p>
            <a:r>
              <a:rPr lang="en-US" altLang="zh-CN" dirty="0"/>
              <a:t>1.</a:t>
            </a:r>
            <a:r>
              <a:rPr lang="zh-CN" altLang="en-US" dirty="0"/>
              <a:t>淘宝直播的产品创新点</a:t>
            </a:r>
            <a:endParaRPr lang="en-US" altLang="zh-CN" dirty="0"/>
          </a:p>
          <a:p>
            <a:r>
              <a:rPr lang="zh-CN" altLang="en-US" dirty="0"/>
              <a:t>（</a:t>
            </a:r>
            <a:r>
              <a:rPr lang="en-US" altLang="zh-CN" dirty="0"/>
              <a:t>1</a:t>
            </a:r>
            <a:r>
              <a:rPr lang="zh-CN" altLang="en-US" dirty="0"/>
              <a:t>）直播形式的创新</a:t>
            </a:r>
            <a:endParaRPr lang="en-US" altLang="zh-CN" dirty="0"/>
          </a:p>
          <a:p>
            <a:r>
              <a:rPr lang="zh-CN" altLang="en-US" dirty="0"/>
              <a:t>（</a:t>
            </a:r>
            <a:r>
              <a:rPr lang="en-US" altLang="zh-CN" dirty="0"/>
              <a:t>2</a:t>
            </a:r>
            <a:r>
              <a:rPr lang="zh-CN" altLang="en-US" dirty="0"/>
              <a:t>）用户体验的创新</a:t>
            </a:r>
            <a:endParaRPr lang="en-US" altLang="zh-CN" dirty="0"/>
          </a:p>
          <a:p>
            <a:r>
              <a:rPr lang="zh-CN" altLang="en-US" dirty="0"/>
              <a:t>（</a:t>
            </a:r>
            <a:r>
              <a:rPr lang="en-US" altLang="zh-CN" dirty="0"/>
              <a:t>3</a:t>
            </a:r>
            <a:r>
              <a:rPr lang="zh-CN" altLang="en-US" dirty="0"/>
              <a:t>）营销模式的创新</a:t>
            </a:r>
          </a:p>
        </p:txBody>
      </p:sp>
    </p:spTree>
    <p:extLst>
      <p:ext uri="{BB962C8B-B14F-4D97-AF65-F5344CB8AC3E}">
        <p14:creationId xmlns:p14="http://schemas.microsoft.com/office/powerpoint/2010/main" val="245749962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9A307-3160-C3EC-75BD-DDE470BA278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444438C-35A2-0103-182B-67AC53C2B8E2}"/>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id="{55B2D5E8-0137-95D8-DAD5-BA98F75CF263}"/>
              </a:ext>
            </a:extLst>
          </p:cNvPr>
          <p:cNvSpPr>
            <a:spLocks noGrp="1"/>
          </p:cNvSpPr>
          <p:nvPr>
            <p:ph type="body" sz="quarter" idx="10"/>
          </p:nvPr>
        </p:nvSpPr>
        <p:spPr>
          <a:xfrm>
            <a:off x="316702" y="2401592"/>
            <a:ext cx="11558585" cy="2571666"/>
          </a:xfrm>
        </p:spPr>
        <p:txBody>
          <a:bodyPr/>
          <a:lstStyle/>
          <a:p>
            <a:r>
              <a:rPr lang="en-US" altLang="zh-CN" dirty="0"/>
              <a:t>4.2.2</a:t>
            </a:r>
            <a:r>
              <a:rPr lang="zh-CN" altLang="en-US" dirty="0"/>
              <a:t>　淘宝直播：购物与直播的早期结合</a:t>
            </a:r>
            <a:endParaRPr lang="en-US" altLang="zh-CN" dirty="0"/>
          </a:p>
          <a:p>
            <a:r>
              <a:rPr lang="en-US" altLang="zh-CN" dirty="0"/>
              <a:t>2.</a:t>
            </a:r>
            <a:r>
              <a:rPr lang="zh-CN" altLang="en-US" dirty="0"/>
              <a:t>淘宝直播的产品创新影响</a:t>
            </a:r>
            <a:endParaRPr lang="en-US" altLang="zh-CN" dirty="0"/>
          </a:p>
          <a:p>
            <a:r>
              <a:rPr lang="zh-CN" altLang="en-US" dirty="0"/>
              <a:t>（</a:t>
            </a:r>
            <a:r>
              <a:rPr lang="en-US" altLang="zh-CN" dirty="0"/>
              <a:t>1</a:t>
            </a:r>
            <a:r>
              <a:rPr lang="zh-CN" altLang="en-US" dirty="0"/>
              <a:t>）对消费者的影响</a:t>
            </a:r>
            <a:endParaRPr lang="en-US" altLang="zh-CN" dirty="0"/>
          </a:p>
          <a:p>
            <a:r>
              <a:rPr lang="zh-CN" altLang="en-US" dirty="0"/>
              <a:t>（</a:t>
            </a:r>
            <a:r>
              <a:rPr lang="en-US" altLang="zh-CN" dirty="0"/>
              <a:t>2</a:t>
            </a:r>
            <a:r>
              <a:rPr lang="zh-CN" altLang="en-US" dirty="0"/>
              <a:t>）对商家的影响</a:t>
            </a:r>
            <a:endParaRPr lang="en-US" altLang="zh-CN" dirty="0"/>
          </a:p>
          <a:p>
            <a:r>
              <a:rPr lang="zh-CN" altLang="en-US" dirty="0"/>
              <a:t>（</a:t>
            </a:r>
            <a:r>
              <a:rPr lang="en-US" altLang="zh-CN" dirty="0"/>
              <a:t>3</a:t>
            </a:r>
            <a:r>
              <a:rPr lang="zh-CN" altLang="en-US" dirty="0"/>
              <a:t>）对电子商务行业的影响</a:t>
            </a:r>
          </a:p>
        </p:txBody>
      </p:sp>
    </p:spTree>
    <p:extLst>
      <p:ext uri="{BB962C8B-B14F-4D97-AF65-F5344CB8AC3E}">
        <p14:creationId xmlns:p14="http://schemas.microsoft.com/office/powerpoint/2010/main" val="220957475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841F2-89BF-C1EC-E28D-45007198EB9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7B4CC6A-CA85-6CC4-8551-F53133342CED}"/>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id="{1CD2AEC8-63FB-23D4-330D-374428548258}"/>
              </a:ext>
            </a:extLst>
          </p:cNvPr>
          <p:cNvSpPr>
            <a:spLocks noGrp="1"/>
          </p:cNvSpPr>
          <p:nvPr>
            <p:ph type="body" sz="quarter" idx="10"/>
          </p:nvPr>
        </p:nvSpPr>
        <p:spPr>
          <a:xfrm>
            <a:off x="316702" y="2401593"/>
            <a:ext cx="11558585" cy="2571666"/>
          </a:xfrm>
        </p:spPr>
        <p:txBody>
          <a:bodyPr/>
          <a:lstStyle/>
          <a:p>
            <a:r>
              <a:rPr lang="en-US" altLang="zh-CN" dirty="0"/>
              <a:t>4.2.3</a:t>
            </a:r>
            <a:r>
              <a:rPr lang="zh-CN" altLang="en-US" dirty="0"/>
              <a:t>　小米智能家居：智能化、便捷化、高性价比</a:t>
            </a:r>
            <a:endParaRPr lang="en-US" altLang="zh-CN" dirty="0"/>
          </a:p>
          <a:p>
            <a:r>
              <a:rPr lang="en-US" altLang="zh-CN" dirty="0"/>
              <a:t>1.</a:t>
            </a:r>
            <a:r>
              <a:rPr lang="zh-CN" altLang="en-US" dirty="0"/>
              <a:t>小米智能家居的产品创新点</a:t>
            </a:r>
            <a:endParaRPr lang="en-US" altLang="zh-CN" dirty="0"/>
          </a:p>
          <a:p>
            <a:r>
              <a:rPr lang="zh-CN" altLang="en-US" dirty="0"/>
              <a:t>（</a:t>
            </a:r>
            <a:r>
              <a:rPr lang="en-US" altLang="zh-CN" dirty="0"/>
              <a:t>1</a:t>
            </a:r>
            <a:r>
              <a:rPr lang="zh-CN" altLang="en-US" dirty="0"/>
              <a:t>）产品设计理念创新</a:t>
            </a:r>
            <a:endParaRPr lang="en-US" altLang="zh-CN" dirty="0"/>
          </a:p>
          <a:p>
            <a:r>
              <a:rPr lang="zh-CN" altLang="en-US" dirty="0"/>
              <a:t>（</a:t>
            </a:r>
            <a:r>
              <a:rPr lang="en-US" altLang="zh-CN" dirty="0"/>
              <a:t>2</a:t>
            </a:r>
            <a:r>
              <a:rPr lang="zh-CN" altLang="en-US" dirty="0"/>
              <a:t>）智能互联技术创新</a:t>
            </a:r>
            <a:endParaRPr lang="en-US" altLang="zh-CN" dirty="0"/>
          </a:p>
          <a:p>
            <a:r>
              <a:rPr lang="zh-CN" altLang="en-US" dirty="0"/>
              <a:t>（</a:t>
            </a:r>
            <a:r>
              <a:rPr lang="en-US" altLang="zh-CN" dirty="0"/>
              <a:t>3</a:t>
            </a:r>
            <a:r>
              <a:rPr lang="zh-CN" altLang="en-US" dirty="0"/>
              <a:t>）用户体验创新</a:t>
            </a:r>
          </a:p>
        </p:txBody>
      </p:sp>
    </p:spTree>
    <p:extLst>
      <p:ext uri="{BB962C8B-B14F-4D97-AF65-F5344CB8AC3E}">
        <p14:creationId xmlns:p14="http://schemas.microsoft.com/office/powerpoint/2010/main" val="302620201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95097-3960-F804-4633-C48913E7C3BF}"/>
            </a:ext>
          </a:extLst>
        </p:cNvPr>
        <p:cNvGrpSpPr/>
        <p:nvPr/>
      </p:nvGrpSpPr>
      <p:grpSpPr>
        <a:xfrm>
          <a:off x="0" y="0"/>
          <a:ext cx="0" cy="0"/>
          <a:chOff x="0" y="0"/>
          <a:chExt cx="0" cy="0"/>
        </a:xfrm>
      </p:grpSpPr>
      <p:sp>
        <p:nvSpPr>
          <p:cNvPr id="10" name="标题 9">
            <a:extLst>
              <a:ext uri="{FF2B5EF4-FFF2-40B4-BE49-F238E27FC236}">
                <a16:creationId xmlns:a16="http://schemas.microsoft.com/office/drawing/2014/main" id="{81434D16-F36D-52C1-276E-1464EF1087D4}"/>
              </a:ext>
            </a:extLst>
          </p:cNvPr>
          <p:cNvSpPr>
            <a:spLocks noGrp="1"/>
          </p:cNvSpPr>
          <p:nvPr>
            <p:ph type="title"/>
          </p:nvPr>
        </p:nvSpPr>
        <p:spPr/>
        <p:txBody>
          <a:bodyPr/>
          <a:lstStyle/>
          <a:p>
            <a:r>
              <a:rPr lang="zh-CN" altLang="en-US" dirty="0"/>
              <a:t>电子商务创新基础</a:t>
            </a:r>
          </a:p>
        </p:txBody>
      </p:sp>
      <p:sp>
        <p:nvSpPr>
          <p:cNvPr id="5" name="文本占位符 4">
            <a:extLst>
              <a:ext uri="{FF2B5EF4-FFF2-40B4-BE49-F238E27FC236}">
                <a16:creationId xmlns:a16="http://schemas.microsoft.com/office/drawing/2014/main" id="{6B53D46B-D3D5-8557-A3BC-E0508B9A2A29}"/>
              </a:ext>
            </a:extLst>
          </p:cNvPr>
          <p:cNvSpPr>
            <a:spLocks noGrp="1"/>
          </p:cNvSpPr>
          <p:nvPr>
            <p:ph type="body" sz="quarter" idx="10"/>
          </p:nvPr>
        </p:nvSpPr>
        <p:spPr>
          <a:xfrm>
            <a:off x="316702" y="1132012"/>
            <a:ext cx="11558585" cy="5110823"/>
          </a:xfrm>
        </p:spPr>
        <p:txBody>
          <a:bodyPr/>
          <a:lstStyle/>
          <a:p>
            <a:r>
              <a:rPr lang="en-US" altLang="zh-CN" dirty="0"/>
              <a:t>1.1.3</a:t>
            </a:r>
            <a:r>
              <a:rPr lang="zh-CN" altLang="en-US" dirty="0"/>
              <a:t>　电子商务创新的驱动力和作用机制</a:t>
            </a:r>
            <a:endParaRPr lang="en-US" altLang="zh-CN" dirty="0"/>
          </a:p>
          <a:p>
            <a:r>
              <a:rPr lang="en-US" altLang="zh-CN" dirty="0"/>
              <a:t>1.</a:t>
            </a:r>
            <a:r>
              <a:rPr lang="zh-CN" altLang="en-US" dirty="0"/>
              <a:t>电子商务创新的驱动力</a:t>
            </a:r>
            <a:endParaRPr lang="en-US" altLang="zh-CN" dirty="0"/>
          </a:p>
          <a:p>
            <a:r>
              <a:rPr lang="zh-CN" altLang="en-US" dirty="0"/>
              <a:t>“看得见的手”和“看不见的手”同样重要，政府出台新的政策法规和相应支持，如降税、补贴、审批简化等，为电子商务创新提供了良好的政策环境。</a:t>
            </a:r>
          </a:p>
          <a:p>
            <a:r>
              <a:rPr lang="zh-CN" altLang="en-US" dirty="0"/>
              <a:t>大数据、云计算、人工智能等技术的应用，改变了电子商务的运营效率和消费者体验。现代商业社会下激烈的市场竞争促使电商企业不断创新，如优化商品结构、提升物流效率等，以保持和提高核心竞争力。</a:t>
            </a:r>
            <a:endParaRPr lang="en-US" altLang="zh-CN" dirty="0"/>
          </a:p>
          <a:p>
            <a:r>
              <a:rPr lang="zh-CN" altLang="en-US" dirty="0"/>
              <a:t>随着消费者对商品和服务需求的不断升级，必然会推动商品和服务方面的创新。</a:t>
            </a:r>
            <a:endParaRPr lang="en-US" altLang="zh-CN" dirty="0"/>
          </a:p>
          <a:p>
            <a:r>
              <a:rPr lang="zh-CN" altLang="en-US" dirty="0"/>
              <a:t>新模式为电子商务企业提供了新的方向、动力和机会，如直播电商、内容电商和跨境电商等。</a:t>
            </a:r>
          </a:p>
        </p:txBody>
      </p:sp>
    </p:spTree>
    <p:extLst>
      <p:ext uri="{BB962C8B-B14F-4D97-AF65-F5344CB8AC3E}">
        <p14:creationId xmlns:p14="http://schemas.microsoft.com/office/powerpoint/2010/main" val="78895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53525-36AD-4902-F0D4-41D163AA3BA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EE88AEC-2563-331F-5B27-90F989542E24}"/>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id="{1D45E53C-2AD0-A8F7-8C10-0259530A4AAF}"/>
              </a:ext>
            </a:extLst>
          </p:cNvPr>
          <p:cNvSpPr>
            <a:spLocks noGrp="1"/>
          </p:cNvSpPr>
          <p:nvPr>
            <p:ph type="body" sz="quarter" idx="10"/>
          </p:nvPr>
        </p:nvSpPr>
        <p:spPr>
          <a:xfrm>
            <a:off x="316702" y="2401594"/>
            <a:ext cx="11558585" cy="2571666"/>
          </a:xfrm>
        </p:spPr>
        <p:txBody>
          <a:bodyPr/>
          <a:lstStyle/>
          <a:p>
            <a:r>
              <a:rPr lang="en-US" altLang="zh-CN" dirty="0"/>
              <a:t>4.2.3</a:t>
            </a:r>
            <a:r>
              <a:rPr lang="zh-CN" altLang="en-US" dirty="0"/>
              <a:t>　小米智能家居：智能化、便捷化、高性价比</a:t>
            </a:r>
            <a:endParaRPr lang="en-US" altLang="zh-CN" dirty="0"/>
          </a:p>
          <a:p>
            <a:r>
              <a:rPr lang="en-US" altLang="zh-CN" dirty="0"/>
              <a:t>2.</a:t>
            </a:r>
            <a:r>
              <a:rPr lang="zh-CN" altLang="en-US" dirty="0"/>
              <a:t>小米智能家居的技术应用</a:t>
            </a:r>
            <a:endParaRPr lang="en-US" altLang="zh-CN" dirty="0"/>
          </a:p>
          <a:p>
            <a:r>
              <a:rPr lang="zh-CN" altLang="en-US" dirty="0"/>
              <a:t>（</a:t>
            </a:r>
            <a:r>
              <a:rPr lang="en-US" altLang="zh-CN" dirty="0"/>
              <a:t>1</a:t>
            </a:r>
            <a:r>
              <a:rPr lang="zh-CN" altLang="en-US" dirty="0"/>
              <a:t>）传感器技术</a:t>
            </a:r>
            <a:endParaRPr lang="en-US" altLang="zh-CN" dirty="0"/>
          </a:p>
          <a:p>
            <a:r>
              <a:rPr lang="zh-CN" altLang="en-US" dirty="0"/>
              <a:t>（</a:t>
            </a:r>
            <a:r>
              <a:rPr lang="en-US" altLang="zh-CN" dirty="0"/>
              <a:t>2</a:t>
            </a:r>
            <a:r>
              <a:rPr lang="zh-CN" altLang="en-US" dirty="0"/>
              <a:t>）通信技术</a:t>
            </a:r>
            <a:endParaRPr lang="en-US" altLang="zh-CN" dirty="0"/>
          </a:p>
          <a:p>
            <a:r>
              <a:rPr lang="zh-CN" altLang="en-US" dirty="0"/>
              <a:t>（</a:t>
            </a:r>
            <a:r>
              <a:rPr lang="en-US" altLang="zh-CN" dirty="0"/>
              <a:t>3</a:t>
            </a:r>
            <a:r>
              <a:rPr lang="zh-CN" altLang="en-US" dirty="0"/>
              <a:t>）人工智能技术</a:t>
            </a:r>
          </a:p>
        </p:txBody>
      </p:sp>
    </p:spTree>
    <p:extLst>
      <p:ext uri="{BB962C8B-B14F-4D97-AF65-F5344CB8AC3E}">
        <p14:creationId xmlns:p14="http://schemas.microsoft.com/office/powerpoint/2010/main" val="179192822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1EA3F-DA1B-A03D-2EFD-A266F5FC424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D6BF624-449C-2B61-252A-306F249E6A6C}"/>
              </a:ext>
            </a:extLst>
          </p:cNvPr>
          <p:cNvSpPr>
            <a:spLocks noGrp="1"/>
          </p:cNvSpPr>
          <p:nvPr>
            <p:ph type="title"/>
          </p:nvPr>
        </p:nvSpPr>
        <p:spPr/>
        <p:txBody>
          <a:bodyPr/>
          <a:lstStyle/>
          <a:p>
            <a:endParaRPr lang="zh-CN" altLang="en-US"/>
          </a:p>
        </p:txBody>
      </p:sp>
      <p:sp>
        <p:nvSpPr>
          <p:cNvPr id="5" name="文本占位符 4">
            <a:extLst>
              <a:ext uri="{FF2B5EF4-FFF2-40B4-BE49-F238E27FC236}">
                <a16:creationId xmlns:a16="http://schemas.microsoft.com/office/drawing/2014/main" id="{80796A3D-BE9F-B7D6-A920-7A7E50A6D547}"/>
              </a:ext>
            </a:extLst>
          </p:cNvPr>
          <p:cNvSpPr>
            <a:spLocks noGrp="1"/>
          </p:cNvSpPr>
          <p:nvPr>
            <p:ph type="body" sz="quarter" idx="10"/>
          </p:nvPr>
        </p:nvSpPr>
        <p:spPr>
          <a:xfrm>
            <a:off x="316702" y="2655510"/>
            <a:ext cx="11558585" cy="2063835"/>
          </a:xfrm>
        </p:spPr>
        <p:txBody>
          <a:bodyPr/>
          <a:lstStyle/>
          <a:p>
            <a:r>
              <a:rPr lang="en-US" altLang="zh-CN" dirty="0"/>
              <a:t>4.2.3</a:t>
            </a:r>
            <a:r>
              <a:rPr lang="zh-CN" altLang="en-US" dirty="0"/>
              <a:t>　小米智能家居：智能化、便捷化、高性价比</a:t>
            </a:r>
            <a:endParaRPr lang="en-US" altLang="zh-CN" dirty="0"/>
          </a:p>
          <a:p>
            <a:r>
              <a:rPr lang="en-US" altLang="zh-CN" dirty="0"/>
              <a:t>3.</a:t>
            </a:r>
            <a:r>
              <a:rPr lang="zh-CN" altLang="en-US" dirty="0"/>
              <a:t>小米智能家居的产品创新影响</a:t>
            </a:r>
            <a:endParaRPr lang="en-US" altLang="zh-CN" dirty="0"/>
          </a:p>
          <a:p>
            <a:r>
              <a:rPr lang="zh-CN" altLang="en-US" dirty="0"/>
              <a:t>（</a:t>
            </a:r>
            <a:r>
              <a:rPr lang="en-US" altLang="zh-CN" dirty="0"/>
              <a:t>1</a:t>
            </a:r>
            <a:r>
              <a:rPr lang="zh-CN" altLang="en-US" dirty="0"/>
              <a:t>）对市场的影响</a:t>
            </a:r>
            <a:endParaRPr lang="en-US" altLang="zh-CN" dirty="0"/>
          </a:p>
          <a:p>
            <a:r>
              <a:rPr lang="zh-CN" altLang="en-US" dirty="0"/>
              <a:t>（</a:t>
            </a:r>
            <a:r>
              <a:rPr lang="en-US" altLang="zh-CN" dirty="0"/>
              <a:t>2</a:t>
            </a:r>
            <a:r>
              <a:rPr lang="zh-CN" altLang="en-US" dirty="0"/>
              <a:t>）对消费者的影响</a:t>
            </a:r>
          </a:p>
        </p:txBody>
      </p:sp>
    </p:spTree>
    <p:extLst>
      <p:ext uri="{BB962C8B-B14F-4D97-AF65-F5344CB8AC3E}">
        <p14:creationId xmlns:p14="http://schemas.microsoft.com/office/powerpoint/2010/main" val="347931739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DE988CA-948B-66F2-1E53-F7EFC802233E}"/>
              </a:ext>
            </a:extLst>
          </p:cNvPr>
          <p:cNvSpPr>
            <a:spLocks noGrp="1"/>
          </p:cNvSpPr>
          <p:nvPr>
            <p:ph type="body" sz="quarter" idx="19"/>
          </p:nvPr>
        </p:nvSpPr>
        <p:spPr/>
        <p:txBody>
          <a:bodyPr/>
          <a:lstStyle/>
          <a:p>
            <a:r>
              <a:rPr lang="zh-CN" altLang="en-US" dirty="0"/>
              <a:t>第 </a:t>
            </a:r>
            <a:r>
              <a:rPr lang="en-US" altLang="zh-CN" dirty="0"/>
              <a:t>5 </a:t>
            </a:r>
            <a:r>
              <a:rPr lang="zh-CN" altLang="en-US" dirty="0"/>
              <a:t>章</a:t>
            </a:r>
          </a:p>
        </p:txBody>
      </p:sp>
      <p:sp>
        <p:nvSpPr>
          <p:cNvPr id="5" name="文本占位符 4">
            <a:extLst>
              <a:ext uri="{FF2B5EF4-FFF2-40B4-BE49-F238E27FC236}">
                <a16:creationId xmlns:a16="http://schemas.microsoft.com/office/drawing/2014/main" id="{E54615E7-CE86-E30B-5B65-33A5354694E7}"/>
              </a:ext>
            </a:extLst>
          </p:cNvPr>
          <p:cNvSpPr>
            <a:spLocks noGrp="1"/>
          </p:cNvSpPr>
          <p:nvPr>
            <p:ph type="body" sz="quarter" idx="20"/>
          </p:nvPr>
        </p:nvSpPr>
        <p:spPr/>
        <p:txBody>
          <a:bodyPr/>
          <a:lstStyle/>
          <a:p>
            <a:r>
              <a:rPr lang="zh-CN" altLang="en-US" dirty="0"/>
              <a:t>电子商务管理创新与案例分析</a:t>
            </a:r>
          </a:p>
        </p:txBody>
      </p:sp>
    </p:spTree>
    <p:extLst>
      <p:ext uri="{BB962C8B-B14F-4D97-AF65-F5344CB8AC3E}">
        <p14:creationId xmlns:p14="http://schemas.microsoft.com/office/powerpoint/2010/main" val="42610977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C00BE1E5-4A72-EABB-4589-10E187F24F7F}"/>
              </a:ext>
            </a:extLst>
          </p:cNvPr>
          <p:cNvSpPr>
            <a:spLocks noGrp="1"/>
          </p:cNvSpPr>
          <p:nvPr>
            <p:ph type="body" sz="quarter" idx="10"/>
          </p:nvPr>
        </p:nvSpPr>
        <p:spPr>
          <a:xfrm>
            <a:off x="316706" y="2650998"/>
            <a:ext cx="11558585" cy="1556003"/>
          </a:xfrm>
        </p:spPr>
        <p:txBody>
          <a:bodyPr/>
          <a:lstStyle/>
          <a:p>
            <a:pPr marL="457200" indent="-457200">
              <a:buFont typeface="+mj-lt"/>
              <a:buAutoNum type="arabicPeriod"/>
            </a:pPr>
            <a:r>
              <a:rPr lang="zh-CN" altLang="en-US" dirty="0"/>
              <a:t>理解电子商务管理创新的核心维度与实施要点。</a:t>
            </a:r>
            <a:endParaRPr lang="en-US" altLang="zh-CN" dirty="0"/>
          </a:p>
          <a:p>
            <a:pPr marL="457200" indent="-457200">
              <a:buFont typeface="+mj-lt"/>
              <a:buAutoNum type="arabicPeriod"/>
            </a:pPr>
            <a:r>
              <a:rPr lang="zh-CN" altLang="en-US" dirty="0"/>
              <a:t>掌握团队管理、供应链管理及配送管理的创新逻辑与方法。</a:t>
            </a:r>
            <a:endParaRPr lang="en-US" altLang="zh-CN" dirty="0"/>
          </a:p>
          <a:p>
            <a:pPr marL="457200" indent="-457200">
              <a:buFont typeface="+mj-lt"/>
              <a:buAutoNum type="arabicPeriod"/>
            </a:pPr>
            <a:r>
              <a:rPr lang="zh-CN" altLang="en-US" dirty="0"/>
              <a:t>能够分析阿里巴巴、拼多多、京东的管理创新案例成效。</a:t>
            </a:r>
          </a:p>
        </p:txBody>
      </p:sp>
    </p:spTree>
    <p:extLst>
      <p:ext uri="{BB962C8B-B14F-4D97-AF65-F5344CB8AC3E}">
        <p14:creationId xmlns:p14="http://schemas.microsoft.com/office/powerpoint/2010/main" val="1831461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59265-B985-A863-E405-2E0607208AB1}"/>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A650D463-B2D7-B78D-A01A-5115DFF040EC}"/>
              </a:ext>
            </a:extLst>
          </p:cNvPr>
          <p:cNvPicPr>
            <a:picLocks noGrp="1" noChangeAspect="1"/>
          </p:cNvPicPr>
          <p:nvPr>
            <p:ph type="pic" sz="quarter" idx="12"/>
          </p:nvPr>
        </p:nvPicPr>
        <p:blipFill rotWithShape="1">
          <a:blip r:embed="rId2"/>
          <a:srcRect l="-36090" r="-36090"/>
          <a:stretch>
            <a:fillRect/>
          </a:stretch>
        </p:blipFill>
        <p:spPr>
          <a:prstGeom prst="rect">
            <a:avLst/>
          </a:prstGeom>
        </p:spPr>
      </p:pic>
    </p:spTree>
    <p:extLst>
      <p:ext uri="{BB962C8B-B14F-4D97-AF65-F5344CB8AC3E}">
        <p14:creationId xmlns:p14="http://schemas.microsoft.com/office/powerpoint/2010/main" val="259283753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F6A0D681-11AF-238C-10A0-8DF7DFFF5BB1}"/>
              </a:ext>
            </a:extLst>
          </p:cNvPr>
          <p:cNvSpPr>
            <a:spLocks noGrp="1"/>
          </p:cNvSpPr>
          <p:nvPr>
            <p:ph type="body" sz="quarter" idx="15"/>
          </p:nvPr>
        </p:nvSpPr>
        <p:spPr/>
        <p:txBody>
          <a:bodyPr/>
          <a:lstStyle/>
          <a:p>
            <a:r>
              <a:rPr lang="en-US" altLang="zh-CN" dirty="0"/>
              <a:t>5.1</a:t>
            </a:r>
            <a:endParaRPr lang="zh-CN" altLang="en-US" dirty="0"/>
          </a:p>
        </p:txBody>
      </p:sp>
      <p:sp>
        <p:nvSpPr>
          <p:cNvPr id="4" name="文本占位符 3">
            <a:extLst>
              <a:ext uri="{FF2B5EF4-FFF2-40B4-BE49-F238E27FC236}">
                <a16:creationId xmlns:a16="http://schemas.microsoft.com/office/drawing/2014/main" id="{7A9261C0-A0A4-503A-83E8-0456ED4CB401}"/>
              </a:ext>
            </a:extLst>
          </p:cNvPr>
          <p:cNvSpPr>
            <a:spLocks noGrp="1"/>
          </p:cNvSpPr>
          <p:nvPr>
            <p:ph type="body" sz="quarter" idx="16"/>
          </p:nvPr>
        </p:nvSpPr>
        <p:spPr/>
        <p:txBody>
          <a:bodyPr/>
          <a:lstStyle/>
          <a:p>
            <a:r>
              <a:rPr lang="zh-CN" altLang="en-US" dirty="0"/>
              <a:t>电子商务管理创新</a:t>
            </a:r>
          </a:p>
        </p:txBody>
      </p:sp>
    </p:spTree>
    <p:extLst>
      <p:ext uri="{BB962C8B-B14F-4D97-AF65-F5344CB8AC3E}">
        <p14:creationId xmlns:p14="http://schemas.microsoft.com/office/powerpoint/2010/main" val="34831093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045EE3F5-5C1E-18C7-E815-DB3A8823D290}"/>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47805098-9AD1-DB4E-10F5-7E4E56AC7220}"/>
              </a:ext>
            </a:extLst>
          </p:cNvPr>
          <p:cNvSpPr>
            <a:spLocks noGrp="1"/>
          </p:cNvSpPr>
          <p:nvPr>
            <p:ph type="body" sz="quarter" idx="10"/>
          </p:nvPr>
        </p:nvSpPr>
        <p:spPr>
          <a:xfrm>
            <a:off x="316702" y="878096"/>
            <a:ext cx="11558585" cy="5618654"/>
          </a:xfrm>
        </p:spPr>
        <p:txBody>
          <a:bodyPr/>
          <a:lstStyle/>
          <a:p>
            <a:r>
              <a:rPr lang="en-US" altLang="zh-CN" dirty="0"/>
              <a:t>5.1.1</a:t>
            </a:r>
            <a:r>
              <a:rPr lang="zh-CN" altLang="en-US" dirty="0"/>
              <a:t>　团队管理创新</a:t>
            </a:r>
            <a:endParaRPr lang="en-US" altLang="zh-CN" dirty="0"/>
          </a:p>
          <a:p>
            <a:r>
              <a:rPr lang="en-US" altLang="zh-CN" dirty="0"/>
              <a:t>1.</a:t>
            </a:r>
            <a:r>
              <a:rPr lang="zh-CN" altLang="en-US" dirty="0"/>
              <a:t>以用户为中心</a:t>
            </a:r>
            <a:endParaRPr lang="en-US" altLang="zh-CN" dirty="0"/>
          </a:p>
          <a:p>
            <a:r>
              <a:rPr lang="zh-CN" altLang="en-US" dirty="0"/>
              <a:t>以用户为中心的团队管理导向对于电子商务企业而言，不仅是提升竞争力的必要手段，更是实现可持续发展的核心战略。通过深入理解用户需求、优化产品与服务、建立良好的用户关系等方面的创新举措，电子商务企业能够更好地满足用户期望，提高用户满意度和忠诚度，从而在市场中占据优势地位。</a:t>
            </a:r>
            <a:endParaRPr lang="en-US" altLang="zh-CN" dirty="0"/>
          </a:p>
          <a:p>
            <a:r>
              <a:rPr lang="zh-CN" altLang="en-US" dirty="0"/>
              <a:t>（</a:t>
            </a:r>
            <a:r>
              <a:rPr lang="en-US" altLang="zh-CN" dirty="0"/>
              <a:t>1</a:t>
            </a:r>
            <a:r>
              <a:rPr lang="zh-CN" altLang="en-US" dirty="0"/>
              <a:t>）深入了解用户需求</a:t>
            </a:r>
            <a:endParaRPr lang="en-US" altLang="zh-CN" dirty="0"/>
          </a:p>
          <a:p>
            <a:r>
              <a:rPr lang="zh-CN" altLang="en-US" dirty="0"/>
              <a:t>（</a:t>
            </a:r>
            <a:r>
              <a:rPr lang="en-US" altLang="zh-CN" dirty="0"/>
              <a:t>2</a:t>
            </a:r>
            <a:r>
              <a:rPr lang="zh-CN" altLang="en-US" dirty="0"/>
              <a:t>）个性化的产品与服务</a:t>
            </a:r>
            <a:endParaRPr lang="en-US" altLang="zh-CN" dirty="0"/>
          </a:p>
          <a:p>
            <a:r>
              <a:rPr lang="zh-CN" altLang="en-US" dirty="0"/>
              <a:t>（</a:t>
            </a:r>
            <a:r>
              <a:rPr lang="en-US" altLang="zh-CN" dirty="0"/>
              <a:t>3</a:t>
            </a:r>
            <a:r>
              <a:rPr lang="zh-CN" altLang="en-US" dirty="0"/>
              <a:t>）优化用户体验</a:t>
            </a:r>
            <a:endParaRPr lang="en-US" altLang="zh-CN" dirty="0"/>
          </a:p>
          <a:p>
            <a:r>
              <a:rPr lang="zh-CN" altLang="en-US" dirty="0"/>
              <a:t>（</a:t>
            </a:r>
            <a:r>
              <a:rPr lang="en-US" altLang="zh-CN" dirty="0"/>
              <a:t>4</a:t>
            </a:r>
            <a:r>
              <a:rPr lang="zh-CN" altLang="en-US" dirty="0"/>
              <a:t>）加强与用户互动</a:t>
            </a:r>
            <a:endParaRPr lang="en-US" altLang="zh-CN" dirty="0"/>
          </a:p>
          <a:p>
            <a:r>
              <a:rPr lang="zh-CN" altLang="en-US" dirty="0"/>
              <a:t>（</a:t>
            </a:r>
            <a:r>
              <a:rPr lang="en-US" altLang="zh-CN" dirty="0"/>
              <a:t>5</a:t>
            </a:r>
            <a:r>
              <a:rPr lang="zh-CN" altLang="en-US" dirty="0"/>
              <a:t>）创新组织架构与企业文化</a:t>
            </a:r>
          </a:p>
        </p:txBody>
      </p:sp>
    </p:spTree>
    <p:extLst>
      <p:ext uri="{BB962C8B-B14F-4D97-AF65-F5344CB8AC3E}">
        <p14:creationId xmlns:p14="http://schemas.microsoft.com/office/powerpoint/2010/main" val="40094675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EE64E-602D-F308-03D9-53E09EA46FA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DB66564-3DB6-F965-854E-55F7B6D1EECA}"/>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20B93980-DF9A-F641-2415-2FFABA3B6406}"/>
              </a:ext>
            </a:extLst>
          </p:cNvPr>
          <p:cNvSpPr>
            <a:spLocks noGrp="1"/>
          </p:cNvSpPr>
          <p:nvPr>
            <p:ph type="body" sz="quarter" idx="10"/>
          </p:nvPr>
        </p:nvSpPr>
        <p:spPr>
          <a:xfrm>
            <a:off x="316702" y="1385930"/>
            <a:ext cx="11558585" cy="4602991"/>
          </a:xfrm>
        </p:spPr>
        <p:txBody>
          <a:bodyPr/>
          <a:lstStyle/>
          <a:p>
            <a:r>
              <a:rPr lang="en-US" altLang="zh-CN" dirty="0"/>
              <a:t>5.1.1</a:t>
            </a:r>
            <a:r>
              <a:rPr lang="zh-CN" altLang="en-US" dirty="0"/>
              <a:t>　团队管理创新</a:t>
            </a:r>
            <a:endParaRPr lang="en-US" altLang="zh-CN" dirty="0"/>
          </a:p>
          <a:p>
            <a:r>
              <a:rPr lang="en-US" altLang="zh-CN" dirty="0"/>
              <a:t>2.</a:t>
            </a:r>
            <a:r>
              <a:rPr lang="zh-CN" altLang="en-US" dirty="0"/>
              <a:t>以数据为标准</a:t>
            </a:r>
            <a:endParaRPr lang="en-US" altLang="zh-CN" dirty="0"/>
          </a:p>
          <a:p>
            <a:r>
              <a:rPr lang="zh-CN" altLang="en-US" dirty="0"/>
              <a:t>在当今数字化时代，电子商务公司面临着海量的数据和激烈的市场竞争。如何从这些数据中提取有价值的信息，并将其转化为有效的决策，成为企业取得成功的关键。以数据决策文化为核心的团队管理创新，为电子商务公司提供了一种全新的思路和方法。</a:t>
            </a:r>
            <a:endParaRPr lang="en-US" altLang="zh-CN" dirty="0"/>
          </a:p>
          <a:p>
            <a:r>
              <a:rPr lang="zh-CN" altLang="en-US" dirty="0"/>
              <a:t>（</a:t>
            </a:r>
            <a:r>
              <a:rPr lang="en-US" altLang="zh-CN" dirty="0"/>
              <a:t>1</a:t>
            </a:r>
            <a:r>
              <a:rPr lang="zh-CN" altLang="en-US" dirty="0"/>
              <a:t>）数据决策文化的内涵</a:t>
            </a:r>
            <a:endParaRPr lang="en-US" altLang="zh-CN" dirty="0"/>
          </a:p>
          <a:p>
            <a:r>
              <a:rPr lang="zh-CN" altLang="en-US" dirty="0"/>
              <a:t>（</a:t>
            </a:r>
            <a:r>
              <a:rPr lang="en-US" altLang="zh-CN" dirty="0"/>
              <a:t>2</a:t>
            </a:r>
            <a:r>
              <a:rPr lang="zh-CN" altLang="en-US" dirty="0"/>
              <a:t>）建立数据收集与分析体系</a:t>
            </a:r>
            <a:endParaRPr lang="en-US" altLang="zh-CN" dirty="0"/>
          </a:p>
          <a:p>
            <a:r>
              <a:rPr lang="zh-CN" altLang="en-US" dirty="0"/>
              <a:t>（</a:t>
            </a:r>
            <a:r>
              <a:rPr lang="en-US" altLang="zh-CN" dirty="0"/>
              <a:t>3</a:t>
            </a:r>
            <a:r>
              <a:rPr lang="zh-CN" altLang="en-US" dirty="0"/>
              <a:t>）数据驱动的决策流程</a:t>
            </a:r>
            <a:endParaRPr lang="en-US" altLang="zh-CN" dirty="0"/>
          </a:p>
          <a:p>
            <a:r>
              <a:rPr lang="zh-CN" altLang="en-US" dirty="0"/>
              <a:t>（</a:t>
            </a:r>
            <a:r>
              <a:rPr lang="en-US" altLang="zh-CN" dirty="0"/>
              <a:t>4</a:t>
            </a:r>
            <a:r>
              <a:rPr lang="zh-CN" altLang="en-US" dirty="0"/>
              <a:t>）提升团队数据决策能力</a:t>
            </a:r>
          </a:p>
        </p:txBody>
      </p:sp>
    </p:spTree>
    <p:extLst>
      <p:ext uri="{BB962C8B-B14F-4D97-AF65-F5344CB8AC3E}">
        <p14:creationId xmlns:p14="http://schemas.microsoft.com/office/powerpoint/2010/main" val="353582581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8762B-660D-A603-F3D5-D37CF7F1F1F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9264F3E-BE07-17AE-4384-3F532F62EAB9}"/>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D5B3713B-7142-C8F9-AEEB-E5508FDF15D2}"/>
              </a:ext>
            </a:extLst>
          </p:cNvPr>
          <p:cNvSpPr>
            <a:spLocks noGrp="1"/>
          </p:cNvSpPr>
          <p:nvPr>
            <p:ph type="body" sz="quarter" idx="10"/>
          </p:nvPr>
        </p:nvSpPr>
        <p:spPr>
          <a:xfrm>
            <a:off x="316702" y="1385932"/>
            <a:ext cx="11558585" cy="4602991"/>
          </a:xfrm>
        </p:spPr>
        <p:txBody>
          <a:bodyPr/>
          <a:lstStyle/>
          <a:p>
            <a:r>
              <a:rPr lang="en-US" altLang="zh-CN" dirty="0"/>
              <a:t>5.1.1</a:t>
            </a:r>
            <a:r>
              <a:rPr lang="zh-CN" altLang="en-US" dirty="0"/>
              <a:t>　团队管理创新</a:t>
            </a:r>
            <a:endParaRPr lang="en-US" altLang="zh-CN" dirty="0"/>
          </a:p>
          <a:p>
            <a:r>
              <a:rPr lang="en-US" altLang="zh-CN" dirty="0"/>
              <a:t>3.</a:t>
            </a:r>
            <a:r>
              <a:rPr lang="zh-CN" altLang="en-US" dirty="0"/>
              <a:t>持续性学习</a:t>
            </a:r>
            <a:endParaRPr lang="en-US" altLang="zh-CN" dirty="0"/>
          </a:p>
          <a:p>
            <a:r>
              <a:rPr lang="zh-CN" altLang="en-US" dirty="0"/>
              <a:t>对于电子商务企业而言，全员进行持续性学习已成为保持竞争力和实现可持续发展的关键因素。然而，传统的学习模式往往难以满足电商行业的特殊需求，因此需要进行相关创新，以促进和保障企业全体成员的持续性学习效果，从而适应不断变化的市场环境。</a:t>
            </a:r>
            <a:endParaRPr lang="en-US" altLang="zh-CN" dirty="0"/>
          </a:p>
          <a:p>
            <a:r>
              <a:rPr lang="zh-CN" altLang="en-US" dirty="0"/>
              <a:t>（</a:t>
            </a:r>
            <a:r>
              <a:rPr lang="en-US" altLang="zh-CN" dirty="0"/>
              <a:t>1</a:t>
            </a:r>
            <a:r>
              <a:rPr lang="zh-CN" altLang="en-US" dirty="0"/>
              <a:t>）建立学习型组织文化</a:t>
            </a:r>
            <a:endParaRPr lang="en-US" altLang="zh-CN" dirty="0"/>
          </a:p>
          <a:p>
            <a:r>
              <a:rPr lang="zh-CN" altLang="en-US" dirty="0"/>
              <a:t>（</a:t>
            </a:r>
            <a:r>
              <a:rPr lang="en-US" altLang="zh-CN" dirty="0"/>
              <a:t>2</a:t>
            </a:r>
            <a:r>
              <a:rPr lang="zh-CN" altLang="en-US" dirty="0"/>
              <a:t>）个性化的学习路径规划</a:t>
            </a:r>
            <a:endParaRPr lang="en-US" altLang="zh-CN" dirty="0"/>
          </a:p>
          <a:p>
            <a:r>
              <a:rPr lang="zh-CN" altLang="en-US" dirty="0"/>
              <a:t>（</a:t>
            </a:r>
            <a:r>
              <a:rPr lang="en-US" altLang="zh-CN" dirty="0"/>
              <a:t>3</a:t>
            </a:r>
            <a:r>
              <a:rPr lang="zh-CN" altLang="en-US" dirty="0"/>
              <a:t>）多元化学习资源整合</a:t>
            </a:r>
            <a:endParaRPr lang="en-US" altLang="zh-CN" dirty="0"/>
          </a:p>
          <a:p>
            <a:r>
              <a:rPr lang="zh-CN" altLang="en-US" dirty="0"/>
              <a:t>（</a:t>
            </a:r>
            <a:r>
              <a:rPr lang="en-US" altLang="zh-CN" dirty="0"/>
              <a:t>4</a:t>
            </a:r>
            <a:r>
              <a:rPr lang="zh-CN" altLang="en-US" dirty="0"/>
              <a:t>）设计学习激励机制</a:t>
            </a:r>
          </a:p>
        </p:txBody>
      </p:sp>
    </p:spTree>
    <p:extLst>
      <p:ext uri="{BB962C8B-B14F-4D97-AF65-F5344CB8AC3E}">
        <p14:creationId xmlns:p14="http://schemas.microsoft.com/office/powerpoint/2010/main" val="96018823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E3B56-F5CD-04C1-2833-074FD9CFB38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06B5479-75D5-4A6E-3E62-F7EAC9B0CF35}"/>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323EAE68-EBE3-E3BE-6BB4-FDE31FDCA0DE}"/>
              </a:ext>
            </a:extLst>
          </p:cNvPr>
          <p:cNvSpPr>
            <a:spLocks noGrp="1"/>
          </p:cNvSpPr>
          <p:nvPr>
            <p:ph type="body" sz="quarter" idx="10"/>
          </p:nvPr>
        </p:nvSpPr>
        <p:spPr>
          <a:xfrm>
            <a:off x="316702" y="1385933"/>
            <a:ext cx="11558585" cy="4602991"/>
          </a:xfrm>
        </p:spPr>
        <p:txBody>
          <a:bodyPr/>
          <a:lstStyle/>
          <a:p>
            <a:r>
              <a:rPr lang="en-US" altLang="zh-CN" dirty="0"/>
              <a:t>5.1.1</a:t>
            </a:r>
            <a:r>
              <a:rPr lang="zh-CN" altLang="en-US" dirty="0"/>
              <a:t>　团队管理创新</a:t>
            </a:r>
            <a:endParaRPr lang="en-US" altLang="zh-CN" dirty="0"/>
          </a:p>
          <a:p>
            <a:r>
              <a:rPr lang="en-US" altLang="zh-CN" dirty="0"/>
              <a:t>4.</a:t>
            </a:r>
            <a:r>
              <a:rPr lang="zh-CN" altLang="en-US" dirty="0"/>
              <a:t>认可与激励</a:t>
            </a:r>
            <a:endParaRPr lang="en-US" altLang="zh-CN" dirty="0"/>
          </a:p>
          <a:p>
            <a:r>
              <a:rPr lang="zh-CN" altLang="en-US" dirty="0"/>
              <a:t>在电子商务领域，竞争激烈且市场变化迅速，人才是企业取得成功的一个关键因素。有效的认可与激励机制不仅能够提高员工的工作积极性和满意度，还能增强团队凝聚力，促进创新，进而提升企业的竞争力。传统的认可与激励方式在电子商务环境下可能显得单一和不足，因此需要进行管理创新，以适应行业的特点和员工的需求。</a:t>
            </a:r>
            <a:endParaRPr lang="en-US" altLang="zh-CN" dirty="0"/>
          </a:p>
          <a:p>
            <a:r>
              <a:rPr lang="zh-CN" altLang="en-US" dirty="0"/>
              <a:t>（</a:t>
            </a:r>
            <a:r>
              <a:rPr lang="en-US" altLang="zh-CN" dirty="0"/>
              <a:t>1</a:t>
            </a:r>
            <a:r>
              <a:rPr lang="zh-CN" altLang="en-US" dirty="0"/>
              <a:t>）认可方式创新</a:t>
            </a:r>
            <a:endParaRPr lang="en-US" altLang="zh-CN" dirty="0"/>
          </a:p>
          <a:p>
            <a:r>
              <a:rPr lang="zh-CN" altLang="en-US" dirty="0"/>
              <a:t>（</a:t>
            </a:r>
            <a:r>
              <a:rPr lang="en-US" altLang="zh-CN" dirty="0"/>
              <a:t>2</a:t>
            </a:r>
            <a:r>
              <a:rPr lang="zh-CN" altLang="en-US" dirty="0"/>
              <a:t>）激励措施创新</a:t>
            </a:r>
            <a:endParaRPr lang="en-US" altLang="zh-CN" dirty="0"/>
          </a:p>
          <a:p>
            <a:r>
              <a:rPr lang="zh-CN" altLang="en-US" dirty="0"/>
              <a:t>（</a:t>
            </a:r>
            <a:r>
              <a:rPr lang="en-US" altLang="zh-CN" dirty="0"/>
              <a:t>3</a:t>
            </a:r>
            <a:r>
              <a:rPr lang="zh-CN" altLang="en-US" dirty="0"/>
              <a:t>）领导与团队支持</a:t>
            </a:r>
          </a:p>
        </p:txBody>
      </p:sp>
    </p:spTree>
    <p:extLst>
      <p:ext uri="{BB962C8B-B14F-4D97-AF65-F5344CB8AC3E}">
        <p14:creationId xmlns:p14="http://schemas.microsoft.com/office/powerpoint/2010/main" val="323827688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EC526-89C0-4686-2FF5-60F54C172F23}"/>
            </a:ext>
          </a:extLst>
        </p:cNvPr>
        <p:cNvGrpSpPr/>
        <p:nvPr/>
      </p:nvGrpSpPr>
      <p:grpSpPr>
        <a:xfrm>
          <a:off x="0" y="0"/>
          <a:ext cx="0" cy="0"/>
          <a:chOff x="0" y="0"/>
          <a:chExt cx="0" cy="0"/>
        </a:xfrm>
      </p:grpSpPr>
      <p:sp>
        <p:nvSpPr>
          <p:cNvPr id="10" name="标题 9">
            <a:extLst>
              <a:ext uri="{FF2B5EF4-FFF2-40B4-BE49-F238E27FC236}">
                <a16:creationId xmlns:a16="http://schemas.microsoft.com/office/drawing/2014/main" id="{8F6F3C8F-1445-0E2E-FECF-ECFE3C680B55}"/>
              </a:ext>
            </a:extLst>
          </p:cNvPr>
          <p:cNvSpPr>
            <a:spLocks noGrp="1"/>
          </p:cNvSpPr>
          <p:nvPr>
            <p:ph type="title"/>
          </p:nvPr>
        </p:nvSpPr>
        <p:spPr/>
        <p:txBody>
          <a:bodyPr/>
          <a:lstStyle/>
          <a:p>
            <a:r>
              <a:rPr lang="zh-CN" altLang="en-US" dirty="0"/>
              <a:t>电子商务创新基础</a:t>
            </a:r>
          </a:p>
        </p:txBody>
      </p:sp>
      <p:sp>
        <p:nvSpPr>
          <p:cNvPr id="5" name="文本占位符 4">
            <a:extLst>
              <a:ext uri="{FF2B5EF4-FFF2-40B4-BE49-F238E27FC236}">
                <a16:creationId xmlns:a16="http://schemas.microsoft.com/office/drawing/2014/main" id="{29A69245-CB34-E62B-76FB-F6A6AA2F4839}"/>
              </a:ext>
            </a:extLst>
          </p:cNvPr>
          <p:cNvSpPr>
            <a:spLocks noGrp="1"/>
          </p:cNvSpPr>
          <p:nvPr>
            <p:ph type="body" sz="quarter" idx="10"/>
          </p:nvPr>
        </p:nvSpPr>
        <p:spPr>
          <a:xfrm>
            <a:off x="316702" y="1132011"/>
            <a:ext cx="11558585" cy="5110823"/>
          </a:xfrm>
        </p:spPr>
        <p:txBody>
          <a:bodyPr/>
          <a:lstStyle/>
          <a:p>
            <a:r>
              <a:rPr lang="en-US" altLang="zh-CN" dirty="0"/>
              <a:t>1.1.3</a:t>
            </a:r>
            <a:r>
              <a:rPr lang="zh-CN" altLang="en-US" dirty="0"/>
              <a:t>　电子商务创新的驱动力和作用机制</a:t>
            </a:r>
            <a:endParaRPr lang="en-US" altLang="zh-CN" dirty="0"/>
          </a:p>
          <a:p>
            <a:r>
              <a:rPr lang="en-US" altLang="zh-CN" dirty="0"/>
              <a:t>2.</a:t>
            </a:r>
            <a:r>
              <a:rPr lang="zh-CN" altLang="en-US" dirty="0"/>
              <a:t>电子商务创新的作用机制</a:t>
            </a:r>
            <a:endParaRPr lang="en-US" altLang="zh-CN" dirty="0"/>
          </a:p>
          <a:p>
            <a:r>
              <a:rPr lang="zh-CN" altLang="en-US" dirty="0"/>
              <a:t>技术创新使得交易成本降低、支付流程简化和用户体验优化，可以提高交易频率，扩大市场增量。</a:t>
            </a:r>
          </a:p>
          <a:p>
            <a:r>
              <a:rPr lang="zh-CN" altLang="en-US" dirty="0"/>
              <a:t>电子商务创新可以产生多样化的交易渠道，如</a:t>
            </a:r>
            <a:r>
              <a:rPr lang="en-US" altLang="zh-CN" dirty="0"/>
              <a:t>B2B</a:t>
            </a:r>
            <a:r>
              <a:rPr lang="zh-CN" altLang="en-US" dirty="0"/>
              <a:t>、</a:t>
            </a:r>
            <a:r>
              <a:rPr lang="en-US" altLang="zh-CN" dirty="0"/>
              <a:t>B2C</a:t>
            </a:r>
            <a:r>
              <a:rPr lang="zh-CN" altLang="en-US" dirty="0"/>
              <a:t>、</a:t>
            </a:r>
            <a:r>
              <a:rPr lang="en-US" altLang="zh-CN" dirty="0"/>
              <a:t>O2O</a:t>
            </a:r>
            <a:r>
              <a:rPr lang="zh-CN" altLang="en-US" dirty="0"/>
              <a:t>等，进而形成多元化的交易结构，满足差异化的消费者需求。</a:t>
            </a:r>
          </a:p>
          <a:p>
            <a:r>
              <a:rPr lang="zh-CN" altLang="en-US" dirty="0"/>
              <a:t>随着电子商务环境的发展和成熟，消费者评价权得到了充分体现，可以影响到商家的信誉和商品的销量，推动生产者与消费者之间的关系越来越趋于平等。</a:t>
            </a:r>
          </a:p>
          <a:p>
            <a:r>
              <a:rPr lang="zh-CN" altLang="en-US" dirty="0"/>
              <a:t>电子商务企业不断丰富和扩大消费品类，优化消费结构，以配合消费者需求升级，使其感到满意。</a:t>
            </a:r>
          </a:p>
        </p:txBody>
      </p:sp>
    </p:spTree>
    <p:extLst>
      <p:ext uri="{BB962C8B-B14F-4D97-AF65-F5344CB8AC3E}">
        <p14:creationId xmlns:p14="http://schemas.microsoft.com/office/powerpoint/2010/main" val="40613957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796E8-238A-6FE3-B93E-B13AB9F0E20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2C93941-3A20-66F2-4AAD-739D3BE14B11}"/>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D479C8A3-C20D-D5F8-B9BB-B8934661627B}"/>
              </a:ext>
            </a:extLst>
          </p:cNvPr>
          <p:cNvSpPr>
            <a:spLocks noGrp="1"/>
          </p:cNvSpPr>
          <p:nvPr>
            <p:ph type="body" sz="quarter" idx="10"/>
          </p:nvPr>
        </p:nvSpPr>
        <p:spPr>
          <a:xfrm>
            <a:off x="316702" y="1639850"/>
            <a:ext cx="11558585" cy="4095160"/>
          </a:xfrm>
        </p:spPr>
        <p:txBody>
          <a:bodyPr/>
          <a:lstStyle/>
          <a:p>
            <a:r>
              <a:rPr lang="en-US" altLang="zh-CN" dirty="0"/>
              <a:t>5.1.2</a:t>
            </a:r>
            <a:r>
              <a:rPr lang="zh-CN" altLang="en-US" dirty="0"/>
              <a:t>　供应链管理创新</a:t>
            </a:r>
            <a:endParaRPr lang="en-US" altLang="zh-CN" dirty="0"/>
          </a:p>
          <a:p>
            <a:r>
              <a:rPr lang="en-US" altLang="zh-CN" dirty="0"/>
              <a:t>1.</a:t>
            </a:r>
            <a:r>
              <a:rPr lang="zh-CN" altLang="en-US" dirty="0"/>
              <a:t>传统供应链管理模式的局限性</a:t>
            </a:r>
            <a:endParaRPr lang="en-US" altLang="zh-CN" dirty="0"/>
          </a:p>
          <a:p>
            <a:r>
              <a:rPr lang="zh-CN" altLang="en-US" dirty="0"/>
              <a:t>传统供应链管理模式在过去的工业经济时代发挥了重要作用，但随着电子商务的兴起，其局限性逐渐凸显。在传统供应链管理中，各环节之间的信息系统相对独立，如采购部门、生产部门、仓储部门和销售部门等往往使用各自的信息管理系统，形成数据孤岛，导致各部门之间信息传递时出现断层，妨碍公司实时掌控供应链情况。例如，采购部门可能已经完成了原材料的采购，但生产部门由于信息滞后，未能及时调整生产计划，导致原材料积压或者生产延误。</a:t>
            </a:r>
          </a:p>
        </p:txBody>
      </p:sp>
    </p:spTree>
    <p:extLst>
      <p:ext uri="{BB962C8B-B14F-4D97-AF65-F5344CB8AC3E}">
        <p14:creationId xmlns:p14="http://schemas.microsoft.com/office/powerpoint/2010/main" val="71305780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F0D00-C967-C57B-58CE-4C177186B4C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8C9EDE9-0739-A8FD-5857-E849713847FD}"/>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C263E6F0-7716-C2C7-C20A-16022EFB76EC}"/>
              </a:ext>
            </a:extLst>
          </p:cNvPr>
          <p:cNvSpPr>
            <a:spLocks noGrp="1"/>
          </p:cNvSpPr>
          <p:nvPr>
            <p:ph type="body" sz="quarter" idx="10"/>
          </p:nvPr>
        </p:nvSpPr>
        <p:spPr>
          <a:xfrm>
            <a:off x="316702" y="1893767"/>
            <a:ext cx="11558585" cy="3587329"/>
          </a:xfrm>
        </p:spPr>
        <p:txBody>
          <a:bodyPr/>
          <a:lstStyle/>
          <a:p>
            <a:r>
              <a:rPr lang="en-US" altLang="zh-CN" dirty="0"/>
              <a:t>5.1.2</a:t>
            </a:r>
            <a:r>
              <a:rPr lang="zh-CN" altLang="en-US" dirty="0"/>
              <a:t>　供应链管理创新</a:t>
            </a:r>
            <a:endParaRPr lang="en-US" altLang="zh-CN" dirty="0"/>
          </a:p>
          <a:p>
            <a:r>
              <a:rPr lang="en-US" altLang="zh-CN" dirty="0"/>
              <a:t>2.</a:t>
            </a:r>
            <a:r>
              <a:rPr lang="zh-CN" altLang="en-US" dirty="0"/>
              <a:t>供应链管理创新的方向</a:t>
            </a:r>
            <a:endParaRPr lang="en-US" altLang="zh-CN" dirty="0"/>
          </a:p>
          <a:p>
            <a:r>
              <a:rPr lang="zh-CN" altLang="en-US" dirty="0"/>
              <a:t>为克服传统供应链管理模式弊端，满足电商企业快速响应市场、提高客户满意度和降低成本的需求，因此，创新供应链管理已成为电商企业实现可持续发展的关键。</a:t>
            </a:r>
            <a:endParaRPr lang="en-US" altLang="zh-CN" dirty="0"/>
          </a:p>
          <a:p>
            <a:r>
              <a:rPr lang="zh-CN" altLang="en-US" dirty="0"/>
              <a:t>（</a:t>
            </a:r>
            <a:r>
              <a:rPr lang="en-US" altLang="zh-CN" dirty="0"/>
              <a:t>1</a:t>
            </a:r>
            <a:r>
              <a:rPr lang="zh-CN" altLang="en-US" dirty="0"/>
              <a:t>）数字化与智能化驱动</a:t>
            </a:r>
            <a:endParaRPr lang="en-US" altLang="zh-CN" dirty="0"/>
          </a:p>
          <a:p>
            <a:r>
              <a:rPr lang="zh-CN" altLang="en-US" dirty="0"/>
              <a:t>（</a:t>
            </a:r>
            <a:r>
              <a:rPr lang="en-US" altLang="zh-CN" dirty="0"/>
              <a:t>2</a:t>
            </a:r>
            <a:r>
              <a:rPr lang="zh-CN" altLang="en-US" dirty="0"/>
              <a:t>）供应链协同与整合</a:t>
            </a:r>
            <a:endParaRPr lang="en-US" altLang="zh-CN" dirty="0"/>
          </a:p>
          <a:p>
            <a:r>
              <a:rPr lang="zh-CN" altLang="en-US" dirty="0"/>
              <a:t>（</a:t>
            </a:r>
            <a:r>
              <a:rPr lang="en-US" altLang="zh-CN" dirty="0"/>
              <a:t>3</a:t>
            </a:r>
            <a:r>
              <a:rPr lang="zh-CN" altLang="en-US" dirty="0"/>
              <a:t>）敏捷与柔性供应链构建</a:t>
            </a:r>
          </a:p>
        </p:txBody>
      </p:sp>
    </p:spTree>
    <p:extLst>
      <p:ext uri="{BB962C8B-B14F-4D97-AF65-F5344CB8AC3E}">
        <p14:creationId xmlns:p14="http://schemas.microsoft.com/office/powerpoint/2010/main" val="191690255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2BFAB-B082-3C9E-A82F-706EFB278AB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EE5C1E2-563D-4285-5781-E5775DECCC6B}"/>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A8FF5C9B-1A75-A747-6425-B1ED8998DBFB}"/>
              </a:ext>
            </a:extLst>
          </p:cNvPr>
          <p:cNvSpPr>
            <a:spLocks noGrp="1"/>
          </p:cNvSpPr>
          <p:nvPr>
            <p:ph type="body" sz="quarter" idx="10"/>
          </p:nvPr>
        </p:nvSpPr>
        <p:spPr>
          <a:xfrm>
            <a:off x="316702" y="2147684"/>
            <a:ext cx="11558585" cy="3079497"/>
          </a:xfrm>
        </p:spPr>
        <p:txBody>
          <a:bodyPr/>
          <a:lstStyle/>
          <a:p>
            <a:r>
              <a:rPr lang="en-US" altLang="zh-CN" dirty="0"/>
              <a:t>5.1.2</a:t>
            </a:r>
            <a:r>
              <a:rPr lang="zh-CN" altLang="en-US" dirty="0"/>
              <a:t>　供应链管理创新</a:t>
            </a:r>
            <a:endParaRPr lang="en-US" altLang="zh-CN" dirty="0"/>
          </a:p>
          <a:p>
            <a:r>
              <a:rPr lang="en-US" altLang="zh-CN" dirty="0"/>
              <a:t>3.</a:t>
            </a:r>
            <a:r>
              <a:rPr lang="zh-CN" altLang="en-US" dirty="0"/>
              <a:t>供应链管理创新的关键成功因素</a:t>
            </a:r>
            <a:endParaRPr lang="en-US" altLang="zh-CN" dirty="0"/>
          </a:p>
          <a:p>
            <a:r>
              <a:rPr lang="zh-CN" altLang="en-US" dirty="0"/>
              <a:t>供应链管理创新，需做好以下三大关键因素。</a:t>
            </a:r>
            <a:endParaRPr lang="en-US" altLang="zh-CN" dirty="0"/>
          </a:p>
          <a:p>
            <a:r>
              <a:rPr lang="zh-CN" altLang="en-US" dirty="0"/>
              <a:t>（</a:t>
            </a:r>
            <a:r>
              <a:rPr lang="en-US" altLang="zh-CN" dirty="0"/>
              <a:t>1</a:t>
            </a:r>
            <a:r>
              <a:rPr lang="zh-CN" altLang="en-US" dirty="0"/>
              <a:t>）数字化与智能化驱动技术体系建设</a:t>
            </a:r>
            <a:endParaRPr lang="en-US" altLang="zh-CN" dirty="0"/>
          </a:p>
          <a:p>
            <a:r>
              <a:rPr lang="zh-CN" altLang="en-US" dirty="0"/>
              <a:t>（</a:t>
            </a:r>
            <a:r>
              <a:rPr lang="en-US" altLang="zh-CN" dirty="0"/>
              <a:t>2</a:t>
            </a:r>
            <a:r>
              <a:rPr lang="zh-CN" altLang="en-US" dirty="0"/>
              <a:t>）深化协同与整合合作伙伴关系维护</a:t>
            </a:r>
            <a:endParaRPr lang="en-US" altLang="zh-CN" dirty="0"/>
          </a:p>
          <a:p>
            <a:r>
              <a:rPr lang="zh-CN" altLang="en-US" dirty="0"/>
              <a:t>（</a:t>
            </a:r>
            <a:r>
              <a:rPr lang="en-US" altLang="zh-CN" dirty="0"/>
              <a:t>3</a:t>
            </a:r>
            <a:r>
              <a:rPr lang="zh-CN" altLang="en-US" dirty="0"/>
              <a:t>）库存管理与优化</a:t>
            </a:r>
          </a:p>
        </p:txBody>
      </p:sp>
    </p:spTree>
    <p:extLst>
      <p:ext uri="{BB962C8B-B14F-4D97-AF65-F5344CB8AC3E}">
        <p14:creationId xmlns:p14="http://schemas.microsoft.com/office/powerpoint/2010/main" val="137212021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FB3B6-FE7F-3B4C-5240-0695FB4A2B7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851DDA2-4758-98A1-567C-0914629A8033}"/>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ECD83FCC-5C63-7F11-F896-B0557F3298CB}"/>
              </a:ext>
            </a:extLst>
          </p:cNvPr>
          <p:cNvSpPr>
            <a:spLocks noGrp="1"/>
          </p:cNvSpPr>
          <p:nvPr>
            <p:ph type="body" sz="quarter" idx="10"/>
          </p:nvPr>
        </p:nvSpPr>
        <p:spPr>
          <a:xfrm>
            <a:off x="316702" y="2147686"/>
            <a:ext cx="11558585" cy="3079497"/>
          </a:xfrm>
        </p:spPr>
        <p:txBody>
          <a:bodyPr/>
          <a:lstStyle/>
          <a:p>
            <a:r>
              <a:rPr lang="en-US" altLang="zh-CN" dirty="0"/>
              <a:t>5.1.3</a:t>
            </a:r>
            <a:r>
              <a:rPr lang="zh-CN" altLang="en-US" dirty="0"/>
              <a:t>　配送管理创新</a:t>
            </a:r>
            <a:endParaRPr lang="en-US" altLang="zh-CN" dirty="0"/>
          </a:p>
          <a:p>
            <a:r>
              <a:rPr lang="en-US" altLang="zh-CN" dirty="0"/>
              <a:t>1.</a:t>
            </a:r>
            <a:r>
              <a:rPr lang="zh-CN" altLang="en-US" dirty="0"/>
              <a:t>配送模式创新</a:t>
            </a:r>
            <a:endParaRPr lang="en-US" altLang="zh-CN" dirty="0"/>
          </a:p>
          <a:p>
            <a:r>
              <a:rPr lang="zh-CN" altLang="en-US" dirty="0"/>
              <a:t>（</a:t>
            </a:r>
            <a:r>
              <a:rPr lang="en-US" altLang="zh-CN" dirty="0"/>
              <a:t>1</a:t>
            </a:r>
            <a:r>
              <a:rPr lang="zh-CN" altLang="en-US" dirty="0"/>
              <a:t>）众包配送模式</a:t>
            </a:r>
            <a:endParaRPr lang="en-US" altLang="zh-CN" dirty="0"/>
          </a:p>
          <a:p>
            <a:r>
              <a:rPr lang="zh-CN" altLang="en-US" dirty="0"/>
              <a:t>（</a:t>
            </a:r>
            <a:r>
              <a:rPr lang="en-US" altLang="zh-CN" dirty="0"/>
              <a:t>2</a:t>
            </a:r>
            <a:r>
              <a:rPr lang="zh-CN" altLang="en-US" dirty="0"/>
              <a:t>）无人机配送模式</a:t>
            </a:r>
            <a:endParaRPr lang="en-US" altLang="zh-CN" dirty="0"/>
          </a:p>
          <a:p>
            <a:r>
              <a:rPr lang="zh-CN" altLang="en-US" dirty="0"/>
              <a:t>（</a:t>
            </a:r>
            <a:r>
              <a:rPr lang="en-US" altLang="zh-CN" dirty="0"/>
              <a:t>3</a:t>
            </a:r>
            <a:r>
              <a:rPr lang="zh-CN" altLang="en-US" dirty="0"/>
              <a:t>）智能快递柜与自提模式</a:t>
            </a:r>
            <a:endParaRPr lang="en-US" altLang="zh-CN" dirty="0"/>
          </a:p>
          <a:p>
            <a:r>
              <a:rPr lang="zh-CN" altLang="en-US" dirty="0"/>
              <a:t>（</a:t>
            </a:r>
            <a:r>
              <a:rPr lang="en-US" altLang="zh-CN" dirty="0"/>
              <a:t>4</a:t>
            </a:r>
            <a:r>
              <a:rPr lang="zh-CN" altLang="en-US" dirty="0"/>
              <a:t>）冷链配送模式</a:t>
            </a:r>
          </a:p>
        </p:txBody>
      </p:sp>
    </p:spTree>
    <p:extLst>
      <p:ext uri="{BB962C8B-B14F-4D97-AF65-F5344CB8AC3E}">
        <p14:creationId xmlns:p14="http://schemas.microsoft.com/office/powerpoint/2010/main" val="110883779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1401B-3C77-F639-8AA9-AA0F9EAE5CB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4C5431C-205C-4BBD-EAFC-251BD1E8B4B9}"/>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6678C6E2-F46D-C5C4-D283-C5A2294B96D8}"/>
              </a:ext>
            </a:extLst>
          </p:cNvPr>
          <p:cNvSpPr>
            <a:spLocks noGrp="1"/>
          </p:cNvSpPr>
          <p:nvPr>
            <p:ph type="body" sz="quarter" idx="10"/>
          </p:nvPr>
        </p:nvSpPr>
        <p:spPr>
          <a:xfrm>
            <a:off x="316702" y="878109"/>
            <a:ext cx="11558585" cy="5618654"/>
          </a:xfrm>
        </p:spPr>
        <p:txBody>
          <a:bodyPr/>
          <a:lstStyle/>
          <a:p>
            <a:r>
              <a:rPr lang="en-US" altLang="zh-CN" dirty="0"/>
              <a:t>5.1.3</a:t>
            </a:r>
            <a:r>
              <a:rPr lang="zh-CN" altLang="en-US" dirty="0"/>
              <a:t>　配送管理创新</a:t>
            </a:r>
            <a:endParaRPr lang="en-US" altLang="zh-CN" dirty="0"/>
          </a:p>
          <a:p>
            <a:r>
              <a:rPr lang="en-US" altLang="zh-CN" dirty="0"/>
              <a:t>2.</a:t>
            </a:r>
            <a:r>
              <a:rPr lang="zh-CN" altLang="en-US" dirty="0"/>
              <a:t>配送服务质量提升</a:t>
            </a:r>
            <a:endParaRPr lang="en-US" altLang="zh-CN" dirty="0"/>
          </a:p>
          <a:p>
            <a:r>
              <a:rPr lang="zh-CN" altLang="en-US" dirty="0"/>
              <a:t>优质的配送服务不仅能够确保客户及时、准确地收到商品，还能提升客户的购物体验，增强客户对电商公司的忠诚度。然而，当前电子商务配送服务仍面临着诸多挑战，如配送延迟、货物损坏、信息跟踪不及时等问题。因此，如何提升配送服务质量成为电商公司亟待解决的重要课题。</a:t>
            </a:r>
            <a:endParaRPr lang="en-US" altLang="zh-CN" dirty="0"/>
          </a:p>
          <a:p>
            <a:r>
              <a:rPr lang="zh-CN" altLang="en-US" dirty="0"/>
              <a:t>（</a:t>
            </a:r>
            <a:r>
              <a:rPr lang="en-US" altLang="zh-CN" dirty="0"/>
              <a:t>1</a:t>
            </a:r>
            <a:r>
              <a:rPr lang="zh-CN" altLang="en-US" dirty="0"/>
              <a:t>）优化配送流程</a:t>
            </a:r>
            <a:endParaRPr lang="en-US" altLang="zh-CN" dirty="0"/>
          </a:p>
          <a:p>
            <a:r>
              <a:rPr lang="zh-CN" altLang="en-US" dirty="0"/>
              <a:t>（</a:t>
            </a:r>
            <a:r>
              <a:rPr lang="en-US" altLang="zh-CN" dirty="0"/>
              <a:t>2</a:t>
            </a:r>
            <a:r>
              <a:rPr lang="zh-CN" altLang="en-US" dirty="0"/>
              <a:t>）加强配送人员管理</a:t>
            </a:r>
            <a:endParaRPr lang="en-US" altLang="zh-CN" dirty="0"/>
          </a:p>
          <a:p>
            <a:r>
              <a:rPr lang="zh-CN" altLang="en-US" dirty="0"/>
              <a:t>（</a:t>
            </a:r>
            <a:r>
              <a:rPr lang="en-US" altLang="zh-CN" dirty="0"/>
              <a:t>3</a:t>
            </a:r>
            <a:r>
              <a:rPr lang="zh-CN" altLang="en-US" dirty="0"/>
              <a:t>）提升信息化水平</a:t>
            </a:r>
            <a:endParaRPr lang="en-US" altLang="zh-CN" dirty="0"/>
          </a:p>
          <a:p>
            <a:r>
              <a:rPr lang="zh-CN" altLang="en-US" dirty="0"/>
              <a:t>（</a:t>
            </a:r>
            <a:r>
              <a:rPr lang="en-US" altLang="zh-CN" dirty="0"/>
              <a:t>4</a:t>
            </a:r>
            <a:r>
              <a:rPr lang="zh-CN" altLang="en-US" dirty="0"/>
              <a:t>）强化客户沟通与反馈</a:t>
            </a:r>
            <a:endParaRPr lang="en-US" altLang="zh-CN" dirty="0"/>
          </a:p>
          <a:p>
            <a:r>
              <a:rPr lang="zh-CN" altLang="en-US" dirty="0"/>
              <a:t>（</a:t>
            </a:r>
            <a:r>
              <a:rPr lang="en-US" altLang="zh-CN" dirty="0"/>
              <a:t>5</a:t>
            </a:r>
            <a:r>
              <a:rPr lang="zh-CN" altLang="en-US" dirty="0"/>
              <a:t>）持续改进与创新</a:t>
            </a:r>
          </a:p>
        </p:txBody>
      </p:sp>
    </p:spTree>
    <p:extLst>
      <p:ext uri="{BB962C8B-B14F-4D97-AF65-F5344CB8AC3E}">
        <p14:creationId xmlns:p14="http://schemas.microsoft.com/office/powerpoint/2010/main" val="178755556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FE227-A0AF-020A-6D83-B95719C8C9B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80AB2DD-7CA6-EF73-72B6-3421DCAEF600}"/>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57040544-301E-72EB-2EBF-C8D27A11E67D}"/>
              </a:ext>
            </a:extLst>
          </p:cNvPr>
          <p:cNvSpPr>
            <a:spLocks noGrp="1"/>
          </p:cNvSpPr>
          <p:nvPr>
            <p:ph type="body" sz="quarter" idx="10"/>
          </p:nvPr>
        </p:nvSpPr>
        <p:spPr>
          <a:xfrm>
            <a:off x="316702" y="1893771"/>
            <a:ext cx="11558585" cy="3587329"/>
          </a:xfrm>
        </p:spPr>
        <p:txBody>
          <a:bodyPr/>
          <a:lstStyle/>
          <a:p>
            <a:r>
              <a:rPr lang="en-US" altLang="zh-CN" dirty="0"/>
              <a:t>5.1.3</a:t>
            </a:r>
            <a:r>
              <a:rPr lang="zh-CN" altLang="en-US" dirty="0"/>
              <a:t>　配送管理创新</a:t>
            </a:r>
            <a:endParaRPr lang="en-US" altLang="zh-CN" dirty="0"/>
          </a:p>
          <a:p>
            <a:r>
              <a:rPr lang="en-US" altLang="zh-CN" dirty="0"/>
              <a:t>3.</a:t>
            </a:r>
            <a:r>
              <a:rPr lang="zh-CN" altLang="en-US" dirty="0"/>
              <a:t>配送整合</a:t>
            </a:r>
            <a:endParaRPr lang="en-US" altLang="zh-CN" dirty="0"/>
          </a:p>
          <a:p>
            <a:r>
              <a:rPr lang="zh-CN" altLang="en-US" dirty="0"/>
              <a:t>电商企业建立多个区域仓库，根据客户分布和订单密度进行合理布局。通过配送管理系统，实现各仓库之间的信息共享和协同作业。当客户下单后，系统自动选择距离客户最近且有库存的仓库进行发货，以缩短配送时间和降低运输成本。例如，一家全国性的电商企业在主要城市设立了多个仓库，通过智能调度系统，实现了不同仓库之间的库存调配和协同配送，大大提高了配送效率。</a:t>
            </a:r>
          </a:p>
        </p:txBody>
      </p:sp>
    </p:spTree>
    <p:extLst>
      <p:ext uri="{BB962C8B-B14F-4D97-AF65-F5344CB8AC3E}">
        <p14:creationId xmlns:p14="http://schemas.microsoft.com/office/powerpoint/2010/main" val="307536547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2CAAE-D4C0-C760-A326-6FD44473C17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79558D8-5DAA-2CE4-1E13-8C8C81527047}"/>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9F992EE1-1628-555D-B99B-53848CA75291}"/>
              </a:ext>
            </a:extLst>
          </p:cNvPr>
          <p:cNvSpPr>
            <a:spLocks noGrp="1"/>
          </p:cNvSpPr>
          <p:nvPr>
            <p:ph type="body" sz="quarter" idx="10"/>
          </p:nvPr>
        </p:nvSpPr>
        <p:spPr>
          <a:xfrm>
            <a:off x="316702" y="2147687"/>
            <a:ext cx="11558585" cy="3079497"/>
          </a:xfrm>
        </p:spPr>
        <p:txBody>
          <a:bodyPr/>
          <a:lstStyle/>
          <a:p>
            <a:r>
              <a:rPr lang="en-US" altLang="zh-CN" dirty="0"/>
              <a:t>5.1.3</a:t>
            </a:r>
            <a:r>
              <a:rPr lang="zh-CN" altLang="en-US" dirty="0"/>
              <a:t>　配送管理创新</a:t>
            </a:r>
            <a:endParaRPr lang="en-US" altLang="zh-CN" dirty="0"/>
          </a:p>
          <a:p>
            <a:r>
              <a:rPr lang="en-US" altLang="zh-CN" dirty="0"/>
              <a:t>4.</a:t>
            </a:r>
            <a:r>
              <a:rPr lang="zh-CN" altLang="en-US" dirty="0"/>
              <a:t>绿色配送</a:t>
            </a:r>
            <a:endParaRPr lang="en-US" altLang="zh-CN" dirty="0"/>
          </a:p>
          <a:p>
            <a:r>
              <a:rPr lang="zh-CN" altLang="en-US" dirty="0"/>
              <a:t>随着电子商务的迅猛发展，配送环节在电商运营中的重要性日益凸显。然而，传统的配送模式往往伴随着大量的能源消耗、环境污染和资源浪费等问题，给社会和环境带来了巨大压力。因此，对于电商企业来说，实现绿色配送与可持续性发展已成为当务之急。这不仅是企业履行社会责任的体现，更是适应市场趋势、提升竞争力和实现长期发展的必然选择。</a:t>
            </a:r>
          </a:p>
        </p:txBody>
      </p:sp>
    </p:spTree>
    <p:extLst>
      <p:ext uri="{BB962C8B-B14F-4D97-AF65-F5344CB8AC3E}">
        <p14:creationId xmlns:p14="http://schemas.microsoft.com/office/powerpoint/2010/main" val="34713801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5FEF4-A3E8-B803-B074-99D0AD3D6E3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4D9B2B5-01A1-CD3D-6F45-871C715BFCFA}"/>
              </a:ext>
            </a:extLst>
          </p:cNvPr>
          <p:cNvSpPr>
            <a:spLocks noGrp="1"/>
          </p:cNvSpPr>
          <p:nvPr>
            <p:ph type="title"/>
          </p:nvPr>
        </p:nvSpPr>
        <p:spPr/>
        <p:txBody>
          <a:bodyPr/>
          <a:lstStyle/>
          <a:p>
            <a:r>
              <a:rPr lang="zh-CN" altLang="en-US" dirty="0"/>
              <a:t>电子商务管理创新</a:t>
            </a:r>
          </a:p>
        </p:txBody>
      </p:sp>
      <p:sp>
        <p:nvSpPr>
          <p:cNvPr id="5" name="文本占位符 4">
            <a:extLst>
              <a:ext uri="{FF2B5EF4-FFF2-40B4-BE49-F238E27FC236}">
                <a16:creationId xmlns:a16="http://schemas.microsoft.com/office/drawing/2014/main" id="{78F92FA6-3930-DF1B-4B0F-93E2637E66DB}"/>
              </a:ext>
            </a:extLst>
          </p:cNvPr>
          <p:cNvSpPr>
            <a:spLocks noGrp="1"/>
          </p:cNvSpPr>
          <p:nvPr>
            <p:ph type="body" sz="quarter" idx="10"/>
          </p:nvPr>
        </p:nvSpPr>
        <p:spPr>
          <a:xfrm>
            <a:off x="316702" y="2655518"/>
            <a:ext cx="11558585" cy="2063835"/>
          </a:xfrm>
        </p:spPr>
        <p:txBody>
          <a:bodyPr/>
          <a:lstStyle/>
          <a:p>
            <a:r>
              <a:rPr lang="en-US" altLang="zh-CN" dirty="0"/>
              <a:t>5.1.3</a:t>
            </a:r>
            <a:r>
              <a:rPr lang="zh-CN" altLang="en-US" dirty="0"/>
              <a:t>　配送管理创新</a:t>
            </a:r>
            <a:endParaRPr lang="en-US" altLang="zh-CN" dirty="0"/>
          </a:p>
          <a:p>
            <a:r>
              <a:rPr lang="en-US" altLang="zh-CN" dirty="0"/>
              <a:t>4.</a:t>
            </a:r>
            <a:r>
              <a:rPr lang="zh-CN" altLang="en-US" dirty="0"/>
              <a:t>绿色配送</a:t>
            </a:r>
            <a:endParaRPr lang="en-US" altLang="zh-CN" dirty="0"/>
          </a:p>
          <a:p>
            <a:r>
              <a:rPr lang="zh-CN" altLang="en-US" dirty="0"/>
              <a:t>（</a:t>
            </a:r>
            <a:r>
              <a:rPr lang="en-US" altLang="zh-CN" dirty="0"/>
              <a:t>1</a:t>
            </a:r>
            <a:r>
              <a:rPr lang="zh-CN" altLang="en-US" dirty="0"/>
              <a:t>）绿色配送的意义和价值</a:t>
            </a:r>
            <a:endParaRPr lang="en-US" altLang="zh-CN" dirty="0"/>
          </a:p>
          <a:p>
            <a:r>
              <a:rPr lang="zh-CN" altLang="en-US" dirty="0"/>
              <a:t>（</a:t>
            </a:r>
            <a:r>
              <a:rPr lang="en-US" altLang="zh-CN" dirty="0"/>
              <a:t>2</a:t>
            </a:r>
            <a:r>
              <a:rPr lang="zh-CN" altLang="en-US" dirty="0"/>
              <a:t>）绿色配送的实践措施</a:t>
            </a:r>
            <a:endParaRPr lang="en-US" altLang="zh-CN" dirty="0"/>
          </a:p>
        </p:txBody>
      </p:sp>
    </p:spTree>
    <p:extLst>
      <p:ext uri="{BB962C8B-B14F-4D97-AF65-F5344CB8AC3E}">
        <p14:creationId xmlns:p14="http://schemas.microsoft.com/office/powerpoint/2010/main" val="411715215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BBD51EA-81E4-CB71-9FE2-0E57CD807EEF}"/>
              </a:ext>
            </a:extLst>
          </p:cNvPr>
          <p:cNvSpPr>
            <a:spLocks noGrp="1"/>
          </p:cNvSpPr>
          <p:nvPr>
            <p:ph type="body" sz="quarter" idx="15"/>
          </p:nvPr>
        </p:nvSpPr>
        <p:spPr/>
        <p:txBody>
          <a:bodyPr/>
          <a:lstStyle/>
          <a:p>
            <a:r>
              <a:rPr lang="en-US" altLang="zh-CN" dirty="0"/>
              <a:t>5.2</a:t>
            </a:r>
            <a:endParaRPr lang="zh-CN" altLang="en-US" dirty="0"/>
          </a:p>
        </p:txBody>
      </p:sp>
      <p:sp>
        <p:nvSpPr>
          <p:cNvPr id="5" name="文本占位符 4">
            <a:extLst>
              <a:ext uri="{FF2B5EF4-FFF2-40B4-BE49-F238E27FC236}">
                <a16:creationId xmlns:a16="http://schemas.microsoft.com/office/drawing/2014/main" id="{EE9E24E6-6D71-9FB9-EA85-52E9AFF9602E}"/>
              </a:ext>
            </a:extLst>
          </p:cNvPr>
          <p:cNvSpPr>
            <a:spLocks noGrp="1"/>
          </p:cNvSpPr>
          <p:nvPr>
            <p:ph type="body" sz="quarter" idx="16"/>
          </p:nvPr>
        </p:nvSpPr>
        <p:spPr/>
        <p:txBody>
          <a:bodyPr/>
          <a:lstStyle/>
          <a:p>
            <a:r>
              <a:rPr lang="zh-CN" altLang="en-US" dirty="0"/>
              <a:t>电子商务管理创新案例分析</a:t>
            </a:r>
          </a:p>
        </p:txBody>
      </p:sp>
    </p:spTree>
    <p:extLst>
      <p:ext uri="{BB962C8B-B14F-4D97-AF65-F5344CB8AC3E}">
        <p14:creationId xmlns:p14="http://schemas.microsoft.com/office/powerpoint/2010/main" val="14802870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C8F6AC9-31FF-9607-CCEF-06D86F8B259C}"/>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91435293-0547-9BCC-4724-FB6435683731}"/>
              </a:ext>
            </a:extLst>
          </p:cNvPr>
          <p:cNvSpPr>
            <a:spLocks noGrp="1"/>
          </p:cNvSpPr>
          <p:nvPr>
            <p:ph type="body" sz="quarter" idx="10"/>
          </p:nvPr>
        </p:nvSpPr>
        <p:spPr>
          <a:xfrm>
            <a:off x="316702" y="878095"/>
            <a:ext cx="11558585" cy="5618654"/>
          </a:xfrm>
        </p:spPr>
        <p:txBody>
          <a:bodyPr/>
          <a:lstStyle/>
          <a:p>
            <a:r>
              <a:rPr lang="en-US" altLang="zh-CN" dirty="0"/>
              <a:t>5.2.1</a:t>
            </a:r>
            <a:r>
              <a:rPr lang="zh-CN" altLang="en-US" dirty="0"/>
              <a:t>　阿里巴巴：团队管理创新的典型</a:t>
            </a:r>
            <a:endParaRPr lang="en-US" altLang="zh-CN" dirty="0"/>
          </a:p>
          <a:p>
            <a:r>
              <a:rPr lang="en-US" altLang="zh-CN" dirty="0"/>
              <a:t>1.</a:t>
            </a:r>
            <a:r>
              <a:rPr lang="zh-CN" altLang="en-US" dirty="0"/>
              <a:t>阿里巴巴的团队管理创新背景</a:t>
            </a:r>
            <a:endParaRPr lang="en-US" altLang="zh-CN" dirty="0"/>
          </a:p>
          <a:p>
            <a:r>
              <a:rPr lang="zh-CN" altLang="en-US" dirty="0"/>
              <a:t>互联网行业竞争激烈，技术更新换代迅速，市场需求不断变化。在这样的环境下，阿里巴巴需要不断创新以保持竞争优势，而创新的源泉在于拥有一支富有创造力和执行力的团队，因此团队管理创新成为必然选择。</a:t>
            </a:r>
          </a:p>
          <a:p>
            <a:r>
              <a:rPr lang="zh-CN" altLang="en-US" dirty="0"/>
              <a:t>阿里巴巴秉持独特的企业文化和价值观，如“客户第一、团队合作、拥抱变化、诚信、激情、敬业”。这些价值观为团队管理创新提供了坚实的基础和指引，促使公司在团队建设、激励机制、沟通协作等方面不断探索符合自身文化的管理方式。</a:t>
            </a:r>
          </a:p>
          <a:p>
            <a:r>
              <a:rPr lang="zh-CN" altLang="en-US" dirty="0"/>
              <a:t>阿里巴巴拥有大量年轻、知识型员工，他们具有较强的创新意识和自我实现需求。为了吸引、留住和激发这些员工的潜力，公司需要创新团队管理模式，为之提供良好的职业发展空间，采取有效的激励措施和营造一个良好的工作环境，满足他们的多元化需求。</a:t>
            </a:r>
          </a:p>
        </p:txBody>
      </p:sp>
    </p:spTree>
    <p:extLst>
      <p:ext uri="{BB962C8B-B14F-4D97-AF65-F5344CB8AC3E}">
        <p14:creationId xmlns:p14="http://schemas.microsoft.com/office/powerpoint/2010/main" val="5361532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639AA77-87C1-6194-40DD-1EB30FDB1D46}"/>
              </a:ext>
            </a:extLst>
          </p:cNvPr>
          <p:cNvSpPr>
            <a:spLocks noGrp="1"/>
          </p:cNvSpPr>
          <p:nvPr>
            <p:ph type="body" sz="quarter" idx="15"/>
          </p:nvPr>
        </p:nvSpPr>
        <p:spPr/>
        <p:txBody>
          <a:bodyPr/>
          <a:lstStyle/>
          <a:p>
            <a:r>
              <a:rPr lang="en-US" altLang="zh-CN" dirty="0"/>
              <a:t>1.2</a:t>
            </a:r>
          </a:p>
        </p:txBody>
      </p:sp>
      <p:sp>
        <p:nvSpPr>
          <p:cNvPr id="5" name="文本占位符 4">
            <a:extLst>
              <a:ext uri="{FF2B5EF4-FFF2-40B4-BE49-F238E27FC236}">
                <a16:creationId xmlns:a16="http://schemas.microsoft.com/office/drawing/2014/main" id="{A86539A8-F83E-6606-23A3-DC149BEFFA2A}"/>
              </a:ext>
            </a:extLst>
          </p:cNvPr>
          <p:cNvSpPr>
            <a:spLocks noGrp="1"/>
          </p:cNvSpPr>
          <p:nvPr>
            <p:ph type="body" sz="quarter" idx="16"/>
          </p:nvPr>
        </p:nvSpPr>
        <p:spPr/>
        <p:txBody>
          <a:bodyPr/>
          <a:lstStyle/>
          <a:p>
            <a:r>
              <a:rPr lang="zh-CN" altLang="en-US" dirty="0"/>
              <a:t>电子商务创新的方向与实践</a:t>
            </a:r>
          </a:p>
        </p:txBody>
      </p:sp>
    </p:spTree>
    <p:extLst>
      <p:ext uri="{BB962C8B-B14F-4D97-AF65-F5344CB8AC3E}">
        <p14:creationId xmlns:p14="http://schemas.microsoft.com/office/powerpoint/2010/main" val="14901497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D40D1-C69F-9CCC-7873-225C5194732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EB4D752-162A-E6B4-DA14-B719ED1C0B95}"/>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37853B05-267D-1BD5-EEAF-B2E7EC70648D}"/>
              </a:ext>
            </a:extLst>
          </p:cNvPr>
          <p:cNvSpPr>
            <a:spLocks noGrp="1"/>
          </p:cNvSpPr>
          <p:nvPr>
            <p:ph type="body" sz="quarter" idx="10"/>
          </p:nvPr>
        </p:nvSpPr>
        <p:spPr>
          <a:xfrm>
            <a:off x="316702" y="1893759"/>
            <a:ext cx="11558585" cy="3587329"/>
          </a:xfrm>
        </p:spPr>
        <p:txBody>
          <a:bodyPr/>
          <a:lstStyle/>
          <a:p>
            <a:r>
              <a:rPr lang="en-US" altLang="zh-CN" dirty="0"/>
              <a:t>5.2.1</a:t>
            </a:r>
            <a:r>
              <a:rPr lang="zh-CN" altLang="en-US" dirty="0"/>
              <a:t>　阿里巴巴：团队管理创新的典型</a:t>
            </a:r>
            <a:endParaRPr lang="en-US" altLang="zh-CN" dirty="0"/>
          </a:p>
          <a:p>
            <a:r>
              <a:rPr lang="en-US" altLang="zh-CN" dirty="0"/>
              <a:t>2.</a:t>
            </a:r>
            <a:r>
              <a:rPr lang="zh-CN" altLang="en-US" dirty="0"/>
              <a:t>阿里巴巴的团队管理创新举措</a:t>
            </a:r>
            <a:endParaRPr lang="en-US" altLang="zh-CN" dirty="0"/>
          </a:p>
          <a:p>
            <a:r>
              <a:rPr lang="zh-CN" altLang="en-US" dirty="0"/>
              <a:t>（</a:t>
            </a:r>
            <a:r>
              <a:rPr lang="en-US" altLang="zh-CN" dirty="0"/>
              <a:t>1</a:t>
            </a:r>
            <a:r>
              <a:rPr lang="zh-CN" altLang="en-US" dirty="0"/>
              <a:t>）政委体系：强化文化传承与组织保障</a:t>
            </a:r>
            <a:endParaRPr lang="en-US" altLang="zh-CN" dirty="0"/>
          </a:p>
          <a:p>
            <a:r>
              <a:rPr lang="zh-CN" altLang="en-US" dirty="0"/>
              <a:t>（</a:t>
            </a:r>
            <a:r>
              <a:rPr lang="en-US" altLang="zh-CN" dirty="0"/>
              <a:t>2</a:t>
            </a:r>
            <a:r>
              <a:rPr lang="zh-CN" altLang="en-US" dirty="0"/>
              <a:t>）独特的激励机制：激发员工内在动力</a:t>
            </a:r>
            <a:endParaRPr lang="en-US" altLang="zh-CN" dirty="0"/>
          </a:p>
          <a:p>
            <a:r>
              <a:rPr lang="zh-CN" altLang="en-US" dirty="0"/>
              <a:t>（</a:t>
            </a:r>
            <a:r>
              <a:rPr lang="en-US" altLang="zh-CN" dirty="0"/>
              <a:t>3</a:t>
            </a:r>
            <a:r>
              <a:rPr lang="zh-CN" altLang="en-US" dirty="0"/>
              <a:t>）开放透明的沟通文化：促进信息共享与协作</a:t>
            </a:r>
            <a:endParaRPr lang="en-US" altLang="zh-CN" dirty="0"/>
          </a:p>
          <a:p>
            <a:r>
              <a:rPr lang="zh-CN" altLang="en-US" dirty="0"/>
              <a:t>（</a:t>
            </a:r>
            <a:r>
              <a:rPr lang="en-US" altLang="zh-CN" dirty="0"/>
              <a:t>4</a:t>
            </a:r>
            <a:r>
              <a:rPr lang="zh-CN" altLang="en-US" dirty="0"/>
              <a:t>）创新的人才培养与发展体系：助力员工成长</a:t>
            </a:r>
            <a:endParaRPr lang="en-US" altLang="zh-CN" dirty="0"/>
          </a:p>
          <a:p>
            <a:r>
              <a:rPr lang="zh-CN" altLang="en-US" dirty="0"/>
              <a:t>（</a:t>
            </a:r>
            <a:r>
              <a:rPr lang="en-US" altLang="zh-CN" dirty="0"/>
              <a:t>5</a:t>
            </a:r>
            <a:r>
              <a:rPr lang="zh-CN" altLang="en-US" dirty="0"/>
              <a:t>）灵活的团队组织形式：适应业务快速变化</a:t>
            </a:r>
          </a:p>
        </p:txBody>
      </p:sp>
    </p:spTree>
    <p:extLst>
      <p:ext uri="{BB962C8B-B14F-4D97-AF65-F5344CB8AC3E}">
        <p14:creationId xmlns:p14="http://schemas.microsoft.com/office/powerpoint/2010/main" val="284619106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22879-25CD-B6B2-B032-9946F52C24B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83460A7-F917-3155-F7A5-6EC6CBC20712}"/>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B8F592C3-0989-C851-A51E-9BEA58522BE8}"/>
              </a:ext>
            </a:extLst>
          </p:cNvPr>
          <p:cNvSpPr>
            <a:spLocks noGrp="1"/>
          </p:cNvSpPr>
          <p:nvPr>
            <p:ph type="body" sz="quarter" idx="10"/>
          </p:nvPr>
        </p:nvSpPr>
        <p:spPr>
          <a:xfrm>
            <a:off x="316702" y="2147675"/>
            <a:ext cx="11558585" cy="3079497"/>
          </a:xfrm>
        </p:spPr>
        <p:txBody>
          <a:bodyPr/>
          <a:lstStyle/>
          <a:p>
            <a:r>
              <a:rPr lang="en-US" altLang="zh-CN" dirty="0"/>
              <a:t>5.2.1</a:t>
            </a:r>
            <a:r>
              <a:rPr lang="zh-CN" altLang="en-US" dirty="0"/>
              <a:t>　阿里巴巴：团队管理创新的典型</a:t>
            </a:r>
            <a:endParaRPr lang="en-US" altLang="zh-CN" dirty="0"/>
          </a:p>
          <a:p>
            <a:r>
              <a:rPr lang="en-US" altLang="zh-CN" dirty="0"/>
              <a:t>3.</a:t>
            </a:r>
            <a:r>
              <a:rPr lang="zh-CN" altLang="en-US" dirty="0"/>
              <a:t>阿里巴巴的团队管理创新成效</a:t>
            </a:r>
            <a:endParaRPr lang="en-US" altLang="zh-CN" dirty="0"/>
          </a:p>
          <a:p>
            <a:r>
              <a:rPr lang="zh-CN" altLang="en-US" dirty="0"/>
              <a:t>通过创新的团队管理举措，阿里巴巴为员工提供了良好的工作环境、发展机会和激励机制，员工满意度得到显著提高。员工对公司的文化和价值观高度认同，愿意为公司的发展贡献自己的力量，忠诚度也随之增强。高员工满意度和忠诚度使得阿里巴巴能够吸引和留住大量优秀人才，为公司的持续发展奠定了坚实的人才基础。</a:t>
            </a:r>
          </a:p>
        </p:txBody>
      </p:sp>
    </p:spTree>
    <p:extLst>
      <p:ext uri="{BB962C8B-B14F-4D97-AF65-F5344CB8AC3E}">
        <p14:creationId xmlns:p14="http://schemas.microsoft.com/office/powerpoint/2010/main" val="269398945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770C4-CDCB-8FA5-843B-9C4A27C6F3C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F7385DF-E6EF-8D67-B5A6-B5DBB25153CE}"/>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5D659236-D6B2-ADC2-6D9E-0B7F4318B479}"/>
              </a:ext>
            </a:extLst>
          </p:cNvPr>
          <p:cNvSpPr>
            <a:spLocks noGrp="1"/>
          </p:cNvSpPr>
          <p:nvPr>
            <p:ph type="body" sz="quarter" idx="10"/>
          </p:nvPr>
        </p:nvSpPr>
        <p:spPr>
          <a:xfrm>
            <a:off x="316702" y="2147675"/>
            <a:ext cx="11558585" cy="3079497"/>
          </a:xfrm>
        </p:spPr>
        <p:txBody>
          <a:bodyPr/>
          <a:lstStyle/>
          <a:p>
            <a:r>
              <a:rPr lang="en-US" altLang="zh-CN" dirty="0"/>
              <a:t>5.2.1</a:t>
            </a:r>
            <a:r>
              <a:rPr lang="zh-CN" altLang="en-US" dirty="0"/>
              <a:t>　阿里巴巴：团队管理创新的典型</a:t>
            </a:r>
            <a:endParaRPr lang="en-US" altLang="zh-CN" dirty="0"/>
          </a:p>
          <a:p>
            <a:r>
              <a:rPr lang="en-US" altLang="zh-CN" dirty="0"/>
              <a:t>4.</a:t>
            </a:r>
            <a:r>
              <a:rPr lang="zh-CN" altLang="en-US" dirty="0"/>
              <a:t>阿里巴巴的团队管理创新启示</a:t>
            </a:r>
            <a:endParaRPr lang="en-US" altLang="zh-CN" dirty="0"/>
          </a:p>
          <a:p>
            <a:r>
              <a:rPr lang="zh-CN" altLang="en-US" dirty="0"/>
              <a:t>企业文化是企业的灵魂，是团队管理创新的核心驱动力。阿里巴巴通过政委体系等举措将企业文化深入人心，使其成为员工行为的准则和价值取向。企业应注重培育独特的企业文化，明确核心价值观，并通过多种方式进行传播和传承，让员工在共同的文化理念下凝聚共识，激发工作热情和创造力。</a:t>
            </a:r>
          </a:p>
        </p:txBody>
      </p:sp>
    </p:spTree>
    <p:extLst>
      <p:ext uri="{BB962C8B-B14F-4D97-AF65-F5344CB8AC3E}">
        <p14:creationId xmlns:p14="http://schemas.microsoft.com/office/powerpoint/2010/main" val="9974679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20F29-1ACB-57AA-1758-DBD5F3E64DA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763C7C3-5371-119F-FF2A-BDFEA218D042}"/>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3A18C500-AEE0-9F79-E142-D955CBFD0845}"/>
              </a:ext>
            </a:extLst>
          </p:cNvPr>
          <p:cNvSpPr>
            <a:spLocks noGrp="1"/>
          </p:cNvSpPr>
          <p:nvPr>
            <p:ph type="body" sz="quarter" idx="10"/>
          </p:nvPr>
        </p:nvSpPr>
        <p:spPr>
          <a:xfrm>
            <a:off x="316702" y="2401591"/>
            <a:ext cx="11558585" cy="2571666"/>
          </a:xfrm>
        </p:spPr>
        <p:txBody>
          <a:bodyPr/>
          <a:lstStyle/>
          <a:p>
            <a:r>
              <a:rPr lang="en-US" altLang="zh-CN" dirty="0"/>
              <a:t>5.2.2</a:t>
            </a:r>
            <a:r>
              <a:rPr lang="zh-CN" altLang="en-US" dirty="0"/>
              <a:t>　拼多多：供应链管理创新的新秀</a:t>
            </a:r>
            <a:endParaRPr lang="en-US" altLang="zh-CN" dirty="0"/>
          </a:p>
          <a:p>
            <a:r>
              <a:rPr lang="zh-CN" altLang="en-US" dirty="0"/>
              <a:t>拼多多作为一家新兴的电商平台，在短时间内取得了巨大的成功，其独特的供应链管理模式发挥了重要作用。拼多多以其创新的方式整合供应链资源，满足了消费者对高性价比商品的需求，同时也为供应商提供了新的销售渠道和发展机遇。下面将详细剖析拼多多供应链管理的创新之处及其对企业和行业的影响。</a:t>
            </a:r>
          </a:p>
        </p:txBody>
      </p:sp>
    </p:spTree>
    <p:extLst>
      <p:ext uri="{BB962C8B-B14F-4D97-AF65-F5344CB8AC3E}">
        <p14:creationId xmlns:p14="http://schemas.microsoft.com/office/powerpoint/2010/main" val="385018296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AEE1F-E01A-8C4A-BBE5-4C95D9495CF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682825A-EDE1-5FBD-5232-BD1E7CE11D48}"/>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B0E9186F-2A98-CD89-BBB4-8D90D0ACE5C0}"/>
              </a:ext>
            </a:extLst>
          </p:cNvPr>
          <p:cNvSpPr>
            <a:spLocks noGrp="1"/>
          </p:cNvSpPr>
          <p:nvPr>
            <p:ph type="body" sz="quarter" idx="10"/>
          </p:nvPr>
        </p:nvSpPr>
        <p:spPr>
          <a:xfrm>
            <a:off x="316702" y="2147677"/>
            <a:ext cx="11558585" cy="3079497"/>
          </a:xfrm>
        </p:spPr>
        <p:txBody>
          <a:bodyPr/>
          <a:lstStyle/>
          <a:p>
            <a:r>
              <a:rPr lang="en-US" altLang="zh-CN" dirty="0"/>
              <a:t>5.2.2</a:t>
            </a:r>
            <a:r>
              <a:rPr lang="zh-CN" altLang="en-US" dirty="0"/>
              <a:t>　拼多多：供应链管理创新的新秀</a:t>
            </a:r>
            <a:endParaRPr lang="en-US" altLang="zh-CN" dirty="0"/>
          </a:p>
          <a:p>
            <a:r>
              <a:rPr lang="en-US" altLang="zh-CN" dirty="0"/>
              <a:t>1.</a:t>
            </a:r>
            <a:r>
              <a:rPr lang="zh-CN" altLang="en-US" dirty="0"/>
              <a:t>拼多多的供应链管理创新举措</a:t>
            </a:r>
            <a:endParaRPr lang="en-US" altLang="zh-CN" dirty="0"/>
          </a:p>
          <a:p>
            <a:r>
              <a:rPr lang="zh-CN" altLang="en-US" dirty="0"/>
              <a:t>（</a:t>
            </a:r>
            <a:r>
              <a:rPr lang="en-US" altLang="zh-CN" dirty="0"/>
              <a:t>1</a:t>
            </a:r>
            <a:r>
              <a:rPr lang="zh-CN" altLang="en-US" dirty="0"/>
              <a:t>）</a:t>
            </a:r>
            <a:r>
              <a:rPr lang="en-US" altLang="zh-CN" dirty="0"/>
              <a:t>C2M</a:t>
            </a:r>
            <a:r>
              <a:rPr lang="zh-CN" altLang="en-US" dirty="0"/>
              <a:t>模式的应用</a:t>
            </a:r>
            <a:endParaRPr lang="en-US" altLang="zh-CN" dirty="0"/>
          </a:p>
          <a:p>
            <a:r>
              <a:rPr lang="zh-CN" altLang="en-US" dirty="0"/>
              <a:t>（</a:t>
            </a:r>
            <a:r>
              <a:rPr lang="en-US" altLang="zh-CN" dirty="0"/>
              <a:t>2</a:t>
            </a:r>
            <a:r>
              <a:rPr lang="zh-CN" altLang="en-US" dirty="0"/>
              <a:t>）大数据与技术赋能供应链</a:t>
            </a:r>
            <a:endParaRPr lang="en-US" altLang="zh-CN" dirty="0"/>
          </a:p>
          <a:p>
            <a:r>
              <a:rPr lang="zh-CN" altLang="en-US" dirty="0"/>
              <a:t>（</a:t>
            </a:r>
            <a:r>
              <a:rPr lang="en-US" altLang="zh-CN" dirty="0"/>
              <a:t>3</a:t>
            </a:r>
            <a:r>
              <a:rPr lang="zh-CN" altLang="en-US" dirty="0"/>
              <a:t>）物流与配送创新</a:t>
            </a:r>
            <a:endParaRPr lang="en-US" altLang="zh-CN" dirty="0"/>
          </a:p>
          <a:p>
            <a:r>
              <a:rPr lang="zh-CN" altLang="en-US" dirty="0"/>
              <a:t>（</a:t>
            </a:r>
            <a:r>
              <a:rPr lang="en-US" altLang="zh-CN" dirty="0"/>
              <a:t>4</a:t>
            </a:r>
            <a:r>
              <a:rPr lang="zh-CN" altLang="en-US" dirty="0"/>
              <a:t>）农产品供应链的特色实践</a:t>
            </a:r>
          </a:p>
        </p:txBody>
      </p:sp>
    </p:spTree>
    <p:extLst>
      <p:ext uri="{BB962C8B-B14F-4D97-AF65-F5344CB8AC3E}">
        <p14:creationId xmlns:p14="http://schemas.microsoft.com/office/powerpoint/2010/main" val="415440161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F0646-D5E1-9467-E799-87A6480E625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7EE4C38-FC35-8CAF-8377-18D83D27E802}"/>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CB0B1AF1-4E12-C189-4FCB-6DB2FFFF61D2}"/>
              </a:ext>
            </a:extLst>
          </p:cNvPr>
          <p:cNvSpPr>
            <a:spLocks noGrp="1"/>
          </p:cNvSpPr>
          <p:nvPr>
            <p:ph type="body" sz="quarter" idx="10"/>
          </p:nvPr>
        </p:nvSpPr>
        <p:spPr>
          <a:xfrm>
            <a:off x="316702" y="2401593"/>
            <a:ext cx="11558585" cy="2571666"/>
          </a:xfrm>
        </p:spPr>
        <p:txBody>
          <a:bodyPr/>
          <a:lstStyle/>
          <a:p>
            <a:r>
              <a:rPr lang="en-US" altLang="zh-CN" dirty="0"/>
              <a:t>5.2.2</a:t>
            </a:r>
            <a:r>
              <a:rPr lang="zh-CN" altLang="en-US" dirty="0"/>
              <a:t>　拼多多：供应链管理创新的新秀</a:t>
            </a:r>
            <a:endParaRPr lang="en-US" altLang="zh-CN" dirty="0"/>
          </a:p>
          <a:p>
            <a:r>
              <a:rPr lang="en-US" altLang="zh-CN" dirty="0"/>
              <a:t>2.</a:t>
            </a:r>
            <a:r>
              <a:rPr lang="zh-CN" altLang="en-US" dirty="0"/>
              <a:t>拼多多的供应链管理创新成效</a:t>
            </a:r>
            <a:endParaRPr lang="en-US" altLang="zh-CN" dirty="0"/>
          </a:p>
          <a:p>
            <a:r>
              <a:rPr lang="zh-CN" altLang="en-US" dirty="0"/>
              <a:t>（</a:t>
            </a:r>
            <a:r>
              <a:rPr lang="en-US" altLang="zh-CN" dirty="0"/>
              <a:t>1</a:t>
            </a:r>
            <a:r>
              <a:rPr lang="zh-CN" altLang="en-US" dirty="0"/>
              <a:t>）降低了成本</a:t>
            </a:r>
            <a:endParaRPr lang="en-US" altLang="zh-CN" dirty="0"/>
          </a:p>
          <a:p>
            <a:r>
              <a:rPr lang="zh-CN" altLang="en-US" dirty="0"/>
              <a:t>（</a:t>
            </a:r>
            <a:r>
              <a:rPr lang="en-US" altLang="zh-CN" dirty="0"/>
              <a:t>2</a:t>
            </a:r>
            <a:r>
              <a:rPr lang="zh-CN" altLang="en-US" dirty="0"/>
              <a:t>）提高了效率</a:t>
            </a:r>
            <a:endParaRPr lang="en-US" altLang="zh-CN" dirty="0"/>
          </a:p>
          <a:p>
            <a:r>
              <a:rPr lang="zh-CN" altLang="en-US" dirty="0"/>
              <a:t>（</a:t>
            </a:r>
            <a:r>
              <a:rPr lang="en-US" altLang="zh-CN" dirty="0"/>
              <a:t>3</a:t>
            </a:r>
            <a:r>
              <a:rPr lang="zh-CN" altLang="en-US" dirty="0"/>
              <a:t>）满足了个性化需求</a:t>
            </a:r>
          </a:p>
        </p:txBody>
      </p:sp>
    </p:spTree>
    <p:extLst>
      <p:ext uri="{BB962C8B-B14F-4D97-AF65-F5344CB8AC3E}">
        <p14:creationId xmlns:p14="http://schemas.microsoft.com/office/powerpoint/2010/main" val="326165598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52A93-E5DA-A640-597A-DFECAFAE33C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FA44B6E-C6AE-7C3E-F6C1-F61C5DCB6B0F}"/>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9ABB86DD-6525-9CF7-9C86-504904884F65}"/>
              </a:ext>
            </a:extLst>
          </p:cNvPr>
          <p:cNvSpPr>
            <a:spLocks noGrp="1"/>
          </p:cNvSpPr>
          <p:nvPr>
            <p:ph type="body" sz="quarter" idx="10"/>
          </p:nvPr>
        </p:nvSpPr>
        <p:spPr>
          <a:xfrm>
            <a:off x="316702" y="1893762"/>
            <a:ext cx="11558585" cy="3587329"/>
          </a:xfrm>
        </p:spPr>
        <p:txBody>
          <a:bodyPr/>
          <a:lstStyle/>
          <a:p>
            <a:r>
              <a:rPr lang="en-US" altLang="zh-CN" dirty="0"/>
              <a:t>5.2.2</a:t>
            </a:r>
            <a:r>
              <a:rPr lang="zh-CN" altLang="en-US" dirty="0"/>
              <a:t>　拼多多：供应链管理创新的新秀</a:t>
            </a:r>
            <a:endParaRPr lang="en-US" altLang="zh-CN" dirty="0"/>
          </a:p>
          <a:p>
            <a:r>
              <a:rPr lang="en-US" altLang="zh-CN" dirty="0"/>
              <a:t>4.</a:t>
            </a:r>
            <a:r>
              <a:rPr lang="zh-CN" altLang="en-US" dirty="0"/>
              <a:t>拼多多的供应链管理创新启示</a:t>
            </a:r>
            <a:endParaRPr lang="en-US" altLang="zh-CN" dirty="0"/>
          </a:p>
          <a:p>
            <a:r>
              <a:rPr lang="zh-CN" altLang="en-US" dirty="0"/>
              <a:t>拼多多深入洞察消费者对高性价比商品的强烈需求，尤其是下沉市场消费者的需求特点。通过大数据分析等手段，精准把握市场趋势和消费者偏好，从而有针对性地构建供应链。这启示企业要始终将消费者需求放在首位，不能脱离市场实际进行盲目生产和供应。只有真正了解消费者想要什么、需要什么，才能在激烈的市场竞争中找准定位，提供符合市场需求的产品和服务，进而优化供应链资源配置，提高整个供应链的效率和效益。</a:t>
            </a:r>
          </a:p>
        </p:txBody>
      </p:sp>
    </p:spTree>
    <p:extLst>
      <p:ext uri="{BB962C8B-B14F-4D97-AF65-F5344CB8AC3E}">
        <p14:creationId xmlns:p14="http://schemas.microsoft.com/office/powerpoint/2010/main" val="32276127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11909-5D4D-D73E-CAE9-4A1BE3B2F46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3A3F8A6-EF26-7BF9-6E5E-4547DB2C226A}"/>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378ABE45-A91B-AD9A-A70C-AD984967289B}"/>
              </a:ext>
            </a:extLst>
          </p:cNvPr>
          <p:cNvSpPr>
            <a:spLocks noGrp="1"/>
          </p:cNvSpPr>
          <p:nvPr>
            <p:ph type="body" sz="quarter" idx="10"/>
          </p:nvPr>
        </p:nvSpPr>
        <p:spPr>
          <a:xfrm>
            <a:off x="316702" y="2401595"/>
            <a:ext cx="11558585" cy="2571666"/>
          </a:xfrm>
        </p:spPr>
        <p:txBody>
          <a:bodyPr/>
          <a:lstStyle/>
          <a:p>
            <a:r>
              <a:rPr lang="en-US" altLang="zh-CN" dirty="0"/>
              <a:t>5.2.3</a:t>
            </a:r>
            <a:r>
              <a:rPr lang="zh-CN" altLang="en-US" dirty="0"/>
              <a:t>　京东：配送管理创新的样板</a:t>
            </a:r>
            <a:endParaRPr lang="en-US" altLang="zh-CN" dirty="0"/>
          </a:p>
          <a:p>
            <a:r>
              <a:rPr lang="en-US" altLang="zh-CN" dirty="0"/>
              <a:t>1.</a:t>
            </a:r>
            <a:r>
              <a:rPr lang="zh-CN" altLang="en-US" dirty="0"/>
              <a:t>京东配送管理创新的驱动因素</a:t>
            </a:r>
            <a:endParaRPr lang="en-US" altLang="zh-CN" dirty="0"/>
          </a:p>
          <a:p>
            <a:r>
              <a:rPr lang="zh-CN" altLang="en-US" dirty="0"/>
              <a:t>（</a:t>
            </a:r>
            <a:r>
              <a:rPr lang="en-US" altLang="zh-CN" dirty="0"/>
              <a:t>1</a:t>
            </a:r>
            <a:r>
              <a:rPr lang="zh-CN" altLang="en-US" dirty="0"/>
              <a:t>）技术进步</a:t>
            </a:r>
            <a:endParaRPr lang="en-US" altLang="zh-CN" dirty="0"/>
          </a:p>
          <a:p>
            <a:r>
              <a:rPr lang="zh-CN" altLang="en-US" dirty="0"/>
              <a:t>（</a:t>
            </a:r>
            <a:r>
              <a:rPr lang="en-US" altLang="zh-CN" dirty="0"/>
              <a:t>2</a:t>
            </a:r>
            <a:r>
              <a:rPr lang="zh-CN" altLang="en-US" dirty="0"/>
              <a:t>）客户需求导向</a:t>
            </a:r>
            <a:endParaRPr lang="en-US" altLang="zh-CN" dirty="0"/>
          </a:p>
          <a:p>
            <a:r>
              <a:rPr lang="zh-CN" altLang="en-US" dirty="0"/>
              <a:t>（</a:t>
            </a:r>
            <a:r>
              <a:rPr lang="en-US" altLang="zh-CN" dirty="0"/>
              <a:t>3</a:t>
            </a:r>
            <a:r>
              <a:rPr lang="zh-CN" altLang="en-US" dirty="0"/>
              <a:t>）企业战略规划</a:t>
            </a:r>
            <a:endParaRPr lang="en-US" altLang="zh-CN" dirty="0"/>
          </a:p>
        </p:txBody>
      </p:sp>
    </p:spTree>
    <p:extLst>
      <p:ext uri="{BB962C8B-B14F-4D97-AF65-F5344CB8AC3E}">
        <p14:creationId xmlns:p14="http://schemas.microsoft.com/office/powerpoint/2010/main" val="50291302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A78DE-11D0-0FBC-1C38-73C66E5BD93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1BEE531-CEE1-8A64-30DC-9CEFED0C050E}"/>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CD253305-5CE0-F094-041D-191092BF4E22}"/>
              </a:ext>
            </a:extLst>
          </p:cNvPr>
          <p:cNvSpPr>
            <a:spLocks noGrp="1"/>
          </p:cNvSpPr>
          <p:nvPr>
            <p:ph type="body" sz="quarter" idx="10"/>
          </p:nvPr>
        </p:nvSpPr>
        <p:spPr>
          <a:xfrm>
            <a:off x="316702" y="2147681"/>
            <a:ext cx="11558585" cy="3079497"/>
          </a:xfrm>
        </p:spPr>
        <p:txBody>
          <a:bodyPr/>
          <a:lstStyle/>
          <a:p>
            <a:r>
              <a:rPr lang="en-US" altLang="zh-CN" dirty="0"/>
              <a:t>5.2.3</a:t>
            </a:r>
            <a:r>
              <a:rPr lang="zh-CN" altLang="en-US" dirty="0"/>
              <a:t>　京东：配送管理创新的样板</a:t>
            </a:r>
            <a:endParaRPr lang="en-US" altLang="zh-CN" dirty="0"/>
          </a:p>
          <a:p>
            <a:r>
              <a:rPr lang="en-US" altLang="zh-CN" dirty="0"/>
              <a:t>2.</a:t>
            </a:r>
            <a:r>
              <a:rPr lang="zh-CN" altLang="en-US" dirty="0"/>
              <a:t>京东的配送管理创新举措</a:t>
            </a:r>
            <a:endParaRPr lang="en-US" altLang="zh-CN" dirty="0"/>
          </a:p>
          <a:p>
            <a:r>
              <a:rPr lang="zh-CN" altLang="en-US" dirty="0"/>
              <a:t>（</a:t>
            </a:r>
            <a:r>
              <a:rPr lang="en-US" altLang="zh-CN" dirty="0"/>
              <a:t>1</a:t>
            </a:r>
            <a:r>
              <a:rPr lang="zh-CN" altLang="en-US" dirty="0"/>
              <a:t>）建设智能物流系统</a:t>
            </a:r>
            <a:endParaRPr lang="en-US" altLang="zh-CN" dirty="0"/>
          </a:p>
          <a:p>
            <a:r>
              <a:rPr lang="zh-CN" altLang="en-US" dirty="0"/>
              <a:t>（</a:t>
            </a:r>
            <a:r>
              <a:rPr lang="en-US" altLang="zh-CN" dirty="0"/>
              <a:t>2</a:t>
            </a:r>
            <a:r>
              <a:rPr lang="zh-CN" altLang="en-US" dirty="0"/>
              <a:t>）创新配送模式</a:t>
            </a:r>
            <a:endParaRPr lang="en-US" altLang="zh-CN" dirty="0"/>
          </a:p>
          <a:p>
            <a:r>
              <a:rPr lang="zh-CN" altLang="en-US" dirty="0"/>
              <a:t>（</a:t>
            </a:r>
            <a:r>
              <a:rPr lang="en-US" altLang="zh-CN" dirty="0"/>
              <a:t>3</a:t>
            </a:r>
            <a:r>
              <a:rPr lang="zh-CN" altLang="en-US" dirty="0"/>
              <a:t>）提升服务质量</a:t>
            </a:r>
            <a:endParaRPr lang="en-US" altLang="zh-CN" dirty="0"/>
          </a:p>
          <a:p>
            <a:r>
              <a:rPr lang="zh-CN" altLang="en-US" dirty="0"/>
              <a:t>（</a:t>
            </a:r>
            <a:r>
              <a:rPr lang="en-US" altLang="zh-CN" dirty="0"/>
              <a:t>4</a:t>
            </a:r>
            <a:r>
              <a:rPr lang="zh-CN" altLang="en-US" dirty="0"/>
              <a:t>）加强人才培养</a:t>
            </a:r>
            <a:endParaRPr lang="en-US" altLang="zh-CN" dirty="0"/>
          </a:p>
        </p:txBody>
      </p:sp>
    </p:spTree>
    <p:extLst>
      <p:ext uri="{BB962C8B-B14F-4D97-AF65-F5344CB8AC3E}">
        <p14:creationId xmlns:p14="http://schemas.microsoft.com/office/powerpoint/2010/main" val="404882238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01587-B4CB-C6D7-B417-BF52234F9B2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216C7A5-CE40-AB4D-40D5-C9727DF3D681}"/>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C90DC50F-8ACE-1338-FA9F-70892EE4C7DA}"/>
              </a:ext>
            </a:extLst>
          </p:cNvPr>
          <p:cNvSpPr>
            <a:spLocks noGrp="1"/>
          </p:cNvSpPr>
          <p:nvPr>
            <p:ph type="body" sz="quarter" idx="10"/>
          </p:nvPr>
        </p:nvSpPr>
        <p:spPr>
          <a:xfrm>
            <a:off x="316702" y="2147682"/>
            <a:ext cx="11558585" cy="3079497"/>
          </a:xfrm>
        </p:spPr>
        <p:txBody>
          <a:bodyPr/>
          <a:lstStyle/>
          <a:p>
            <a:r>
              <a:rPr lang="en-US" altLang="zh-CN" dirty="0"/>
              <a:t>5.2.3</a:t>
            </a:r>
            <a:r>
              <a:rPr lang="zh-CN" altLang="en-US" dirty="0"/>
              <a:t>　京东：配送管理创新的样板</a:t>
            </a:r>
            <a:endParaRPr lang="en-US" altLang="zh-CN" dirty="0"/>
          </a:p>
          <a:p>
            <a:r>
              <a:rPr lang="en-US" altLang="zh-CN" dirty="0"/>
              <a:t>3.</a:t>
            </a:r>
            <a:r>
              <a:rPr lang="zh-CN" altLang="en-US" dirty="0"/>
              <a:t>京东的配送管理创新成效</a:t>
            </a:r>
            <a:endParaRPr lang="en-US" altLang="zh-CN" dirty="0"/>
          </a:p>
          <a:p>
            <a:r>
              <a:rPr lang="zh-CN" altLang="en-US" dirty="0"/>
              <a:t>（</a:t>
            </a:r>
            <a:r>
              <a:rPr lang="en-US" altLang="zh-CN" dirty="0"/>
              <a:t>1</a:t>
            </a:r>
            <a:r>
              <a:rPr lang="zh-CN" altLang="en-US" dirty="0"/>
              <a:t>）配送效率显著提高</a:t>
            </a:r>
            <a:endParaRPr lang="en-US" altLang="zh-CN" dirty="0"/>
          </a:p>
          <a:p>
            <a:r>
              <a:rPr lang="zh-CN" altLang="en-US" dirty="0"/>
              <a:t>（</a:t>
            </a:r>
            <a:r>
              <a:rPr lang="en-US" altLang="zh-CN" dirty="0"/>
              <a:t>2</a:t>
            </a:r>
            <a:r>
              <a:rPr lang="zh-CN" altLang="en-US" dirty="0"/>
              <a:t>）服务质量明显提升</a:t>
            </a:r>
            <a:endParaRPr lang="en-US" altLang="zh-CN" dirty="0"/>
          </a:p>
          <a:p>
            <a:r>
              <a:rPr lang="zh-CN" altLang="en-US" dirty="0"/>
              <a:t>（</a:t>
            </a:r>
            <a:r>
              <a:rPr lang="en-US" altLang="zh-CN" dirty="0"/>
              <a:t>3</a:t>
            </a:r>
            <a:r>
              <a:rPr lang="zh-CN" altLang="en-US" dirty="0"/>
              <a:t>）成本控制取得成效</a:t>
            </a:r>
            <a:endParaRPr lang="en-US" altLang="zh-CN" dirty="0"/>
          </a:p>
          <a:p>
            <a:r>
              <a:rPr lang="zh-CN" altLang="en-US" dirty="0"/>
              <a:t>（</a:t>
            </a:r>
            <a:r>
              <a:rPr lang="en-US" altLang="zh-CN" dirty="0"/>
              <a:t>4</a:t>
            </a:r>
            <a:r>
              <a:rPr lang="zh-CN" altLang="en-US" dirty="0"/>
              <a:t>）企业竞争力得到增强</a:t>
            </a:r>
            <a:endParaRPr lang="en-US" altLang="zh-CN" dirty="0"/>
          </a:p>
        </p:txBody>
      </p:sp>
    </p:spTree>
    <p:extLst>
      <p:ext uri="{BB962C8B-B14F-4D97-AF65-F5344CB8AC3E}">
        <p14:creationId xmlns:p14="http://schemas.microsoft.com/office/powerpoint/2010/main" val="55256007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B1941952-95F3-FCA2-EBF1-CCA11F8594F9}"/>
              </a:ext>
            </a:extLst>
          </p:cNvPr>
          <p:cNvSpPr>
            <a:spLocks noGrp="1"/>
          </p:cNvSpPr>
          <p:nvPr>
            <p:ph type="title"/>
          </p:nvPr>
        </p:nvSpPr>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FE713F4C-5D08-B99D-083D-4EE2BFAEB680}"/>
              </a:ext>
            </a:extLst>
          </p:cNvPr>
          <p:cNvSpPr>
            <a:spLocks noGrp="1"/>
          </p:cNvSpPr>
          <p:nvPr>
            <p:ph type="body" sz="quarter" idx="10"/>
          </p:nvPr>
        </p:nvSpPr>
        <p:spPr>
          <a:xfrm>
            <a:off x="316702" y="2655504"/>
            <a:ext cx="11558585" cy="2063835"/>
          </a:xfrm>
        </p:spPr>
        <p:txBody>
          <a:bodyPr/>
          <a:lstStyle/>
          <a:p>
            <a:r>
              <a:rPr lang="en-US" altLang="zh-CN" dirty="0"/>
              <a:t>1.2.1</a:t>
            </a:r>
            <a:r>
              <a:rPr lang="zh-CN" altLang="en-US" dirty="0"/>
              <a:t>　电子商务创新的方向</a:t>
            </a:r>
            <a:endParaRPr lang="en-US" altLang="zh-CN" dirty="0"/>
          </a:p>
          <a:p>
            <a:r>
              <a:rPr lang="en-US" altLang="zh-CN" dirty="0"/>
              <a:t>1.</a:t>
            </a:r>
            <a:r>
              <a:rPr lang="zh-CN" altLang="en-US" dirty="0"/>
              <a:t>电子商务模式创新</a:t>
            </a:r>
            <a:endParaRPr lang="en-US" altLang="zh-CN" dirty="0"/>
          </a:p>
          <a:p>
            <a:r>
              <a:rPr lang="zh-CN" altLang="en-US" dirty="0"/>
              <a:t>电子商务模式创新打破了传统商务的边界限制，形成了多元化、高效化的交易形态，其主要包括消费模式变化、经营理念升级、多元商业模式探索等几个维度。</a:t>
            </a:r>
          </a:p>
        </p:txBody>
      </p:sp>
    </p:spTree>
    <p:extLst>
      <p:ext uri="{BB962C8B-B14F-4D97-AF65-F5344CB8AC3E}">
        <p14:creationId xmlns:p14="http://schemas.microsoft.com/office/powerpoint/2010/main" val="1252202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A5D38-2189-4265-EFD9-0DEEBCB3440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CC27302-A2A4-B9C9-C9CE-82E3FD10CC35}"/>
              </a:ext>
            </a:extLst>
          </p:cNvPr>
          <p:cNvSpPr>
            <a:spLocks noGrp="1"/>
          </p:cNvSpPr>
          <p:nvPr>
            <p:ph type="title"/>
          </p:nvPr>
        </p:nvSpPr>
        <p:spPr/>
        <p:txBody>
          <a:bodyPr/>
          <a:lstStyle/>
          <a:p>
            <a:r>
              <a:rPr lang="zh-CN" altLang="en-US" dirty="0"/>
              <a:t>电子商务管理创新案例分析</a:t>
            </a:r>
          </a:p>
        </p:txBody>
      </p:sp>
      <p:sp>
        <p:nvSpPr>
          <p:cNvPr id="5" name="文本占位符 4">
            <a:extLst>
              <a:ext uri="{FF2B5EF4-FFF2-40B4-BE49-F238E27FC236}">
                <a16:creationId xmlns:a16="http://schemas.microsoft.com/office/drawing/2014/main" id="{6D20A23B-8319-B73C-0CBE-8A43C260FC01}"/>
              </a:ext>
            </a:extLst>
          </p:cNvPr>
          <p:cNvSpPr>
            <a:spLocks noGrp="1"/>
          </p:cNvSpPr>
          <p:nvPr>
            <p:ph type="body" sz="quarter" idx="10"/>
          </p:nvPr>
        </p:nvSpPr>
        <p:spPr>
          <a:xfrm>
            <a:off x="316702" y="2401598"/>
            <a:ext cx="11558585" cy="2571666"/>
          </a:xfrm>
        </p:spPr>
        <p:txBody>
          <a:bodyPr/>
          <a:lstStyle/>
          <a:p>
            <a:r>
              <a:rPr lang="en-US" altLang="zh-CN" dirty="0"/>
              <a:t>5.2.3</a:t>
            </a:r>
            <a:r>
              <a:rPr lang="zh-CN" altLang="en-US" dirty="0"/>
              <a:t>　京东：配送管理创新的样板</a:t>
            </a:r>
            <a:endParaRPr lang="en-US" altLang="zh-CN" dirty="0"/>
          </a:p>
          <a:p>
            <a:r>
              <a:rPr lang="en-US" altLang="zh-CN" dirty="0"/>
              <a:t>4.</a:t>
            </a:r>
            <a:r>
              <a:rPr lang="zh-CN" altLang="en-US" dirty="0"/>
              <a:t>京东的配送管理创新启示</a:t>
            </a:r>
            <a:endParaRPr lang="en-US" altLang="zh-CN" dirty="0"/>
          </a:p>
          <a:p>
            <a:r>
              <a:rPr lang="zh-CN" altLang="en-US" dirty="0"/>
              <a:t>京东充分利用大数据、人工智能、物联网等先进技术，实现了物流配送的智能化、自动化和信息化。其他电商企业和物流企业应借鉴京东的经验，加大对技术研发和应用的投入，积极探索新技术在物流配送中的场景应用，提高配送管理的效率和质量。</a:t>
            </a:r>
            <a:endParaRPr lang="en-US" altLang="zh-CN" dirty="0"/>
          </a:p>
        </p:txBody>
      </p:sp>
    </p:spTree>
    <p:extLst>
      <p:ext uri="{BB962C8B-B14F-4D97-AF65-F5344CB8AC3E}">
        <p14:creationId xmlns:p14="http://schemas.microsoft.com/office/powerpoint/2010/main" val="14766852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0AC31E8-1E48-E86E-6C2E-9D4C375D20C1}"/>
              </a:ext>
            </a:extLst>
          </p:cNvPr>
          <p:cNvSpPr>
            <a:spLocks noGrp="1"/>
          </p:cNvSpPr>
          <p:nvPr>
            <p:ph type="body" sz="quarter" idx="19"/>
          </p:nvPr>
        </p:nvSpPr>
        <p:spPr/>
        <p:txBody>
          <a:bodyPr/>
          <a:lstStyle/>
          <a:p>
            <a:r>
              <a:rPr lang="zh-CN" altLang="en-US" dirty="0"/>
              <a:t>第 </a:t>
            </a:r>
            <a:r>
              <a:rPr lang="en-US" altLang="zh-CN" dirty="0"/>
              <a:t>6 </a:t>
            </a:r>
            <a:r>
              <a:rPr lang="zh-CN" altLang="en-US" dirty="0"/>
              <a:t>章</a:t>
            </a:r>
          </a:p>
        </p:txBody>
      </p:sp>
      <p:sp>
        <p:nvSpPr>
          <p:cNvPr id="5" name="文本占位符 4">
            <a:extLst>
              <a:ext uri="{FF2B5EF4-FFF2-40B4-BE49-F238E27FC236}">
                <a16:creationId xmlns:a16="http://schemas.microsoft.com/office/drawing/2014/main" id="{5D0661A6-AC46-3014-CDA8-2B32654C86F4}"/>
              </a:ext>
            </a:extLst>
          </p:cNvPr>
          <p:cNvSpPr>
            <a:spLocks noGrp="1"/>
          </p:cNvSpPr>
          <p:nvPr>
            <p:ph type="body" sz="quarter" idx="20"/>
          </p:nvPr>
        </p:nvSpPr>
        <p:spPr/>
        <p:txBody>
          <a:bodyPr/>
          <a:lstStyle/>
          <a:p>
            <a:r>
              <a:rPr lang="zh-CN" altLang="en-US" dirty="0"/>
              <a:t>电子商务营销创新与案例分析</a:t>
            </a:r>
          </a:p>
        </p:txBody>
      </p:sp>
    </p:spTree>
    <p:extLst>
      <p:ext uri="{BB962C8B-B14F-4D97-AF65-F5344CB8AC3E}">
        <p14:creationId xmlns:p14="http://schemas.microsoft.com/office/powerpoint/2010/main" val="18511960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2B68825-9E14-E325-A2D5-55E773F883BE}"/>
              </a:ext>
            </a:extLst>
          </p:cNvPr>
          <p:cNvSpPr>
            <a:spLocks noGrp="1"/>
          </p:cNvSpPr>
          <p:nvPr>
            <p:ph type="body" sz="quarter" idx="10"/>
          </p:nvPr>
        </p:nvSpPr>
        <p:spPr>
          <a:xfrm>
            <a:off x="316706" y="2650998"/>
            <a:ext cx="11558585" cy="1556003"/>
          </a:xfrm>
        </p:spPr>
        <p:txBody>
          <a:bodyPr/>
          <a:lstStyle/>
          <a:p>
            <a:pPr marL="457200" indent="-457200">
              <a:buFont typeface="+mj-lt"/>
              <a:buAutoNum type="arabicPeriod"/>
            </a:pPr>
            <a:r>
              <a:rPr lang="zh-CN" altLang="en-US" dirty="0"/>
              <a:t>理解电子商务营销创新的核心维度与实施要点。</a:t>
            </a:r>
          </a:p>
          <a:p>
            <a:pPr marL="457200" indent="-457200">
              <a:buFont typeface="+mj-lt"/>
              <a:buAutoNum type="arabicPeriod"/>
            </a:pPr>
            <a:r>
              <a:rPr lang="zh-CN" altLang="en-US" dirty="0"/>
              <a:t>掌握营销策略、营销渠道及营销技术的创新逻辑与方法。</a:t>
            </a:r>
          </a:p>
          <a:p>
            <a:pPr marL="457200" indent="-457200">
              <a:buFont typeface="+mj-lt"/>
              <a:buAutoNum type="arabicPeriod"/>
            </a:pPr>
            <a:r>
              <a:rPr lang="zh-CN" altLang="en-US" dirty="0"/>
              <a:t>能够分析三只松鼠、</a:t>
            </a:r>
            <a:r>
              <a:rPr lang="en-US" altLang="zh-CN" dirty="0"/>
              <a:t>SHEIN</a:t>
            </a:r>
            <a:r>
              <a:rPr lang="zh-CN" altLang="en-US" dirty="0"/>
              <a:t>、抖音的营销创新案例成效。</a:t>
            </a:r>
          </a:p>
        </p:txBody>
      </p:sp>
    </p:spTree>
    <p:extLst>
      <p:ext uri="{BB962C8B-B14F-4D97-AF65-F5344CB8AC3E}">
        <p14:creationId xmlns:p14="http://schemas.microsoft.com/office/powerpoint/2010/main" val="30975627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id="{A98A6C56-472C-4729-D7C5-843ED481F7DD}"/>
              </a:ext>
            </a:extLst>
          </p:cNvPr>
          <p:cNvPicPr>
            <a:picLocks noGrp="1" noChangeAspect="1"/>
          </p:cNvPicPr>
          <p:nvPr>
            <p:ph type="pic" sz="quarter" idx="12"/>
          </p:nvPr>
        </p:nvPicPr>
        <p:blipFill rotWithShape="1">
          <a:blip r:embed="rId2"/>
          <a:srcRect l="-37838" r="-37838"/>
          <a:stretch>
            <a:fillRect/>
          </a:stretch>
        </p:blipFill>
        <p:spPr>
          <a:prstGeom prst="rect">
            <a:avLst/>
          </a:prstGeom>
        </p:spPr>
      </p:pic>
    </p:spTree>
    <p:extLst>
      <p:ext uri="{BB962C8B-B14F-4D97-AF65-F5344CB8AC3E}">
        <p14:creationId xmlns:p14="http://schemas.microsoft.com/office/powerpoint/2010/main" val="22555446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D58C17AF-F5EE-0539-4FFC-44F8C4F05E08}"/>
              </a:ext>
            </a:extLst>
          </p:cNvPr>
          <p:cNvSpPr>
            <a:spLocks noGrp="1"/>
          </p:cNvSpPr>
          <p:nvPr>
            <p:ph type="body" sz="quarter" idx="15"/>
          </p:nvPr>
        </p:nvSpPr>
        <p:spPr/>
        <p:txBody>
          <a:bodyPr/>
          <a:lstStyle/>
          <a:p>
            <a:r>
              <a:rPr lang="en-US" altLang="zh-CN" dirty="0"/>
              <a:t>6.1</a:t>
            </a:r>
            <a:endParaRPr lang="zh-CN" altLang="en-US" dirty="0"/>
          </a:p>
        </p:txBody>
      </p:sp>
      <p:sp>
        <p:nvSpPr>
          <p:cNvPr id="4" name="文本占位符 3">
            <a:extLst>
              <a:ext uri="{FF2B5EF4-FFF2-40B4-BE49-F238E27FC236}">
                <a16:creationId xmlns:a16="http://schemas.microsoft.com/office/drawing/2014/main" id="{FE9DA336-FACF-5BD6-2AED-8749D5F72909}"/>
              </a:ext>
            </a:extLst>
          </p:cNvPr>
          <p:cNvSpPr>
            <a:spLocks noGrp="1"/>
          </p:cNvSpPr>
          <p:nvPr>
            <p:ph type="body" sz="quarter" idx="16"/>
          </p:nvPr>
        </p:nvSpPr>
        <p:spPr/>
        <p:txBody>
          <a:bodyPr/>
          <a:lstStyle/>
          <a:p>
            <a:r>
              <a:rPr lang="zh-CN" altLang="en-US" dirty="0"/>
              <a:t>电子商务营销创新综述</a:t>
            </a:r>
          </a:p>
        </p:txBody>
      </p:sp>
    </p:spTree>
    <p:extLst>
      <p:ext uri="{BB962C8B-B14F-4D97-AF65-F5344CB8AC3E}">
        <p14:creationId xmlns:p14="http://schemas.microsoft.com/office/powerpoint/2010/main" val="11119077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DDFA61A1-F3B0-EE08-D536-96FE33056829}"/>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D52AF6F9-566F-114E-57E5-1B33F60E6787}"/>
              </a:ext>
            </a:extLst>
          </p:cNvPr>
          <p:cNvSpPr>
            <a:spLocks noGrp="1"/>
          </p:cNvSpPr>
          <p:nvPr>
            <p:ph type="body" sz="quarter" idx="10"/>
          </p:nvPr>
        </p:nvSpPr>
        <p:spPr>
          <a:xfrm>
            <a:off x="316702" y="2147674"/>
            <a:ext cx="11558585" cy="3079497"/>
          </a:xfrm>
        </p:spPr>
        <p:txBody>
          <a:bodyPr/>
          <a:lstStyle/>
          <a:p>
            <a:r>
              <a:rPr lang="en-US" altLang="zh-CN" dirty="0"/>
              <a:t>1.</a:t>
            </a:r>
            <a:r>
              <a:rPr lang="zh-CN" altLang="en-US" dirty="0"/>
              <a:t>营销创新的核心驱动要素</a:t>
            </a:r>
            <a:endParaRPr lang="en-US" altLang="zh-CN" dirty="0"/>
          </a:p>
          <a:p>
            <a:r>
              <a:rPr lang="zh-CN" altLang="en-US" dirty="0"/>
              <a:t>营销创新的涌现并非偶然，其背后由三大核心要素驱动，它们相互交织，共同构成了现代电子商务营销的基础生态。</a:t>
            </a:r>
            <a:endParaRPr lang="en-US" altLang="zh-CN" dirty="0"/>
          </a:p>
          <a:p>
            <a:r>
              <a:rPr lang="zh-CN" altLang="en-US" dirty="0"/>
              <a:t>（</a:t>
            </a:r>
            <a:r>
              <a:rPr lang="en-US" altLang="zh-CN" dirty="0"/>
              <a:t>1</a:t>
            </a:r>
            <a:r>
              <a:rPr lang="zh-CN" altLang="en-US" dirty="0"/>
              <a:t>）内容营销创新</a:t>
            </a:r>
            <a:endParaRPr lang="en-US" altLang="zh-CN" dirty="0"/>
          </a:p>
          <a:p>
            <a:r>
              <a:rPr lang="zh-CN" altLang="en-US" dirty="0"/>
              <a:t>（</a:t>
            </a:r>
            <a:r>
              <a:rPr lang="en-US" altLang="zh-CN" dirty="0"/>
              <a:t>2</a:t>
            </a:r>
            <a:r>
              <a:rPr lang="zh-CN" altLang="en-US" dirty="0"/>
              <a:t>）个性化营销创新</a:t>
            </a:r>
            <a:endParaRPr lang="en-US" altLang="zh-CN" dirty="0"/>
          </a:p>
          <a:p>
            <a:r>
              <a:rPr lang="zh-CN" altLang="en-US" dirty="0"/>
              <a:t>（</a:t>
            </a:r>
            <a:r>
              <a:rPr lang="en-US" altLang="zh-CN" dirty="0"/>
              <a:t>3</a:t>
            </a:r>
            <a:r>
              <a:rPr lang="zh-CN" altLang="en-US" dirty="0"/>
              <a:t>）互动营销创新</a:t>
            </a:r>
          </a:p>
        </p:txBody>
      </p:sp>
    </p:spTree>
    <p:extLst>
      <p:ext uri="{BB962C8B-B14F-4D97-AF65-F5344CB8AC3E}">
        <p14:creationId xmlns:p14="http://schemas.microsoft.com/office/powerpoint/2010/main" val="6128095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A35C0-79A8-B3D1-00C0-771D48189C7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E20220F-D980-0D89-2C5E-4BA5058EA012}"/>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45ADCB4F-B006-1108-4A22-386179EDEEA8}"/>
              </a:ext>
            </a:extLst>
          </p:cNvPr>
          <p:cNvSpPr>
            <a:spLocks noGrp="1"/>
          </p:cNvSpPr>
          <p:nvPr>
            <p:ph type="body" sz="quarter" idx="10"/>
          </p:nvPr>
        </p:nvSpPr>
        <p:spPr>
          <a:xfrm>
            <a:off x="316702" y="2147675"/>
            <a:ext cx="11558585" cy="3079497"/>
          </a:xfrm>
        </p:spPr>
        <p:txBody>
          <a:bodyPr/>
          <a:lstStyle/>
          <a:p>
            <a:r>
              <a:rPr lang="en-US" altLang="zh-CN" dirty="0"/>
              <a:t>2.</a:t>
            </a:r>
            <a:r>
              <a:rPr lang="zh-CN" altLang="en-US" dirty="0"/>
              <a:t>典型融合营销模式实践案例</a:t>
            </a:r>
            <a:endParaRPr lang="en-US" altLang="zh-CN" dirty="0"/>
          </a:p>
          <a:p>
            <a:r>
              <a:rPr lang="zh-CN" altLang="en-US" dirty="0"/>
              <a:t>内容、个性化及互动等营销要素并非孤立存在，它们相互组合，催生出以下主流的融合营销模式。每种模式都体现了策略、渠道与技术的有机统一。</a:t>
            </a:r>
            <a:endParaRPr lang="en-US" altLang="zh-CN" dirty="0"/>
          </a:p>
          <a:p>
            <a:r>
              <a:rPr lang="zh-CN" altLang="en-US" dirty="0"/>
              <a:t>（</a:t>
            </a:r>
            <a:r>
              <a:rPr lang="en-US" altLang="zh-CN" dirty="0"/>
              <a:t>1</a:t>
            </a:r>
            <a:r>
              <a:rPr lang="zh-CN" altLang="en-US" dirty="0"/>
              <a:t>）内容营销模式：以价值建立信任</a:t>
            </a:r>
            <a:endParaRPr lang="en-US" altLang="zh-CN" dirty="0"/>
          </a:p>
          <a:p>
            <a:r>
              <a:rPr lang="zh-CN" altLang="en-US" dirty="0"/>
              <a:t>（</a:t>
            </a:r>
            <a:r>
              <a:rPr lang="en-US" altLang="zh-CN" dirty="0"/>
              <a:t>2</a:t>
            </a:r>
            <a:r>
              <a:rPr lang="zh-CN" altLang="en-US" dirty="0"/>
              <a:t>）社交电商与私域营销模式：以关系驱动增长</a:t>
            </a:r>
            <a:endParaRPr lang="en-US" altLang="zh-CN" dirty="0"/>
          </a:p>
          <a:p>
            <a:r>
              <a:rPr lang="zh-CN" altLang="en-US" dirty="0"/>
              <a:t>（</a:t>
            </a:r>
            <a:r>
              <a:rPr lang="en-US" altLang="zh-CN" dirty="0"/>
              <a:t>3</a:t>
            </a:r>
            <a:r>
              <a:rPr lang="zh-CN" altLang="en-US" dirty="0"/>
              <a:t>）全渠道营销的整合与协同</a:t>
            </a:r>
          </a:p>
        </p:txBody>
      </p:sp>
    </p:spTree>
    <p:extLst>
      <p:ext uri="{BB962C8B-B14F-4D97-AF65-F5344CB8AC3E}">
        <p14:creationId xmlns:p14="http://schemas.microsoft.com/office/powerpoint/2010/main" val="371014378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9CBDFD-A640-C5FA-49E8-FBAEF1A6D88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208F291-16BF-AA2D-A8F5-16F06B083AB1}"/>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7B083948-627A-3D6E-1B16-E9304E6B2BCA}"/>
              </a:ext>
            </a:extLst>
          </p:cNvPr>
          <p:cNvSpPr>
            <a:spLocks noGrp="1"/>
          </p:cNvSpPr>
          <p:nvPr>
            <p:ph type="body" sz="quarter" idx="10"/>
          </p:nvPr>
        </p:nvSpPr>
        <p:spPr>
          <a:xfrm>
            <a:off x="316702" y="1132013"/>
            <a:ext cx="11558585" cy="5110823"/>
          </a:xfrm>
        </p:spPr>
        <p:txBody>
          <a:bodyPr/>
          <a:lstStyle/>
          <a:p>
            <a:r>
              <a:rPr lang="en-US" altLang="zh-CN" dirty="0"/>
              <a:t>3.</a:t>
            </a:r>
            <a:r>
              <a:rPr lang="zh-CN" altLang="en-US" dirty="0"/>
              <a:t>营销创新的实施与展望</a:t>
            </a:r>
            <a:endParaRPr lang="en-US" altLang="zh-CN" dirty="0"/>
          </a:p>
          <a:p>
            <a:r>
              <a:rPr lang="zh-CN" altLang="en-US" dirty="0"/>
              <a:t>营销创新的成功并非偶然，它需要系统性的方法将前沿理念转化为可落地、可衡量的商业行动。同时，站在当前节点展望未来，能够帮助我们把握趋势，持续保持竞争优势。</a:t>
            </a:r>
          </a:p>
          <a:p>
            <a:r>
              <a:rPr lang="zh-CN" altLang="en-US" dirty="0"/>
              <a:t>实施营销创新是一个动态的、闭环的管理过程，企业需遵循以下关键步骤，以确保创新举措的科学性与有效性。</a:t>
            </a:r>
            <a:endParaRPr lang="en-US" altLang="zh-CN" dirty="0"/>
          </a:p>
          <a:p>
            <a:r>
              <a:rPr lang="zh-CN" altLang="en-US" dirty="0"/>
              <a:t>第一步：深度市场调研与数据洞察</a:t>
            </a:r>
            <a:endParaRPr lang="en-US" altLang="zh-CN" dirty="0"/>
          </a:p>
          <a:p>
            <a:r>
              <a:rPr lang="zh-CN" altLang="en-US" dirty="0"/>
              <a:t>第二步：制定融合性创新方案</a:t>
            </a:r>
            <a:endParaRPr lang="en-US" altLang="zh-CN" dirty="0"/>
          </a:p>
          <a:p>
            <a:r>
              <a:rPr lang="zh-CN" altLang="en-US" dirty="0"/>
              <a:t>第三步：资源配置与协同执行</a:t>
            </a:r>
            <a:endParaRPr lang="en-US" altLang="zh-CN" dirty="0"/>
          </a:p>
          <a:p>
            <a:r>
              <a:rPr lang="zh-CN" altLang="en-US" dirty="0"/>
              <a:t>第四步：全过程监控与实时调整</a:t>
            </a:r>
            <a:endParaRPr lang="en-US" altLang="zh-CN" dirty="0"/>
          </a:p>
          <a:p>
            <a:r>
              <a:rPr lang="zh-CN" altLang="en-US" dirty="0"/>
              <a:t>第五步：效果评估与迭代优化</a:t>
            </a:r>
          </a:p>
        </p:txBody>
      </p:sp>
    </p:spTree>
    <p:extLst>
      <p:ext uri="{BB962C8B-B14F-4D97-AF65-F5344CB8AC3E}">
        <p14:creationId xmlns:p14="http://schemas.microsoft.com/office/powerpoint/2010/main" val="323105729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FA495-BC29-BFB8-FF56-17539204520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C3D3F2C-761F-B83F-39CB-742DC94FE9BE}"/>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4053834D-3250-DD89-5B1B-350E1443AC16}"/>
              </a:ext>
            </a:extLst>
          </p:cNvPr>
          <p:cNvSpPr>
            <a:spLocks noGrp="1"/>
          </p:cNvSpPr>
          <p:nvPr>
            <p:ph type="body" sz="quarter" idx="10"/>
          </p:nvPr>
        </p:nvSpPr>
        <p:spPr>
          <a:xfrm>
            <a:off x="316702" y="1893760"/>
            <a:ext cx="11558585" cy="3587329"/>
          </a:xfrm>
        </p:spPr>
        <p:txBody>
          <a:bodyPr/>
          <a:lstStyle/>
          <a:p>
            <a:r>
              <a:rPr lang="en-US" altLang="zh-CN" dirty="0"/>
              <a:t>4. </a:t>
            </a:r>
            <a:r>
              <a:rPr lang="zh-CN" altLang="en-US" dirty="0"/>
              <a:t>未来展望：驱动要素的深化与模式演进</a:t>
            </a:r>
            <a:endParaRPr lang="en-US" altLang="zh-CN" dirty="0"/>
          </a:p>
          <a:p>
            <a:r>
              <a:rPr lang="zh-CN" altLang="en-US" dirty="0"/>
              <a:t>展望未来，当前驱动营销创新的核心要素将继续深化，并催生更智能、更融合、更沉浸的新模式。</a:t>
            </a:r>
            <a:endParaRPr lang="en-US" altLang="zh-CN" dirty="0"/>
          </a:p>
          <a:p>
            <a:r>
              <a:rPr lang="zh-CN" altLang="en-US" dirty="0"/>
              <a:t>人工智能（</a:t>
            </a:r>
            <a:r>
              <a:rPr lang="en-US" altLang="zh-CN" dirty="0"/>
              <a:t>AI</a:t>
            </a:r>
            <a:r>
              <a:rPr lang="zh-CN" altLang="en-US" dirty="0"/>
              <a:t>）与机器学习将从“辅助工具”演变为“核心驱动”。未来的个性化营销将是动态实时的：</a:t>
            </a:r>
            <a:r>
              <a:rPr lang="en-US" altLang="zh-CN" dirty="0"/>
              <a:t>AI</a:t>
            </a:r>
            <a:r>
              <a:rPr lang="zh-CN" altLang="en-US" dirty="0"/>
              <a:t>不仅能根据历史行为推荐商品，更能实时感知消费者在当前会话中的情绪与意图，即时调整推荐内容与促销信息。例如，当系统检测到用户在浏览露营装备时犹豫不决，智能助手可自动推送一篇有关“新手露营攻略”内容的文章或一个限时组合优惠。</a:t>
            </a:r>
          </a:p>
        </p:txBody>
      </p:sp>
    </p:spTree>
    <p:extLst>
      <p:ext uri="{BB962C8B-B14F-4D97-AF65-F5344CB8AC3E}">
        <p14:creationId xmlns:p14="http://schemas.microsoft.com/office/powerpoint/2010/main" val="188094179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971B6-9DF5-125B-AF5C-241B826D65F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02E9C5D-3E81-EDD4-53DA-5728FFB6F3D5}"/>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415C5E72-719B-A116-860F-5D99F951F425}"/>
              </a:ext>
            </a:extLst>
          </p:cNvPr>
          <p:cNvSpPr>
            <a:spLocks noGrp="1"/>
          </p:cNvSpPr>
          <p:nvPr>
            <p:ph type="body" sz="quarter" idx="10"/>
          </p:nvPr>
        </p:nvSpPr>
        <p:spPr>
          <a:xfrm>
            <a:off x="316702" y="1639845"/>
            <a:ext cx="11558585" cy="4095160"/>
          </a:xfrm>
        </p:spPr>
        <p:txBody>
          <a:bodyPr/>
          <a:lstStyle/>
          <a:p>
            <a:r>
              <a:rPr lang="en-US" altLang="zh-CN" dirty="0"/>
              <a:t>4. </a:t>
            </a:r>
            <a:r>
              <a:rPr lang="zh-CN" altLang="en-US" dirty="0"/>
              <a:t>未来展望：驱动要素的深化与模式演进</a:t>
            </a:r>
            <a:endParaRPr lang="en-US" altLang="zh-CN" dirty="0"/>
          </a:p>
          <a:p>
            <a:r>
              <a:rPr lang="zh-CN" altLang="en-US" dirty="0"/>
              <a:t>同时，增强现实（</a:t>
            </a:r>
            <a:r>
              <a:rPr lang="en-US" altLang="zh-CN" dirty="0"/>
              <a:t>AR</a:t>
            </a:r>
            <a:r>
              <a:rPr lang="zh-CN" altLang="en-US" dirty="0"/>
              <a:t>）、虚拟现实（</a:t>
            </a:r>
            <a:r>
              <a:rPr lang="en-US" altLang="zh-CN" dirty="0"/>
              <a:t>VR</a:t>
            </a:r>
            <a:r>
              <a:rPr lang="zh-CN" altLang="en-US" dirty="0"/>
              <a:t>）乃至扩展现实（</a:t>
            </a:r>
            <a:r>
              <a:rPr lang="en-US" altLang="zh-CN" dirty="0"/>
              <a:t>XR</a:t>
            </a:r>
            <a:r>
              <a:rPr lang="zh-CN" altLang="en-US" dirty="0"/>
              <a:t>）技术将极大丰富体验维度。消费者通过手机或眼镜即可实现虚拟试衣、家具家居全景摆放、口红肤色实时试色，使线上购物获得媲美线下的“确定性”体验，技术真正成为消除消费疑虑、提升决策效率的关键。</a:t>
            </a:r>
          </a:p>
          <a:p>
            <a:r>
              <a:rPr lang="zh-CN" altLang="en-US" dirty="0"/>
              <a:t>社交电商将从“流量转化”向“信任生态”深化。企业不再仅仅视社交平台为销售渠道，而是将其作为构建品牌自有消费者资产的核心阵地。私域流量的运营将更加精细化，企业通过提供专属内容、会员服务，甚至参与产品共创，与消费者建立超越买卖的伙伴关系。</a:t>
            </a:r>
          </a:p>
        </p:txBody>
      </p:sp>
    </p:spTree>
    <p:extLst>
      <p:ext uri="{BB962C8B-B14F-4D97-AF65-F5344CB8AC3E}">
        <p14:creationId xmlns:p14="http://schemas.microsoft.com/office/powerpoint/2010/main" val="346260583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6DE82-E0C3-E21F-946A-7F58E24CE64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9168C94-D116-85E0-CB08-F593EC9A58D4}"/>
              </a:ext>
            </a:extLst>
          </p:cNvPr>
          <p:cNvSpPr>
            <a:spLocks noGrp="1"/>
          </p:cNvSpPr>
          <p:nvPr>
            <p:ph type="title"/>
          </p:nvPr>
        </p:nvSpPr>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5F0947DC-7289-9970-4932-F846E5B85336}"/>
              </a:ext>
            </a:extLst>
          </p:cNvPr>
          <p:cNvSpPr>
            <a:spLocks noGrp="1"/>
          </p:cNvSpPr>
          <p:nvPr>
            <p:ph type="body" sz="quarter" idx="10"/>
          </p:nvPr>
        </p:nvSpPr>
        <p:spPr>
          <a:xfrm>
            <a:off x="316702" y="2655504"/>
            <a:ext cx="11558585" cy="2063835"/>
          </a:xfrm>
        </p:spPr>
        <p:txBody>
          <a:bodyPr/>
          <a:lstStyle/>
          <a:p>
            <a:r>
              <a:rPr lang="en-US" altLang="zh-CN" dirty="0"/>
              <a:t>1.2.1</a:t>
            </a:r>
            <a:r>
              <a:rPr lang="zh-CN" altLang="en-US" dirty="0"/>
              <a:t>　电子商务创新的方向</a:t>
            </a:r>
            <a:endParaRPr lang="en-US" altLang="zh-CN" dirty="0"/>
          </a:p>
          <a:p>
            <a:r>
              <a:rPr lang="en-US" altLang="zh-CN" dirty="0"/>
              <a:t>2.</a:t>
            </a:r>
            <a:r>
              <a:rPr lang="zh-CN" altLang="en-US" dirty="0"/>
              <a:t>电子商务技术创新</a:t>
            </a:r>
            <a:endParaRPr lang="en-US" altLang="zh-CN" dirty="0"/>
          </a:p>
          <a:p>
            <a:r>
              <a:rPr lang="zh-CN" altLang="en-US" dirty="0"/>
              <a:t>技术创新是电子商务高效运转的核心支撑，覆盖数据处理、智能应用、基础设施等多个维度。</a:t>
            </a:r>
          </a:p>
        </p:txBody>
      </p:sp>
    </p:spTree>
    <p:extLst>
      <p:ext uri="{BB962C8B-B14F-4D97-AF65-F5344CB8AC3E}">
        <p14:creationId xmlns:p14="http://schemas.microsoft.com/office/powerpoint/2010/main" val="10582608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DAB5479-D237-408F-243A-22F43EE36B29}"/>
              </a:ext>
            </a:extLst>
          </p:cNvPr>
          <p:cNvSpPr>
            <a:spLocks noGrp="1"/>
          </p:cNvSpPr>
          <p:nvPr>
            <p:ph type="body" sz="quarter" idx="15"/>
          </p:nvPr>
        </p:nvSpPr>
        <p:spPr/>
        <p:txBody>
          <a:bodyPr/>
          <a:lstStyle/>
          <a:p>
            <a:r>
              <a:rPr lang="en-US" altLang="zh-CN" dirty="0"/>
              <a:t>6.2</a:t>
            </a:r>
            <a:endParaRPr lang="zh-CN" altLang="en-US" dirty="0"/>
          </a:p>
        </p:txBody>
      </p:sp>
      <p:sp>
        <p:nvSpPr>
          <p:cNvPr id="5" name="文本占位符 4">
            <a:extLst>
              <a:ext uri="{FF2B5EF4-FFF2-40B4-BE49-F238E27FC236}">
                <a16:creationId xmlns:a16="http://schemas.microsoft.com/office/drawing/2014/main" id="{0FB7CAC5-E657-8F7E-ABA9-131CD46C6AEF}"/>
              </a:ext>
            </a:extLst>
          </p:cNvPr>
          <p:cNvSpPr>
            <a:spLocks noGrp="1"/>
          </p:cNvSpPr>
          <p:nvPr>
            <p:ph type="body" sz="quarter" idx="16"/>
          </p:nvPr>
        </p:nvSpPr>
        <p:spPr/>
        <p:txBody>
          <a:bodyPr/>
          <a:lstStyle/>
          <a:p>
            <a:r>
              <a:rPr lang="zh-CN" altLang="en-US" dirty="0"/>
              <a:t>电子商务营销创新案例分析</a:t>
            </a:r>
          </a:p>
        </p:txBody>
      </p:sp>
    </p:spTree>
    <p:extLst>
      <p:ext uri="{BB962C8B-B14F-4D97-AF65-F5344CB8AC3E}">
        <p14:creationId xmlns:p14="http://schemas.microsoft.com/office/powerpoint/2010/main" val="737426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F2953-21F5-A3E2-725A-64AC9C05BD6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CCF0689-8CE0-C3AB-C0FF-5870C091D3A6}"/>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03A5B486-2B6A-95DF-A96E-7998E6D595E9}"/>
              </a:ext>
            </a:extLst>
          </p:cNvPr>
          <p:cNvSpPr>
            <a:spLocks noGrp="1"/>
          </p:cNvSpPr>
          <p:nvPr>
            <p:ph type="body" sz="quarter" idx="10"/>
          </p:nvPr>
        </p:nvSpPr>
        <p:spPr>
          <a:xfrm>
            <a:off x="316702" y="2147677"/>
            <a:ext cx="11558585" cy="3079497"/>
          </a:xfrm>
        </p:spPr>
        <p:txBody>
          <a:bodyPr/>
          <a:lstStyle/>
          <a:p>
            <a:r>
              <a:rPr lang="en-US" altLang="zh-CN" dirty="0"/>
              <a:t>6.2.1</a:t>
            </a:r>
            <a:r>
              <a:rPr lang="zh-CN" altLang="en-US" dirty="0"/>
              <a:t>　三只松鼠：“萌文化”的品牌营销</a:t>
            </a:r>
            <a:endParaRPr lang="en-US" altLang="zh-CN" dirty="0"/>
          </a:p>
          <a:p>
            <a:r>
              <a:rPr lang="en-US" altLang="zh-CN" dirty="0"/>
              <a:t>1.</a:t>
            </a:r>
            <a:r>
              <a:rPr lang="zh-CN" altLang="en-US" dirty="0"/>
              <a:t>三只松鼠的发展背景</a:t>
            </a:r>
            <a:endParaRPr lang="en-US" altLang="zh-CN" dirty="0"/>
          </a:p>
          <a:p>
            <a:r>
              <a:rPr lang="zh-CN" altLang="en-US" dirty="0"/>
              <a:t>随着人们生活水平的提高和消费观念的转变，休闲食品市场呈现出快速增长的趋势。消费者对休闲食品的需求不仅在于满足口腹之欲，还更加注重品质、健康和个性化。同时，互联网的普及使得消费者的购物方式发生了巨大变化，线上购物逐渐成为主流消费模式之一，为休闲食品类电商的发展提供了广阔的市场空间。</a:t>
            </a:r>
          </a:p>
        </p:txBody>
      </p:sp>
    </p:spTree>
    <p:extLst>
      <p:ext uri="{BB962C8B-B14F-4D97-AF65-F5344CB8AC3E}">
        <p14:creationId xmlns:p14="http://schemas.microsoft.com/office/powerpoint/2010/main" val="258317278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01ABE-3CEC-1A86-38E0-CCCD722B71B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656F83A-95E8-F1C3-B83B-EC7C72D1E0FF}"/>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220F4B85-B083-E8A2-BCF3-FE4DC83602C2}"/>
              </a:ext>
            </a:extLst>
          </p:cNvPr>
          <p:cNvSpPr>
            <a:spLocks noGrp="1"/>
          </p:cNvSpPr>
          <p:nvPr>
            <p:ph type="body" sz="quarter" idx="10"/>
          </p:nvPr>
        </p:nvSpPr>
        <p:spPr>
          <a:xfrm>
            <a:off x="316702" y="1893762"/>
            <a:ext cx="11558585" cy="3587329"/>
          </a:xfrm>
        </p:spPr>
        <p:txBody>
          <a:bodyPr/>
          <a:lstStyle/>
          <a:p>
            <a:r>
              <a:rPr lang="en-US" altLang="zh-CN" dirty="0"/>
              <a:t>6.2.1</a:t>
            </a:r>
            <a:r>
              <a:rPr lang="zh-CN" altLang="en-US" dirty="0"/>
              <a:t>　三只松鼠：“萌文化”的品牌营销</a:t>
            </a:r>
            <a:endParaRPr lang="en-US" altLang="zh-CN" dirty="0"/>
          </a:p>
          <a:p>
            <a:r>
              <a:rPr lang="en-US" altLang="zh-CN" dirty="0"/>
              <a:t>2.</a:t>
            </a:r>
            <a:r>
              <a:rPr lang="zh-CN" altLang="en-US" dirty="0"/>
              <a:t>三只松鼠的营销创新策略</a:t>
            </a:r>
            <a:endParaRPr lang="en-US" altLang="zh-CN" dirty="0"/>
          </a:p>
          <a:p>
            <a:r>
              <a:rPr lang="zh-CN" altLang="en-US" dirty="0"/>
              <a:t>（</a:t>
            </a:r>
            <a:r>
              <a:rPr lang="en-US" altLang="zh-CN" dirty="0"/>
              <a:t>1</a:t>
            </a:r>
            <a:r>
              <a:rPr lang="zh-CN" altLang="en-US" dirty="0"/>
              <a:t>）品牌定位</a:t>
            </a:r>
            <a:endParaRPr lang="en-US" altLang="zh-CN" dirty="0"/>
          </a:p>
          <a:p>
            <a:r>
              <a:rPr lang="zh-CN" altLang="en-US" dirty="0"/>
              <a:t>（</a:t>
            </a:r>
            <a:r>
              <a:rPr lang="en-US" altLang="zh-CN" dirty="0"/>
              <a:t>2</a:t>
            </a:r>
            <a:r>
              <a:rPr lang="zh-CN" altLang="en-US" dirty="0"/>
              <a:t>）过硬的产品打造</a:t>
            </a:r>
            <a:endParaRPr lang="en-US" altLang="zh-CN" dirty="0"/>
          </a:p>
          <a:p>
            <a:r>
              <a:rPr lang="zh-CN" altLang="en-US" dirty="0"/>
              <a:t>（</a:t>
            </a:r>
            <a:r>
              <a:rPr lang="en-US" altLang="zh-CN" dirty="0"/>
              <a:t>3</a:t>
            </a:r>
            <a:r>
              <a:rPr lang="zh-CN" altLang="en-US" dirty="0"/>
              <a:t>）全面的渠道销售</a:t>
            </a:r>
            <a:endParaRPr lang="en-US" altLang="zh-CN" dirty="0"/>
          </a:p>
          <a:p>
            <a:r>
              <a:rPr lang="zh-CN" altLang="en-US" dirty="0"/>
              <a:t>（</a:t>
            </a:r>
            <a:r>
              <a:rPr lang="en-US" altLang="zh-CN" dirty="0"/>
              <a:t>4</a:t>
            </a:r>
            <a:r>
              <a:rPr lang="zh-CN" altLang="en-US" dirty="0"/>
              <a:t>）丰富的促销手段</a:t>
            </a:r>
            <a:endParaRPr lang="en-US" altLang="zh-CN" dirty="0"/>
          </a:p>
          <a:p>
            <a:r>
              <a:rPr lang="zh-CN" altLang="en-US" dirty="0"/>
              <a:t>（</a:t>
            </a:r>
            <a:r>
              <a:rPr lang="en-US" altLang="zh-CN" dirty="0"/>
              <a:t>5</a:t>
            </a:r>
            <a:r>
              <a:rPr lang="zh-CN" altLang="en-US" dirty="0"/>
              <a:t>）细心的客户维护</a:t>
            </a:r>
          </a:p>
        </p:txBody>
      </p:sp>
    </p:spTree>
    <p:extLst>
      <p:ext uri="{BB962C8B-B14F-4D97-AF65-F5344CB8AC3E}">
        <p14:creationId xmlns:p14="http://schemas.microsoft.com/office/powerpoint/2010/main" val="267131059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2671B-9290-1416-D46D-7D14E0A1F85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88DCB89-FD14-8B42-CD86-E7E7A18EE043}"/>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22FBB5F5-BFF4-DB35-FD8A-BC3DC96773CF}"/>
              </a:ext>
            </a:extLst>
          </p:cNvPr>
          <p:cNvSpPr>
            <a:spLocks noGrp="1"/>
          </p:cNvSpPr>
          <p:nvPr>
            <p:ph type="body" sz="quarter" idx="10"/>
          </p:nvPr>
        </p:nvSpPr>
        <p:spPr>
          <a:xfrm>
            <a:off x="316702" y="1893762"/>
            <a:ext cx="11558585" cy="3587329"/>
          </a:xfrm>
        </p:spPr>
        <p:txBody>
          <a:bodyPr/>
          <a:lstStyle/>
          <a:p>
            <a:r>
              <a:rPr lang="en-US" altLang="zh-CN" dirty="0"/>
              <a:t>6.2.1</a:t>
            </a:r>
            <a:r>
              <a:rPr lang="zh-CN" altLang="en-US" dirty="0"/>
              <a:t>　三只松鼠：“萌文化”的品牌营销</a:t>
            </a:r>
            <a:endParaRPr lang="en-US" altLang="zh-CN" dirty="0"/>
          </a:p>
          <a:p>
            <a:r>
              <a:rPr lang="en-US" altLang="zh-CN" dirty="0"/>
              <a:t>3.</a:t>
            </a:r>
            <a:r>
              <a:rPr lang="zh-CN" altLang="en-US" dirty="0"/>
              <a:t>三只松鼠的营销创新成效</a:t>
            </a:r>
            <a:endParaRPr lang="en-US" altLang="zh-CN" dirty="0"/>
          </a:p>
          <a:p>
            <a:r>
              <a:rPr lang="zh-CN" altLang="en-US" dirty="0"/>
              <a:t>通过一系列创新的营销策略，三只松鼠在短时间内迅速提升了品牌知名度和美誉度。其可爱的品牌形象、优质的产品和良好的服务赢得了广大消费者的喜爱和认可，成为休闲食品行业的知名品牌。其产品在各大电商平台上的销量和口碑均名列前茅，品牌影响力不断扩大。同时，通过社交媒体的传播和口碑营销，三只松鼠的品牌形象深入人心，吸引了越来越多的潜在消费者的关注和购买。</a:t>
            </a:r>
          </a:p>
        </p:txBody>
      </p:sp>
    </p:spTree>
    <p:extLst>
      <p:ext uri="{BB962C8B-B14F-4D97-AF65-F5344CB8AC3E}">
        <p14:creationId xmlns:p14="http://schemas.microsoft.com/office/powerpoint/2010/main" val="154548864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25209-EAFF-7601-E68F-591865C2A54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0AD2B0C-7B1D-FD09-D8FF-3DB4B7DE3921}"/>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500E5981-8166-2A0B-5B6C-106F96C077F5}"/>
              </a:ext>
            </a:extLst>
          </p:cNvPr>
          <p:cNvSpPr>
            <a:spLocks noGrp="1"/>
          </p:cNvSpPr>
          <p:nvPr>
            <p:ph type="body" sz="quarter" idx="10"/>
          </p:nvPr>
        </p:nvSpPr>
        <p:spPr>
          <a:xfrm>
            <a:off x="316702" y="2147678"/>
            <a:ext cx="11558585" cy="3079497"/>
          </a:xfrm>
        </p:spPr>
        <p:txBody>
          <a:bodyPr/>
          <a:lstStyle/>
          <a:p>
            <a:r>
              <a:rPr lang="en-US" altLang="zh-CN" dirty="0"/>
              <a:t>6.2.1</a:t>
            </a:r>
            <a:r>
              <a:rPr lang="zh-CN" altLang="en-US" dirty="0"/>
              <a:t>　三只松鼠：“萌文化”的品牌营销</a:t>
            </a:r>
            <a:endParaRPr lang="en-US" altLang="zh-CN" dirty="0"/>
          </a:p>
          <a:p>
            <a:r>
              <a:rPr lang="en-US" altLang="zh-CN" dirty="0"/>
              <a:t>4.</a:t>
            </a:r>
            <a:r>
              <a:rPr lang="zh-CN" altLang="en-US" dirty="0"/>
              <a:t>三只松鼠的营销创新启示</a:t>
            </a:r>
            <a:endParaRPr lang="en-US" altLang="zh-CN" dirty="0"/>
          </a:p>
          <a:p>
            <a:r>
              <a:rPr lang="zh-CN" altLang="en-US" dirty="0"/>
              <a:t>品牌是企业的核心竞争力之一，在电子商务时代，品牌建设尤为重要。企业应明确自己的品牌定位，针对目标受众的特点和需求，塑造独特的品牌形象和文化内涵。通过品牌故事、品牌标识、品牌传播等方式，将品牌文化传递给消费者，与消费者建立情感共鸣，从而提高品牌的辨识度和吸引力。</a:t>
            </a:r>
          </a:p>
        </p:txBody>
      </p:sp>
    </p:spTree>
    <p:extLst>
      <p:ext uri="{BB962C8B-B14F-4D97-AF65-F5344CB8AC3E}">
        <p14:creationId xmlns:p14="http://schemas.microsoft.com/office/powerpoint/2010/main" val="281217754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5A156-1D48-C5D2-EF3B-9CA7F0C3F84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00839BF-8B3A-33B0-CC9F-70861270C4A3}"/>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D971C77F-E906-7DD4-914B-A71D77F7FFF0}"/>
              </a:ext>
            </a:extLst>
          </p:cNvPr>
          <p:cNvSpPr>
            <a:spLocks noGrp="1"/>
          </p:cNvSpPr>
          <p:nvPr>
            <p:ph type="body" sz="quarter" idx="10"/>
          </p:nvPr>
        </p:nvSpPr>
        <p:spPr>
          <a:xfrm>
            <a:off x="316702" y="1893764"/>
            <a:ext cx="11558585" cy="3587329"/>
          </a:xfrm>
        </p:spPr>
        <p:txBody>
          <a:bodyPr/>
          <a:lstStyle/>
          <a:p>
            <a:r>
              <a:rPr lang="en-US" altLang="zh-CN" dirty="0"/>
              <a:t>6.2.2</a:t>
            </a:r>
            <a:r>
              <a:rPr lang="zh-CN" altLang="en-US" dirty="0"/>
              <a:t>　</a:t>
            </a:r>
            <a:r>
              <a:rPr lang="en-US" altLang="zh-CN" dirty="0"/>
              <a:t>SHEIN</a:t>
            </a:r>
            <a:r>
              <a:rPr lang="zh-CN" altLang="en-US" dirty="0"/>
              <a:t>：多策略营销组合</a:t>
            </a:r>
            <a:endParaRPr lang="en-US" altLang="zh-CN" dirty="0"/>
          </a:p>
          <a:p>
            <a:r>
              <a:rPr lang="en-US" altLang="zh-CN" dirty="0"/>
              <a:t>1. SHEIN</a:t>
            </a:r>
            <a:r>
              <a:rPr lang="zh-CN" altLang="en-US" dirty="0"/>
              <a:t>的营销创新策略</a:t>
            </a:r>
            <a:endParaRPr lang="en-US" altLang="zh-CN" dirty="0"/>
          </a:p>
          <a:p>
            <a:r>
              <a:rPr lang="zh-CN" altLang="en-US" dirty="0"/>
              <a:t>（</a:t>
            </a:r>
            <a:r>
              <a:rPr lang="en-US" altLang="zh-CN" dirty="0"/>
              <a:t>1</a:t>
            </a:r>
            <a:r>
              <a:rPr lang="zh-CN" altLang="en-US" dirty="0"/>
              <a:t>）多平台布局及内容互动</a:t>
            </a:r>
            <a:endParaRPr lang="en-US" altLang="zh-CN" dirty="0"/>
          </a:p>
          <a:p>
            <a:r>
              <a:rPr lang="zh-CN" altLang="en-US" dirty="0"/>
              <a:t>（</a:t>
            </a:r>
            <a:r>
              <a:rPr lang="en-US" altLang="zh-CN" dirty="0"/>
              <a:t>2</a:t>
            </a:r>
            <a:r>
              <a:rPr lang="zh-CN" altLang="en-US" dirty="0"/>
              <a:t>）与网红深度合作</a:t>
            </a:r>
            <a:endParaRPr lang="en-US" altLang="zh-CN" dirty="0"/>
          </a:p>
          <a:p>
            <a:r>
              <a:rPr lang="zh-CN" altLang="en-US" dirty="0"/>
              <a:t>（</a:t>
            </a:r>
            <a:r>
              <a:rPr lang="en-US" altLang="zh-CN" dirty="0"/>
              <a:t>3</a:t>
            </a:r>
            <a:r>
              <a:rPr lang="zh-CN" altLang="en-US" dirty="0"/>
              <a:t>）开展快闪店活动及线下体验</a:t>
            </a:r>
            <a:endParaRPr lang="en-US" altLang="zh-CN" dirty="0"/>
          </a:p>
          <a:p>
            <a:r>
              <a:rPr lang="zh-CN" altLang="en-US" dirty="0"/>
              <a:t>（</a:t>
            </a:r>
            <a:r>
              <a:rPr lang="en-US" altLang="zh-CN" dirty="0"/>
              <a:t>4</a:t>
            </a:r>
            <a:r>
              <a:rPr lang="zh-CN" altLang="en-US" dirty="0"/>
              <a:t>）发挥移动应用优势</a:t>
            </a:r>
            <a:endParaRPr lang="en-US" altLang="zh-CN" dirty="0"/>
          </a:p>
          <a:p>
            <a:r>
              <a:rPr lang="zh-CN" altLang="en-US" dirty="0"/>
              <a:t>（</a:t>
            </a:r>
            <a:r>
              <a:rPr lang="en-US" altLang="zh-CN" dirty="0"/>
              <a:t>5</a:t>
            </a:r>
            <a:r>
              <a:rPr lang="zh-CN" altLang="en-US" dirty="0"/>
              <a:t>）重视用户生成内容</a:t>
            </a:r>
            <a:endParaRPr lang="en-US" altLang="zh-CN" dirty="0"/>
          </a:p>
        </p:txBody>
      </p:sp>
    </p:spTree>
    <p:extLst>
      <p:ext uri="{BB962C8B-B14F-4D97-AF65-F5344CB8AC3E}">
        <p14:creationId xmlns:p14="http://schemas.microsoft.com/office/powerpoint/2010/main" val="341764441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AC2C6-9764-CE94-F158-891D685CF09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4B1B03E-0263-7793-8C1C-863A9990C52D}"/>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35FBF0C7-C76D-A68A-98FE-8BDABB61CAF8}"/>
              </a:ext>
            </a:extLst>
          </p:cNvPr>
          <p:cNvSpPr>
            <a:spLocks noGrp="1"/>
          </p:cNvSpPr>
          <p:nvPr>
            <p:ph type="body" sz="quarter" idx="10"/>
          </p:nvPr>
        </p:nvSpPr>
        <p:spPr>
          <a:xfrm>
            <a:off x="316702" y="2401596"/>
            <a:ext cx="11558585" cy="2571666"/>
          </a:xfrm>
        </p:spPr>
        <p:txBody>
          <a:bodyPr/>
          <a:lstStyle/>
          <a:p>
            <a:r>
              <a:rPr lang="en-US" altLang="zh-CN" dirty="0"/>
              <a:t>6.2.2</a:t>
            </a:r>
            <a:r>
              <a:rPr lang="zh-CN" altLang="en-US" dirty="0"/>
              <a:t>　</a:t>
            </a:r>
            <a:r>
              <a:rPr lang="en-US" altLang="zh-CN" dirty="0"/>
              <a:t>SHEIN</a:t>
            </a:r>
            <a:r>
              <a:rPr lang="zh-CN" altLang="en-US" dirty="0"/>
              <a:t>：多策略营销组合</a:t>
            </a:r>
            <a:endParaRPr lang="en-US" altLang="zh-CN" dirty="0"/>
          </a:p>
          <a:p>
            <a:r>
              <a:rPr lang="en-US" altLang="zh-CN" dirty="0"/>
              <a:t>2. SHEIN</a:t>
            </a:r>
            <a:r>
              <a:rPr lang="zh-CN" altLang="en-US" dirty="0"/>
              <a:t>的营销创新成效</a:t>
            </a:r>
            <a:endParaRPr lang="en-US" altLang="zh-CN" dirty="0"/>
          </a:p>
          <a:p>
            <a:r>
              <a:rPr lang="zh-CN" altLang="en-US" dirty="0"/>
              <a:t>通过广泛的社交媒体营销、与网红合作以及线上线下融合等创新渠道策略的实施，</a:t>
            </a:r>
            <a:r>
              <a:rPr lang="en-US" altLang="zh-CN" dirty="0"/>
              <a:t>SHEIN</a:t>
            </a:r>
            <a:r>
              <a:rPr lang="zh-CN" altLang="en-US" dirty="0"/>
              <a:t>的品牌知名度在全球范围内得到了大幅提升。在社交媒体平台上，</a:t>
            </a:r>
            <a:r>
              <a:rPr lang="en-US" altLang="zh-CN" dirty="0"/>
              <a:t>SHEIN</a:t>
            </a:r>
            <a:r>
              <a:rPr lang="zh-CN" altLang="en-US" dirty="0"/>
              <a:t>的粉丝数量不断增长，其品牌话题的热度也持续攀升。</a:t>
            </a:r>
            <a:endParaRPr lang="en-US" altLang="zh-CN" dirty="0"/>
          </a:p>
        </p:txBody>
      </p:sp>
    </p:spTree>
    <p:extLst>
      <p:ext uri="{BB962C8B-B14F-4D97-AF65-F5344CB8AC3E}">
        <p14:creationId xmlns:p14="http://schemas.microsoft.com/office/powerpoint/2010/main" val="354387302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55E9C-54EE-6808-56AF-3A4EE619948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AFE1630-9260-32E7-840B-06604B9062B9}"/>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44A57CEF-AEEE-2D54-0EA8-76A505894003}"/>
              </a:ext>
            </a:extLst>
          </p:cNvPr>
          <p:cNvSpPr>
            <a:spLocks noGrp="1"/>
          </p:cNvSpPr>
          <p:nvPr>
            <p:ph type="body" sz="quarter" idx="10"/>
          </p:nvPr>
        </p:nvSpPr>
        <p:spPr>
          <a:xfrm>
            <a:off x="316702" y="2401596"/>
            <a:ext cx="11558585" cy="2571666"/>
          </a:xfrm>
        </p:spPr>
        <p:txBody>
          <a:bodyPr/>
          <a:lstStyle/>
          <a:p>
            <a:r>
              <a:rPr lang="en-US" altLang="zh-CN" dirty="0"/>
              <a:t>6.2.2</a:t>
            </a:r>
            <a:r>
              <a:rPr lang="zh-CN" altLang="en-US" dirty="0"/>
              <a:t>　</a:t>
            </a:r>
            <a:r>
              <a:rPr lang="en-US" altLang="zh-CN" dirty="0"/>
              <a:t>SHEIN</a:t>
            </a:r>
            <a:r>
              <a:rPr lang="zh-CN" altLang="en-US" dirty="0"/>
              <a:t>：多策略营销组合</a:t>
            </a:r>
            <a:endParaRPr lang="en-US" altLang="zh-CN" dirty="0"/>
          </a:p>
          <a:p>
            <a:r>
              <a:rPr lang="en-US" altLang="zh-CN" dirty="0"/>
              <a:t>3. SHEIN</a:t>
            </a:r>
            <a:r>
              <a:rPr lang="zh-CN" altLang="en-US" dirty="0"/>
              <a:t>的营销创新启示</a:t>
            </a:r>
            <a:endParaRPr lang="en-US" altLang="zh-CN" dirty="0"/>
          </a:p>
          <a:p>
            <a:r>
              <a:rPr lang="en-US" altLang="zh-CN" dirty="0"/>
              <a:t>SHEIN</a:t>
            </a:r>
            <a:r>
              <a:rPr lang="zh-CN" altLang="en-US" dirty="0"/>
              <a:t>通过在营销渠道方面的创新实践，取得了显著的成绩，成为快时尚类电商领域的领军企业。其多平台的社交媒体营销、与大量的网红合作、线上线下融合的策略、移动端的优化以及对用户生成内容的充分运用，为品牌发展带来了强大的动力。</a:t>
            </a:r>
            <a:endParaRPr lang="en-US" altLang="zh-CN" dirty="0"/>
          </a:p>
        </p:txBody>
      </p:sp>
    </p:spTree>
    <p:extLst>
      <p:ext uri="{BB962C8B-B14F-4D97-AF65-F5344CB8AC3E}">
        <p14:creationId xmlns:p14="http://schemas.microsoft.com/office/powerpoint/2010/main" val="370001897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B9FF9-9D70-A971-DB80-C4DDCDBDCFB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7ADE03E-F0BF-9A2C-1898-C18F4E1A48C2}"/>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5D95C418-072A-FD05-4769-D205D06D26DC}"/>
              </a:ext>
            </a:extLst>
          </p:cNvPr>
          <p:cNvSpPr>
            <a:spLocks noGrp="1"/>
          </p:cNvSpPr>
          <p:nvPr>
            <p:ph type="body" sz="quarter" idx="10"/>
          </p:nvPr>
        </p:nvSpPr>
        <p:spPr>
          <a:xfrm>
            <a:off x="316702" y="2147682"/>
            <a:ext cx="11558585" cy="3079497"/>
          </a:xfrm>
        </p:spPr>
        <p:txBody>
          <a:bodyPr/>
          <a:lstStyle/>
          <a:p>
            <a:r>
              <a:rPr lang="en-US" altLang="zh-CN" dirty="0"/>
              <a:t>6.2.3</a:t>
            </a:r>
            <a:r>
              <a:rPr lang="zh-CN" altLang="en-US" dirty="0"/>
              <a:t>　抖音：技术驱动营销创新</a:t>
            </a:r>
            <a:endParaRPr lang="en-US" altLang="zh-CN" dirty="0"/>
          </a:p>
          <a:p>
            <a:r>
              <a:rPr lang="en-US" altLang="zh-CN" dirty="0"/>
              <a:t>1.</a:t>
            </a:r>
            <a:r>
              <a:rPr lang="zh-CN" altLang="en-US" dirty="0"/>
              <a:t>抖音的营销创新举措</a:t>
            </a:r>
            <a:endParaRPr lang="en-US" altLang="zh-CN" dirty="0"/>
          </a:p>
          <a:p>
            <a:r>
              <a:rPr lang="zh-CN" altLang="en-US" dirty="0"/>
              <a:t>（</a:t>
            </a:r>
            <a:r>
              <a:rPr lang="en-US" altLang="zh-CN" dirty="0"/>
              <a:t>1</a:t>
            </a:r>
            <a:r>
              <a:rPr lang="zh-CN" altLang="en-US" dirty="0"/>
              <a:t>）个性化推荐算法</a:t>
            </a:r>
            <a:endParaRPr lang="en-US" altLang="zh-CN" dirty="0"/>
          </a:p>
          <a:p>
            <a:r>
              <a:rPr lang="zh-CN" altLang="en-US" dirty="0"/>
              <a:t>（</a:t>
            </a:r>
            <a:r>
              <a:rPr lang="en-US" altLang="zh-CN" dirty="0"/>
              <a:t>2</a:t>
            </a:r>
            <a:r>
              <a:rPr lang="zh-CN" altLang="en-US" dirty="0"/>
              <a:t>）短视频创意工具与特效技术</a:t>
            </a:r>
            <a:endParaRPr lang="en-US" altLang="zh-CN" dirty="0"/>
          </a:p>
          <a:p>
            <a:r>
              <a:rPr lang="zh-CN" altLang="en-US" dirty="0"/>
              <a:t>（</a:t>
            </a:r>
            <a:r>
              <a:rPr lang="en-US" altLang="zh-CN" dirty="0"/>
              <a:t>3</a:t>
            </a:r>
            <a:r>
              <a:rPr lang="zh-CN" altLang="en-US" dirty="0"/>
              <a:t>）互动营销技术</a:t>
            </a:r>
            <a:endParaRPr lang="en-US" altLang="zh-CN" dirty="0"/>
          </a:p>
          <a:p>
            <a:r>
              <a:rPr lang="zh-CN" altLang="en-US" dirty="0"/>
              <a:t>（</a:t>
            </a:r>
            <a:r>
              <a:rPr lang="en-US" altLang="zh-CN" dirty="0"/>
              <a:t>4</a:t>
            </a:r>
            <a:r>
              <a:rPr lang="zh-CN" altLang="en-US" dirty="0"/>
              <a:t>）数据分析与营销洞察技术</a:t>
            </a:r>
            <a:endParaRPr lang="en-US" altLang="zh-CN" dirty="0"/>
          </a:p>
        </p:txBody>
      </p:sp>
    </p:spTree>
    <p:extLst>
      <p:ext uri="{BB962C8B-B14F-4D97-AF65-F5344CB8AC3E}">
        <p14:creationId xmlns:p14="http://schemas.microsoft.com/office/powerpoint/2010/main" val="373950867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6DE6C-0F34-0B97-B751-5F6EB6721F3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23CCF4A-59A5-5B3F-5C28-E96A7E0D11EC}"/>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51C02AFE-DAA6-A406-F760-381727487400}"/>
              </a:ext>
            </a:extLst>
          </p:cNvPr>
          <p:cNvSpPr>
            <a:spLocks noGrp="1"/>
          </p:cNvSpPr>
          <p:nvPr>
            <p:ph type="body" sz="quarter" idx="10"/>
          </p:nvPr>
        </p:nvSpPr>
        <p:spPr>
          <a:xfrm>
            <a:off x="316702" y="2655513"/>
            <a:ext cx="11558585" cy="2063835"/>
          </a:xfrm>
        </p:spPr>
        <p:txBody>
          <a:bodyPr/>
          <a:lstStyle/>
          <a:p>
            <a:r>
              <a:rPr lang="en-US" altLang="zh-CN" dirty="0"/>
              <a:t>6.2.3</a:t>
            </a:r>
            <a:r>
              <a:rPr lang="zh-CN" altLang="en-US" dirty="0"/>
              <a:t>　抖音：技术驱动营销创新</a:t>
            </a:r>
            <a:endParaRPr lang="en-US" altLang="zh-CN" dirty="0"/>
          </a:p>
          <a:p>
            <a:r>
              <a:rPr lang="en-US" altLang="zh-CN" dirty="0"/>
              <a:t>2.</a:t>
            </a:r>
            <a:r>
              <a:rPr lang="zh-CN" altLang="en-US" dirty="0"/>
              <a:t>抖音的营销创新个案</a:t>
            </a:r>
            <a:endParaRPr lang="en-US" altLang="zh-CN" dirty="0"/>
          </a:p>
          <a:p>
            <a:r>
              <a:rPr lang="zh-CN" altLang="en-US" dirty="0"/>
              <a:t>（</a:t>
            </a:r>
            <a:r>
              <a:rPr lang="en-US" altLang="zh-CN" dirty="0"/>
              <a:t>1</a:t>
            </a:r>
            <a:r>
              <a:rPr lang="zh-CN" altLang="en-US" dirty="0"/>
              <a:t>）某美妆品牌的抖音营销创新案例</a:t>
            </a:r>
            <a:endParaRPr lang="en-US" altLang="zh-CN" dirty="0"/>
          </a:p>
          <a:p>
            <a:r>
              <a:rPr lang="zh-CN" altLang="en-US" dirty="0"/>
              <a:t>（</a:t>
            </a:r>
            <a:r>
              <a:rPr lang="en-US" altLang="zh-CN" dirty="0"/>
              <a:t>2</a:t>
            </a:r>
            <a:r>
              <a:rPr lang="zh-CN" altLang="en-US" dirty="0"/>
              <a:t>）某汽车品牌的抖音营销创新案例</a:t>
            </a:r>
            <a:endParaRPr lang="en-US" altLang="zh-CN" dirty="0"/>
          </a:p>
        </p:txBody>
      </p:sp>
    </p:spTree>
    <p:extLst>
      <p:ext uri="{BB962C8B-B14F-4D97-AF65-F5344CB8AC3E}">
        <p14:creationId xmlns:p14="http://schemas.microsoft.com/office/powerpoint/2010/main" val="399359225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76960-6878-AA78-7A2C-2846B021F39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ECE6E7E-D852-F273-3978-D6D2CE99E0CD}"/>
              </a:ext>
            </a:extLst>
          </p:cNvPr>
          <p:cNvSpPr>
            <a:spLocks noGrp="1"/>
          </p:cNvSpPr>
          <p:nvPr>
            <p:ph type="title"/>
          </p:nvPr>
        </p:nvSpPr>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A039726E-20BE-E350-9FB7-20D24661A1E1}"/>
              </a:ext>
            </a:extLst>
          </p:cNvPr>
          <p:cNvSpPr>
            <a:spLocks noGrp="1"/>
          </p:cNvSpPr>
          <p:nvPr>
            <p:ph type="body" sz="quarter" idx="10"/>
          </p:nvPr>
        </p:nvSpPr>
        <p:spPr>
          <a:xfrm>
            <a:off x="316702" y="2909420"/>
            <a:ext cx="11558585" cy="1556003"/>
          </a:xfrm>
        </p:spPr>
        <p:txBody>
          <a:bodyPr/>
          <a:lstStyle/>
          <a:p>
            <a:r>
              <a:rPr lang="en-US" altLang="zh-CN" dirty="0"/>
              <a:t>1.2.1</a:t>
            </a:r>
            <a:r>
              <a:rPr lang="zh-CN" altLang="en-US" dirty="0"/>
              <a:t>　电子商务创新的方向</a:t>
            </a:r>
            <a:endParaRPr lang="en-US" altLang="zh-CN" dirty="0"/>
          </a:p>
          <a:p>
            <a:r>
              <a:rPr lang="en-US" altLang="zh-CN" dirty="0"/>
              <a:t>3.</a:t>
            </a:r>
            <a:r>
              <a:rPr lang="zh-CN" altLang="en-US" dirty="0"/>
              <a:t>电子商务产品创新</a:t>
            </a:r>
            <a:endParaRPr lang="en-US" altLang="zh-CN" dirty="0"/>
          </a:p>
          <a:p>
            <a:r>
              <a:rPr lang="zh-CN" altLang="en-US" dirty="0"/>
              <a:t>电子商务产品创新可围绕功能、设计、品类三个维度展开，但皆以用户需求为导向。</a:t>
            </a:r>
          </a:p>
        </p:txBody>
      </p:sp>
    </p:spTree>
    <p:extLst>
      <p:ext uri="{BB962C8B-B14F-4D97-AF65-F5344CB8AC3E}">
        <p14:creationId xmlns:p14="http://schemas.microsoft.com/office/powerpoint/2010/main" val="5709596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5F819-A550-CA77-E09F-8E5D1D81185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538C0E3-836B-B80D-AF60-818688B3A94B}"/>
              </a:ext>
            </a:extLst>
          </p:cNvPr>
          <p:cNvSpPr>
            <a:spLocks noGrp="1"/>
          </p:cNvSpPr>
          <p:nvPr>
            <p:ph type="title"/>
          </p:nvPr>
        </p:nvSpPr>
        <p:spPr/>
        <p:txBody>
          <a:bodyPr/>
          <a:lstStyle/>
          <a:p>
            <a:r>
              <a:rPr lang="zh-CN" altLang="en-US" dirty="0"/>
              <a:t>电子商务营销创新综述</a:t>
            </a:r>
          </a:p>
        </p:txBody>
      </p:sp>
      <p:sp>
        <p:nvSpPr>
          <p:cNvPr id="5" name="文本占位符 4">
            <a:extLst>
              <a:ext uri="{FF2B5EF4-FFF2-40B4-BE49-F238E27FC236}">
                <a16:creationId xmlns:a16="http://schemas.microsoft.com/office/drawing/2014/main" id="{E8461486-4335-FFF1-829A-3060B72A960F}"/>
              </a:ext>
            </a:extLst>
          </p:cNvPr>
          <p:cNvSpPr>
            <a:spLocks noGrp="1"/>
          </p:cNvSpPr>
          <p:nvPr>
            <p:ph type="body" sz="quarter" idx="10"/>
          </p:nvPr>
        </p:nvSpPr>
        <p:spPr>
          <a:xfrm>
            <a:off x="316702" y="1893767"/>
            <a:ext cx="11558585" cy="3587329"/>
          </a:xfrm>
        </p:spPr>
        <p:txBody>
          <a:bodyPr/>
          <a:lstStyle/>
          <a:p>
            <a:r>
              <a:rPr lang="en-US" altLang="zh-CN" dirty="0"/>
              <a:t>6.2.3</a:t>
            </a:r>
            <a:r>
              <a:rPr lang="zh-CN" altLang="en-US" dirty="0"/>
              <a:t>　抖音：技术驱动营销创新</a:t>
            </a:r>
            <a:endParaRPr lang="en-US" altLang="zh-CN" dirty="0"/>
          </a:p>
          <a:p>
            <a:r>
              <a:rPr lang="en-US" altLang="zh-CN" dirty="0"/>
              <a:t>3.</a:t>
            </a:r>
            <a:r>
              <a:rPr lang="zh-CN" altLang="en-US" dirty="0"/>
              <a:t>抖音的营销创新启示</a:t>
            </a:r>
            <a:endParaRPr lang="en-US" altLang="zh-CN" dirty="0"/>
          </a:p>
          <a:p>
            <a:r>
              <a:rPr lang="zh-CN" altLang="en-US" dirty="0"/>
              <a:t>（</a:t>
            </a:r>
            <a:r>
              <a:rPr lang="en-US" altLang="zh-CN" dirty="0"/>
              <a:t>1</a:t>
            </a:r>
            <a:r>
              <a:rPr lang="zh-CN" altLang="en-US" dirty="0"/>
              <a:t>）重视用户体验与个性化需求</a:t>
            </a:r>
            <a:endParaRPr lang="en-US" altLang="zh-CN" dirty="0"/>
          </a:p>
          <a:p>
            <a:r>
              <a:rPr lang="zh-CN" altLang="en-US" dirty="0"/>
              <a:t>（</a:t>
            </a:r>
            <a:r>
              <a:rPr lang="en-US" altLang="zh-CN" dirty="0"/>
              <a:t>2</a:t>
            </a:r>
            <a:r>
              <a:rPr lang="zh-CN" altLang="en-US" dirty="0"/>
              <a:t>）充分发挥创意与互动的力量</a:t>
            </a:r>
            <a:endParaRPr lang="en-US" altLang="zh-CN" dirty="0"/>
          </a:p>
          <a:p>
            <a:r>
              <a:rPr lang="zh-CN" altLang="en-US" dirty="0"/>
              <a:t>（</a:t>
            </a:r>
            <a:r>
              <a:rPr lang="en-US" altLang="zh-CN" dirty="0"/>
              <a:t>3</a:t>
            </a:r>
            <a:r>
              <a:rPr lang="zh-CN" altLang="en-US" dirty="0"/>
              <a:t>）融合新兴技术提升营销效果</a:t>
            </a:r>
            <a:endParaRPr lang="en-US" altLang="zh-CN" dirty="0"/>
          </a:p>
          <a:p>
            <a:r>
              <a:rPr lang="zh-CN" altLang="en-US" dirty="0"/>
              <a:t>（</a:t>
            </a:r>
            <a:r>
              <a:rPr lang="en-US" altLang="zh-CN" dirty="0"/>
              <a:t>4</a:t>
            </a:r>
            <a:r>
              <a:rPr lang="zh-CN" altLang="en-US" dirty="0"/>
              <a:t>）注重数据分析与营销洞察</a:t>
            </a:r>
            <a:endParaRPr lang="en-US" altLang="zh-CN" dirty="0"/>
          </a:p>
          <a:p>
            <a:r>
              <a:rPr lang="zh-CN" altLang="en-US" dirty="0"/>
              <a:t>（</a:t>
            </a:r>
            <a:r>
              <a:rPr lang="en-US" altLang="zh-CN" dirty="0"/>
              <a:t>5</a:t>
            </a:r>
            <a:r>
              <a:rPr lang="zh-CN" altLang="en-US" dirty="0"/>
              <a:t>）应对挑战，保持创新活力</a:t>
            </a:r>
            <a:endParaRPr lang="en-US" altLang="zh-CN" dirty="0"/>
          </a:p>
        </p:txBody>
      </p:sp>
    </p:spTree>
    <p:extLst>
      <p:ext uri="{BB962C8B-B14F-4D97-AF65-F5344CB8AC3E}">
        <p14:creationId xmlns:p14="http://schemas.microsoft.com/office/powerpoint/2010/main" val="365218521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ED6B62F-247C-A15E-9149-DCAEFF7CD535}"/>
              </a:ext>
            </a:extLst>
          </p:cNvPr>
          <p:cNvSpPr>
            <a:spLocks noGrp="1"/>
          </p:cNvSpPr>
          <p:nvPr>
            <p:ph type="body" sz="quarter" idx="19"/>
          </p:nvPr>
        </p:nvSpPr>
        <p:spPr/>
        <p:txBody>
          <a:bodyPr/>
          <a:lstStyle/>
          <a:p>
            <a:r>
              <a:rPr lang="zh-CN" altLang="en-US" dirty="0"/>
              <a:t>第 </a:t>
            </a:r>
            <a:r>
              <a:rPr lang="en-US" altLang="zh-CN" dirty="0"/>
              <a:t>7 </a:t>
            </a:r>
            <a:r>
              <a:rPr lang="zh-CN" altLang="en-US" dirty="0"/>
              <a:t>章</a:t>
            </a:r>
          </a:p>
        </p:txBody>
      </p:sp>
      <p:sp>
        <p:nvSpPr>
          <p:cNvPr id="5" name="文本占位符 4">
            <a:extLst>
              <a:ext uri="{FF2B5EF4-FFF2-40B4-BE49-F238E27FC236}">
                <a16:creationId xmlns:a16="http://schemas.microsoft.com/office/drawing/2014/main" id="{DEA67DC0-F4C9-28C2-1E18-29947657DCB8}"/>
              </a:ext>
            </a:extLst>
          </p:cNvPr>
          <p:cNvSpPr>
            <a:spLocks noGrp="1"/>
          </p:cNvSpPr>
          <p:nvPr>
            <p:ph type="body" sz="quarter" idx="20"/>
          </p:nvPr>
        </p:nvSpPr>
        <p:spPr/>
        <p:txBody>
          <a:bodyPr/>
          <a:lstStyle/>
          <a:p>
            <a:r>
              <a:rPr lang="zh-CN" altLang="en-US" dirty="0"/>
              <a:t>电子商务服务创新与案例分析</a:t>
            </a:r>
          </a:p>
        </p:txBody>
      </p:sp>
    </p:spTree>
    <p:extLst>
      <p:ext uri="{BB962C8B-B14F-4D97-AF65-F5344CB8AC3E}">
        <p14:creationId xmlns:p14="http://schemas.microsoft.com/office/powerpoint/2010/main" val="8599566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2A8FEEE-15B2-EFEE-A9D1-2EDB738DB731}"/>
              </a:ext>
            </a:extLst>
          </p:cNvPr>
          <p:cNvSpPr>
            <a:spLocks noGrp="1"/>
          </p:cNvSpPr>
          <p:nvPr>
            <p:ph type="body" sz="quarter" idx="10"/>
          </p:nvPr>
        </p:nvSpPr>
        <p:spPr>
          <a:xfrm>
            <a:off x="316706" y="2650998"/>
            <a:ext cx="11558585" cy="1556003"/>
          </a:xfrm>
        </p:spPr>
        <p:txBody>
          <a:bodyPr/>
          <a:lstStyle/>
          <a:p>
            <a:pPr marL="457200" indent="-457200">
              <a:buFont typeface="+mj-lt"/>
              <a:buAutoNum type="arabicPeriod"/>
            </a:pPr>
            <a:r>
              <a:rPr lang="zh-CN" altLang="en-US" dirty="0"/>
              <a:t>理解电子商务服务创新的核心内涵、主要类型及驱动因素。</a:t>
            </a:r>
            <a:endParaRPr lang="en-US" altLang="zh-CN" dirty="0"/>
          </a:p>
          <a:p>
            <a:pPr marL="457200" indent="-457200">
              <a:buFont typeface="+mj-lt"/>
              <a:buAutoNum type="arabicPeriod"/>
            </a:pPr>
            <a:r>
              <a:rPr lang="zh-CN" altLang="en-US" dirty="0"/>
              <a:t>掌握分析电子商务服务创新实践案例的方法，并能评估其成效。</a:t>
            </a:r>
            <a:endParaRPr lang="en-US" altLang="zh-CN" dirty="0"/>
          </a:p>
          <a:p>
            <a:pPr marL="457200" indent="-457200">
              <a:buFont typeface="+mj-lt"/>
              <a:buAutoNum type="arabicPeriod"/>
            </a:pPr>
            <a:r>
              <a:rPr lang="zh-CN" altLang="en-US" dirty="0"/>
              <a:t>能够识别电子商务服务创新面临的挑战，并提出初步的应对思路。</a:t>
            </a:r>
          </a:p>
        </p:txBody>
      </p:sp>
    </p:spTree>
    <p:extLst>
      <p:ext uri="{BB962C8B-B14F-4D97-AF65-F5344CB8AC3E}">
        <p14:creationId xmlns:p14="http://schemas.microsoft.com/office/powerpoint/2010/main" val="22477141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5884966E-BF55-5F14-6298-3B9234F39E6E}"/>
              </a:ext>
            </a:extLst>
          </p:cNvPr>
          <p:cNvPicPr>
            <a:picLocks noGrp="1" noChangeAspect="1"/>
          </p:cNvPicPr>
          <p:nvPr>
            <p:ph type="pic" sz="quarter" idx="12"/>
          </p:nvPr>
        </p:nvPicPr>
        <p:blipFill rotWithShape="1">
          <a:blip r:embed="rId2"/>
          <a:srcRect l="-30904" r="-30904"/>
          <a:stretch>
            <a:fillRect/>
          </a:stretch>
        </p:blipFill>
        <p:spPr>
          <a:prstGeom prst="rect">
            <a:avLst/>
          </a:prstGeom>
        </p:spPr>
      </p:pic>
    </p:spTree>
    <p:extLst>
      <p:ext uri="{BB962C8B-B14F-4D97-AF65-F5344CB8AC3E}">
        <p14:creationId xmlns:p14="http://schemas.microsoft.com/office/powerpoint/2010/main" val="20706335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6381419-FDBB-E11E-C328-46DEF1BDF22E}"/>
              </a:ext>
            </a:extLst>
          </p:cNvPr>
          <p:cNvSpPr>
            <a:spLocks noGrp="1"/>
          </p:cNvSpPr>
          <p:nvPr>
            <p:ph type="body" sz="quarter" idx="15"/>
          </p:nvPr>
        </p:nvSpPr>
        <p:spPr/>
        <p:txBody>
          <a:bodyPr/>
          <a:lstStyle/>
          <a:p>
            <a:r>
              <a:rPr lang="en-US" altLang="zh-CN" dirty="0"/>
              <a:t>7.1</a:t>
            </a:r>
            <a:endParaRPr lang="zh-CN" altLang="en-US" dirty="0"/>
          </a:p>
        </p:txBody>
      </p:sp>
      <p:sp>
        <p:nvSpPr>
          <p:cNvPr id="6" name="文本占位符 5">
            <a:extLst>
              <a:ext uri="{FF2B5EF4-FFF2-40B4-BE49-F238E27FC236}">
                <a16:creationId xmlns:a16="http://schemas.microsoft.com/office/drawing/2014/main" id="{C512F678-8637-D09A-0BB0-55C1F95EE14F}"/>
              </a:ext>
            </a:extLst>
          </p:cNvPr>
          <p:cNvSpPr>
            <a:spLocks noGrp="1"/>
          </p:cNvSpPr>
          <p:nvPr>
            <p:ph type="body" sz="quarter" idx="16"/>
          </p:nvPr>
        </p:nvSpPr>
        <p:spPr/>
        <p:txBody>
          <a:bodyPr/>
          <a:lstStyle/>
          <a:p>
            <a:r>
              <a:rPr lang="zh-CN" altLang="en-US" dirty="0"/>
              <a:t>电子商务服务创新综述</a:t>
            </a:r>
          </a:p>
        </p:txBody>
      </p:sp>
    </p:spTree>
    <p:extLst>
      <p:ext uri="{BB962C8B-B14F-4D97-AF65-F5344CB8AC3E}">
        <p14:creationId xmlns:p14="http://schemas.microsoft.com/office/powerpoint/2010/main" val="32612799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FF9634A2-B3FB-DB8D-AF1F-D96976D6A676}"/>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046270AD-9480-B26C-F264-DEDA62A8D797}"/>
              </a:ext>
            </a:extLst>
          </p:cNvPr>
          <p:cNvSpPr>
            <a:spLocks noGrp="1"/>
          </p:cNvSpPr>
          <p:nvPr>
            <p:ph type="body" sz="quarter" idx="10"/>
          </p:nvPr>
        </p:nvSpPr>
        <p:spPr>
          <a:xfrm>
            <a:off x="316702" y="2147674"/>
            <a:ext cx="11558585" cy="3079497"/>
          </a:xfrm>
        </p:spPr>
        <p:txBody>
          <a:bodyPr/>
          <a:lstStyle/>
          <a:p>
            <a:r>
              <a:rPr lang="en-US" altLang="zh-CN" dirty="0"/>
              <a:t>7.1.1</a:t>
            </a:r>
            <a:r>
              <a:rPr lang="zh-CN" altLang="en-US" dirty="0"/>
              <a:t>　电子商务服务创新的驱动因素</a:t>
            </a:r>
            <a:endParaRPr lang="en-US" altLang="zh-CN" dirty="0"/>
          </a:p>
          <a:p>
            <a:r>
              <a:rPr lang="en-US" altLang="zh-CN" dirty="0"/>
              <a:t>1.</a:t>
            </a:r>
            <a:r>
              <a:rPr lang="zh-CN" altLang="en-US" dirty="0"/>
              <a:t>消费者需求升级与体验至上</a:t>
            </a:r>
            <a:endParaRPr lang="en-US" altLang="zh-CN" dirty="0"/>
          </a:p>
          <a:p>
            <a:r>
              <a:rPr lang="zh-CN" altLang="en-US" dirty="0"/>
              <a:t>在物质生活日益丰富的今天，消费者的需求结构已发生根本性转变：从“功能满足型”向“体验价值型”升级，从“标准化需求”向“个性化需求”转型，从“单一交易需求”向“情感与社交需求”延伸。这种需求升级成为推动服务创新的核心拉力，倒逼企业不断优化服务供给。</a:t>
            </a:r>
          </a:p>
        </p:txBody>
      </p:sp>
    </p:spTree>
    <p:extLst>
      <p:ext uri="{BB962C8B-B14F-4D97-AF65-F5344CB8AC3E}">
        <p14:creationId xmlns:p14="http://schemas.microsoft.com/office/powerpoint/2010/main" val="32810002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48AF1-9338-0492-5B32-F8351913C37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7A888B9-5E27-7474-E483-A25D43D6EE0C}"/>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DB693B34-3A26-8605-E751-2DCBAADBE40D}"/>
              </a:ext>
            </a:extLst>
          </p:cNvPr>
          <p:cNvSpPr>
            <a:spLocks noGrp="1"/>
          </p:cNvSpPr>
          <p:nvPr>
            <p:ph type="body" sz="quarter" idx="10"/>
          </p:nvPr>
        </p:nvSpPr>
        <p:spPr>
          <a:xfrm>
            <a:off x="316702" y="1385927"/>
            <a:ext cx="11558585" cy="4602991"/>
          </a:xfrm>
        </p:spPr>
        <p:txBody>
          <a:bodyPr/>
          <a:lstStyle/>
          <a:p>
            <a:r>
              <a:rPr lang="en-US" altLang="zh-CN" dirty="0"/>
              <a:t>7.1.1</a:t>
            </a:r>
            <a:r>
              <a:rPr lang="zh-CN" altLang="en-US" dirty="0"/>
              <a:t>　电子商务服务创新的驱动因素</a:t>
            </a:r>
            <a:endParaRPr lang="en-US" altLang="zh-CN" dirty="0"/>
          </a:p>
          <a:p>
            <a:r>
              <a:rPr lang="en-US" altLang="zh-CN" dirty="0"/>
              <a:t>2.</a:t>
            </a:r>
            <a:r>
              <a:rPr lang="zh-CN" altLang="en-US" dirty="0"/>
              <a:t>技术进步的赋能与催化</a:t>
            </a:r>
            <a:endParaRPr lang="en-US" altLang="zh-CN" dirty="0"/>
          </a:p>
          <a:p>
            <a:r>
              <a:rPr lang="zh-CN" altLang="en-US" dirty="0"/>
              <a:t>如果说消费者需求升级是服务创新的“拉力”，那么技术进步就是服务创新的“推力”。</a:t>
            </a:r>
            <a:endParaRPr lang="en-US" altLang="zh-CN" dirty="0"/>
          </a:p>
          <a:p>
            <a:r>
              <a:rPr lang="zh-CN" altLang="en-US" dirty="0"/>
              <a:t>在用户理解方面，大数据技术能够整合用户的静态数据（如年龄、性别、地域、消费能力等）与动态数据（如浏览记录、购买历史、搜索关键词、停留时长、互动行为等），构建</a:t>
            </a:r>
            <a:r>
              <a:rPr lang="en-US" altLang="zh-CN" dirty="0"/>
              <a:t>360</a:t>
            </a:r>
            <a:r>
              <a:rPr lang="zh-CN" altLang="en-US" dirty="0"/>
              <a:t>度精准用户画像。例如，阿里的“用户画像系统”包含 </a:t>
            </a:r>
            <a:r>
              <a:rPr lang="en-US" altLang="zh-CN" dirty="0"/>
              <a:t>1 000+</a:t>
            </a:r>
            <a:r>
              <a:rPr lang="zh-CN" altLang="en-US" dirty="0"/>
              <a:t>个用户标签，能够精准识别用户的消费偏好、生活习惯甚至潜在需求：通过分析用户购买的婴儿奶粉段数，可预判宝宝年龄，并推荐辅食、玩具等关联商品；通过分析用户的浏览与收藏行为，则能识别其装修阶段，进而推送相应的家居建材与软装方案。</a:t>
            </a:r>
          </a:p>
        </p:txBody>
      </p:sp>
    </p:spTree>
    <p:extLst>
      <p:ext uri="{BB962C8B-B14F-4D97-AF65-F5344CB8AC3E}">
        <p14:creationId xmlns:p14="http://schemas.microsoft.com/office/powerpoint/2010/main" val="315322831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B5842-31D5-CB34-CB24-AF78265BD19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604F024-3FD2-401B-55A1-34990FA237A9}"/>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07413F14-E50D-0B1F-E93E-4CA0C6FE8D93}"/>
              </a:ext>
            </a:extLst>
          </p:cNvPr>
          <p:cNvSpPr>
            <a:spLocks noGrp="1"/>
          </p:cNvSpPr>
          <p:nvPr>
            <p:ph type="body" sz="quarter" idx="10"/>
          </p:nvPr>
        </p:nvSpPr>
        <p:spPr>
          <a:xfrm>
            <a:off x="316702" y="624180"/>
            <a:ext cx="11558585" cy="6126485"/>
          </a:xfrm>
        </p:spPr>
        <p:txBody>
          <a:bodyPr/>
          <a:lstStyle/>
          <a:p>
            <a:r>
              <a:rPr lang="en-US" altLang="zh-CN" dirty="0"/>
              <a:t>7.1.1</a:t>
            </a:r>
            <a:r>
              <a:rPr lang="zh-CN" altLang="en-US" dirty="0"/>
              <a:t>　电子商务服务创新的驱动因素</a:t>
            </a:r>
            <a:endParaRPr lang="en-US" altLang="zh-CN" dirty="0"/>
          </a:p>
          <a:p>
            <a:r>
              <a:rPr lang="en-US" altLang="zh-CN" dirty="0"/>
              <a:t>2.</a:t>
            </a:r>
            <a:r>
              <a:rPr lang="zh-CN" altLang="en-US" dirty="0"/>
              <a:t>技术进步的赋能与催化</a:t>
            </a:r>
            <a:endParaRPr lang="en-US" altLang="zh-CN" dirty="0"/>
          </a:p>
          <a:p>
            <a:r>
              <a:rPr lang="zh-CN" altLang="en-US" dirty="0"/>
              <a:t>在需求预测方面，</a:t>
            </a:r>
            <a:r>
              <a:rPr lang="en-US" altLang="zh-CN" dirty="0"/>
              <a:t>AI</a:t>
            </a:r>
            <a:r>
              <a:rPr lang="zh-CN" altLang="en-US" dirty="0"/>
              <a:t>算法能够基于用户画像与历史数据，预测用户的未来消费行为。例如，亚马逊的“</a:t>
            </a:r>
            <a:r>
              <a:rPr lang="en-US" altLang="zh-CN" dirty="0"/>
              <a:t>anticipatory shipping”</a:t>
            </a:r>
            <a:r>
              <a:rPr lang="zh-CN" altLang="en-US" dirty="0"/>
              <a:t>（预判发货）技术，通过分析用户的购买频率、季节因素、促销活动等数据，提前将商品部署至离用户最近的仓库，当用户下单时，商品已在“路上”，从而极大缩短了配送时间；京东的“需求预测系统”能够精准预测各区域、各品类的销量，准确率高达</a:t>
            </a:r>
            <a:r>
              <a:rPr lang="en-US" altLang="zh-CN" dirty="0"/>
              <a:t>85%</a:t>
            </a:r>
            <a:r>
              <a:rPr lang="zh-CN" altLang="en-US" dirty="0"/>
              <a:t>以上，为前置仓备货、库存优化提供了数据 支撑。</a:t>
            </a:r>
          </a:p>
          <a:p>
            <a:r>
              <a:rPr lang="zh-CN" altLang="en-US" dirty="0"/>
              <a:t>在自动化服务方面，</a:t>
            </a:r>
            <a:r>
              <a:rPr lang="en-US" altLang="zh-CN" dirty="0"/>
              <a:t>AI</a:t>
            </a:r>
            <a:r>
              <a:rPr lang="zh-CN" altLang="en-US" dirty="0"/>
              <a:t>聊天机器人、智能推荐引擎、自动化售后处理系统等应用，实现了服务的</a:t>
            </a:r>
            <a:r>
              <a:rPr lang="en-US" altLang="zh-CN" dirty="0"/>
              <a:t>7×24</a:t>
            </a:r>
            <a:r>
              <a:rPr lang="zh-CN" altLang="en-US" dirty="0"/>
              <a:t>小时不间断交付。例如，阿里的“阿里小蜜”智能客服能够处理咨询、下单、售后等全流程服务，支持文本、语音、图片等多种交互方式，理解用户的自然语言意图，解决率达到</a:t>
            </a:r>
            <a:r>
              <a:rPr lang="en-US" altLang="zh-CN" dirty="0"/>
              <a:t>92%</a:t>
            </a:r>
            <a:r>
              <a:rPr lang="zh-CN" altLang="en-US" dirty="0"/>
              <a:t>，相当于</a:t>
            </a:r>
            <a:r>
              <a:rPr lang="en-US" altLang="zh-CN" dirty="0"/>
              <a:t>10</a:t>
            </a:r>
            <a:r>
              <a:rPr lang="zh-CN" altLang="en-US" dirty="0"/>
              <a:t>万名人工客服的工作效率；淘宝的“智能推荐引擎”采用协同过滤算法、深度学习算法等，为用户推荐个性化商品，带来的交易额占平台总交易额的</a:t>
            </a:r>
            <a:r>
              <a:rPr lang="en-US" altLang="zh-CN" dirty="0"/>
              <a:t>60%</a:t>
            </a:r>
            <a:r>
              <a:rPr lang="zh-CN" altLang="en-US" dirty="0"/>
              <a:t>以上。</a:t>
            </a:r>
          </a:p>
        </p:txBody>
      </p:sp>
    </p:spTree>
    <p:extLst>
      <p:ext uri="{BB962C8B-B14F-4D97-AF65-F5344CB8AC3E}">
        <p14:creationId xmlns:p14="http://schemas.microsoft.com/office/powerpoint/2010/main" val="82856211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9120F-2FB7-EB61-881C-43983C02FE5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02872B9-B2B5-83F5-72AE-BDA2C1A3A3C4}"/>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5A2EA56D-A6AC-186B-62AE-2466AE6C3C6E}"/>
              </a:ext>
            </a:extLst>
          </p:cNvPr>
          <p:cNvSpPr>
            <a:spLocks noGrp="1"/>
          </p:cNvSpPr>
          <p:nvPr>
            <p:ph type="body" sz="quarter" idx="10"/>
          </p:nvPr>
        </p:nvSpPr>
        <p:spPr>
          <a:xfrm>
            <a:off x="316702" y="2655505"/>
            <a:ext cx="11558585" cy="2063835"/>
          </a:xfrm>
        </p:spPr>
        <p:txBody>
          <a:bodyPr/>
          <a:lstStyle/>
          <a:p>
            <a:r>
              <a:rPr lang="en-US" altLang="zh-CN" dirty="0"/>
              <a:t>7.1.1</a:t>
            </a:r>
            <a:r>
              <a:rPr lang="zh-CN" altLang="en-US" dirty="0"/>
              <a:t>　电子商务服务创新的驱动因素</a:t>
            </a:r>
            <a:endParaRPr lang="en-US" altLang="zh-CN" dirty="0"/>
          </a:p>
          <a:p>
            <a:r>
              <a:rPr lang="en-US" altLang="zh-CN" dirty="0"/>
              <a:t>3.</a:t>
            </a:r>
            <a:r>
              <a:rPr lang="zh-CN" altLang="en-US" dirty="0"/>
              <a:t>市场竞争加剧与差异化诉求</a:t>
            </a:r>
            <a:endParaRPr lang="en-US" altLang="zh-CN" dirty="0"/>
          </a:p>
          <a:p>
            <a:r>
              <a:rPr lang="zh-CN" altLang="en-US" dirty="0"/>
              <a:t>在商品同质化严重、竞争激烈的市场环境下，难以模仿的独特服务体验成为企业。构建品牌认知、获取用户忠诚、实现口碑传播的核心差异化手段，是从竞争中突围的关键。</a:t>
            </a:r>
          </a:p>
        </p:txBody>
      </p:sp>
    </p:spTree>
    <p:extLst>
      <p:ext uri="{BB962C8B-B14F-4D97-AF65-F5344CB8AC3E}">
        <p14:creationId xmlns:p14="http://schemas.microsoft.com/office/powerpoint/2010/main" val="384908499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21AB0-CCB7-1DA9-C82C-6EFBF6FCADF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51C64FE-92C8-6D23-F645-2B02FBF4F227}"/>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09D69C4B-B2AA-4928-7E86-7498609358FA}"/>
              </a:ext>
            </a:extLst>
          </p:cNvPr>
          <p:cNvSpPr>
            <a:spLocks noGrp="1"/>
          </p:cNvSpPr>
          <p:nvPr>
            <p:ph type="body" sz="quarter" idx="10"/>
          </p:nvPr>
        </p:nvSpPr>
        <p:spPr>
          <a:xfrm>
            <a:off x="316702" y="2655505"/>
            <a:ext cx="11558585" cy="2063835"/>
          </a:xfrm>
        </p:spPr>
        <p:txBody>
          <a:bodyPr/>
          <a:lstStyle/>
          <a:p>
            <a:r>
              <a:rPr lang="en-US" altLang="zh-CN" dirty="0"/>
              <a:t>7.1.1</a:t>
            </a:r>
            <a:r>
              <a:rPr lang="zh-CN" altLang="en-US" dirty="0"/>
              <a:t>　电子商务服务创新的驱动因素</a:t>
            </a:r>
            <a:endParaRPr lang="en-US" altLang="zh-CN" dirty="0"/>
          </a:p>
          <a:p>
            <a:r>
              <a:rPr lang="en-US" altLang="zh-CN" dirty="0"/>
              <a:t>4.</a:t>
            </a:r>
            <a:r>
              <a:rPr lang="zh-CN" altLang="en-US" dirty="0"/>
              <a:t>企业效率提升与成本优化</a:t>
            </a:r>
            <a:endParaRPr lang="en-US" altLang="zh-CN" dirty="0"/>
          </a:p>
          <a:p>
            <a:r>
              <a:rPr lang="zh-CN" altLang="en-US" dirty="0"/>
              <a:t>服务创新不仅是满足用户需求、应对市场竞争的外部要求，也是企业提升运营效率、降低成本的内在诉求。</a:t>
            </a:r>
          </a:p>
        </p:txBody>
      </p:sp>
    </p:spTree>
    <p:extLst>
      <p:ext uri="{BB962C8B-B14F-4D97-AF65-F5344CB8AC3E}">
        <p14:creationId xmlns:p14="http://schemas.microsoft.com/office/powerpoint/2010/main" val="184421029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BDEAB-3D3A-7734-B7D4-9BDE83F683C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48CAD7D-A730-33D5-A24A-08A4CD2D35F7}"/>
              </a:ext>
            </a:extLst>
          </p:cNvPr>
          <p:cNvSpPr>
            <a:spLocks noGrp="1"/>
          </p:cNvSpPr>
          <p:nvPr>
            <p:ph type="title"/>
          </p:nvPr>
        </p:nvSpPr>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9882859C-2230-20CA-D9A9-40B95C541363}"/>
              </a:ext>
            </a:extLst>
          </p:cNvPr>
          <p:cNvSpPr>
            <a:spLocks noGrp="1"/>
          </p:cNvSpPr>
          <p:nvPr>
            <p:ph type="body" sz="quarter" idx="10"/>
          </p:nvPr>
        </p:nvSpPr>
        <p:spPr>
          <a:xfrm>
            <a:off x="316702" y="2655504"/>
            <a:ext cx="11558585" cy="2063835"/>
          </a:xfrm>
        </p:spPr>
        <p:txBody>
          <a:bodyPr/>
          <a:lstStyle/>
          <a:p>
            <a:r>
              <a:rPr lang="en-US" altLang="zh-CN" dirty="0"/>
              <a:t>1.2.1</a:t>
            </a:r>
            <a:r>
              <a:rPr lang="zh-CN" altLang="en-US" dirty="0"/>
              <a:t>　电子商务创新的方向</a:t>
            </a:r>
            <a:endParaRPr lang="en-US" altLang="zh-CN" dirty="0"/>
          </a:p>
          <a:p>
            <a:r>
              <a:rPr lang="en-US" altLang="zh-CN" dirty="0"/>
              <a:t>4.</a:t>
            </a:r>
            <a:r>
              <a:rPr lang="zh-CN" altLang="en-US" dirty="0"/>
              <a:t>电子商务管理创新</a:t>
            </a:r>
            <a:endParaRPr lang="en-US" altLang="zh-CN" dirty="0"/>
          </a:p>
          <a:p>
            <a:r>
              <a:rPr lang="zh-CN" altLang="en-US" dirty="0"/>
              <a:t>电子商务管理创新是推动企业发展和行业进步的内部动力，应以高效协同与可持续发展为创新目标。其中，团队管理、供应链管理、配送服务管理等核心环节，皆可有所创新。</a:t>
            </a:r>
          </a:p>
        </p:txBody>
      </p:sp>
    </p:spTree>
    <p:extLst>
      <p:ext uri="{BB962C8B-B14F-4D97-AF65-F5344CB8AC3E}">
        <p14:creationId xmlns:p14="http://schemas.microsoft.com/office/powerpoint/2010/main" val="15840248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D402C-4B64-2FBF-255F-D77F5CD8B8B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7B63D52-3B55-0CFC-E61D-52817355EDC0}"/>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E5835288-BE5C-47DC-F45C-623EA3E5EE22}"/>
              </a:ext>
            </a:extLst>
          </p:cNvPr>
          <p:cNvSpPr>
            <a:spLocks noGrp="1"/>
          </p:cNvSpPr>
          <p:nvPr>
            <p:ph type="body" sz="quarter" idx="10"/>
          </p:nvPr>
        </p:nvSpPr>
        <p:spPr>
          <a:xfrm>
            <a:off x="316702" y="2401591"/>
            <a:ext cx="11558585" cy="2571666"/>
          </a:xfrm>
        </p:spPr>
        <p:txBody>
          <a:bodyPr/>
          <a:lstStyle/>
          <a:p>
            <a:r>
              <a:rPr lang="en-US" altLang="zh-CN" dirty="0"/>
              <a:t>7.1.2</a:t>
            </a:r>
            <a:r>
              <a:rPr lang="zh-CN" altLang="en-US" dirty="0"/>
              <a:t>　电子商务服务创新的主要类型</a:t>
            </a:r>
            <a:endParaRPr lang="en-US" altLang="zh-CN" dirty="0"/>
          </a:p>
          <a:p>
            <a:r>
              <a:rPr lang="en-US" altLang="zh-CN" dirty="0"/>
              <a:t>1.</a:t>
            </a:r>
            <a:r>
              <a:rPr lang="zh-CN" altLang="en-US" dirty="0"/>
              <a:t>售前服务创新：从被动响应到主动引导</a:t>
            </a:r>
            <a:endParaRPr lang="en-US" altLang="zh-CN" dirty="0"/>
          </a:p>
          <a:p>
            <a:r>
              <a:rPr lang="zh-CN" altLang="en-US" dirty="0"/>
              <a:t>售前服务是用户产生需求后、购买商品前的关键环节，核心目标是帮助用户快速找到符合需求的商品、降低决策成本、激发购买欲望。其目标是降低用户决策成本，激发购买欲望。核心是通过技术主动挖掘需求，提供智能化、沉浸式的购物引导。</a:t>
            </a:r>
          </a:p>
        </p:txBody>
      </p:sp>
    </p:spTree>
    <p:extLst>
      <p:ext uri="{BB962C8B-B14F-4D97-AF65-F5344CB8AC3E}">
        <p14:creationId xmlns:p14="http://schemas.microsoft.com/office/powerpoint/2010/main" val="121513971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84A37-D5E7-2C70-BD68-211E0BA44AB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5337FFB-2BFC-8324-E673-FEAA90BDCD01}"/>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B3B31E6C-4669-0030-AA78-761FC31676C4}"/>
              </a:ext>
            </a:extLst>
          </p:cNvPr>
          <p:cNvSpPr>
            <a:spLocks noGrp="1"/>
          </p:cNvSpPr>
          <p:nvPr>
            <p:ph type="body" sz="quarter" idx="10"/>
          </p:nvPr>
        </p:nvSpPr>
        <p:spPr>
          <a:xfrm>
            <a:off x="316702" y="2401591"/>
            <a:ext cx="11558585" cy="2571666"/>
          </a:xfrm>
        </p:spPr>
        <p:txBody>
          <a:bodyPr/>
          <a:lstStyle/>
          <a:p>
            <a:r>
              <a:rPr lang="en-US" altLang="zh-CN" dirty="0"/>
              <a:t>7.1.2</a:t>
            </a:r>
            <a:r>
              <a:rPr lang="zh-CN" altLang="en-US" dirty="0"/>
              <a:t>　电子商务服务创新的主要类型</a:t>
            </a:r>
            <a:endParaRPr lang="en-US" altLang="zh-CN" dirty="0"/>
          </a:p>
          <a:p>
            <a:r>
              <a:rPr lang="en-US" altLang="zh-CN" dirty="0"/>
              <a:t>2.</a:t>
            </a:r>
            <a:r>
              <a:rPr lang="zh-CN" altLang="en-US" dirty="0"/>
              <a:t>售中服务创新：实现无缝化、便捷化交易</a:t>
            </a:r>
            <a:endParaRPr lang="en-US" altLang="zh-CN" dirty="0"/>
          </a:p>
          <a:p>
            <a:r>
              <a:rPr lang="zh-CN" altLang="en-US" dirty="0"/>
              <a:t>售中服务是用户从下单到收到商品的关键环节，核心目标是简化交易流程、提升交易透明度、保障交易安全，为用户提供无缝、便捷、安心的购物体验。其核心是优化从下单到收货的流程，提升交易透明度与安全感，打造无缝体验。</a:t>
            </a:r>
          </a:p>
        </p:txBody>
      </p:sp>
    </p:spTree>
    <p:extLst>
      <p:ext uri="{BB962C8B-B14F-4D97-AF65-F5344CB8AC3E}">
        <p14:creationId xmlns:p14="http://schemas.microsoft.com/office/powerpoint/2010/main" val="108867209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C848A-92E7-690A-C6AF-4C00EA834EC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D79C722-E824-29DE-55A4-F808B88B57A4}"/>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0B6ADF81-3505-80D9-226E-31A0CD39FEFE}"/>
              </a:ext>
            </a:extLst>
          </p:cNvPr>
          <p:cNvSpPr>
            <a:spLocks noGrp="1"/>
          </p:cNvSpPr>
          <p:nvPr>
            <p:ph type="body" sz="quarter" idx="10"/>
          </p:nvPr>
        </p:nvSpPr>
        <p:spPr>
          <a:xfrm>
            <a:off x="316702" y="2655506"/>
            <a:ext cx="11558585" cy="2063835"/>
          </a:xfrm>
        </p:spPr>
        <p:txBody>
          <a:bodyPr/>
          <a:lstStyle/>
          <a:p>
            <a:r>
              <a:rPr lang="en-US" altLang="zh-CN" dirty="0"/>
              <a:t>7.1.2</a:t>
            </a:r>
            <a:r>
              <a:rPr lang="zh-CN" altLang="en-US" dirty="0"/>
              <a:t>　电子商务服务创新的主要类型</a:t>
            </a:r>
            <a:endParaRPr lang="en-US" altLang="zh-CN" dirty="0"/>
          </a:p>
          <a:p>
            <a:r>
              <a:rPr lang="en-US" altLang="zh-CN" dirty="0"/>
              <a:t>3.</a:t>
            </a:r>
            <a:r>
              <a:rPr lang="zh-CN" altLang="en-US" dirty="0"/>
              <a:t>售后服务创新：从被动维权到主动保障与增值</a:t>
            </a:r>
            <a:endParaRPr lang="en-US" altLang="zh-CN" dirty="0"/>
          </a:p>
          <a:p>
            <a:r>
              <a:rPr lang="zh-CN" altLang="en-US" dirty="0"/>
              <a:t>售后服务是用户购买商品后的关键环节，核心目标是解决用户的使用问题、保障用户的合法权益，在解决用户问题的基础上，通过增值服务提升用户满意度与长期忠诚度。</a:t>
            </a:r>
          </a:p>
        </p:txBody>
      </p:sp>
    </p:spTree>
    <p:extLst>
      <p:ext uri="{BB962C8B-B14F-4D97-AF65-F5344CB8AC3E}">
        <p14:creationId xmlns:p14="http://schemas.microsoft.com/office/powerpoint/2010/main" val="187470887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8B184-17E7-5A1E-9195-5C06D5BD9DE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5CDBAD9-D40B-8393-65B7-50367A3CD03B}"/>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6F3A9D21-FCD2-9414-89F7-5A28688137E5}"/>
              </a:ext>
            </a:extLst>
          </p:cNvPr>
          <p:cNvSpPr>
            <a:spLocks noGrp="1"/>
          </p:cNvSpPr>
          <p:nvPr>
            <p:ph type="body" sz="quarter" idx="10"/>
          </p:nvPr>
        </p:nvSpPr>
        <p:spPr>
          <a:xfrm>
            <a:off x="316702" y="2147675"/>
            <a:ext cx="11558585" cy="3079497"/>
          </a:xfrm>
        </p:spPr>
        <p:txBody>
          <a:bodyPr/>
          <a:lstStyle/>
          <a:p>
            <a:r>
              <a:rPr lang="en-US" altLang="zh-CN" dirty="0"/>
              <a:t>7.1.2</a:t>
            </a:r>
            <a:r>
              <a:rPr lang="zh-CN" altLang="en-US" dirty="0"/>
              <a:t>　电子商务服务创新的主要类型</a:t>
            </a:r>
            <a:endParaRPr lang="en-US" altLang="zh-CN" dirty="0"/>
          </a:p>
          <a:p>
            <a:r>
              <a:rPr lang="en-US" altLang="zh-CN" dirty="0"/>
              <a:t>4.</a:t>
            </a:r>
            <a:r>
              <a:rPr lang="zh-CN" altLang="en-US" dirty="0"/>
              <a:t>跨界融合式服务创新：构建“服务</a:t>
            </a:r>
            <a:r>
              <a:rPr lang="en-US" altLang="zh-CN" dirty="0"/>
              <a:t>+”</a:t>
            </a:r>
            <a:r>
              <a:rPr lang="zh-CN" altLang="en-US" dirty="0"/>
              <a:t>生态</a:t>
            </a:r>
            <a:endParaRPr lang="en-US" altLang="zh-CN" dirty="0"/>
          </a:p>
          <a:p>
            <a:r>
              <a:rPr lang="zh-CN" altLang="en-US" dirty="0"/>
              <a:t>跨界融合式服务创新是电子商务服务创新的高级形态，核心逻辑是打破行业边界、场景边界与渠道边界，将电商服务与其他行业的服务（如内容服务、金融服务、线下体验服务等）深度融合，构建“一站式”的服务生态，满足用户的多元化需求。这是创新的高级形态，通过打破行业边界，将电商服务与其他领域深度融合，创造一站式解决方案。</a:t>
            </a:r>
          </a:p>
        </p:txBody>
      </p:sp>
    </p:spTree>
    <p:extLst>
      <p:ext uri="{BB962C8B-B14F-4D97-AF65-F5344CB8AC3E}">
        <p14:creationId xmlns:p14="http://schemas.microsoft.com/office/powerpoint/2010/main" val="146985049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A1FF4-8887-642E-E18B-FE6FDECB545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ADD0619-7DA8-4167-BBF3-50450B5DC38E}"/>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0AD953CA-E6D2-784B-D0A8-0E19A963FE10}"/>
              </a:ext>
            </a:extLst>
          </p:cNvPr>
          <p:cNvSpPr>
            <a:spLocks noGrp="1"/>
          </p:cNvSpPr>
          <p:nvPr>
            <p:ph type="body" sz="quarter" idx="10"/>
          </p:nvPr>
        </p:nvSpPr>
        <p:spPr>
          <a:xfrm>
            <a:off x="316702" y="1639845"/>
            <a:ext cx="11558585" cy="4095160"/>
          </a:xfrm>
        </p:spPr>
        <p:txBody>
          <a:bodyPr/>
          <a:lstStyle/>
          <a:p>
            <a:r>
              <a:rPr lang="en-US" altLang="zh-CN" dirty="0"/>
              <a:t>7.1.3</a:t>
            </a:r>
            <a:r>
              <a:rPr lang="zh-CN" altLang="en-US" dirty="0"/>
              <a:t>　电子商务服务创新面临的挑战与应对措施</a:t>
            </a:r>
            <a:endParaRPr lang="en-US" altLang="zh-CN" dirty="0"/>
          </a:p>
          <a:p>
            <a:r>
              <a:rPr lang="en-US" altLang="zh-CN" dirty="0"/>
              <a:t>1.</a:t>
            </a:r>
            <a:r>
              <a:rPr lang="zh-CN" altLang="en-US" dirty="0"/>
              <a:t>高成本与效益平衡</a:t>
            </a:r>
            <a:endParaRPr lang="en-US" altLang="zh-CN" dirty="0"/>
          </a:p>
          <a:p>
            <a:r>
              <a:rPr lang="zh-CN" altLang="en-US" dirty="0"/>
              <a:t>服务创新往往需要大量的投入，尤其是极致服务的提供，如分钟级配送、无条件退换货、个性化定制服务等，这意味着高昂的物流成本、人力成本、损耗成本与技术研发成本。例如，前置仓模式的即时配送服务，需要企业在城市的各个区域布局仓库，投入大量的资金用于仓库建设、设备采购、商品备货，同时承担较高的库存损耗成本；无条件退换货服务会导致企业的退货率上升，增加商品的二次处理成本与物流成本；个性化定制服务需要企业投入大量的技术资源用于用户数据挖掘、算法开发，同时承担定制化生产带来的生产成本上升。</a:t>
            </a:r>
          </a:p>
        </p:txBody>
      </p:sp>
    </p:spTree>
    <p:extLst>
      <p:ext uri="{BB962C8B-B14F-4D97-AF65-F5344CB8AC3E}">
        <p14:creationId xmlns:p14="http://schemas.microsoft.com/office/powerpoint/2010/main" val="110100148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665E5-21BB-64D1-ECD8-5D5229A2350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4F86EF8-A7FA-40E8-260E-6804735E4197}"/>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07A4EF65-B385-C40C-5CA4-3AFBF7B0A3FD}"/>
              </a:ext>
            </a:extLst>
          </p:cNvPr>
          <p:cNvSpPr>
            <a:spLocks noGrp="1"/>
          </p:cNvSpPr>
          <p:nvPr>
            <p:ph type="body" sz="quarter" idx="10"/>
          </p:nvPr>
        </p:nvSpPr>
        <p:spPr>
          <a:xfrm>
            <a:off x="316702" y="1893761"/>
            <a:ext cx="11558585" cy="3587329"/>
          </a:xfrm>
        </p:spPr>
        <p:txBody>
          <a:bodyPr/>
          <a:lstStyle/>
          <a:p>
            <a:r>
              <a:rPr lang="en-US" altLang="zh-CN" dirty="0"/>
              <a:t>7.1.3</a:t>
            </a:r>
            <a:r>
              <a:rPr lang="zh-CN" altLang="en-US" dirty="0"/>
              <a:t>　电子商务服务创新面临的挑战与应对措施</a:t>
            </a:r>
            <a:endParaRPr lang="en-US" altLang="zh-CN" dirty="0"/>
          </a:p>
          <a:p>
            <a:r>
              <a:rPr lang="en-US" altLang="zh-CN" dirty="0"/>
              <a:t>2.</a:t>
            </a:r>
            <a:r>
              <a:rPr lang="zh-CN" altLang="en-US" dirty="0"/>
              <a:t>规模化与个性化的矛盾</a:t>
            </a:r>
            <a:endParaRPr lang="en-US" altLang="zh-CN" dirty="0"/>
          </a:p>
          <a:p>
            <a:r>
              <a:rPr lang="zh-CN" altLang="en-US" dirty="0"/>
              <a:t>规模化与个性化是服务创新中一对难以调和的矛盾。</a:t>
            </a:r>
            <a:endParaRPr lang="en-US" altLang="zh-CN" dirty="0"/>
          </a:p>
          <a:p>
            <a:r>
              <a:rPr lang="zh-CN" altLang="en-US" dirty="0"/>
              <a:t>一方面，标准化的服务流程易于规模化复制，能够降低服务成本、提高服务效率，满足大规模用户的基本需求。</a:t>
            </a:r>
            <a:endParaRPr lang="en-US" altLang="zh-CN" dirty="0"/>
          </a:p>
          <a:p>
            <a:r>
              <a:rPr lang="zh-CN" altLang="en-US" dirty="0"/>
              <a:t>另一方面，高度个性化的服务能够精准满足用户的独特需求，提升用户体验与忠诚度，但难以实现规模化运营。</a:t>
            </a:r>
            <a:endParaRPr lang="en-US" altLang="zh-CN" dirty="0"/>
          </a:p>
        </p:txBody>
      </p:sp>
    </p:spTree>
    <p:extLst>
      <p:ext uri="{BB962C8B-B14F-4D97-AF65-F5344CB8AC3E}">
        <p14:creationId xmlns:p14="http://schemas.microsoft.com/office/powerpoint/2010/main" val="204724772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A02B4-2FAF-55AB-7E75-434107C7A54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37E8F00-B56D-9CEF-72B6-22B4B9A2033A}"/>
              </a:ext>
            </a:extLst>
          </p:cNvPr>
          <p:cNvSpPr>
            <a:spLocks noGrp="1"/>
          </p:cNvSpPr>
          <p:nvPr>
            <p:ph type="title"/>
          </p:nvPr>
        </p:nvSpPr>
        <p:spPr/>
        <p:txBody>
          <a:bodyPr/>
          <a:lstStyle/>
          <a:p>
            <a:r>
              <a:rPr lang="zh-CN" altLang="en-US" dirty="0"/>
              <a:t>电子商务服务创新综述</a:t>
            </a:r>
          </a:p>
        </p:txBody>
      </p:sp>
      <p:sp>
        <p:nvSpPr>
          <p:cNvPr id="5" name="文本占位符 4">
            <a:extLst>
              <a:ext uri="{FF2B5EF4-FFF2-40B4-BE49-F238E27FC236}">
                <a16:creationId xmlns:a16="http://schemas.microsoft.com/office/drawing/2014/main" id="{A73E8FCD-2132-D5ED-9196-9997B867B1F4}"/>
              </a:ext>
            </a:extLst>
          </p:cNvPr>
          <p:cNvSpPr>
            <a:spLocks noGrp="1"/>
          </p:cNvSpPr>
          <p:nvPr>
            <p:ph type="body" sz="quarter" idx="10"/>
          </p:nvPr>
        </p:nvSpPr>
        <p:spPr>
          <a:xfrm>
            <a:off x="316702" y="2147677"/>
            <a:ext cx="11558585" cy="3079497"/>
          </a:xfrm>
        </p:spPr>
        <p:txBody>
          <a:bodyPr/>
          <a:lstStyle/>
          <a:p>
            <a:r>
              <a:rPr lang="en-US" altLang="zh-CN" dirty="0"/>
              <a:t>7.1.3</a:t>
            </a:r>
            <a:r>
              <a:rPr lang="zh-CN" altLang="en-US" dirty="0"/>
              <a:t>　电子商务服务创新面临的挑战与应对措施</a:t>
            </a:r>
            <a:endParaRPr lang="en-US" altLang="zh-CN" dirty="0"/>
          </a:p>
          <a:p>
            <a:r>
              <a:rPr lang="en-US" altLang="zh-CN" dirty="0"/>
              <a:t>3.</a:t>
            </a:r>
            <a:r>
              <a:rPr lang="zh-CN" altLang="en-US" dirty="0"/>
              <a:t>线上线下服务协同与体验一致</a:t>
            </a:r>
            <a:endParaRPr lang="en-US" altLang="zh-CN" dirty="0"/>
          </a:p>
          <a:p>
            <a:r>
              <a:rPr lang="zh-CN" altLang="en-US" dirty="0"/>
              <a:t>线上服务与线下服务各有优势与短板：线上服务具有便捷性、选择丰富、个性化推荐等优势，但缺乏实体体验，用户难以直观感受商品的品质、尺寸、使用效果等；线下服务具有体验感强、即时满足、专业咨询等优势，但数据化程度低，难以实现个性化推荐、精准营销等服务。</a:t>
            </a:r>
            <a:endParaRPr lang="en-US" altLang="zh-CN" dirty="0"/>
          </a:p>
        </p:txBody>
      </p:sp>
    </p:spTree>
    <p:extLst>
      <p:ext uri="{BB962C8B-B14F-4D97-AF65-F5344CB8AC3E}">
        <p14:creationId xmlns:p14="http://schemas.microsoft.com/office/powerpoint/2010/main" val="224355405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1878244-3585-0778-F482-C845310D79B7}"/>
              </a:ext>
            </a:extLst>
          </p:cNvPr>
          <p:cNvSpPr>
            <a:spLocks noGrp="1"/>
          </p:cNvSpPr>
          <p:nvPr>
            <p:ph type="body" sz="quarter" idx="15"/>
          </p:nvPr>
        </p:nvSpPr>
        <p:spPr/>
        <p:txBody>
          <a:bodyPr/>
          <a:lstStyle/>
          <a:p>
            <a:r>
              <a:rPr lang="en-US" altLang="zh-CN" dirty="0"/>
              <a:t>7.2</a:t>
            </a:r>
            <a:endParaRPr lang="zh-CN" altLang="en-US" dirty="0"/>
          </a:p>
        </p:txBody>
      </p:sp>
      <p:sp>
        <p:nvSpPr>
          <p:cNvPr id="5" name="文本占位符 4">
            <a:extLst>
              <a:ext uri="{FF2B5EF4-FFF2-40B4-BE49-F238E27FC236}">
                <a16:creationId xmlns:a16="http://schemas.microsoft.com/office/drawing/2014/main" id="{C8FAC4A5-437D-9CDD-A969-B2219F1CBE03}"/>
              </a:ext>
            </a:extLst>
          </p:cNvPr>
          <p:cNvSpPr>
            <a:spLocks noGrp="1"/>
          </p:cNvSpPr>
          <p:nvPr>
            <p:ph type="body" sz="quarter" idx="16"/>
          </p:nvPr>
        </p:nvSpPr>
        <p:spPr/>
        <p:txBody>
          <a:bodyPr/>
          <a:lstStyle/>
          <a:p>
            <a:r>
              <a:rPr lang="zh-CN" altLang="en-US" dirty="0"/>
              <a:t>电子商务服务创新案例分析</a:t>
            </a:r>
          </a:p>
        </p:txBody>
      </p:sp>
    </p:spTree>
    <p:extLst>
      <p:ext uri="{BB962C8B-B14F-4D97-AF65-F5344CB8AC3E}">
        <p14:creationId xmlns:p14="http://schemas.microsoft.com/office/powerpoint/2010/main" val="20358945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04DCE9DE-1944-5582-09FA-C709B3670A4A}"/>
              </a:ext>
            </a:extLst>
          </p:cNvPr>
          <p:cNvSpPr>
            <a:spLocks noGrp="1"/>
          </p:cNvSpPr>
          <p:nvPr>
            <p:ph type="title"/>
          </p:nvPr>
        </p:nvSpPr>
        <p:spPr/>
        <p:txBody>
          <a:bodyPr/>
          <a:lstStyle/>
          <a:p>
            <a:r>
              <a:rPr lang="zh-CN" altLang="en-US" dirty="0"/>
              <a:t>电子商务服务创新案例分析</a:t>
            </a:r>
          </a:p>
        </p:txBody>
      </p:sp>
      <p:sp>
        <p:nvSpPr>
          <p:cNvPr id="5" name="文本占位符 4">
            <a:extLst>
              <a:ext uri="{FF2B5EF4-FFF2-40B4-BE49-F238E27FC236}">
                <a16:creationId xmlns:a16="http://schemas.microsoft.com/office/drawing/2014/main" id="{5476A1A1-458A-6963-9F8C-57E0CF54C174}"/>
              </a:ext>
            </a:extLst>
          </p:cNvPr>
          <p:cNvSpPr>
            <a:spLocks noGrp="1"/>
          </p:cNvSpPr>
          <p:nvPr>
            <p:ph type="body" sz="quarter" idx="10"/>
          </p:nvPr>
        </p:nvSpPr>
        <p:spPr>
          <a:xfrm>
            <a:off x="316702" y="1132010"/>
            <a:ext cx="11558585" cy="5110823"/>
          </a:xfrm>
        </p:spPr>
        <p:txBody>
          <a:bodyPr/>
          <a:lstStyle/>
          <a:p>
            <a:r>
              <a:rPr lang="en-US" altLang="zh-CN" dirty="0"/>
              <a:t>7.2.1</a:t>
            </a:r>
            <a:r>
              <a:rPr lang="zh-CN" altLang="en-US" dirty="0"/>
              <a:t>　京东</a:t>
            </a:r>
            <a:r>
              <a:rPr lang="en-US" altLang="zh-CN" dirty="0"/>
              <a:t>PLUS</a:t>
            </a:r>
            <a:r>
              <a:rPr lang="zh-CN" altLang="en-US" dirty="0"/>
              <a:t>会员体系：重塑电商履约服务的标杆</a:t>
            </a:r>
            <a:endParaRPr lang="en-US" altLang="zh-CN" dirty="0"/>
          </a:p>
          <a:p>
            <a:r>
              <a:rPr lang="en-US" altLang="zh-CN" dirty="0"/>
              <a:t>1.</a:t>
            </a:r>
            <a:r>
              <a:rPr lang="zh-CN" altLang="en-US" dirty="0"/>
              <a:t>京东</a:t>
            </a:r>
            <a:r>
              <a:rPr lang="en-US" altLang="zh-CN" dirty="0"/>
              <a:t>PLUS</a:t>
            </a:r>
            <a:r>
              <a:rPr lang="zh-CN" altLang="en-US" dirty="0"/>
              <a:t>会员体系的创新历程</a:t>
            </a:r>
            <a:endParaRPr lang="en-US" altLang="zh-CN" dirty="0"/>
          </a:p>
          <a:p>
            <a:r>
              <a:rPr lang="zh-CN" altLang="en-US" dirty="0"/>
              <a:t>京东</a:t>
            </a:r>
            <a:r>
              <a:rPr lang="en-US" altLang="zh-CN" dirty="0"/>
              <a:t>PLUS</a:t>
            </a:r>
            <a:r>
              <a:rPr lang="zh-CN" altLang="en-US" dirty="0"/>
              <a:t>会员体系的创新历程，是一个从“单一权益叠加”到“生态化服务整合”的演进过程。</a:t>
            </a:r>
          </a:p>
          <a:p>
            <a:r>
              <a:rPr lang="en-US" altLang="zh-CN" dirty="0"/>
              <a:t>2015</a:t>
            </a:r>
            <a:r>
              <a:rPr lang="zh-CN" altLang="en-US" dirty="0"/>
              <a:t>年，京东</a:t>
            </a:r>
            <a:r>
              <a:rPr lang="en-US" altLang="zh-CN" dirty="0"/>
              <a:t>PLUS</a:t>
            </a:r>
            <a:r>
              <a:rPr lang="zh-CN" altLang="en-US" dirty="0"/>
              <a:t>会员正式上线，初期会员权益主要围绕用户最核心的购物需求：物流与价格，推出了“全年</a:t>
            </a:r>
            <a:r>
              <a:rPr lang="en-US" altLang="zh-CN" dirty="0"/>
              <a:t>360</a:t>
            </a:r>
            <a:r>
              <a:rPr lang="zh-CN" altLang="en-US" dirty="0"/>
              <a:t>元免运费券”“自营商品</a:t>
            </a:r>
            <a:r>
              <a:rPr lang="en-US" altLang="zh-CN" dirty="0"/>
              <a:t>9.5</a:t>
            </a:r>
            <a:r>
              <a:rPr lang="zh-CN" altLang="en-US" dirty="0"/>
              <a:t>折优惠”“专属客服”三大核心权益。这一阶段的创新重点是解决用户购物过程中的核心痛点：免运费券解决了频繁购物的运费成本问题，</a:t>
            </a:r>
            <a:r>
              <a:rPr lang="en-US" altLang="zh-CN" dirty="0"/>
              <a:t>9.5</a:t>
            </a:r>
            <a:r>
              <a:rPr lang="zh-CN" altLang="en-US" dirty="0"/>
              <a:t>折优惠满足了用户对性价比的需求，专属客服提升了服务响应效率。凭借这些精准的权益设计，京东</a:t>
            </a:r>
            <a:r>
              <a:rPr lang="en-US" altLang="zh-CN" dirty="0"/>
              <a:t>PLUS</a:t>
            </a:r>
            <a:r>
              <a:rPr lang="zh-CN" altLang="en-US" dirty="0"/>
              <a:t>会员快速积累了第一批核心用户，截至</a:t>
            </a:r>
            <a:r>
              <a:rPr lang="en-US" altLang="zh-CN" dirty="0"/>
              <a:t>2017</a:t>
            </a:r>
            <a:r>
              <a:rPr lang="zh-CN" altLang="en-US" dirty="0"/>
              <a:t>年底，会员数量突破</a:t>
            </a:r>
            <a:r>
              <a:rPr lang="en-US" altLang="zh-CN" dirty="0"/>
              <a:t>1000 </a:t>
            </a:r>
            <a:r>
              <a:rPr lang="zh-CN" altLang="en-US" dirty="0"/>
              <a:t>万。</a:t>
            </a:r>
          </a:p>
        </p:txBody>
      </p:sp>
    </p:spTree>
    <p:extLst>
      <p:ext uri="{BB962C8B-B14F-4D97-AF65-F5344CB8AC3E}">
        <p14:creationId xmlns:p14="http://schemas.microsoft.com/office/powerpoint/2010/main" val="2930208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8F03D-C2A5-87E8-8CBE-D17504880C7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BF40355-A284-7C03-1A30-E5C8855E6F20}"/>
              </a:ext>
            </a:extLst>
          </p:cNvPr>
          <p:cNvSpPr>
            <a:spLocks noGrp="1"/>
          </p:cNvSpPr>
          <p:nvPr>
            <p:ph type="title"/>
          </p:nvPr>
        </p:nvSpPr>
        <p:spPr/>
        <p:txBody>
          <a:bodyPr/>
          <a:lstStyle/>
          <a:p>
            <a:r>
              <a:rPr lang="zh-CN" altLang="en-US" dirty="0"/>
              <a:t>电子商务服务创新案例分析</a:t>
            </a:r>
          </a:p>
        </p:txBody>
      </p:sp>
      <p:sp>
        <p:nvSpPr>
          <p:cNvPr id="5" name="文本占位符 4">
            <a:extLst>
              <a:ext uri="{FF2B5EF4-FFF2-40B4-BE49-F238E27FC236}">
                <a16:creationId xmlns:a16="http://schemas.microsoft.com/office/drawing/2014/main" id="{6189F6F5-6FC7-23C3-40C0-70654E5C99B4}"/>
              </a:ext>
            </a:extLst>
          </p:cNvPr>
          <p:cNvSpPr>
            <a:spLocks noGrp="1"/>
          </p:cNvSpPr>
          <p:nvPr>
            <p:ph type="body" sz="quarter" idx="10"/>
          </p:nvPr>
        </p:nvSpPr>
        <p:spPr>
          <a:xfrm>
            <a:off x="316702" y="2655504"/>
            <a:ext cx="11558585" cy="2063835"/>
          </a:xfrm>
        </p:spPr>
        <p:txBody>
          <a:bodyPr/>
          <a:lstStyle/>
          <a:p>
            <a:r>
              <a:rPr lang="en-US" altLang="zh-CN" dirty="0"/>
              <a:t>7.2.1</a:t>
            </a:r>
            <a:r>
              <a:rPr lang="zh-CN" altLang="en-US" dirty="0"/>
              <a:t>　京东</a:t>
            </a:r>
            <a:r>
              <a:rPr lang="en-US" altLang="zh-CN" dirty="0"/>
              <a:t>PLUS</a:t>
            </a:r>
            <a:r>
              <a:rPr lang="zh-CN" altLang="en-US" dirty="0"/>
              <a:t>会员体系：重塑电商履约服务的标杆</a:t>
            </a:r>
            <a:endParaRPr lang="en-US" altLang="zh-CN" dirty="0"/>
          </a:p>
          <a:p>
            <a:r>
              <a:rPr lang="en-US" altLang="zh-CN" dirty="0"/>
              <a:t>2.</a:t>
            </a:r>
            <a:r>
              <a:rPr lang="zh-CN" altLang="en-US" dirty="0"/>
              <a:t>京东</a:t>
            </a:r>
            <a:r>
              <a:rPr lang="en-US" altLang="zh-CN" dirty="0"/>
              <a:t>PLUS</a:t>
            </a:r>
            <a:r>
              <a:rPr lang="zh-CN" altLang="en-US" dirty="0"/>
              <a:t>会员体系的创新策略</a:t>
            </a:r>
            <a:endParaRPr lang="en-US" altLang="zh-CN" dirty="0"/>
          </a:p>
          <a:p>
            <a:r>
              <a:rPr lang="zh-CN" altLang="en-US" dirty="0"/>
              <a:t>京东</a:t>
            </a:r>
            <a:r>
              <a:rPr lang="en-US" altLang="zh-CN" dirty="0"/>
              <a:t>PLUS</a:t>
            </a:r>
            <a:r>
              <a:rPr lang="zh-CN" altLang="en-US" dirty="0"/>
              <a:t>会员体系的成功，并非偶然，而是基于京东强大的资源整合能力、数据驱动的精准运营、生态化的权益协同三大核心策略的系统落地。</a:t>
            </a:r>
          </a:p>
        </p:txBody>
      </p:sp>
    </p:spTree>
    <p:extLst>
      <p:ext uri="{BB962C8B-B14F-4D97-AF65-F5344CB8AC3E}">
        <p14:creationId xmlns:p14="http://schemas.microsoft.com/office/powerpoint/2010/main" val="221846779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a:extLst>
              <a:ext uri="{FF2B5EF4-FFF2-40B4-BE49-F238E27FC236}">
                <a16:creationId xmlns:a16="http://schemas.microsoft.com/office/drawing/2014/main" id="{47135FBD-BBA2-8A5F-698C-2EA364837B9C}"/>
              </a:ext>
            </a:extLst>
          </p:cNvPr>
          <p:cNvSpPr>
            <a:spLocks noGrp="1"/>
          </p:cNvSpPr>
          <p:nvPr>
            <p:ph type="body" sz="quarter" idx="10"/>
          </p:nvPr>
        </p:nvSpPr>
        <p:spPr>
          <a:xfrm>
            <a:off x="5956916" y="627964"/>
            <a:ext cx="1161473" cy="546963"/>
          </a:xfrm>
        </p:spPr>
        <p:txBody>
          <a:bodyPr/>
          <a:lstStyle/>
          <a:p>
            <a:r>
              <a:rPr lang="zh-CN" altLang="en-US" b="1" dirty="0"/>
              <a:t>第</a:t>
            </a:r>
            <a:r>
              <a:rPr lang="en-US" altLang="zh-CN" b="1" dirty="0"/>
              <a:t>1</a:t>
            </a:r>
            <a:r>
              <a:rPr lang="zh-CN" altLang="en-US" b="1" dirty="0"/>
              <a:t>章</a:t>
            </a:r>
          </a:p>
        </p:txBody>
      </p:sp>
      <p:sp>
        <p:nvSpPr>
          <p:cNvPr id="13" name="文本占位符 12">
            <a:extLst>
              <a:ext uri="{FF2B5EF4-FFF2-40B4-BE49-F238E27FC236}">
                <a16:creationId xmlns:a16="http://schemas.microsoft.com/office/drawing/2014/main" id="{B8990F08-6923-BAFF-014E-CB83654825B3}"/>
              </a:ext>
            </a:extLst>
          </p:cNvPr>
          <p:cNvSpPr>
            <a:spLocks noGrp="1"/>
          </p:cNvSpPr>
          <p:nvPr>
            <p:ph type="body" sz="quarter" idx="11"/>
          </p:nvPr>
        </p:nvSpPr>
        <p:spPr>
          <a:xfrm>
            <a:off x="5956917" y="1197877"/>
            <a:ext cx="6081202" cy="569913"/>
          </a:xfrm>
        </p:spPr>
        <p:txBody>
          <a:bodyPr/>
          <a:lstStyle/>
          <a:p>
            <a:r>
              <a:rPr lang="zh-CN" altLang="en-US" dirty="0"/>
              <a:t>电子商务创新概述</a:t>
            </a:r>
          </a:p>
        </p:txBody>
      </p:sp>
      <p:sp>
        <p:nvSpPr>
          <p:cNvPr id="14" name="文本占位符 13">
            <a:extLst>
              <a:ext uri="{FF2B5EF4-FFF2-40B4-BE49-F238E27FC236}">
                <a16:creationId xmlns:a16="http://schemas.microsoft.com/office/drawing/2014/main" id="{4F9C70E2-BE34-817F-8C2A-89BCD46EC9B2}"/>
              </a:ext>
            </a:extLst>
          </p:cNvPr>
          <p:cNvSpPr>
            <a:spLocks noGrp="1"/>
          </p:cNvSpPr>
          <p:nvPr>
            <p:ph type="body" sz="quarter" idx="12"/>
          </p:nvPr>
        </p:nvSpPr>
        <p:spPr>
          <a:xfrm>
            <a:off x="5956919" y="1949945"/>
            <a:ext cx="1161473" cy="546963"/>
          </a:xfrm>
        </p:spPr>
        <p:txBody>
          <a:bodyPr/>
          <a:lstStyle/>
          <a:p>
            <a:r>
              <a:rPr lang="zh-CN" altLang="en-US" b="1" dirty="0"/>
              <a:t>第</a:t>
            </a:r>
            <a:r>
              <a:rPr lang="en-US" altLang="zh-CN" b="1" dirty="0"/>
              <a:t>2</a:t>
            </a:r>
            <a:r>
              <a:rPr lang="zh-CN" altLang="en-US" b="1" dirty="0"/>
              <a:t>章</a:t>
            </a:r>
          </a:p>
        </p:txBody>
      </p:sp>
      <p:sp>
        <p:nvSpPr>
          <p:cNvPr id="15" name="文本占位符 14">
            <a:extLst>
              <a:ext uri="{FF2B5EF4-FFF2-40B4-BE49-F238E27FC236}">
                <a16:creationId xmlns:a16="http://schemas.microsoft.com/office/drawing/2014/main" id="{DCF78130-5686-3D7D-27AD-32615B5452CA}"/>
              </a:ext>
            </a:extLst>
          </p:cNvPr>
          <p:cNvSpPr>
            <a:spLocks noGrp="1"/>
          </p:cNvSpPr>
          <p:nvPr>
            <p:ph type="body" sz="quarter" idx="13"/>
          </p:nvPr>
        </p:nvSpPr>
        <p:spPr>
          <a:xfrm>
            <a:off x="5956920" y="2519858"/>
            <a:ext cx="6081202" cy="569913"/>
          </a:xfrm>
        </p:spPr>
        <p:txBody>
          <a:bodyPr/>
          <a:lstStyle/>
          <a:p>
            <a:r>
              <a:rPr lang="zh-CN" altLang="en-US" dirty="0"/>
              <a:t>电子商务模式创新与案例分析</a:t>
            </a:r>
          </a:p>
        </p:txBody>
      </p:sp>
      <p:sp>
        <p:nvSpPr>
          <p:cNvPr id="16" name="文本占位符 15">
            <a:extLst>
              <a:ext uri="{FF2B5EF4-FFF2-40B4-BE49-F238E27FC236}">
                <a16:creationId xmlns:a16="http://schemas.microsoft.com/office/drawing/2014/main" id="{B96BD674-E0B0-D4CF-3DCD-410D75197A4E}"/>
              </a:ext>
            </a:extLst>
          </p:cNvPr>
          <p:cNvSpPr>
            <a:spLocks noGrp="1"/>
          </p:cNvSpPr>
          <p:nvPr>
            <p:ph type="body" sz="quarter" idx="14"/>
          </p:nvPr>
        </p:nvSpPr>
        <p:spPr>
          <a:xfrm>
            <a:off x="5956917" y="3271926"/>
            <a:ext cx="1161473" cy="546963"/>
          </a:xfrm>
        </p:spPr>
        <p:txBody>
          <a:bodyPr/>
          <a:lstStyle/>
          <a:p>
            <a:r>
              <a:rPr lang="zh-CN" altLang="en-US" b="1" dirty="0"/>
              <a:t>第</a:t>
            </a:r>
            <a:r>
              <a:rPr lang="en-US" altLang="zh-CN" b="1" dirty="0"/>
              <a:t>3</a:t>
            </a:r>
            <a:r>
              <a:rPr lang="zh-CN" altLang="en-US" b="1" dirty="0"/>
              <a:t>章</a:t>
            </a:r>
          </a:p>
        </p:txBody>
      </p:sp>
      <p:sp>
        <p:nvSpPr>
          <p:cNvPr id="17" name="文本占位符 16">
            <a:extLst>
              <a:ext uri="{FF2B5EF4-FFF2-40B4-BE49-F238E27FC236}">
                <a16:creationId xmlns:a16="http://schemas.microsoft.com/office/drawing/2014/main" id="{6D918235-0C81-BA84-DE4F-A1B35AEF3370}"/>
              </a:ext>
            </a:extLst>
          </p:cNvPr>
          <p:cNvSpPr>
            <a:spLocks noGrp="1"/>
          </p:cNvSpPr>
          <p:nvPr>
            <p:ph type="body" sz="quarter" idx="15"/>
          </p:nvPr>
        </p:nvSpPr>
        <p:spPr>
          <a:xfrm>
            <a:off x="5956918" y="3841839"/>
            <a:ext cx="6081202" cy="569913"/>
          </a:xfrm>
        </p:spPr>
        <p:txBody>
          <a:bodyPr/>
          <a:lstStyle/>
          <a:p>
            <a:r>
              <a:rPr lang="zh-CN" altLang="en-US" dirty="0"/>
              <a:t>电子商务技术创新与案例分析</a:t>
            </a:r>
          </a:p>
        </p:txBody>
      </p:sp>
      <p:sp>
        <p:nvSpPr>
          <p:cNvPr id="18" name="文本占位符 17">
            <a:extLst>
              <a:ext uri="{FF2B5EF4-FFF2-40B4-BE49-F238E27FC236}">
                <a16:creationId xmlns:a16="http://schemas.microsoft.com/office/drawing/2014/main" id="{2505210B-CA2F-B527-1008-2010E3FE74ED}"/>
              </a:ext>
            </a:extLst>
          </p:cNvPr>
          <p:cNvSpPr>
            <a:spLocks noGrp="1"/>
          </p:cNvSpPr>
          <p:nvPr>
            <p:ph type="body" sz="quarter" idx="16"/>
          </p:nvPr>
        </p:nvSpPr>
        <p:spPr>
          <a:xfrm>
            <a:off x="5956915" y="4593907"/>
            <a:ext cx="1161473" cy="546963"/>
          </a:xfrm>
        </p:spPr>
        <p:txBody>
          <a:bodyPr/>
          <a:lstStyle/>
          <a:p>
            <a:r>
              <a:rPr lang="zh-CN" altLang="en-US" b="1" dirty="0"/>
              <a:t>第</a:t>
            </a:r>
            <a:r>
              <a:rPr lang="en-US" altLang="zh-CN" b="1" dirty="0"/>
              <a:t>4</a:t>
            </a:r>
            <a:r>
              <a:rPr lang="zh-CN" altLang="en-US" b="1" dirty="0"/>
              <a:t>章</a:t>
            </a:r>
          </a:p>
        </p:txBody>
      </p:sp>
      <p:sp>
        <p:nvSpPr>
          <p:cNvPr id="19" name="文本占位符 18">
            <a:extLst>
              <a:ext uri="{FF2B5EF4-FFF2-40B4-BE49-F238E27FC236}">
                <a16:creationId xmlns:a16="http://schemas.microsoft.com/office/drawing/2014/main" id="{DB01086F-E6BC-1D13-D845-3DCF74425254}"/>
              </a:ext>
            </a:extLst>
          </p:cNvPr>
          <p:cNvSpPr>
            <a:spLocks noGrp="1"/>
          </p:cNvSpPr>
          <p:nvPr>
            <p:ph type="body" sz="quarter" idx="17"/>
          </p:nvPr>
        </p:nvSpPr>
        <p:spPr>
          <a:xfrm>
            <a:off x="5956916" y="5163820"/>
            <a:ext cx="6081202" cy="569913"/>
          </a:xfrm>
        </p:spPr>
        <p:txBody>
          <a:bodyPr/>
          <a:lstStyle/>
          <a:p>
            <a:r>
              <a:rPr lang="zh-CN" altLang="en-US" dirty="0"/>
              <a:t>电子商务产品创新与案例分析</a:t>
            </a:r>
          </a:p>
        </p:txBody>
      </p:sp>
    </p:spTree>
    <p:extLst>
      <p:ext uri="{BB962C8B-B14F-4D97-AF65-F5344CB8AC3E}">
        <p14:creationId xmlns:p14="http://schemas.microsoft.com/office/powerpoint/2010/main" val="2901932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51A9B-FB9B-1BD7-AD4E-E5617841B8B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DA37FC2-D30F-C669-B996-32B70524FBE7}"/>
              </a:ext>
            </a:extLst>
          </p:cNvPr>
          <p:cNvSpPr>
            <a:spLocks noGrp="1"/>
          </p:cNvSpPr>
          <p:nvPr>
            <p:ph type="title"/>
          </p:nvPr>
        </p:nvSpPr>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3B614079-1646-11B9-93E4-93FEE28CD798}"/>
              </a:ext>
            </a:extLst>
          </p:cNvPr>
          <p:cNvSpPr>
            <a:spLocks noGrp="1"/>
          </p:cNvSpPr>
          <p:nvPr>
            <p:ph type="body" sz="quarter" idx="10"/>
          </p:nvPr>
        </p:nvSpPr>
        <p:spPr>
          <a:xfrm>
            <a:off x="316702" y="2655504"/>
            <a:ext cx="11558585" cy="2063835"/>
          </a:xfrm>
        </p:spPr>
        <p:txBody>
          <a:bodyPr/>
          <a:lstStyle/>
          <a:p>
            <a:r>
              <a:rPr lang="en-US" altLang="zh-CN" dirty="0"/>
              <a:t>1.2.1</a:t>
            </a:r>
            <a:r>
              <a:rPr lang="zh-CN" altLang="en-US" dirty="0"/>
              <a:t>　电子商务创新的方向</a:t>
            </a:r>
            <a:endParaRPr lang="en-US" altLang="zh-CN" dirty="0"/>
          </a:p>
          <a:p>
            <a:r>
              <a:rPr lang="en-US" altLang="zh-CN" dirty="0"/>
              <a:t>5.</a:t>
            </a:r>
            <a:r>
              <a:rPr lang="zh-CN" altLang="en-US" dirty="0"/>
              <a:t>电子商务营销创</a:t>
            </a:r>
            <a:endParaRPr lang="en-US" altLang="zh-CN" dirty="0"/>
          </a:p>
          <a:p>
            <a:r>
              <a:rPr lang="zh-CN" altLang="en-US" dirty="0"/>
              <a:t>新电子商务营销创新摆脱了传统广告的局限，形成了社交化、内容化、场景化的营销新生态。</a:t>
            </a:r>
          </a:p>
        </p:txBody>
      </p:sp>
    </p:spTree>
    <p:extLst>
      <p:ext uri="{BB962C8B-B14F-4D97-AF65-F5344CB8AC3E}">
        <p14:creationId xmlns:p14="http://schemas.microsoft.com/office/powerpoint/2010/main" val="2095040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0FB9B-DB6B-CB02-04C5-3515A4BDADB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7AE44B8-C75C-BB22-DB0B-CC68C8B0EE36}"/>
              </a:ext>
            </a:extLst>
          </p:cNvPr>
          <p:cNvSpPr>
            <a:spLocks noGrp="1"/>
          </p:cNvSpPr>
          <p:nvPr>
            <p:ph type="title"/>
          </p:nvPr>
        </p:nvSpPr>
        <p:spPr/>
        <p:txBody>
          <a:bodyPr/>
          <a:lstStyle/>
          <a:p>
            <a:r>
              <a:rPr lang="zh-CN" altLang="en-US" dirty="0"/>
              <a:t>电子商务服务创新案例分析</a:t>
            </a:r>
          </a:p>
        </p:txBody>
      </p:sp>
      <p:sp>
        <p:nvSpPr>
          <p:cNvPr id="5" name="文本占位符 4">
            <a:extLst>
              <a:ext uri="{FF2B5EF4-FFF2-40B4-BE49-F238E27FC236}">
                <a16:creationId xmlns:a16="http://schemas.microsoft.com/office/drawing/2014/main" id="{566CF862-5160-3949-EB65-36E754EB2F6F}"/>
              </a:ext>
            </a:extLst>
          </p:cNvPr>
          <p:cNvSpPr>
            <a:spLocks noGrp="1"/>
          </p:cNvSpPr>
          <p:nvPr>
            <p:ph type="body" sz="quarter" idx="10"/>
          </p:nvPr>
        </p:nvSpPr>
        <p:spPr>
          <a:xfrm>
            <a:off x="316702" y="1893757"/>
            <a:ext cx="11558585" cy="3587329"/>
          </a:xfrm>
        </p:spPr>
        <p:txBody>
          <a:bodyPr/>
          <a:lstStyle/>
          <a:p>
            <a:r>
              <a:rPr lang="en-US" altLang="zh-CN" dirty="0"/>
              <a:t>7.2.1</a:t>
            </a:r>
            <a:r>
              <a:rPr lang="zh-CN" altLang="en-US" dirty="0"/>
              <a:t>　京东</a:t>
            </a:r>
            <a:r>
              <a:rPr lang="en-US" altLang="zh-CN" dirty="0"/>
              <a:t>PLUS</a:t>
            </a:r>
            <a:r>
              <a:rPr lang="zh-CN" altLang="en-US" dirty="0"/>
              <a:t>会员体系：重塑电商履约服务的标杆</a:t>
            </a:r>
            <a:endParaRPr lang="en-US" altLang="zh-CN" dirty="0"/>
          </a:p>
          <a:p>
            <a:r>
              <a:rPr lang="en-US" altLang="zh-CN" dirty="0"/>
              <a:t>3.</a:t>
            </a:r>
            <a:r>
              <a:rPr lang="zh-CN" altLang="en-US" dirty="0"/>
              <a:t>京东</a:t>
            </a:r>
            <a:r>
              <a:rPr lang="en-US" altLang="zh-CN" dirty="0"/>
              <a:t>PLUS</a:t>
            </a:r>
            <a:r>
              <a:rPr lang="zh-CN" altLang="en-US" dirty="0"/>
              <a:t>会员体系的创新影响与启示</a:t>
            </a:r>
            <a:endParaRPr lang="en-US" altLang="zh-CN" dirty="0"/>
          </a:p>
          <a:p>
            <a:r>
              <a:rPr lang="zh-CN" altLang="en-US" dirty="0"/>
              <a:t>会员制的成功离不开京东物流的履约能力、自营商品的供应链优势，企业需立足自身核心资源构建服务壁垒，避免“无根基的权益堆砌”。</a:t>
            </a:r>
          </a:p>
          <a:p>
            <a:r>
              <a:rPr lang="zh-CN" altLang="en-US" dirty="0"/>
              <a:t>通过用户画像实现权益精准匹配，让会员感受到“权益为自己量身定制”，才能持续提升会员活跃度与续费意愿。免运费、折扣等高频刚需权益吸引用户加入，联合会员、优先购等低频高价值权益提升黏性，形成“加入</a:t>
            </a:r>
            <a:r>
              <a:rPr lang="en-US" altLang="zh-CN" dirty="0"/>
              <a:t>-</a:t>
            </a:r>
            <a:r>
              <a:rPr lang="zh-CN" altLang="en-US" dirty="0"/>
              <a:t>使用</a:t>
            </a:r>
            <a:r>
              <a:rPr lang="en-US" altLang="zh-CN" dirty="0"/>
              <a:t>-</a:t>
            </a:r>
            <a:r>
              <a:rPr lang="zh-CN" altLang="en-US" dirty="0"/>
              <a:t>依赖”的闭环。</a:t>
            </a:r>
          </a:p>
        </p:txBody>
      </p:sp>
    </p:spTree>
    <p:extLst>
      <p:ext uri="{BB962C8B-B14F-4D97-AF65-F5344CB8AC3E}">
        <p14:creationId xmlns:p14="http://schemas.microsoft.com/office/powerpoint/2010/main" val="258986023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70C9F-73BE-28B2-1F14-34B367DE69B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F8120A7-CE7A-B4DA-F363-C52B911721D1}"/>
              </a:ext>
            </a:extLst>
          </p:cNvPr>
          <p:cNvSpPr>
            <a:spLocks noGrp="1"/>
          </p:cNvSpPr>
          <p:nvPr>
            <p:ph type="title"/>
          </p:nvPr>
        </p:nvSpPr>
        <p:spPr/>
        <p:txBody>
          <a:bodyPr/>
          <a:lstStyle/>
          <a:p>
            <a:r>
              <a:rPr lang="zh-CN" altLang="en-US" dirty="0"/>
              <a:t>电子商务服务创新案例分析</a:t>
            </a:r>
          </a:p>
        </p:txBody>
      </p:sp>
      <p:sp>
        <p:nvSpPr>
          <p:cNvPr id="5" name="文本占位符 4">
            <a:extLst>
              <a:ext uri="{FF2B5EF4-FFF2-40B4-BE49-F238E27FC236}">
                <a16:creationId xmlns:a16="http://schemas.microsoft.com/office/drawing/2014/main" id="{C894FAA7-C7C5-A315-C042-1FE27EEF1F3D}"/>
              </a:ext>
            </a:extLst>
          </p:cNvPr>
          <p:cNvSpPr>
            <a:spLocks noGrp="1"/>
          </p:cNvSpPr>
          <p:nvPr>
            <p:ph type="body" sz="quarter" idx="10"/>
          </p:nvPr>
        </p:nvSpPr>
        <p:spPr>
          <a:xfrm>
            <a:off x="316702" y="2655505"/>
            <a:ext cx="11558585" cy="2063835"/>
          </a:xfrm>
        </p:spPr>
        <p:txBody>
          <a:bodyPr/>
          <a:lstStyle/>
          <a:p>
            <a:r>
              <a:rPr lang="en-US" altLang="zh-CN" dirty="0"/>
              <a:t>7.2.2</a:t>
            </a:r>
            <a:r>
              <a:rPr lang="zh-CN" altLang="en-US" dirty="0"/>
              <a:t>　盒马鲜生：“餐饮</a:t>
            </a:r>
            <a:r>
              <a:rPr lang="en-US" altLang="zh-CN" dirty="0"/>
              <a:t>+</a:t>
            </a:r>
            <a:r>
              <a:rPr lang="zh-CN" altLang="en-US" dirty="0"/>
              <a:t>零售</a:t>
            </a:r>
            <a:r>
              <a:rPr lang="en-US" altLang="zh-CN" dirty="0"/>
              <a:t>+</a:t>
            </a:r>
            <a:r>
              <a:rPr lang="zh-CN" altLang="en-US" dirty="0"/>
              <a:t>配送”的融合服务新范式</a:t>
            </a:r>
            <a:endParaRPr lang="en-US" altLang="zh-CN" dirty="0"/>
          </a:p>
          <a:p>
            <a:r>
              <a:rPr lang="en-US" altLang="zh-CN" dirty="0"/>
              <a:t>1.</a:t>
            </a:r>
            <a:r>
              <a:rPr lang="zh-CN" altLang="en-US" dirty="0"/>
              <a:t>盒马鲜生的创新历程</a:t>
            </a:r>
            <a:endParaRPr lang="en-US" altLang="zh-CN" dirty="0"/>
          </a:p>
          <a:p>
            <a:r>
              <a:rPr lang="zh-CN" altLang="en-US" dirty="0"/>
              <a:t>盒马鲜生的创新历程，是一个从“单一场景试点”到“全渠道生态成熟”的演进过程，核心围绕“场景融合、效率提升、体验升级”持续迭代。</a:t>
            </a:r>
          </a:p>
        </p:txBody>
      </p:sp>
    </p:spTree>
    <p:extLst>
      <p:ext uri="{BB962C8B-B14F-4D97-AF65-F5344CB8AC3E}">
        <p14:creationId xmlns:p14="http://schemas.microsoft.com/office/powerpoint/2010/main" val="339885514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6C914-35DC-EB8D-BBBC-D0F9BEA2D07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51BB773-3DE2-6344-BDF6-3105618D5E41}"/>
              </a:ext>
            </a:extLst>
          </p:cNvPr>
          <p:cNvSpPr>
            <a:spLocks noGrp="1"/>
          </p:cNvSpPr>
          <p:nvPr>
            <p:ph type="title"/>
          </p:nvPr>
        </p:nvSpPr>
        <p:spPr/>
        <p:txBody>
          <a:bodyPr/>
          <a:lstStyle/>
          <a:p>
            <a:r>
              <a:rPr lang="zh-CN" altLang="en-US" dirty="0"/>
              <a:t>电子商务服务创新案例分析</a:t>
            </a:r>
          </a:p>
        </p:txBody>
      </p:sp>
      <p:sp>
        <p:nvSpPr>
          <p:cNvPr id="5" name="文本占位符 4">
            <a:extLst>
              <a:ext uri="{FF2B5EF4-FFF2-40B4-BE49-F238E27FC236}">
                <a16:creationId xmlns:a16="http://schemas.microsoft.com/office/drawing/2014/main" id="{C9C48949-DA2B-DEF1-9805-D7DE478ADAFB}"/>
              </a:ext>
            </a:extLst>
          </p:cNvPr>
          <p:cNvSpPr>
            <a:spLocks noGrp="1"/>
          </p:cNvSpPr>
          <p:nvPr>
            <p:ph type="body" sz="quarter" idx="10"/>
          </p:nvPr>
        </p:nvSpPr>
        <p:spPr>
          <a:xfrm>
            <a:off x="316702" y="2655505"/>
            <a:ext cx="11558585" cy="2063835"/>
          </a:xfrm>
        </p:spPr>
        <p:txBody>
          <a:bodyPr/>
          <a:lstStyle/>
          <a:p>
            <a:r>
              <a:rPr lang="en-US" altLang="zh-CN" dirty="0"/>
              <a:t>7.2.2</a:t>
            </a:r>
            <a:r>
              <a:rPr lang="zh-CN" altLang="en-US" dirty="0"/>
              <a:t>　盒马鲜生：“餐饮</a:t>
            </a:r>
            <a:r>
              <a:rPr lang="en-US" altLang="zh-CN" dirty="0"/>
              <a:t>+</a:t>
            </a:r>
            <a:r>
              <a:rPr lang="zh-CN" altLang="en-US" dirty="0"/>
              <a:t>零售</a:t>
            </a:r>
            <a:r>
              <a:rPr lang="en-US" altLang="zh-CN" dirty="0"/>
              <a:t>+</a:t>
            </a:r>
            <a:r>
              <a:rPr lang="zh-CN" altLang="en-US" dirty="0"/>
              <a:t>配送”的融合服务新范式</a:t>
            </a:r>
            <a:endParaRPr lang="en-US" altLang="zh-CN" dirty="0"/>
          </a:p>
          <a:p>
            <a:r>
              <a:rPr lang="en-US" altLang="zh-CN" dirty="0"/>
              <a:t>2.</a:t>
            </a:r>
            <a:r>
              <a:rPr lang="zh-CN" altLang="en-US" dirty="0"/>
              <a:t>盒马鲜生的创新策略</a:t>
            </a:r>
            <a:endParaRPr lang="en-US" altLang="zh-CN" dirty="0"/>
          </a:p>
          <a:p>
            <a:r>
              <a:rPr lang="zh-CN" altLang="en-US" dirty="0"/>
              <a:t>盒马鲜生的成功，核心在于以数字化为底层支撑，通过“场景融合、效率重构、供应链深耕”三大策略，构建了不可复制的服务壁垒。</a:t>
            </a:r>
          </a:p>
        </p:txBody>
      </p:sp>
    </p:spTree>
    <p:extLst>
      <p:ext uri="{BB962C8B-B14F-4D97-AF65-F5344CB8AC3E}">
        <p14:creationId xmlns:p14="http://schemas.microsoft.com/office/powerpoint/2010/main" val="36192089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CCCB0-CDC3-44CD-7383-DB93C748B6E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EE0B06B-DDCE-1BB1-B591-7DFFC419B273}"/>
              </a:ext>
            </a:extLst>
          </p:cNvPr>
          <p:cNvSpPr>
            <a:spLocks noGrp="1"/>
          </p:cNvSpPr>
          <p:nvPr>
            <p:ph type="title"/>
          </p:nvPr>
        </p:nvSpPr>
        <p:spPr/>
        <p:txBody>
          <a:bodyPr/>
          <a:lstStyle/>
          <a:p>
            <a:r>
              <a:rPr lang="zh-CN" altLang="en-US" dirty="0"/>
              <a:t>电子商务服务创新案例分析</a:t>
            </a:r>
          </a:p>
        </p:txBody>
      </p:sp>
      <p:sp>
        <p:nvSpPr>
          <p:cNvPr id="5" name="文本占位符 4">
            <a:extLst>
              <a:ext uri="{FF2B5EF4-FFF2-40B4-BE49-F238E27FC236}">
                <a16:creationId xmlns:a16="http://schemas.microsoft.com/office/drawing/2014/main" id="{7C8CA70D-1E05-588B-0305-89A4F86A7994}"/>
              </a:ext>
            </a:extLst>
          </p:cNvPr>
          <p:cNvSpPr>
            <a:spLocks noGrp="1"/>
          </p:cNvSpPr>
          <p:nvPr>
            <p:ph type="body" sz="quarter" idx="10"/>
          </p:nvPr>
        </p:nvSpPr>
        <p:spPr>
          <a:xfrm>
            <a:off x="316702" y="1893758"/>
            <a:ext cx="11558585" cy="3587329"/>
          </a:xfrm>
        </p:spPr>
        <p:txBody>
          <a:bodyPr/>
          <a:lstStyle/>
          <a:p>
            <a:r>
              <a:rPr lang="en-US" altLang="zh-CN" dirty="0"/>
              <a:t>7.2.2</a:t>
            </a:r>
            <a:r>
              <a:rPr lang="zh-CN" altLang="en-US" dirty="0"/>
              <a:t>　盒马鲜生：“餐饮</a:t>
            </a:r>
            <a:r>
              <a:rPr lang="en-US" altLang="zh-CN" dirty="0"/>
              <a:t>+</a:t>
            </a:r>
            <a:r>
              <a:rPr lang="zh-CN" altLang="en-US" dirty="0"/>
              <a:t>零售</a:t>
            </a:r>
            <a:r>
              <a:rPr lang="en-US" altLang="zh-CN" dirty="0"/>
              <a:t>+</a:t>
            </a:r>
            <a:r>
              <a:rPr lang="zh-CN" altLang="en-US" dirty="0"/>
              <a:t>配送”的融合服务新范式</a:t>
            </a:r>
            <a:endParaRPr lang="en-US" altLang="zh-CN" dirty="0"/>
          </a:p>
          <a:p>
            <a:r>
              <a:rPr lang="en-US" altLang="zh-CN" dirty="0"/>
              <a:t>4.</a:t>
            </a:r>
            <a:r>
              <a:rPr lang="zh-CN" altLang="en-US" dirty="0"/>
              <a:t>盒马鲜生的创新影响与启示</a:t>
            </a:r>
            <a:endParaRPr lang="en-US" altLang="zh-CN" dirty="0"/>
          </a:p>
          <a:p>
            <a:r>
              <a:rPr lang="zh-CN" altLang="en-US" dirty="0"/>
              <a:t>盒马鲜生开创的“餐饮</a:t>
            </a:r>
            <a:r>
              <a:rPr lang="en-US" altLang="zh-CN" dirty="0"/>
              <a:t>+</a:t>
            </a:r>
            <a:r>
              <a:rPr lang="zh-CN" altLang="en-US" dirty="0"/>
              <a:t>零售</a:t>
            </a:r>
            <a:r>
              <a:rPr lang="en-US" altLang="zh-CN" dirty="0"/>
              <a:t>+</a:t>
            </a:r>
            <a:r>
              <a:rPr lang="zh-CN" altLang="en-US" dirty="0"/>
              <a:t>配送”模式，推动了中国生鲜电商从“传统卖货”向“新零售场景融合”转型，引发了行业跟风模仿（如永辉超级物种、苏宁苏鲜生等），加速了线下零售的数字化改造进程；其“</a:t>
            </a:r>
            <a:r>
              <a:rPr lang="en-US" altLang="zh-CN" dirty="0"/>
              <a:t>30</a:t>
            </a:r>
            <a:r>
              <a:rPr lang="zh-CN" altLang="en-US" dirty="0"/>
              <a:t>分钟达”的履约标准，定义了即时零售的服务门槛，推动整个行业的配送时效升级；通过供应链直连模式，倒逼生鲜供应链向“短链路、高品质、数字化”转型，惠及上游产地与下游消费者。</a:t>
            </a:r>
          </a:p>
        </p:txBody>
      </p:sp>
    </p:spTree>
    <p:extLst>
      <p:ext uri="{BB962C8B-B14F-4D97-AF65-F5344CB8AC3E}">
        <p14:creationId xmlns:p14="http://schemas.microsoft.com/office/powerpoint/2010/main" val="303207096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E5C34-CA8D-B116-168B-110030A3015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E3C34AE-F6C6-B784-7955-2CCAD7F52364}"/>
              </a:ext>
            </a:extLst>
          </p:cNvPr>
          <p:cNvSpPr>
            <a:spLocks noGrp="1"/>
          </p:cNvSpPr>
          <p:nvPr>
            <p:ph type="title"/>
          </p:nvPr>
        </p:nvSpPr>
        <p:spPr/>
        <p:txBody>
          <a:bodyPr/>
          <a:lstStyle/>
          <a:p>
            <a:r>
              <a:rPr lang="zh-CN" altLang="en-US" dirty="0"/>
              <a:t>电子商务服务创新案例分析</a:t>
            </a:r>
          </a:p>
        </p:txBody>
      </p:sp>
      <p:sp>
        <p:nvSpPr>
          <p:cNvPr id="5" name="文本占位符 4">
            <a:extLst>
              <a:ext uri="{FF2B5EF4-FFF2-40B4-BE49-F238E27FC236}">
                <a16:creationId xmlns:a16="http://schemas.microsoft.com/office/drawing/2014/main" id="{222BEC83-6DA9-8718-0077-49A2DB6527FC}"/>
              </a:ext>
            </a:extLst>
          </p:cNvPr>
          <p:cNvSpPr>
            <a:spLocks noGrp="1"/>
          </p:cNvSpPr>
          <p:nvPr>
            <p:ph type="body" sz="quarter" idx="10"/>
          </p:nvPr>
        </p:nvSpPr>
        <p:spPr>
          <a:xfrm>
            <a:off x="316702" y="2655506"/>
            <a:ext cx="11558585" cy="2063835"/>
          </a:xfrm>
        </p:spPr>
        <p:txBody>
          <a:bodyPr/>
          <a:lstStyle/>
          <a:p>
            <a:r>
              <a:rPr lang="en-US" altLang="zh-CN" dirty="0"/>
              <a:t>7.2.3</a:t>
            </a:r>
            <a:r>
              <a:rPr lang="zh-CN" altLang="en-US" dirty="0"/>
              <a:t>　网易严选：以“严选模式”重构信任服务</a:t>
            </a:r>
            <a:endParaRPr lang="en-US" altLang="zh-CN" dirty="0"/>
          </a:p>
          <a:p>
            <a:r>
              <a:rPr lang="en-US" altLang="zh-CN" dirty="0"/>
              <a:t>1.</a:t>
            </a:r>
            <a:r>
              <a:rPr lang="zh-CN" altLang="en-US" dirty="0"/>
              <a:t>网易严选的创新历程</a:t>
            </a:r>
            <a:endParaRPr lang="en-US" altLang="zh-CN" dirty="0"/>
          </a:p>
          <a:p>
            <a:r>
              <a:rPr lang="zh-CN" altLang="en-US" dirty="0"/>
              <a:t>网易严选的创新历程，是一个从“品质好物筛选”到“信任生态构建”的演进过程，核心围绕“重构信任、优化体验、深化供应链”持续升级。</a:t>
            </a:r>
          </a:p>
        </p:txBody>
      </p:sp>
    </p:spTree>
    <p:extLst>
      <p:ext uri="{BB962C8B-B14F-4D97-AF65-F5344CB8AC3E}">
        <p14:creationId xmlns:p14="http://schemas.microsoft.com/office/powerpoint/2010/main" val="136121609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8F7A7-7C7D-F5F0-510E-ADC657FADA8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07431C7-0054-1077-AD0A-214EFFE93F61}"/>
              </a:ext>
            </a:extLst>
          </p:cNvPr>
          <p:cNvSpPr>
            <a:spLocks noGrp="1"/>
          </p:cNvSpPr>
          <p:nvPr>
            <p:ph type="title"/>
          </p:nvPr>
        </p:nvSpPr>
        <p:spPr/>
        <p:txBody>
          <a:bodyPr/>
          <a:lstStyle/>
          <a:p>
            <a:r>
              <a:rPr lang="zh-CN" altLang="en-US" dirty="0"/>
              <a:t>电子商务服务创新案例分析</a:t>
            </a:r>
          </a:p>
        </p:txBody>
      </p:sp>
      <p:sp>
        <p:nvSpPr>
          <p:cNvPr id="5" name="文本占位符 4">
            <a:extLst>
              <a:ext uri="{FF2B5EF4-FFF2-40B4-BE49-F238E27FC236}">
                <a16:creationId xmlns:a16="http://schemas.microsoft.com/office/drawing/2014/main" id="{2FB385A3-EB32-8DA7-4D0A-5B112F62D934}"/>
              </a:ext>
            </a:extLst>
          </p:cNvPr>
          <p:cNvSpPr>
            <a:spLocks noGrp="1"/>
          </p:cNvSpPr>
          <p:nvPr>
            <p:ph type="body" sz="quarter" idx="10"/>
          </p:nvPr>
        </p:nvSpPr>
        <p:spPr>
          <a:xfrm>
            <a:off x="316702" y="2655506"/>
            <a:ext cx="11558585" cy="2063835"/>
          </a:xfrm>
        </p:spPr>
        <p:txBody>
          <a:bodyPr/>
          <a:lstStyle/>
          <a:p>
            <a:r>
              <a:rPr lang="en-US" altLang="zh-CN" dirty="0"/>
              <a:t>7.2.3</a:t>
            </a:r>
            <a:r>
              <a:rPr lang="zh-CN" altLang="en-US" dirty="0"/>
              <a:t>　网易严选：以“严选模式”重构信任服务</a:t>
            </a:r>
            <a:endParaRPr lang="en-US" altLang="zh-CN" dirty="0"/>
          </a:p>
          <a:p>
            <a:r>
              <a:rPr lang="en-US" altLang="zh-CN" dirty="0"/>
              <a:t>2.</a:t>
            </a:r>
            <a:r>
              <a:rPr lang="zh-CN" altLang="en-US" dirty="0"/>
              <a:t>网易严选的创新策略</a:t>
            </a:r>
            <a:endParaRPr lang="en-US" altLang="zh-CN" dirty="0"/>
          </a:p>
          <a:p>
            <a:r>
              <a:rPr lang="zh-CN" altLang="en-US" dirty="0"/>
              <a:t>网易严选的成功，核心在于以“信任”为核心，通过“</a:t>
            </a:r>
            <a:r>
              <a:rPr lang="en-US" altLang="zh-CN" dirty="0"/>
              <a:t>ODM</a:t>
            </a:r>
            <a:r>
              <a:rPr lang="zh-CN" altLang="en-US" dirty="0"/>
              <a:t>模式重构供应链、透明化服务降低决策成本、用户共创提升价值匹配”三大策略，构建了独特的品牌护城河。</a:t>
            </a:r>
          </a:p>
        </p:txBody>
      </p:sp>
    </p:spTree>
    <p:extLst>
      <p:ext uri="{BB962C8B-B14F-4D97-AF65-F5344CB8AC3E}">
        <p14:creationId xmlns:p14="http://schemas.microsoft.com/office/powerpoint/2010/main" val="26831395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F1A39-05C6-3114-D80C-782472ECDB0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61868B9-122D-1CF1-8D0D-BDF1E4415118}"/>
              </a:ext>
            </a:extLst>
          </p:cNvPr>
          <p:cNvSpPr>
            <a:spLocks noGrp="1"/>
          </p:cNvSpPr>
          <p:nvPr>
            <p:ph type="title"/>
          </p:nvPr>
        </p:nvSpPr>
        <p:spPr/>
        <p:txBody>
          <a:bodyPr/>
          <a:lstStyle/>
          <a:p>
            <a:r>
              <a:rPr lang="zh-CN" altLang="en-US" dirty="0"/>
              <a:t>电子商务服务创新案例分析</a:t>
            </a:r>
          </a:p>
        </p:txBody>
      </p:sp>
      <p:sp>
        <p:nvSpPr>
          <p:cNvPr id="5" name="文本占位符 4">
            <a:extLst>
              <a:ext uri="{FF2B5EF4-FFF2-40B4-BE49-F238E27FC236}">
                <a16:creationId xmlns:a16="http://schemas.microsoft.com/office/drawing/2014/main" id="{1A1C1A91-1B33-4724-5EEE-0745AECFFC37}"/>
              </a:ext>
            </a:extLst>
          </p:cNvPr>
          <p:cNvSpPr>
            <a:spLocks noGrp="1"/>
          </p:cNvSpPr>
          <p:nvPr>
            <p:ph type="body" sz="quarter" idx="10"/>
          </p:nvPr>
        </p:nvSpPr>
        <p:spPr>
          <a:xfrm>
            <a:off x="316702" y="2147675"/>
            <a:ext cx="11558585" cy="3079497"/>
          </a:xfrm>
        </p:spPr>
        <p:txBody>
          <a:bodyPr/>
          <a:lstStyle/>
          <a:p>
            <a:r>
              <a:rPr lang="en-US" altLang="zh-CN" dirty="0"/>
              <a:t>7.2.3</a:t>
            </a:r>
            <a:r>
              <a:rPr lang="zh-CN" altLang="en-US" dirty="0"/>
              <a:t>　网易严选：以“严选模式”重构信任服务</a:t>
            </a:r>
            <a:endParaRPr lang="en-US" altLang="zh-CN" dirty="0"/>
          </a:p>
          <a:p>
            <a:r>
              <a:rPr lang="en-US" altLang="zh-CN" dirty="0"/>
              <a:t>3.</a:t>
            </a:r>
            <a:r>
              <a:rPr lang="zh-CN" altLang="en-US" dirty="0"/>
              <a:t>网易严选的创新影响与启示</a:t>
            </a:r>
            <a:endParaRPr lang="en-US" altLang="zh-CN" dirty="0"/>
          </a:p>
          <a:p>
            <a:r>
              <a:rPr lang="zh-CN" altLang="en-US" dirty="0"/>
              <a:t>网易严选开创的“</a:t>
            </a:r>
            <a:r>
              <a:rPr lang="en-US" altLang="zh-CN" dirty="0"/>
              <a:t>ODM</a:t>
            </a:r>
            <a:r>
              <a:rPr lang="zh-CN" altLang="en-US" dirty="0"/>
              <a:t>模式</a:t>
            </a:r>
            <a:r>
              <a:rPr lang="en-US" altLang="zh-CN" dirty="0"/>
              <a:t>+</a:t>
            </a:r>
            <a:r>
              <a:rPr lang="zh-CN" altLang="en-US" dirty="0"/>
              <a:t>信任服务”模式重新定义了品质电商的标准，推动电商行业从“价格竞争”“品牌竞争”向“品质竞争”“信任竞争”转型；其透明化服务与供应链直连模式，倒逼行业提升商品信息透明度与供应链效率，惠及广大消费者；带动了一批同类品质电商的崛起（如小米有品、名创优品等），丰富了电商行业的生态格局。</a:t>
            </a:r>
          </a:p>
        </p:txBody>
      </p:sp>
    </p:spTree>
    <p:extLst>
      <p:ext uri="{BB962C8B-B14F-4D97-AF65-F5344CB8AC3E}">
        <p14:creationId xmlns:p14="http://schemas.microsoft.com/office/powerpoint/2010/main" val="4385995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4CF3E98-7FD3-0A63-544E-FCE0ADFDE0DA}"/>
              </a:ext>
            </a:extLst>
          </p:cNvPr>
          <p:cNvSpPr>
            <a:spLocks noGrp="1"/>
          </p:cNvSpPr>
          <p:nvPr>
            <p:ph type="body" sz="quarter" idx="19"/>
          </p:nvPr>
        </p:nvSpPr>
        <p:spPr/>
        <p:txBody>
          <a:bodyPr/>
          <a:lstStyle/>
          <a:p>
            <a:r>
              <a:rPr lang="zh-CN" altLang="en-US" dirty="0"/>
              <a:t>第 </a:t>
            </a:r>
            <a:r>
              <a:rPr lang="en-US" altLang="zh-CN" dirty="0"/>
              <a:t>8 </a:t>
            </a:r>
            <a:r>
              <a:rPr lang="zh-CN" altLang="en-US" dirty="0"/>
              <a:t>章</a:t>
            </a:r>
          </a:p>
        </p:txBody>
      </p:sp>
      <p:sp>
        <p:nvSpPr>
          <p:cNvPr id="5" name="文本占位符 4">
            <a:extLst>
              <a:ext uri="{FF2B5EF4-FFF2-40B4-BE49-F238E27FC236}">
                <a16:creationId xmlns:a16="http://schemas.microsoft.com/office/drawing/2014/main" id="{A16685F0-3D98-8FA4-3CAE-18197472759B}"/>
              </a:ext>
            </a:extLst>
          </p:cNvPr>
          <p:cNvSpPr>
            <a:spLocks noGrp="1"/>
          </p:cNvSpPr>
          <p:nvPr>
            <p:ph type="body" sz="quarter" idx="20"/>
          </p:nvPr>
        </p:nvSpPr>
        <p:spPr/>
        <p:txBody>
          <a:bodyPr/>
          <a:lstStyle/>
          <a:p>
            <a:r>
              <a:rPr lang="zh-CN" altLang="en-US" dirty="0"/>
              <a:t>电子商务创新技能实训</a:t>
            </a:r>
          </a:p>
        </p:txBody>
      </p:sp>
    </p:spTree>
    <p:extLst>
      <p:ext uri="{BB962C8B-B14F-4D97-AF65-F5344CB8AC3E}">
        <p14:creationId xmlns:p14="http://schemas.microsoft.com/office/powerpoint/2010/main" val="12280397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72B700C-DDBD-0A37-5BDF-B23249CAE1C1}"/>
              </a:ext>
            </a:extLst>
          </p:cNvPr>
          <p:cNvSpPr>
            <a:spLocks noGrp="1"/>
          </p:cNvSpPr>
          <p:nvPr>
            <p:ph type="body" sz="quarter" idx="10"/>
          </p:nvPr>
        </p:nvSpPr>
        <p:spPr>
          <a:xfrm>
            <a:off x="316706" y="2650998"/>
            <a:ext cx="11558585" cy="1556003"/>
          </a:xfrm>
        </p:spPr>
        <p:txBody>
          <a:bodyPr/>
          <a:lstStyle/>
          <a:p>
            <a:pPr marL="457200" indent="-457200">
              <a:buFont typeface="+mj-lt"/>
              <a:buAutoNum type="arabicPeriod"/>
            </a:pPr>
            <a:r>
              <a:rPr lang="zh-CN" altLang="en-US" dirty="0"/>
              <a:t>理解电子商务创新实训项目的设计逻辑与框架。</a:t>
            </a:r>
          </a:p>
          <a:p>
            <a:pPr marL="457200" indent="-457200">
              <a:buFont typeface="+mj-lt"/>
              <a:buAutoNum type="arabicPeriod"/>
            </a:pPr>
            <a:r>
              <a:rPr lang="zh-CN" altLang="en-US" dirty="0"/>
              <a:t>掌握实训项目实施、评估与优化的核心流程。</a:t>
            </a:r>
          </a:p>
          <a:p>
            <a:pPr marL="457200" indent="-457200">
              <a:buFont typeface="+mj-lt"/>
              <a:buAutoNum type="arabicPeriod"/>
            </a:pPr>
            <a:r>
              <a:rPr lang="zh-CN" altLang="en-US" dirty="0"/>
              <a:t>能够完成实训成果转化与电商创新实践应用。</a:t>
            </a:r>
          </a:p>
        </p:txBody>
      </p:sp>
    </p:spTree>
    <p:extLst>
      <p:ext uri="{BB962C8B-B14F-4D97-AF65-F5344CB8AC3E}">
        <p14:creationId xmlns:p14="http://schemas.microsoft.com/office/powerpoint/2010/main" val="29133987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id="{F4D3FFA5-5F56-1935-6EA9-BE2199B64E97}"/>
              </a:ext>
            </a:extLst>
          </p:cNvPr>
          <p:cNvPicPr>
            <a:picLocks noGrp="1" noChangeAspect="1"/>
          </p:cNvPicPr>
          <p:nvPr>
            <p:ph type="pic" sz="quarter" idx="12"/>
          </p:nvPr>
        </p:nvPicPr>
        <p:blipFill rotWithShape="1">
          <a:blip r:embed="rId2"/>
          <a:srcRect l="-56232" r="-56232"/>
          <a:stretch>
            <a:fillRect/>
          </a:stretch>
        </p:blipFill>
        <p:spPr>
          <a:prstGeom prst="rect">
            <a:avLst/>
          </a:prstGeom>
        </p:spPr>
      </p:pic>
    </p:spTree>
    <p:extLst>
      <p:ext uri="{BB962C8B-B14F-4D97-AF65-F5344CB8AC3E}">
        <p14:creationId xmlns:p14="http://schemas.microsoft.com/office/powerpoint/2010/main" val="27463518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A5A6E-D9F9-C23F-24F9-4DACDFF89D1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024C45C-CA40-0085-48EF-E7D6A6AF1C65}"/>
              </a:ext>
            </a:extLst>
          </p:cNvPr>
          <p:cNvSpPr>
            <a:spLocks noGrp="1"/>
          </p:cNvSpPr>
          <p:nvPr>
            <p:ph type="title"/>
          </p:nvPr>
        </p:nvSpPr>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12F47C81-E527-E3D8-2083-C4300C980D95}"/>
              </a:ext>
            </a:extLst>
          </p:cNvPr>
          <p:cNvSpPr>
            <a:spLocks noGrp="1"/>
          </p:cNvSpPr>
          <p:nvPr>
            <p:ph type="body" sz="quarter" idx="10"/>
          </p:nvPr>
        </p:nvSpPr>
        <p:spPr>
          <a:xfrm>
            <a:off x="316702" y="2655504"/>
            <a:ext cx="11558585" cy="2063835"/>
          </a:xfrm>
        </p:spPr>
        <p:txBody>
          <a:bodyPr/>
          <a:lstStyle/>
          <a:p>
            <a:r>
              <a:rPr lang="en-US" altLang="zh-CN" dirty="0"/>
              <a:t>1.2.1</a:t>
            </a:r>
            <a:r>
              <a:rPr lang="zh-CN" altLang="en-US" dirty="0"/>
              <a:t>　电子商务创新的方向</a:t>
            </a:r>
            <a:endParaRPr lang="en-US" altLang="zh-CN" dirty="0"/>
          </a:p>
          <a:p>
            <a:r>
              <a:rPr lang="en-US" altLang="zh-CN" dirty="0"/>
              <a:t>6.</a:t>
            </a:r>
            <a:r>
              <a:rPr lang="zh-CN" altLang="en-US" dirty="0"/>
              <a:t>电子商务服务创</a:t>
            </a:r>
            <a:endParaRPr lang="en-US" altLang="zh-CN" dirty="0"/>
          </a:p>
          <a:p>
            <a:r>
              <a:rPr lang="zh-CN" altLang="en-US" dirty="0"/>
              <a:t>新电子商务服务创新以用户全生命周期需求为核心，通过售前、售中、售后服务全流程优化与跨界融合拓展，构建差异化竞争优势，提升了用户体验与企业运营效率。</a:t>
            </a:r>
          </a:p>
        </p:txBody>
      </p:sp>
    </p:spTree>
    <p:extLst>
      <p:ext uri="{BB962C8B-B14F-4D97-AF65-F5344CB8AC3E}">
        <p14:creationId xmlns:p14="http://schemas.microsoft.com/office/powerpoint/2010/main" val="22453171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9A84DAF1-847A-D57C-1375-3F4FA232D75C}"/>
              </a:ext>
            </a:extLst>
          </p:cNvPr>
          <p:cNvSpPr>
            <a:spLocks noGrp="1"/>
          </p:cNvSpPr>
          <p:nvPr>
            <p:ph type="body" sz="quarter" idx="15"/>
          </p:nvPr>
        </p:nvSpPr>
        <p:spPr/>
        <p:txBody>
          <a:bodyPr/>
          <a:lstStyle/>
          <a:p>
            <a:r>
              <a:rPr lang="en-US" altLang="zh-CN" dirty="0"/>
              <a:t>8.1</a:t>
            </a:r>
            <a:endParaRPr lang="zh-CN" altLang="en-US" dirty="0"/>
          </a:p>
        </p:txBody>
      </p:sp>
      <p:sp>
        <p:nvSpPr>
          <p:cNvPr id="4" name="文本占位符 3">
            <a:extLst>
              <a:ext uri="{FF2B5EF4-FFF2-40B4-BE49-F238E27FC236}">
                <a16:creationId xmlns:a16="http://schemas.microsoft.com/office/drawing/2014/main" id="{73C4528A-DDCB-3491-CF81-C9A6E4AE58E4}"/>
              </a:ext>
            </a:extLst>
          </p:cNvPr>
          <p:cNvSpPr>
            <a:spLocks noGrp="1"/>
          </p:cNvSpPr>
          <p:nvPr>
            <p:ph type="body" sz="quarter" idx="16"/>
          </p:nvPr>
        </p:nvSpPr>
        <p:spPr/>
        <p:txBody>
          <a:bodyPr/>
          <a:lstStyle/>
          <a:p>
            <a:r>
              <a:rPr lang="zh-CN" altLang="en-US" dirty="0"/>
              <a:t>实训项目设计</a:t>
            </a:r>
          </a:p>
        </p:txBody>
      </p:sp>
    </p:spTree>
    <p:extLst>
      <p:ext uri="{BB962C8B-B14F-4D97-AF65-F5344CB8AC3E}">
        <p14:creationId xmlns:p14="http://schemas.microsoft.com/office/powerpoint/2010/main" val="25928124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41C2AD7-85B4-D6A7-02B3-ED8E4CF2178B}"/>
              </a:ext>
            </a:extLst>
          </p:cNvPr>
          <p:cNvSpPr>
            <a:spLocks noGrp="1"/>
          </p:cNvSpPr>
          <p:nvPr>
            <p:ph type="title"/>
          </p:nvPr>
        </p:nvSpPr>
        <p:spPr/>
        <p:txBody>
          <a:bodyPr/>
          <a:lstStyle/>
          <a:p>
            <a:r>
              <a:rPr lang="zh-CN" altLang="en-US" dirty="0"/>
              <a:t>实训项目设计</a:t>
            </a:r>
          </a:p>
        </p:txBody>
      </p:sp>
      <p:sp>
        <p:nvSpPr>
          <p:cNvPr id="5" name="文本占位符 4">
            <a:extLst>
              <a:ext uri="{FF2B5EF4-FFF2-40B4-BE49-F238E27FC236}">
                <a16:creationId xmlns:a16="http://schemas.microsoft.com/office/drawing/2014/main" id="{FF4D5E78-83A9-359F-5B56-A6095B1146C9}"/>
              </a:ext>
            </a:extLst>
          </p:cNvPr>
          <p:cNvSpPr>
            <a:spLocks noGrp="1"/>
          </p:cNvSpPr>
          <p:nvPr>
            <p:ph type="body" sz="quarter" idx="10"/>
          </p:nvPr>
        </p:nvSpPr>
        <p:spPr>
          <a:xfrm>
            <a:off x="316702" y="1893757"/>
            <a:ext cx="11558585" cy="3587329"/>
          </a:xfrm>
        </p:spPr>
        <p:txBody>
          <a:bodyPr/>
          <a:lstStyle/>
          <a:p>
            <a:r>
              <a:rPr lang="en-US" altLang="zh-CN" dirty="0"/>
              <a:t>8.1.1</a:t>
            </a:r>
            <a:r>
              <a:rPr lang="zh-CN" altLang="en-US" dirty="0"/>
              <a:t>　项目背景与目标</a:t>
            </a:r>
            <a:endParaRPr lang="en-US" altLang="zh-CN" dirty="0"/>
          </a:p>
          <a:p>
            <a:r>
              <a:rPr lang="en-US" altLang="zh-CN" dirty="0"/>
              <a:t>1.</a:t>
            </a:r>
            <a:r>
              <a:rPr lang="zh-CN" altLang="en-US" dirty="0"/>
              <a:t>设计背景</a:t>
            </a:r>
            <a:endParaRPr lang="en-US" altLang="zh-CN" dirty="0"/>
          </a:p>
          <a:p>
            <a:r>
              <a:rPr lang="zh-CN" altLang="en-US" dirty="0"/>
              <a:t>当前，电子商务行业正处于快速发展阶段，市场竞争激烈，企业对于电子商务运营、营销策划、数据分析等方面的人才需求迫切。然而，传统的教育模式往往侧重于理论知识传授，缺乏足够的实践环节，导致学生难以将所学知识应用于实际工作中。因此，通过电子商务创新技能实训项目，将学生置于模拟或真实的电子商务环境中，提升其专业技能和创新能力，成为解决当前教育与企业需求脱节问题的有效途径。</a:t>
            </a:r>
          </a:p>
        </p:txBody>
      </p:sp>
    </p:spTree>
    <p:extLst>
      <p:ext uri="{BB962C8B-B14F-4D97-AF65-F5344CB8AC3E}">
        <p14:creationId xmlns:p14="http://schemas.microsoft.com/office/powerpoint/2010/main" val="9171261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724B2-79C1-8EC6-A336-A122E889A63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49DD885-2D98-5C3C-7A76-50D8D5295FF4}"/>
              </a:ext>
            </a:extLst>
          </p:cNvPr>
          <p:cNvSpPr>
            <a:spLocks noGrp="1"/>
          </p:cNvSpPr>
          <p:nvPr>
            <p:ph type="title"/>
          </p:nvPr>
        </p:nvSpPr>
        <p:spPr/>
        <p:txBody>
          <a:bodyPr/>
          <a:lstStyle/>
          <a:p>
            <a:r>
              <a:rPr lang="zh-CN" altLang="en-US" dirty="0"/>
              <a:t>实训项目设计</a:t>
            </a:r>
          </a:p>
        </p:txBody>
      </p:sp>
      <p:sp>
        <p:nvSpPr>
          <p:cNvPr id="5" name="文本占位符 4">
            <a:extLst>
              <a:ext uri="{FF2B5EF4-FFF2-40B4-BE49-F238E27FC236}">
                <a16:creationId xmlns:a16="http://schemas.microsoft.com/office/drawing/2014/main" id="{33CFD433-5936-C155-61DA-6890D1564A2F}"/>
              </a:ext>
            </a:extLst>
          </p:cNvPr>
          <p:cNvSpPr>
            <a:spLocks noGrp="1"/>
          </p:cNvSpPr>
          <p:nvPr>
            <p:ph type="body" sz="quarter" idx="10"/>
          </p:nvPr>
        </p:nvSpPr>
        <p:spPr>
          <a:xfrm>
            <a:off x="316702" y="1639843"/>
            <a:ext cx="11558585" cy="4095160"/>
          </a:xfrm>
        </p:spPr>
        <p:txBody>
          <a:bodyPr/>
          <a:lstStyle/>
          <a:p>
            <a:r>
              <a:rPr lang="en-US" altLang="zh-CN" dirty="0"/>
              <a:t>8.1.1</a:t>
            </a:r>
            <a:r>
              <a:rPr lang="zh-CN" altLang="en-US" dirty="0"/>
              <a:t>　项目背景与目标</a:t>
            </a:r>
            <a:endParaRPr lang="en-US" altLang="zh-CN" dirty="0"/>
          </a:p>
          <a:p>
            <a:r>
              <a:rPr lang="en-US" altLang="zh-CN" dirty="0"/>
              <a:t>2.</a:t>
            </a:r>
            <a:r>
              <a:rPr lang="zh-CN" altLang="en-US" dirty="0"/>
              <a:t>设计目标</a:t>
            </a:r>
            <a:endParaRPr lang="en-US" altLang="zh-CN" dirty="0"/>
          </a:p>
          <a:p>
            <a:r>
              <a:rPr lang="zh-CN" altLang="en-US" dirty="0"/>
              <a:t>电子商务创新技能实训项目的设计目标主要围绕以下几个方面展开。</a:t>
            </a:r>
            <a:endParaRPr lang="en-US" altLang="zh-CN" dirty="0"/>
          </a:p>
          <a:p>
            <a:r>
              <a:rPr lang="zh-CN" altLang="en-US" dirty="0"/>
              <a:t>（</a:t>
            </a:r>
            <a:r>
              <a:rPr lang="en-US" altLang="zh-CN" dirty="0"/>
              <a:t>1</a:t>
            </a:r>
            <a:r>
              <a:rPr lang="zh-CN" altLang="en-US" dirty="0"/>
              <a:t>）提升专业技能</a:t>
            </a:r>
            <a:endParaRPr lang="en-US" altLang="zh-CN" dirty="0"/>
          </a:p>
          <a:p>
            <a:r>
              <a:rPr lang="zh-CN" altLang="en-US" dirty="0"/>
              <a:t>（</a:t>
            </a:r>
            <a:r>
              <a:rPr lang="en-US" altLang="zh-CN" dirty="0"/>
              <a:t>2</a:t>
            </a:r>
            <a:r>
              <a:rPr lang="zh-CN" altLang="en-US" dirty="0"/>
              <a:t>）培养创新能力</a:t>
            </a:r>
            <a:endParaRPr lang="en-US" altLang="zh-CN" dirty="0"/>
          </a:p>
          <a:p>
            <a:r>
              <a:rPr lang="zh-CN" altLang="en-US" dirty="0"/>
              <a:t>（</a:t>
            </a:r>
            <a:r>
              <a:rPr lang="en-US" altLang="zh-CN" dirty="0"/>
              <a:t>3</a:t>
            </a:r>
            <a:r>
              <a:rPr lang="zh-CN" altLang="en-US" dirty="0"/>
              <a:t>）增强团队协作能力</a:t>
            </a:r>
            <a:endParaRPr lang="en-US" altLang="zh-CN" dirty="0"/>
          </a:p>
          <a:p>
            <a:r>
              <a:rPr lang="zh-CN" altLang="en-US" dirty="0"/>
              <a:t>（</a:t>
            </a:r>
            <a:r>
              <a:rPr lang="en-US" altLang="zh-CN" dirty="0"/>
              <a:t>4</a:t>
            </a:r>
            <a:r>
              <a:rPr lang="zh-CN" altLang="en-US" dirty="0"/>
              <a:t>）拓宽就业渠道</a:t>
            </a:r>
            <a:endParaRPr lang="en-US" altLang="zh-CN" dirty="0"/>
          </a:p>
          <a:p>
            <a:r>
              <a:rPr lang="zh-CN" altLang="en-US" dirty="0"/>
              <a:t>（</a:t>
            </a:r>
            <a:r>
              <a:rPr lang="en-US" altLang="zh-CN" dirty="0"/>
              <a:t>5</a:t>
            </a:r>
            <a:r>
              <a:rPr lang="zh-CN" altLang="en-US" dirty="0"/>
              <a:t>）推动教育教学改革</a:t>
            </a:r>
          </a:p>
        </p:txBody>
      </p:sp>
    </p:spTree>
    <p:extLst>
      <p:ext uri="{BB962C8B-B14F-4D97-AF65-F5344CB8AC3E}">
        <p14:creationId xmlns:p14="http://schemas.microsoft.com/office/powerpoint/2010/main" val="351024392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1CA73-7775-FB0A-8552-BE8375C4FE7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6C472D2-145A-3A9D-DA9D-0D2D2982A1FD}"/>
              </a:ext>
            </a:extLst>
          </p:cNvPr>
          <p:cNvSpPr>
            <a:spLocks noGrp="1"/>
          </p:cNvSpPr>
          <p:nvPr>
            <p:ph type="title"/>
          </p:nvPr>
        </p:nvSpPr>
        <p:spPr/>
        <p:txBody>
          <a:bodyPr/>
          <a:lstStyle/>
          <a:p>
            <a:r>
              <a:rPr lang="zh-CN" altLang="en-US" dirty="0"/>
              <a:t>实训项目设计</a:t>
            </a:r>
          </a:p>
        </p:txBody>
      </p:sp>
      <p:sp>
        <p:nvSpPr>
          <p:cNvPr id="5" name="文本占位符 4">
            <a:extLst>
              <a:ext uri="{FF2B5EF4-FFF2-40B4-BE49-F238E27FC236}">
                <a16:creationId xmlns:a16="http://schemas.microsoft.com/office/drawing/2014/main" id="{36FBFB53-77B7-30D7-83B3-0639A25BFDFE}"/>
              </a:ext>
            </a:extLst>
          </p:cNvPr>
          <p:cNvSpPr>
            <a:spLocks noGrp="1"/>
          </p:cNvSpPr>
          <p:nvPr>
            <p:ph type="body" sz="quarter" idx="10"/>
          </p:nvPr>
        </p:nvSpPr>
        <p:spPr>
          <a:xfrm>
            <a:off x="316702" y="1893760"/>
            <a:ext cx="11558585" cy="3587329"/>
          </a:xfrm>
        </p:spPr>
        <p:txBody>
          <a:bodyPr/>
          <a:lstStyle/>
          <a:p>
            <a:r>
              <a:rPr lang="en-US" altLang="zh-CN" dirty="0"/>
              <a:t>8.1.2</a:t>
            </a:r>
            <a:r>
              <a:rPr lang="zh-CN" altLang="en-US" dirty="0"/>
              <a:t>　项目内容与结构</a:t>
            </a:r>
            <a:endParaRPr lang="en-US" altLang="zh-CN" dirty="0"/>
          </a:p>
          <a:p>
            <a:r>
              <a:rPr lang="en-US" altLang="zh-CN" dirty="0"/>
              <a:t>1.</a:t>
            </a:r>
            <a:r>
              <a:rPr lang="zh-CN" altLang="en-US" dirty="0"/>
              <a:t>项目内容设计</a:t>
            </a:r>
            <a:endParaRPr lang="en-US" altLang="zh-CN" dirty="0"/>
          </a:p>
          <a:p>
            <a:r>
              <a:rPr lang="zh-CN" altLang="en-US" dirty="0"/>
              <a:t>（</a:t>
            </a:r>
            <a:r>
              <a:rPr lang="en-US" altLang="zh-CN" dirty="0"/>
              <a:t>1</a:t>
            </a:r>
            <a:r>
              <a:rPr lang="zh-CN" altLang="en-US" dirty="0"/>
              <a:t>）电子商务基础理论与实践</a:t>
            </a:r>
            <a:endParaRPr lang="en-US" altLang="zh-CN" dirty="0"/>
          </a:p>
          <a:p>
            <a:r>
              <a:rPr lang="zh-CN" altLang="en-US" dirty="0"/>
              <a:t>（</a:t>
            </a:r>
            <a:r>
              <a:rPr lang="en-US" altLang="zh-CN" dirty="0"/>
              <a:t>2</a:t>
            </a:r>
            <a:r>
              <a:rPr lang="zh-CN" altLang="en-US" dirty="0"/>
              <a:t>）电子商务营销策略</a:t>
            </a:r>
            <a:endParaRPr lang="en-US" altLang="zh-CN" dirty="0"/>
          </a:p>
          <a:p>
            <a:r>
              <a:rPr lang="zh-CN" altLang="en-US" dirty="0"/>
              <a:t>（</a:t>
            </a:r>
            <a:r>
              <a:rPr lang="en-US" altLang="zh-CN" dirty="0"/>
              <a:t>3</a:t>
            </a:r>
            <a:r>
              <a:rPr lang="zh-CN" altLang="en-US" dirty="0"/>
              <a:t>）电子商务数据分析</a:t>
            </a:r>
            <a:endParaRPr lang="en-US" altLang="zh-CN" dirty="0"/>
          </a:p>
          <a:p>
            <a:r>
              <a:rPr lang="zh-CN" altLang="en-US" dirty="0"/>
              <a:t>（</a:t>
            </a:r>
            <a:r>
              <a:rPr lang="en-US" altLang="zh-CN" dirty="0"/>
              <a:t>4</a:t>
            </a:r>
            <a:r>
              <a:rPr lang="zh-CN" altLang="en-US" dirty="0"/>
              <a:t>）电子商务创新创业</a:t>
            </a:r>
            <a:endParaRPr lang="en-US" altLang="zh-CN" dirty="0"/>
          </a:p>
          <a:p>
            <a:r>
              <a:rPr lang="zh-CN" altLang="en-US" dirty="0"/>
              <a:t>（</a:t>
            </a:r>
            <a:r>
              <a:rPr lang="en-US" altLang="zh-CN" dirty="0"/>
              <a:t>5</a:t>
            </a:r>
            <a:r>
              <a:rPr lang="zh-CN" altLang="en-US" dirty="0"/>
              <a:t>）跨境电子商务</a:t>
            </a:r>
          </a:p>
        </p:txBody>
      </p:sp>
    </p:spTree>
    <p:extLst>
      <p:ext uri="{BB962C8B-B14F-4D97-AF65-F5344CB8AC3E}">
        <p14:creationId xmlns:p14="http://schemas.microsoft.com/office/powerpoint/2010/main" val="20557966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25726-699C-7F2D-F63E-D4D3864B053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6891880-2543-278E-D94A-0870B803CB12}"/>
              </a:ext>
            </a:extLst>
          </p:cNvPr>
          <p:cNvSpPr>
            <a:spLocks noGrp="1"/>
          </p:cNvSpPr>
          <p:nvPr>
            <p:ph type="title"/>
          </p:nvPr>
        </p:nvSpPr>
        <p:spPr/>
        <p:txBody>
          <a:bodyPr/>
          <a:lstStyle/>
          <a:p>
            <a:r>
              <a:rPr lang="zh-CN" altLang="en-US" dirty="0"/>
              <a:t>实训项目设计</a:t>
            </a:r>
          </a:p>
        </p:txBody>
      </p:sp>
      <p:sp>
        <p:nvSpPr>
          <p:cNvPr id="5" name="文本占位符 4">
            <a:extLst>
              <a:ext uri="{FF2B5EF4-FFF2-40B4-BE49-F238E27FC236}">
                <a16:creationId xmlns:a16="http://schemas.microsoft.com/office/drawing/2014/main" id="{19E838F4-12EC-842B-3761-A9D7A401E024}"/>
              </a:ext>
            </a:extLst>
          </p:cNvPr>
          <p:cNvSpPr>
            <a:spLocks noGrp="1"/>
          </p:cNvSpPr>
          <p:nvPr>
            <p:ph type="body" sz="quarter" idx="10"/>
          </p:nvPr>
        </p:nvSpPr>
        <p:spPr>
          <a:xfrm>
            <a:off x="316702" y="2147677"/>
            <a:ext cx="11558585" cy="3079497"/>
          </a:xfrm>
        </p:spPr>
        <p:txBody>
          <a:bodyPr/>
          <a:lstStyle/>
          <a:p>
            <a:r>
              <a:rPr lang="en-US" altLang="zh-CN" dirty="0"/>
              <a:t>8.1.2</a:t>
            </a:r>
            <a:r>
              <a:rPr lang="zh-CN" altLang="en-US" dirty="0"/>
              <a:t>　项目内容与结构</a:t>
            </a:r>
            <a:endParaRPr lang="en-US" altLang="zh-CN" dirty="0"/>
          </a:p>
          <a:p>
            <a:r>
              <a:rPr lang="en-US" altLang="zh-CN" dirty="0"/>
              <a:t>2.</a:t>
            </a:r>
            <a:r>
              <a:rPr lang="zh-CN" altLang="en-US" dirty="0"/>
              <a:t>项目结构设计</a:t>
            </a:r>
            <a:endParaRPr lang="en-US" altLang="zh-CN" dirty="0"/>
          </a:p>
          <a:p>
            <a:r>
              <a:rPr lang="zh-CN" altLang="en-US" dirty="0"/>
              <a:t>（</a:t>
            </a:r>
            <a:r>
              <a:rPr lang="en-US" altLang="zh-CN" dirty="0"/>
              <a:t>1</a:t>
            </a:r>
            <a:r>
              <a:rPr lang="zh-CN" altLang="en-US" dirty="0"/>
              <a:t>）项目准备阶段</a:t>
            </a:r>
            <a:endParaRPr lang="en-US" altLang="zh-CN" dirty="0"/>
          </a:p>
          <a:p>
            <a:r>
              <a:rPr lang="zh-CN" altLang="en-US" dirty="0"/>
              <a:t>（</a:t>
            </a:r>
            <a:r>
              <a:rPr lang="en-US" altLang="zh-CN" dirty="0"/>
              <a:t>2</a:t>
            </a:r>
            <a:r>
              <a:rPr lang="zh-CN" altLang="en-US" dirty="0"/>
              <a:t>）项目实施阶段</a:t>
            </a:r>
            <a:endParaRPr lang="en-US" altLang="zh-CN" dirty="0"/>
          </a:p>
          <a:p>
            <a:r>
              <a:rPr lang="zh-CN" altLang="en-US" dirty="0"/>
              <a:t>（</a:t>
            </a:r>
            <a:r>
              <a:rPr lang="en-US" altLang="zh-CN" dirty="0"/>
              <a:t>3</a:t>
            </a:r>
            <a:r>
              <a:rPr lang="zh-CN" altLang="en-US" dirty="0"/>
              <a:t>）项目评估与反馈阶段</a:t>
            </a:r>
            <a:endParaRPr lang="en-US" altLang="zh-CN" dirty="0"/>
          </a:p>
          <a:p>
            <a:r>
              <a:rPr lang="zh-CN" altLang="en-US" dirty="0"/>
              <a:t>（</a:t>
            </a:r>
            <a:r>
              <a:rPr lang="en-US" altLang="zh-CN" dirty="0"/>
              <a:t>4</a:t>
            </a:r>
            <a:r>
              <a:rPr lang="zh-CN" altLang="en-US" dirty="0"/>
              <a:t>）项目总结与展示阶段</a:t>
            </a:r>
          </a:p>
        </p:txBody>
      </p:sp>
    </p:spTree>
    <p:extLst>
      <p:ext uri="{BB962C8B-B14F-4D97-AF65-F5344CB8AC3E}">
        <p14:creationId xmlns:p14="http://schemas.microsoft.com/office/powerpoint/2010/main" val="115362409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003F4-895D-D804-DC73-0AEA830A616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66FF091-9081-ED03-7584-C3B62D1702CC}"/>
              </a:ext>
            </a:extLst>
          </p:cNvPr>
          <p:cNvSpPr>
            <a:spLocks noGrp="1"/>
          </p:cNvSpPr>
          <p:nvPr>
            <p:ph type="title"/>
          </p:nvPr>
        </p:nvSpPr>
        <p:spPr/>
        <p:txBody>
          <a:bodyPr/>
          <a:lstStyle/>
          <a:p>
            <a:r>
              <a:rPr lang="zh-CN" altLang="en-US" dirty="0"/>
              <a:t>实训项目设计</a:t>
            </a:r>
          </a:p>
        </p:txBody>
      </p:sp>
      <p:sp>
        <p:nvSpPr>
          <p:cNvPr id="5" name="文本占位符 4">
            <a:extLst>
              <a:ext uri="{FF2B5EF4-FFF2-40B4-BE49-F238E27FC236}">
                <a16:creationId xmlns:a16="http://schemas.microsoft.com/office/drawing/2014/main" id="{F96C5B32-E751-3E1D-F9EE-541EA5D04EB3}"/>
              </a:ext>
            </a:extLst>
          </p:cNvPr>
          <p:cNvSpPr>
            <a:spLocks noGrp="1"/>
          </p:cNvSpPr>
          <p:nvPr>
            <p:ph type="body" sz="quarter" idx="10"/>
          </p:nvPr>
        </p:nvSpPr>
        <p:spPr>
          <a:xfrm>
            <a:off x="316702" y="2401594"/>
            <a:ext cx="11558585" cy="2571666"/>
          </a:xfrm>
        </p:spPr>
        <p:txBody>
          <a:bodyPr/>
          <a:lstStyle/>
          <a:p>
            <a:r>
              <a:rPr lang="en-US" altLang="zh-CN" dirty="0"/>
              <a:t>8.1.3</a:t>
            </a:r>
            <a:r>
              <a:rPr lang="zh-CN" altLang="en-US" dirty="0"/>
              <a:t>　项目实施步骤</a:t>
            </a:r>
            <a:endParaRPr lang="en-US" altLang="zh-CN" dirty="0"/>
          </a:p>
          <a:p>
            <a:r>
              <a:rPr lang="en-US" altLang="zh-CN" dirty="0"/>
              <a:t>1. </a:t>
            </a:r>
            <a:r>
              <a:rPr lang="zh-CN" altLang="en-US" dirty="0"/>
              <a:t>项目启动与准备阶段</a:t>
            </a:r>
            <a:endParaRPr lang="en-US" altLang="zh-CN" dirty="0"/>
          </a:p>
          <a:p>
            <a:r>
              <a:rPr lang="zh-CN" altLang="en-US" dirty="0"/>
              <a:t>本阶段旨在为实训奠定基础，核心任务包括：明确项目定义与具体、可量化的目标；根据技能互补原则组建团队，并分配项目经理、技术专家、市场分析师等角色；完成教学资源、实训平台及资金等必要资源的筹备；最终制定详细的实施方案并进行培训动员。</a:t>
            </a:r>
          </a:p>
        </p:txBody>
      </p:sp>
    </p:spTree>
    <p:extLst>
      <p:ext uri="{BB962C8B-B14F-4D97-AF65-F5344CB8AC3E}">
        <p14:creationId xmlns:p14="http://schemas.microsoft.com/office/powerpoint/2010/main" val="352880986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0C239-821D-3296-AF88-4A47B14C9B1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5E2BA5B-FECF-F88A-804A-1052C8709AC5}"/>
              </a:ext>
            </a:extLst>
          </p:cNvPr>
          <p:cNvSpPr>
            <a:spLocks noGrp="1"/>
          </p:cNvSpPr>
          <p:nvPr>
            <p:ph type="title"/>
          </p:nvPr>
        </p:nvSpPr>
        <p:spPr/>
        <p:txBody>
          <a:bodyPr/>
          <a:lstStyle/>
          <a:p>
            <a:r>
              <a:rPr lang="zh-CN" altLang="en-US" dirty="0"/>
              <a:t>实训项目设计</a:t>
            </a:r>
          </a:p>
        </p:txBody>
      </p:sp>
      <p:sp>
        <p:nvSpPr>
          <p:cNvPr id="5" name="文本占位符 4">
            <a:extLst>
              <a:ext uri="{FF2B5EF4-FFF2-40B4-BE49-F238E27FC236}">
                <a16:creationId xmlns:a16="http://schemas.microsoft.com/office/drawing/2014/main" id="{F57CD8E8-C53A-7921-FA6F-C1BB9696697B}"/>
              </a:ext>
            </a:extLst>
          </p:cNvPr>
          <p:cNvSpPr>
            <a:spLocks noGrp="1"/>
          </p:cNvSpPr>
          <p:nvPr>
            <p:ph type="body" sz="quarter" idx="10"/>
          </p:nvPr>
        </p:nvSpPr>
        <p:spPr>
          <a:xfrm>
            <a:off x="316702" y="2147678"/>
            <a:ext cx="11558585" cy="3079497"/>
          </a:xfrm>
        </p:spPr>
        <p:txBody>
          <a:bodyPr/>
          <a:lstStyle/>
          <a:p>
            <a:r>
              <a:rPr lang="en-US" altLang="zh-CN" dirty="0"/>
              <a:t>8.1.3</a:t>
            </a:r>
            <a:r>
              <a:rPr lang="zh-CN" altLang="en-US" dirty="0"/>
              <a:t>　项目实施步骤</a:t>
            </a:r>
            <a:endParaRPr lang="en-US" altLang="zh-CN" dirty="0"/>
          </a:p>
          <a:p>
            <a:r>
              <a:rPr lang="en-US" altLang="zh-CN" dirty="0"/>
              <a:t>2. </a:t>
            </a:r>
            <a:r>
              <a:rPr lang="zh-CN" altLang="en-US" dirty="0"/>
              <a:t>项目实施阶段</a:t>
            </a:r>
            <a:endParaRPr lang="en-US" altLang="zh-CN" dirty="0"/>
          </a:p>
          <a:p>
            <a:r>
              <a:rPr lang="zh-CN" altLang="en-US" dirty="0"/>
              <a:t>本阶段是实训的核心环节，旨在通过理论与实践的结合提升学生综合能力。主要活动包括：组织电子商务基础理论学习与考核；在模拟或真实平台上进行营销策划、数据分析等实践操作；开展创新创业项目探索与跨境电子商务体验；同时，邀请行业专家提供全程指导，并根据进度监控情况进行灵活调整，通过模拟与实战相结合的方式进行。</a:t>
            </a:r>
          </a:p>
        </p:txBody>
      </p:sp>
    </p:spTree>
    <p:extLst>
      <p:ext uri="{BB962C8B-B14F-4D97-AF65-F5344CB8AC3E}">
        <p14:creationId xmlns:p14="http://schemas.microsoft.com/office/powerpoint/2010/main" val="172688513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A3F26-AE83-8C10-1880-C76FADE763D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6792BB0-CF39-9279-2517-8BDADB18EACA}"/>
              </a:ext>
            </a:extLst>
          </p:cNvPr>
          <p:cNvSpPr>
            <a:spLocks noGrp="1"/>
          </p:cNvSpPr>
          <p:nvPr>
            <p:ph type="title"/>
          </p:nvPr>
        </p:nvSpPr>
        <p:spPr/>
        <p:txBody>
          <a:bodyPr/>
          <a:lstStyle/>
          <a:p>
            <a:r>
              <a:rPr lang="zh-CN" altLang="en-US" dirty="0"/>
              <a:t>实训项目设计</a:t>
            </a:r>
          </a:p>
        </p:txBody>
      </p:sp>
      <p:sp>
        <p:nvSpPr>
          <p:cNvPr id="5" name="文本占位符 4">
            <a:extLst>
              <a:ext uri="{FF2B5EF4-FFF2-40B4-BE49-F238E27FC236}">
                <a16:creationId xmlns:a16="http://schemas.microsoft.com/office/drawing/2014/main" id="{7B0674D8-18C5-C2CA-3496-E13227E57A03}"/>
              </a:ext>
            </a:extLst>
          </p:cNvPr>
          <p:cNvSpPr>
            <a:spLocks noGrp="1"/>
          </p:cNvSpPr>
          <p:nvPr>
            <p:ph type="body" sz="quarter" idx="10"/>
          </p:nvPr>
        </p:nvSpPr>
        <p:spPr>
          <a:xfrm>
            <a:off x="316702" y="2147678"/>
            <a:ext cx="11558585" cy="3079497"/>
          </a:xfrm>
        </p:spPr>
        <p:txBody>
          <a:bodyPr/>
          <a:lstStyle/>
          <a:p>
            <a:r>
              <a:rPr lang="en-US" altLang="zh-CN" dirty="0"/>
              <a:t>8.1.3</a:t>
            </a:r>
            <a:r>
              <a:rPr lang="zh-CN" altLang="en-US" dirty="0"/>
              <a:t>　项目实施步骤</a:t>
            </a:r>
            <a:endParaRPr lang="en-US" altLang="zh-CN" dirty="0"/>
          </a:p>
          <a:p>
            <a:r>
              <a:rPr lang="en-US" altLang="zh-CN" dirty="0"/>
              <a:t>3. </a:t>
            </a:r>
            <a:r>
              <a:rPr lang="zh-CN" altLang="en-US" dirty="0"/>
              <a:t>项目评估与总结阶段</a:t>
            </a:r>
            <a:endParaRPr lang="en-US" altLang="zh-CN" dirty="0"/>
          </a:p>
          <a:p>
            <a:r>
              <a:rPr lang="zh-CN" altLang="en-US" dirty="0"/>
              <a:t>本阶段旨在衡量成果、沉淀经验并推动持续改进。主要工作包括：依据既定标准，通过自评、互评、教师及企业评价等多种方式对项目成果进行评估；组织成果展示与 经验交流活动；完成所有项目文档与资料的归档整理；最后，收集学生、教师及企业的反馈意见，用于项目的优化与迭代。</a:t>
            </a:r>
          </a:p>
        </p:txBody>
      </p:sp>
    </p:spTree>
    <p:extLst>
      <p:ext uri="{BB962C8B-B14F-4D97-AF65-F5344CB8AC3E}">
        <p14:creationId xmlns:p14="http://schemas.microsoft.com/office/powerpoint/2010/main" val="360187451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8431489-8A4D-3528-2010-6987E67E15A5}"/>
              </a:ext>
            </a:extLst>
          </p:cNvPr>
          <p:cNvSpPr>
            <a:spLocks noGrp="1"/>
          </p:cNvSpPr>
          <p:nvPr>
            <p:ph type="body" sz="quarter" idx="15"/>
          </p:nvPr>
        </p:nvSpPr>
        <p:spPr/>
        <p:txBody>
          <a:bodyPr/>
          <a:lstStyle/>
          <a:p>
            <a:r>
              <a:rPr lang="en-US" altLang="zh-CN" dirty="0"/>
              <a:t>8.2</a:t>
            </a:r>
            <a:endParaRPr lang="zh-CN" altLang="en-US" dirty="0"/>
          </a:p>
        </p:txBody>
      </p:sp>
      <p:sp>
        <p:nvSpPr>
          <p:cNvPr id="5" name="文本占位符 4">
            <a:extLst>
              <a:ext uri="{FF2B5EF4-FFF2-40B4-BE49-F238E27FC236}">
                <a16:creationId xmlns:a16="http://schemas.microsoft.com/office/drawing/2014/main" id="{15862FFD-8BD8-8506-9398-B9747D4EED1E}"/>
              </a:ext>
            </a:extLst>
          </p:cNvPr>
          <p:cNvSpPr>
            <a:spLocks noGrp="1"/>
          </p:cNvSpPr>
          <p:nvPr>
            <p:ph type="body" sz="quarter" idx="16"/>
          </p:nvPr>
        </p:nvSpPr>
        <p:spPr/>
        <p:txBody>
          <a:bodyPr/>
          <a:lstStyle/>
          <a:p>
            <a:r>
              <a:rPr lang="zh-CN" altLang="en-US" dirty="0"/>
              <a:t>实训项目监控与调整</a:t>
            </a:r>
          </a:p>
        </p:txBody>
      </p:sp>
    </p:spTree>
    <p:extLst>
      <p:ext uri="{BB962C8B-B14F-4D97-AF65-F5344CB8AC3E}">
        <p14:creationId xmlns:p14="http://schemas.microsoft.com/office/powerpoint/2010/main" val="40810010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2F935-2818-E45F-64A2-508EDEA307A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130F2B0-8FB0-0AED-FF9C-403D542DB6FF}"/>
              </a:ext>
            </a:extLst>
          </p:cNvPr>
          <p:cNvSpPr>
            <a:spLocks noGrp="1"/>
          </p:cNvSpPr>
          <p:nvPr>
            <p:ph type="title"/>
          </p:nvPr>
        </p:nvSpPr>
        <p:spPr/>
        <p:txBody>
          <a:bodyPr/>
          <a:lstStyle/>
          <a:p>
            <a:r>
              <a:rPr lang="zh-CN" altLang="en-US" dirty="0"/>
              <a:t>实训项目监控与调整</a:t>
            </a:r>
          </a:p>
        </p:txBody>
      </p:sp>
      <p:sp>
        <p:nvSpPr>
          <p:cNvPr id="5" name="文本占位符 4">
            <a:extLst>
              <a:ext uri="{FF2B5EF4-FFF2-40B4-BE49-F238E27FC236}">
                <a16:creationId xmlns:a16="http://schemas.microsoft.com/office/drawing/2014/main" id="{36881613-2D60-B761-D572-F132FF9B980B}"/>
              </a:ext>
            </a:extLst>
          </p:cNvPr>
          <p:cNvSpPr>
            <a:spLocks noGrp="1"/>
          </p:cNvSpPr>
          <p:nvPr>
            <p:ph type="body" sz="quarter" idx="10"/>
          </p:nvPr>
        </p:nvSpPr>
        <p:spPr>
          <a:xfrm>
            <a:off x="316702" y="2655507"/>
            <a:ext cx="11558585" cy="2063835"/>
          </a:xfrm>
        </p:spPr>
        <p:txBody>
          <a:bodyPr/>
          <a:lstStyle/>
          <a:p>
            <a:r>
              <a:rPr lang="en-US" altLang="zh-CN" dirty="0"/>
              <a:t>1.</a:t>
            </a:r>
            <a:r>
              <a:rPr lang="zh-CN" altLang="en-US" dirty="0"/>
              <a:t>项目监控的重要性</a:t>
            </a:r>
            <a:endParaRPr lang="en-US" altLang="zh-CN" dirty="0"/>
          </a:p>
          <a:p>
            <a:r>
              <a:rPr lang="zh-CN" altLang="en-US" dirty="0"/>
              <a:t>在电子商务创新技能实训项目中，监控是确保项目按计划进行、及时发现并解决问题、优化资源配置、提高项目执行效率和质量的重要手段。通过有效的监控，可以确保实训项目目标的实现，同时提升学生的实践能力和创新思维。</a:t>
            </a:r>
            <a:endParaRPr lang="en-US" altLang="zh-CN" dirty="0"/>
          </a:p>
        </p:txBody>
      </p:sp>
    </p:spTree>
    <p:extLst>
      <p:ext uri="{BB962C8B-B14F-4D97-AF65-F5344CB8AC3E}">
        <p14:creationId xmlns:p14="http://schemas.microsoft.com/office/powerpoint/2010/main" val="308530987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179E0-8052-A905-3102-EB6C55CB9A5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B32FC82-FD81-A193-FC3C-31BCFE629204}"/>
              </a:ext>
            </a:extLst>
          </p:cNvPr>
          <p:cNvSpPr>
            <a:spLocks noGrp="1"/>
          </p:cNvSpPr>
          <p:nvPr>
            <p:ph type="title"/>
          </p:nvPr>
        </p:nvSpPr>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2ACB6688-937B-5CCC-B467-F84EE3C92A17}"/>
              </a:ext>
            </a:extLst>
          </p:cNvPr>
          <p:cNvSpPr>
            <a:spLocks noGrp="1"/>
          </p:cNvSpPr>
          <p:nvPr>
            <p:ph type="body" sz="quarter" idx="10"/>
          </p:nvPr>
        </p:nvSpPr>
        <p:spPr>
          <a:xfrm>
            <a:off x="316702" y="2401590"/>
            <a:ext cx="11558585" cy="2571666"/>
          </a:xfrm>
        </p:spPr>
        <p:txBody>
          <a:bodyPr/>
          <a:lstStyle/>
          <a:p>
            <a:r>
              <a:rPr lang="en-US" altLang="zh-CN" dirty="0"/>
              <a:t>1.2.2</a:t>
            </a:r>
            <a:r>
              <a:rPr lang="zh-CN" altLang="en-US" dirty="0"/>
              <a:t>　电子商务创新思维与方法论</a:t>
            </a:r>
            <a:endParaRPr lang="en-US" altLang="zh-CN" dirty="0"/>
          </a:p>
          <a:p>
            <a:r>
              <a:rPr lang="en-US" altLang="zh-CN" dirty="0"/>
              <a:t>1.</a:t>
            </a:r>
            <a:r>
              <a:rPr lang="zh-CN" altLang="en-US" dirty="0"/>
              <a:t>电子商务核心思维</a:t>
            </a:r>
            <a:endParaRPr lang="en-US" altLang="zh-CN" dirty="0"/>
          </a:p>
          <a:p>
            <a:r>
              <a:rPr lang="zh-CN" altLang="en-US" dirty="0"/>
              <a:t>电子商务作为数字经济时代的重要产物，其核心思维可以概括为四个方面：用户中心、数据驱动、创新驱动与跨界融合。这四种思维不仅塑造了电子商务的商业模式，也指引着其未来发展。</a:t>
            </a:r>
          </a:p>
        </p:txBody>
      </p:sp>
    </p:spTree>
    <p:extLst>
      <p:ext uri="{BB962C8B-B14F-4D97-AF65-F5344CB8AC3E}">
        <p14:creationId xmlns:p14="http://schemas.microsoft.com/office/powerpoint/2010/main" val="26199749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73563-7FD9-F355-4B2D-19B3E419E40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44B8D40-98DD-02DA-CB22-E8CFF21D5957}"/>
              </a:ext>
            </a:extLst>
          </p:cNvPr>
          <p:cNvSpPr>
            <a:spLocks noGrp="1"/>
          </p:cNvSpPr>
          <p:nvPr>
            <p:ph type="title"/>
          </p:nvPr>
        </p:nvSpPr>
        <p:spPr/>
        <p:txBody>
          <a:bodyPr/>
          <a:lstStyle/>
          <a:p>
            <a:r>
              <a:rPr lang="zh-CN" altLang="en-US" dirty="0"/>
              <a:t>实训项目监控与调整</a:t>
            </a:r>
          </a:p>
        </p:txBody>
      </p:sp>
      <p:sp>
        <p:nvSpPr>
          <p:cNvPr id="5" name="文本占位符 4">
            <a:extLst>
              <a:ext uri="{FF2B5EF4-FFF2-40B4-BE49-F238E27FC236}">
                <a16:creationId xmlns:a16="http://schemas.microsoft.com/office/drawing/2014/main" id="{A99DABBB-3606-B6D5-DAB0-4E271995A5F0}"/>
              </a:ext>
            </a:extLst>
          </p:cNvPr>
          <p:cNvSpPr>
            <a:spLocks noGrp="1"/>
          </p:cNvSpPr>
          <p:nvPr>
            <p:ph type="body" sz="quarter" idx="10"/>
          </p:nvPr>
        </p:nvSpPr>
        <p:spPr>
          <a:xfrm>
            <a:off x="316702" y="1639846"/>
            <a:ext cx="11558585" cy="4095160"/>
          </a:xfrm>
        </p:spPr>
        <p:txBody>
          <a:bodyPr/>
          <a:lstStyle/>
          <a:p>
            <a:r>
              <a:rPr lang="en-US" altLang="zh-CN" dirty="0"/>
              <a:t>2.</a:t>
            </a:r>
            <a:r>
              <a:rPr lang="zh-CN" altLang="en-US" dirty="0"/>
              <a:t>项目监控内容</a:t>
            </a:r>
            <a:endParaRPr lang="en-US" altLang="zh-CN" dirty="0"/>
          </a:p>
          <a:p>
            <a:r>
              <a:rPr lang="zh-CN" altLang="en-US" dirty="0"/>
              <a:t>电子商务创新技能实训项目的监控内容应涵盖项目的各个方面，主要包括进度监控、质量监控、成本监控、风险监控以及学生表现监控等。</a:t>
            </a:r>
            <a:endParaRPr lang="en-US" altLang="zh-CN" dirty="0"/>
          </a:p>
          <a:p>
            <a:r>
              <a:rPr lang="zh-CN" altLang="en-US" dirty="0"/>
              <a:t>① 进度监控</a:t>
            </a:r>
            <a:endParaRPr lang="en-US" altLang="zh-CN" dirty="0"/>
          </a:p>
          <a:p>
            <a:r>
              <a:rPr lang="zh-CN" altLang="en-US" dirty="0"/>
              <a:t>②</a:t>
            </a:r>
            <a:r>
              <a:rPr lang="en-US" altLang="zh-CN" dirty="0"/>
              <a:t> </a:t>
            </a:r>
            <a:r>
              <a:rPr lang="zh-CN" altLang="en-US" dirty="0"/>
              <a:t>质量监控</a:t>
            </a:r>
          </a:p>
          <a:p>
            <a:r>
              <a:rPr lang="zh-CN" altLang="en-US" dirty="0"/>
              <a:t>③ 成本监控</a:t>
            </a:r>
          </a:p>
          <a:p>
            <a:r>
              <a:rPr lang="zh-CN" altLang="en-US" dirty="0"/>
              <a:t>④ 风险监控</a:t>
            </a:r>
          </a:p>
          <a:p>
            <a:r>
              <a:rPr lang="zh-CN" altLang="en-US" dirty="0"/>
              <a:t>⑤ 学生表现监控</a:t>
            </a:r>
          </a:p>
        </p:txBody>
      </p:sp>
    </p:spTree>
    <p:extLst>
      <p:ext uri="{BB962C8B-B14F-4D97-AF65-F5344CB8AC3E}">
        <p14:creationId xmlns:p14="http://schemas.microsoft.com/office/powerpoint/2010/main" val="103340022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759E2-8460-6C59-6347-DC546F10A4F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F00CD7F-8F47-9660-2893-B27E31E5B473}"/>
              </a:ext>
            </a:extLst>
          </p:cNvPr>
          <p:cNvSpPr>
            <a:spLocks noGrp="1"/>
          </p:cNvSpPr>
          <p:nvPr>
            <p:ph type="title"/>
          </p:nvPr>
        </p:nvSpPr>
        <p:spPr/>
        <p:txBody>
          <a:bodyPr/>
          <a:lstStyle/>
          <a:p>
            <a:r>
              <a:rPr lang="zh-CN" altLang="en-US" dirty="0"/>
              <a:t>实训项目监控与调整</a:t>
            </a:r>
          </a:p>
        </p:txBody>
      </p:sp>
      <p:sp>
        <p:nvSpPr>
          <p:cNvPr id="5" name="文本占位符 4">
            <a:extLst>
              <a:ext uri="{FF2B5EF4-FFF2-40B4-BE49-F238E27FC236}">
                <a16:creationId xmlns:a16="http://schemas.microsoft.com/office/drawing/2014/main" id="{8FDB34BC-71E0-5408-05E6-8C1ED5B95500}"/>
              </a:ext>
            </a:extLst>
          </p:cNvPr>
          <p:cNvSpPr>
            <a:spLocks noGrp="1"/>
          </p:cNvSpPr>
          <p:nvPr>
            <p:ph type="body" sz="quarter" idx="10"/>
          </p:nvPr>
        </p:nvSpPr>
        <p:spPr>
          <a:xfrm>
            <a:off x="316702" y="1893762"/>
            <a:ext cx="11558585" cy="3587329"/>
          </a:xfrm>
        </p:spPr>
        <p:txBody>
          <a:bodyPr/>
          <a:lstStyle/>
          <a:p>
            <a:r>
              <a:rPr lang="en-US" altLang="zh-CN" dirty="0"/>
              <a:t>3.</a:t>
            </a:r>
            <a:r>
              <a:rPr lang="zh-CN" altLang="en-US" dirty="0"/>
              <a:t>项目监控方法</a:t>
            </a:r>
            <a:endParaRPr lang="en-US" altLang="zh-CN" dirty="0"/>
          </a:p>
          <a:p>
            <a:r>
              <a:rPr lang="zh-CN" altLang="en-US" dirty="0"/>
              <a:t>为了确保监控的有效性和准确性，需要采用多种监控方法相结合的方式。以下是一些常用的项目监控方法。</a:t>
            </a:r>
            <a:endParaRPr lang="en-US" altLang="zh-CN" dirty="0"/>
          </a:p>
          <a:p>
            <a:r>
              <a:rPr lang="zh-CN" altLang="en-US" dirty="0"/>
              <a:t>① 定期检查与汇报</a:t>
            </a:r>
          </a:p>
          <a:p>
            <a:r>
              <a:rPr lang="zh-CN" altLang="en-US" dirty="0"/>
              <a:t>② 现场巡查与观摩</a:t>
            </a:r>
          </a:p>
          <a:p>
            <a:r>
              <a:rPr lang="zh-CN" altLang="en-US" dirty="0"/>
              <a:t>③ 数据分析与评估</a:t>
            </a:r>
          </a:p>
          <a:p>
            <a:r>
              <a:rPr lang="zh-CN" altLang="en-US" dirty="0"/>
              <a:t>④ 学生反馈与调查</a:t>
            </a:r>
          </a:p>
        </p:txBody>
      </p:sp>
    </p:spTree>
    <p:extLst>
      <p:ext uri="{BB962C8B-B14F-4D97-AF65-F5344CB8AC3E}">
        <p14:creationId xmlns:p14="http://schemas.microsoft.com/office/powerpoint/2010/main" val="54466030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A83CA-7437-0E69-0598-85AD13A11B8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C94CE5F-5D36-96A2-FCD5-D5E4CBBD9DF5}"/>
              </a:ext>
            </a:extLst>
          </p:cNvPr>
          <p:cNvSpPr>
            <a:spLocks noGrp="1"/>
          </p:cNvSpPr>
          <p:nvPr>
            <p:ph type="title"/>
          </p:nvPr>
        </p:nvSpPr>
        <p:spPr/>
        <p:txBody>
          <a:bodyPr/>
          <a:lstStyle/>
          <a:p>
            <a:r>
              <a:rPr lang="zh-CN" altLang="en-US" dirty="0"/>
              <a:t>实训项目监控与调整</a:t>
            </a:r>
          </a:p>
        </p:txBody>
      </p:sp>
      <p:sp>
        <p:nvSpPr>
          <p:cNvPr id="5" name="文本占位符 4">
            <a:extLst>
              <a:ext uri="{FF2B5EF4-FFF2-40B4-BE49-F238E27FC236}">
                <a16:creationId xmlns:a16="http://schemas.microsoft.com/office/drawing/2014/main" id="{ACDA0D57-2A1B-AFD8-4B9D-D11FFF5F9FEA}"/>
              </a:ext>
            </a:extLst>
          </p:cNvPr>
          <p:cNvSpPr>
            <a:spLocks noGrp="1"/>
          </p:cNvSpPr>
          <p:nvPr>
            <p:ph type="body" sz="quarter" idx="10"/>
          </p:nvPr>
        </p:nvSpPr>
        <p:spPr>
          <a:xfrm>
            <a:off x="316702" y="1639846"/>
            <a:ext cx="11558585" cy="4095160"/>
          </a:xfrm>
        </p:spPr>
        <p:txBody>
          <a:bodyPr/>
          <a:lstStyle/>
          <a:p>
            <a:r>
              <a:rPr lang="en-US" altLang="zh-CN" dirty="0"/>
              <a:t>4.</a:t>
            </a:r>
            <a:r>
              <a:rPr lang="zh-CN" altLang="en-US" dirty="0"/>
              <a:t>项目调整策略</a:t>
            </a:r>
            <a:endParaRPr lang="en-US" altLang="zh-CN" dirty="0"/>
          </a:p>
          <a:p>
            <a:r>
              <a:rPr lang="zh-CN" altLang="en-US" dirty="0"/>
              <a:t>在项目监控过程中，一旦发现问题或偏差，需要及时进行调整。以下是一些常用的项目调整策略。</a:t>
            </a:r>
            <a:endParaRPr lang="en-US" altLang="zh-CN" dirty="0"/>
          </a:p>
          <a:p>
            <a:r>
              <a:rPr lang="zh-CN" altLang="en-US" dirty="0"/>
              <a:t>① 进度调整</a:t>
            </a:r>
          </a:p>
          <a:p>
            <a:r>
              <a:rPr lang="zh-CN" altLang="en-US" dirty="0"/>
              <a:t>② 质量调整</a:t>
            </a:r>
          </a:p>
          <a:p>
            <a:r>
              <a:rPr lang="zh-CN" altLang="en-US" dirty="0"/>
              <a:t>③ 成本调整</a:t>
            </a:r>
          </a:p>
          <a:p>
            <a:r>
              <a:rPr lang="zh-CN" altLang="en-US" dirty="0"/>
              <a:t>④ 风险应对</a:t>
            </a:r>
            <a:endParaRPr lang="en-US" altLang="zh-CN" dirty="0"/>
          </a:p>
          <a:p>
            <a:r>
              <a:rPr lang="zh-CN" altLang="en-US" dirty="0"/>
              <a:t>⑤ 教学策略调整</a:t>
            </a:r>
          </a:p>
        </p:txBody>
      </p:sp>
    </p:spTree>
    <p:extLst>
      <p:ext uri="{BB962C8B-B14F-4D97-AF65-F5344CB8AC3E}">
        <p14:creationId xmlns:p14="http://schemas.microsoft.com/office/powerpoint/2010/main" val="344576065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D7528-4E4B-DDA3-C666-87CA7901E46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751E59E-0D92-9EBE-25C0-CF7603B0E0AB}"/>
              </a:ext>
            </a:extLst>
          </p:cNvPr>
          <p:cNvSpPr>
            <a:spLocks noGrp="1"/>
          </p:cNvSpPr>
          <p:nvPr>
            <p:ph type="title"/>
          </p:nvPr>
        </p:nvSpPr>
        <p:spPr/>
        <p:txBody>
          <a:bodyPr/>
          <a:lstStyle/>
          <a:p>
            <a:r>
              <a:rPr lang="zh-CN" altLang="en-US" dirty="0"/>
              <a:t>实训项目监控与调整</a:t>
            </a:r>
          </a:p>
        </p:txBody>
      </p:sp>
      <p:sp>
        <p:nvSpPr>
          <p:cNvPr id="5" name="文本占位符 4">
            <a:extLst>
              <a:ext uri="{FF2B5EF4-FFF2-40B4-BE49-F238E27FC236}">
                <a16:creationId xmlns:a16="http://schemas.microsoft.com/office/drawing/2014/main" id="{948AB8A5-3D13-C0F0-213D-EECE7070134D}"/>
              </a:ext>
            </a:extLst>
          </p:cNvPr>
          <p:cNvSpPr>
            <a:spLocks noGrp="1"/>
          </p:cNvSpPr>
          <p:nvPr>
            <p:ph type="body" sz="quarter" idx="10"/>
          </p:nvPr>
        </p:nvSpPr>
        <p:spPr>
          <a:xfrm>
            <a:off x="316702" y="1893761"/>
            <a:ext cx="11558585" cy="3587329"/>
          </a:xfrm>
        </p:spPr>
        <p:txBody>
          <a:bodyPr/>
          <a:lstStyle/>
          <a:p>
            <a:r>
              <a:rPr lang="en-US" altLang="zh-CN" dirty="0"/>
              <a:t>5.</a:t>
            </a:r>
            <a:r>
              <a:rPr lang="zh-CN" altLang="en-US" dirty="0"/>
              <a:t>实施保障</a:t>
            </a:r>
            <a:endParaRPr lang="en-US" altLang="zh-CN" dirty="0"/>
          </a:p>
          <a:p>
            <a:r>
              <a:rPr lang="zh-CN" altLang="en-US" dirty="0"/>
              <a:t>为了确保项目监控与调整的有效实施，需要提供以下保障措施。</a:t>
            </a:r>
            <a:endParaRPr lang="en-US" altLang="zh-CN" dirty="0"/>
          </a:p>
          <a:p>
            <a:r>
              <a:rPr lang="zh-CN" altLang="en-US" dirty="0"/>
              <a:t>① 组织架构与职责明确</a:t>
            </a:r>
            <a:endParaRPr lang="en-US" altLang="zh-CN" dirty="0"/>
          </a:p>
          <a:p>
            <a:r>
              <a:rPr lang="zh-CN" altLang="en-US" dirty="0"/>
              <a:t>② 制度与流程规范</a:t>
            </a:r>
          </a:p>
          <a:p>
            <a:r>
              <a:rPr lang="zh-CN" altLang="en-US" dirty="0"/>
              <a:t>③ 资源与支持保障</a:t>
            </a:r>
          </a:p>
          <a:p>
            <a:r>
              <a:rPr lang="zh-CN" altLang="en-US" dirty="0"/>
              <a:t>④ 信息化建设与技术支持</a:t>
            </a:r>
            <a:endParaRPr lang="en-US" altLang="zh-CN" dirty="0"/>
          </a:p>
          <a:p>
            <a:r>
              <a:rPr lang="zh-CN" altLang="en-US" dirty="0"/>
              <a:t>⑤ 培训与能力提升</a:t>
            </a:r>
          </a:p>
        </p:txBody>
      </p:sp>
    </p:spTree>
    <p:extLst>
      <p:ext uri="{BB962C8B-B14F-4D97-AF65-F5344CB8AC3E}">
        <p14:creationId xmlns:p14="http://schemas.microsoft.com/office/powerpoint/2010/main" val="348166504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7ED68A2-D573-43AD-8F0B-0E4CDEBDA415}"/>
              </a:ext>
            </a:extLst>
          </p:cNvPr>
          <p:cNvSpPr>
            <a:spLocks noGrp="1"/>
          </p:cNvSpPr>
          <p:nvPr>
            <p:ph type="body" sz="quarter" idx="15"/>
          </p:nvPr>
        </p:nvSpPr>
        <p:spPr/>
        <p:txBody>
          <a:bodyPr/>
          <a:lstStyle/>
          <a:p>
            <a:r>
              <a:rPr lang="en-US" altLang="zh-CN" dirty="0"/>
              <a:t>8.3</a:t>
            </a:r>
            <a:endParaRPr lang="zh-CN" altLang="en-US" dirty="0"/>
          </a:p>
        </p:txBody>
      </p:sp>
      <p:sp>
        <p:nvSpPr>
          <p:cNvPr id="5" name="文本占位符 4">
            <a:extLst>
              <a:ext uri="{FF2B5EF4-FFF2-40B4-BE49-F238E27FC236}">
                <a16:creationId xmlns:a16="http://schemas.microsoft.com/office/drawing/2014/main" id="{98BC507F-73BC-E65C-06CF-7D4AEB559A05}"/>
              </a:ext>
            </a:extLst>
          </p:cNvPr>
          <p:cNvSpPr>
            <a:spLocks noGrp="1"/>
          </p:cNvSpPr>
          <p:nvPr>
            <p:ph type="body" sz="quarter" idx="16"/>
          </p:nvPr>
        </p:nvSpPr>
        <p:spPr/>
        <p:txBody>
          <a:bodyPr/>
          <a:lstStyle/>
          <a:p>
            <a:r>
              <a:rPr lang="zh-CN" altLang="en-US" dirty="0"/>
              <a:t>实训项目评估与优化</a:t>
            </a:r>
          </a:p>
        </p:txBody>
      </p:sp>
    </p:spTree>
    <p:extLst>
      <p:ext uri="{BB962C8B-B14F-4D97-AF65-F5344CB8AC3E}">
        <p14:creationId xmlns:p14="http://schemas.microsoft.com/office/powerpoint/2010/main" val="27981751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15D1B935-42F9-D93D-E4EA-984F88582790}"/>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BF8A5F29-C885-FAA3-B7A7-C3944BA386C1}"/>
              </a:ext>
            </a:extLst>
          </p:cNvPr>
          <p:cNvSpPr>
            <a:spLocks noGrp="1"/>
          </p:cNvSpPr>
          <p:nvPr>
            <p:ph type="body" sz="quarter" idx="10"/>
          </p:nvPr>
        </p:nvSpPr>
        <p:spPr>
          <a:xfrm>
            <a:off x="316702" y="1893756"/>
            <a:ext cx="11558585" cy="3587329"/>
          </a:xfrm>
        </p:spPr>
        <p:txBody>
          <a:bodyPr/>
          <a:lstStyle/>
          <a:p>
            <a:r>
              <a:rPr lang="en-US" altLang="zh-CN" dirty="0"/>
              <a:t>8.3.1</a:t>
            </a:r>
            <a:r>
              <a:rPr lang="zh-CN" altLang="en-US" dirty="0"/>
              <a:t>　评估指标体系的建立</a:t>
            </a:r>
            <a:endParaRPr lang="en-US" altLang="zh-CN" dirty="0"/>
          </a:p>
          <a:p>
            <a:r>
              <a:rPr lang="en-US" altLang="zh-CN" dirty="0"/>
              <a:t>1.</a:t>
            </a:r>
            <a:r>
              <a:rPr lang="zh-CN" altLang="en-US" dirty="0"/>
              <a:t>评估指标体系构建的原则</a:t>
            </a:r>
          </a:p>
          <a:p>
            <a:r>
              <a:rPr lang="zh-CN" altLang="en-US" dirty="0"/>
              <a:t>① 科学性原则</a:t>
            </a:r>
            <a:endParaRPr lang="en-US" altLang="zh-CN" dirty="0"/>
          </a:p>
          <a:p>
            <a:r>
              <a:rPr lang="zh-CN" altLang="en-US" dirty="0"/>
              <a:t>② 全面性原则</a:t>
            </a:r>
          </a:p>
          <a:p>
            <a:r>
              <a:rPr lang="zh-CN" altLang="en-US" dirty="0"/>
              <a:t>③ 可操作性原则</a:t>
            </a:r>
          </a:p>
          <a:p>
            <a:r>
              <a:rPr lang="zh-CN" altLang="en-US" dirty="0"/>
              <a:t>④ 导向性原则</a:t>
            </a:r>
          </a:p>
          <a:p>
            <a:r>
              <a:rPr lang="zh-CN" altLang="en-US" dirty="0"/>
              <a:t>⑤ 可比性原则</a:t>
            </a:r>
          </a:p>
        </p:txBody>
      </p:sp>
    </p:spTree>
    <p:extLst>
      <p:ext uri="{BB962C8B-B14F-4D97-AF65-F5344CB8AC3E}">
        <p14:creationId xmlns:p14="http://schemas.microsoft.com/office/powerpoint/2010/main" val="2185718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420607-526F-9453-9BCA-194E1AC6A61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6B544C3-DBBC-E1AA-07CA-44E214093311}"/>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B7BB3EEE-0495-B34C-E597-C5F74DD3AF7B}"/>
              </a:ext>
            </a:extLst>
          </p:cNvPr>
          <p:cNvSpPr>
            <a:spLocks noGrp="1"/>
          </p:cNvSpPr>
          <p:nvPr>
            <p:ph type="body" sz="quarter" idx="10"/>
          </p:nvPr>
        </p:nvSpPr>
        <p:spPr>
          <a:xfrm>
            <a:off x="316702" y="1639842"/>
            <a:ext cx="11558585" cy="4095160"/>
          </a:xfrm>
        </p:spPr>
        <p:txBody>
          <a:bodyPr/>
          <a:lstStyle/>
          <a:p>
            <a:r>
              <a:rPr lang="en-US" altLang="zh-CN" dirty="0"/>
              <a:t>8.3.1</a:t>
            </a:r>
            <a:r>
              <a:rPr lang="zh-CN" altLang="en-US" dirty="0"/>
              <a:t>　评估指标体系的建立</a:t>
            </a:r>
            <a:endParaRPr lang="en-US" altLang="zh-CN" dirty="0"/>
          </a:p>
          <a:p>
            <a:r>
              <a:rPr lang="en-US" altLang="zh-CN" dirty="0"/>
              <a:t>2.</a:t>
            </a:r>
            <a:r>
              <a:rPr lang="zh-CN" altLang="en-US" dirty="0"/>
              <a:t>评估指标体系的维度</a:t>
            </a:r>
            <a:endParaRPr lang="en-US" altLang="zh-CN" dirty="0"/>
          </a:p>
          <a:p>
            <a:r>
              <a:rPr lang="zh-CN" altLang="en-US" dirty="0"/>
              <a:t>电子商务创新技能实训项目评估指标体系可以从多个维度进行构建。以下是一些主要的维度。</a:t>
            </a:r>
            <a:endParaRPr lang="en-US" altLang="zh-CN" dirty="0"/>
          </a:p>
          <a:p>
            <a:r>
              <a:rPr lang="zh-CN" altLang="en-US" dirty="0"/>
              <a:t>（</a:t>
            </a:r>
            <a:r>
              <a:rPr lang="en-US" altLang="zh-CN" dirty="0"/>
              <a:t>1</a:t>
            </a:r>
            <a:r>
              <a:rPr lang="zh-CN" altLang="en-US" dirty="0"/>
              <a:t>）项目设计维度</a:t>
            </a:r>
            <a:endParaRPr lang="en-US" altLang="zh-CN" dirty="0"/>
          </a:p>
          <a:p>
            <a:r>
              <a:rPr lang="zh-CN" altLang="en-US" dirty="0"/>
              <a:t>（</a:t>
            </a:r>
            <a:r>
              <a:rPr lang="en-US" altLang="zh-CN" dirty="0"/>
              <a:t>2</a:t>
            </a:r>
            <a:r>
              <a:rPr lang="zh-CN" altLang="en-US" dirty="0"/>
              <a:t>）实施过程维度</a:t>
            </a:r>
            <a:endParaRPr lang="en-US" altLang="zh-CN" dirty="0"/>
          </a:p>
          <a:p>
            <a:r>
              <a:rPr lang="zh-CN" altLang="en-US" dirty="0"/>
              <a:t>（</a:t>
            </a:r>
            <a:r>
              <a:rPr lang="en-US" altLang="zh-CN" dirty="0"/>
              <a:t>3</a:t>
            </a:r>
            <a:r>
              <a:rPr lang="zh-CN" altLang="en-US" dirty="0"/>
              <a:t>）成果质量维度</a:t>
            </a:r>
            <a:endParaRPr lang="en-US" altLang="zh-CN" dirty="0"/>
          </a:p>
          <a:p>
            <a:r>
              <a:rPr lang="zh-CN" altLang="en-US" dirty="0"/>
              <a:t>（</a:t>
            </a:r>
            <a:r>
              <a:rPr lang="en-US" altLang="zh-CN" dirty="0"/>
              <a:t>4</a:t>
            </a:r>
            <a:r>
              <a:rPr lang="zh-CN" altLang="en-US" dirty="0"/>
              <a:t>）学生发展维度</a:t>
            </a:r>
          </a:p>
        </p:txBody>
      </p:sp>
    </p:spTree>
    <p:extLst>
      <p:ext uri="{BB962C8B-B14F-4D97-AF65-F5344CB8AC3E}">
        <p14:creationId xmlns:p14="http://schemas.microsoft.com/office/powerpoint/2010/main" val="367431871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61D80-E642-4062-6EF7-6FFB598AD2E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6C7A9EC-8BB3-5BFF-1522-AF54254336AD}"/>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5BE7A0BF-A20C-ABB2-99A4-472C65D1D4B7}"/>
              </a:ext>
            </a:extLst>
          </p:cNvPr>
          <p:cNvSpPr>
            <a:spLocks noGrp="1"/>
          </p:cNvSpPr>
          <p:nvPr>
            <p:ph type="body" sz="quarter" idx="10"/>
          </p:nvPr>
        </p:nvSpPr>
        <p:spPr>
          <a:xfrm>
            <a:off x="316702" y="1893758"/>
            <a:ext cx="11558585" cy="3587329"/>
          </a:xfrm>
        </p:spPr>
        <p:txBody>
          <a:bodyPr/>
          <a:lstStyle/>
          <a:p>
            <a:r>
              <a:rPr lang="en-US" altLang="zh-CN" dirty="0"/>
              <a:t>8.3.1</a:t>
            </a:r>
            <a:r>
              <a:rPr lang="zh-CN" altLang="en-US" dirty="0"/>
              <a:t>　评估指标体系的建立</a:t>
            </a:r>
            <a:endParaRPr lang="en-US" altLang="zh-CN" dirty="0"/>
          </a:p>
          <a:p>
            <a:r>
              <a:rPr lang="en-US" altLang="zh-CN" dirty="0"/>
              <a:t>3.</a:t>
            </a:r>
            <a:r>
              <a:rPr lang="zh-CN" altLang="en-US" dirty="0"/>
              <a:t>具体评估指标</a:t>
            </a:r>
            <a:endParaRPr lang="en-US" altLang="zh-CN" dirty="0"/>
          </a:p>
          <a:p>
            <a:r>
              <a:rPr lang="zh-CN" altLang="en-US" dirty="0"/>
              <a:t>基于上述维度，可以进一步细化出具体的评估指标。以下是一些示例指标。</a:t>
            </a:r>
            <a:endParaRPr lang="en-US" altLang="zh-CN" dirty="0"/>
          </a:p>
          <a:p>
            <a:r>
              <a:rPr lang="zh-CN" altLang="en-US" dirty="0"/>
              <a:t>（</a:t>
            </a:r>
            <a:r>
              <a:rPr lang="en-US" altLang="zh-CN" dirty="0"/>
              <a:t>1</a:t>
            </a:r>
            <a:r>
              <a:rPr lang="zh-CN" altLang="en-US" dirty="0"/>
              <a:t>）项目设计维度</a:t>
            </a:r>
            <a:endParaRPr lang="en-US" altLang="zh-CN" dirty="0"/>
          </a:p>
          <a:p>
            <a:r>
              <a:rPr lang="zh-CN" altLang="en-US" dirty="0"/>
              <a:t>（</a:t>
            </a:r>
            <a:r>
              <a:rPr lang="en-US" altLang="zh-CN" dirty="0"/>
              <a:t>2</a:t>
            </a:r>
            <a:r>
              <a:rPr lang="zh-CN" altLang="en-US" dirty="0"/>
              <a:t>）实施过程维度</a:t>
            </a:r>
            <a:endParaRPr lang="en-US" altLang="zh-CN" dirty="0"/>
          </a:p>
          <a:p>
            <a:r>
              <a:rPr lang="zh-CN" altLang="en-US" dirty="0"/>
              <a:t>（</a:t>
            </a:r>
            <a:r>
              <a:rPr lang="en-US" altLang="zh-CN" dirty="0"/>
              <a:t>3</a:t>
            </a:r>
            <a:r>
              <a:rPr lang="zh-CN" altLang="en-US" dirty="0"/>
              <a:t>）成果质量维度</a:t>
            </a:r>
            <a:endParaRPr lang="en-US" altLang="zh-CN" dirty="0"/>
          </a:p>
          <a:p>
            <a:r>
              <a:rPr lang="zh-CN" altLang="en-US" dirty="0"/>
              <a:t>（</a:t>
            </a:r>
            <a:r>
              <a:rPr lang="en-US" altLang="zh-CN" dirty="0"/>
              <a:t>4</a:t>
            </a:r>
            <a:r>
              <a:rPr lang="zh-CN" altLang="en-US" dirty="0"/>
              <a:t>）学生发展维度</a:t>
            </a:r>
          </a:p>
        </p:txBody>
      </p:sp>
    </p:spTree>
    <p:extLst>
      <p:ext uri="{BB962C8B-B14F-4D97-AF65-F5344CB8AC3E}">
        <p14:creationId xmlns:p14="http://schemas.microsoft.com/office/powerpoint/2010/main" val="23719162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5DDCF-D13E-6343-290D-5455DE786A5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64267F4-C976-946B-63CE-1A7A4FF80C70}"/>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8A94557D-CF15-8F13-24B0-458FF18665C2}"/>
              </a:ext>
            </a:extLst>
          </p:cNvPr>
          <p:cNvSpPr>
            <a:spLocks noGrp="1"/>
          </p:cNvSpPr>
          <p:nvPr>
            <p:ph type="body" sz="quarter" idx="10"/>
          </p:nvPr>
        </p:nvSpPr>
        <p:spPr>
          <a:xfrm>
            <a:off x="316702" y="1639842"/>
            <a:ext cx="11558585" cy="4095160"/>
          </a:xfrm>
        </p:spPr>
        <p:txBody>
          <a:bodyPr/>
          <a:lstStyle/>
          <a:p>
            <a:r>
              <a:rPr lang="en-US" altLang="zh-CN" dirty="0"/>
              <a:t>8.3.1</a:t>
            </a:r>
            <a:r>
              <a:rPr lang="zh-CN" altLang="en-US" dirty="0"/>
              <a:t>　评估指标体系的建立</a:t>
            </a:r>
            <a:endParaRPr lang="en-US" altLang="zh-CN" dirty="0"/>
          </a:p>
          <a:p>
            <a:r>
              <a:rPr lang="en-US" altLang="zh-CN" dirty="0"/>
              <a:t>4.</a:t>
            </a:r>
            <a:r>
              <a:rPr lang="zh-CN" altLang="en-US" dirty="0"/>
              <a:t>评估指标体系的实施步骤</a:t>
            </a:r>
            <a:endParaRPr lang="en-US" altLang="zh-CN" dirty="0"/>
          </a:p>
          <a:p>
            <a:r>
              <a:rPr lang="zh-CN" altLang="en-US" dirty="0"/>
              <a:t>① 明确评估目标</a:t>
            </a:r>
          </a:p>
          <a:p>
            <a:r>
              <a:rPr lang="zh-CN" altLang="en-US" dirty="0"/>
              <a:t>② 构建评估指标体系</a:t>
            </a:r>
            <a:endParaRPr lang="en-US" altLang="zh-CN" dirty="0"/>
          </a:p>
          <a:p>
            <a:r>
              <a:rPr lang="zh-CN" altLang="en-US" dirty="0"/>
              <a:t>③ 收集评估数据</a:t>
            </a:r>
          </a:p>
          <a:p>
            <a:r>
              <a:rPr lang="zh-CN" altLang="en-US" dirty="0"/>
              <a:t>④ 数据分析与处理</a:t>
            </a:r>
          </a:p>
          <a:p>
            <a:r>
              <a:rPr lang="zh-CN" altLang="en-US" dirty="0"/>
              <a:t>⑤ 撰写评估报告</a:t>
            </a:r>
          </a:p>
          <a:p>
            <a:r>
              <a:rPr lang="zh-CN" altLang="en-US" dirty="0"/>
              <a:t>⑥ 反馈与改进</a:t>
            </a:r>
          </a:p>
        </p:txBody>
      </p:sp>
    </p:spTree>
    <p:extLst>
      <p:ext uri="{BB962C8B-B14F-4D97-AF65-F5344CB8AC3E}">
        <p14:creationId xmlns:p14="http://schemas.microsoft.com/office/powerpoint/2010/main" val="404363646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5A403-EC98-F733-94E9-55889CFB299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A94E71D-3710-888D-FE15-09DEC6FE2791}"/>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C58B66DD-384F-BDFD-D0AB-37DC42F23A85}"/>
              </a:ext>
            </a:extLst>
          </p:cNvPr>
          <p:cNvSpPr>
            <a:spLocks noGrp="1"/>
          </p:cNvSpPr>
          <p:nvPr>
            <p:ph type="body" sz="quarter" idx="10"/>
          </p:nvPr>
        </p:nvSpPr>
        <p:spPr>
          <a:xfrm>
            <a:off x="316702" y="2147674"/>
            <a:ext cx="11558585" cy="3079497"/>
          </a:xfrm>
        </p:spPr>
        <p:txBody>
          <a:bodyPr/>
          <a:lstStyle/>
          <a:p>
            <a:r>
              <a:rPr lang="en-US" altLang="zh-CN" dirty="0"/>
              <a:t>8.3.2</a:t>
            </a:r>
            <a:r>
              <a:rPr lang="zh-CN" altLang="en-US" dirty="0"/>
              <a:t>　数据分析与项目优化</a:t>
            </a:r>
            <a:endParaRPr lang="en-US" altLang="zh-CN" dirty="0"/>
          </a:p>
          <a:p>
            <a:r>
              <a:rPr lang="en-US" altLang="zh-CN" dirty="0"/>
              <a:t>1.</a:t>
            </a:r>
            <a:r>
              <a:rPr lang="zh-CN" altLang="en-US" dirty="0"/>
              <a:t>数据分析的重要性</a:t>
            </a:r>
          </a:p>
          <a:p>
            <a:r>
              <a:rPr lang="zh-CN" altLang="en-US" dirty="0"/>
              <a:t>① 性能评估</a:t>
            </a:r>
            <a:endParaRPr lang="en-US" altLang="zh-CN" dirty="0"/>
          </a:p>
          <a:p>
            <a:r>
              <a:rPr lang="zh-CN" altLang="en-US" dirty="0"/>
              <a:t>② 问题识别</a:t>
            </a:r>
          </a:p>
          <a:p>
            <a:r>
              <a:rPr lang="zh-CN" altLang="en-US" dirty="0"/>
              <a:t>③ 决策支持</a:t>
            </a:r>
          </a:p>
          <a:p>
            <a:r>
              <a:rPr lang="zh-CN" altLang="en-US" dirty="0"/>
              <a:t>④ 持续改进</a:t>
            </a:r>
          </a:p>
        </p:txBody>
      </p:sp>
    </p:spTree>
    <p:extLst>
      <p:ext uri="{BB962C8B-B14F-4D97-AF65-F5344CB8AC3E}">
        <p14:creationId xmlns:p14="http://schemas.microsoft.com/office/powerpoint/2010/main" val="370322197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6746D-F03D-9AF7-AD32-467A5779B9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F13BB3E-DF63-9E60-007A-D1E2797E82DD}"/>
              </a:ext>
            </a:extLst>
          </p:cNvPr>
          <p:cNvSpPr>
            <a:spLocks noGrp="1"/>
          </p:cNvSpPr>
          <p:nvPr>
            <p:ph type="body" sz="quarter" idx="13"/>
          </p:nvPr>
        </p:nvSpPr>
        <p:spPr>
          <a:xfrm>
            <a:off x="316706" y="1132009"/>
            <a:ext cx="4835585" cy="5110823"/>
          </a:xfrm>
        </p:spPr>
        <p:txBody>
          <a:bodyPr/>
          <a:lstStyle/>
          <a:p>
            <a:r>
              <a:rPr lang="en-US" altLang="zh-CN" dirty="0"/>
              <a:t>1.2.2</a:t>
            </a:r>
            <a:r>
              <a:rPr lang="zh-CN" altLang="en-US" dirty="0"/>
              <a:t>　电子商务创新思维与方法论</a:t>
            </a:r>
            <a:endParaRPr lang="en-US" altLang="zh-CN" dirty="0"/>
          </a:p>
          <a:p>
            <a:r>
              <a:rPr lang="en-US" altLang="zh-CN" dirty="0"/>
              <a:t>2.</a:t>
            </a:r>
            <a:r>
              <a:rPr lang="zh-CN" altLang="en-US" dirty="0"/>
              <a:t>电子商务创新思维</a:t>
            </a:r>
            <a:endParaRPr lang="en-US" altLang="zh-CN" dirty="0"/>
          </a:p>
          <a:p>
            <a:r>
              <a:rPr lang="zh-CN" altLang="en-US" dirty="0"/>
              <a:t>电子商务创新思维是指在电子商务领域，企业或个人以创新、独特的方式思考问题，寻求解决方案，通过尝试新的商业模式、技术应用和服务体验，以推动电子商务行业可持续发展的思维方式。电子商务创新思维是推动电商行业持续发展和变革的关键。</a:t>
            </a:r>
          </a:p>
        </p:txBody>
      </p:sp>
      <p:sp>
        <p:nvSpPr>
          <p:cNvPr id="4" name="标题 3">
            <a:extLst>
              <a:ext uri="{FF2B5EF4-FFF2-40B4-BE49-F238E27FC236}">
                <a16:creationId xmlns:a16="http://schemas.microsoft.com/office/drawing/2014/main" id="{909F8610-9A77-A559-877D-3A4963693E13}"/>
              </a:ext>
            </a:extLst>
          </p:cNvPr>
          <p:cNvSpPr>
            <a:spLocks noGrp="1"/>
          </p:cNvSpPr>
          <p:nvPr>
            <p:ph type="title"/>
          </p:nvPr>
        </p:nvSpPr>
        <p:spPr/>
        <p:txBody>
          <a:bodyPr/>
          <a:lstStyle/>
          <a:p>
            <a:r>
              <a:rPr lang="zh-CN" altLang="en-US" dirty="0"/>
              <a:t>电子商务创新的方向与实践</a:t>
            </a:r>
          </a:p>
        </p:txBody>
      </p:sp>
      <p:pic>
        <p:nvPicPr>
          <p:cNvPr id="6" name="图片占位符 5">
            <a:extLst>
              <a:ext uri="{FF2B5EF4-FFF2-40B4-BE49-F238E27FC236}">
                <a16:creationId xmlns:a16="http://schemas.microsoft.com/office/drawing/2014/main" id="{14BFC1DB-39C5-442C-6C03-4980108645CC}"/>
              </a:ext>
            </a:extLst>
          </p:cNvPr>
          <p:cNvPicPr>
            <a:picLocks noGrp="1" noChangeAspect="1"/>
          </p:cNvPicPr>
          <p:nvPr>
            <p:ph type="pic" sz="quarter" idx="12"/>
          </p:nvPr>
        </p:nvPicPr>
        <p:blipFill rotWithShape="1">
          <a:blip r:embed="rId2"/>
          <a:srcRect t="-139710" b="-139710"/>
          <a:stretch>
            <a:fillRect/>
          </a:stretch>
        </p:blipFill>
        <p:spPr>
          <a:prstGeom prst="rect">
            <a:avLst/>
          </a:prstGeom>
        </p:spPr>
      </p:pic>
    </p:spTree>
    <p:extLst>
      <p:ext uri="{BB962C8B-B14F-4D97-AF65-F5344CB8AC3E}">
        <p14:creationId xmlns:p14="http://schemas.microsoft.com/office/powerpoint/2010/main" val="28846419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AE71F-0854-6EFC-46D2-23A3358C71C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208E31F-B4AB-2B0A-269A-E0E8EE6F9681}"/>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278677DE-D2A1-BE84-488E-4EA6846E6499}"/>
              </a:ext>
            </a:extLst>
          </p:cNvPr>
          <p:cNvSpPr>
            <a:spLocks noGrp="1"/>
          </p:cNvSpPr>
          <p:nvPr>
            <p:ph type="body" sz="quarter" idx="10"/>
          </p:nvPr>
        </p:nvSpPr>
        <p:spPr>
          <a:xfrm>
            <a:off x="316702" y="1132009"/>
            <a:ext cx="11558585" cy="5110823"/>
          </a:xfrm>
        </p:spPr>
        <p:txBody>
          <a:bodyPr/>
          <a:lstStyle/>
          <a:p>
            <a:r>
              <a:rPr lang="en-US" altLang="zh-CN" dirty="0"/>
              <a:t>8.3.2</a:t>
            </a:r>
            <a:r>
              <a:rPr lang="zh-CN" altLang="en-US" dirty="0"/>
              <a:t>　数据分析与项目优化</a:t>
            </a:r>
            <a:endParaRPr lang="en-US" altLang="zh-CN" dirty="0"/>
          </a:p>
          <a:p>
            <a:r>
              <a:rPr lang="en-US" altLang="zh-CN" dirty="0"/>
              <a:t>2.</a:t>
            </a:r>
            <a:r>
              <a:rPr lang="zh-CN" altLang="en-US" dirty="0"/>
              <a:t>数据分析的内容与方法</a:t>
            </a:r>
            <a:endParaRPr lang="en-US" altLang="zh-CN" dirty="0"/>
          </a:p>
          <a:p>
            <a:r>
              <a:rPr lang="zh-CN" altLang="en-US" dirty="0"/>
              <a:t>① 学生表现分析：主要包括学生的参与度、学习进度、技能掌握情况、团队协作能力等。</a:t>
            </a:r>
            <a:endParaRPr lang="en-US" altLang="zh-CN" dirty="0"/>
          </a:p>
          <a:p>
            <a:r>
              <a:rPr lang="zh-CN" altLang="en-US" dirty="0"/>
              <a:t>② 项目进程分析：监控项目各阶段的时间节点、任务完成情况、资源消耗等。</a:t>
            </a:r>
          </a:p>
          <a:p>
            <a:r>
              <a:rPr lang="zh-CN" altLang="en-US" dirty="0"/>
              <a:t>③ 成本效益分析：评估项目投入与产出的关系，主要包括资金、人力、物资等资源的利用效率。</a:t>
            </a:r>
          </a:p>
          <a:p>
            <a:r>
              <a:rPr lang="zh-CN" altLang="en-US" dirty="0"/>
              <a:t>④ 市场反馈分析：收集和分析市场对实训项目成果的反应，如用户满意度、市场需求变化等。</a:t>
            </a:r>
          </a:p>
          <a:p>
            <a:r>
              <a:rPr lang="zh-CN" altLang="en-US" dirty="0"/>
              <a:t>⑤ 风险评估：识别项目执行中可能遇到的风险，评估其潜在影响和发生概率。</a:t>
            </a:r>
            <a:endParaRPr lang="en-US" altLang="zh-CN" dirty="0"/>
          </a:p>
        </p:txBody>
      </p:sp>
    </p:spTree>
    <p:extLst>
      <p:ext uri="{BB962C8B-B14F-4D97-AF65-F5344CB8AC3E}">
        <p14:creationId xmlns:p14="http://schemas.microsoft.com/office/powerpoint/2010/main" val="165078825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C230F-3B6E-A9F7-ED19-A61A7925B91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2A5CB7A-11E8-D756-37BE-EA9B5D35E47E}"/>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8CA16091-10CF-2FF2-20A6-34CFD670D369}"/>
              </a:ext>
            </a:extLst>
          </p:cNvPr>
          <p:cNvSpPr>
            <a:spLocks noGrp="1"/>
          </p:cNvSpPr>
          <p:nvPr>
            <p:ph type="body" sz="quarter" idx="10"/>
          </p:nvPr>
        </p:nvSpPr>
        <p:spPr>
          <a:xfrm>
            <a:off x="316702" y="878094"/>
            <a:ext cx="11558585" cy="5618654"/>
          </a:xfrm>
        </p:spPr>
        <p:txBody>
          <a:bodyPr/>
          <a:lstStyle/>
          <a:p>
            <a:r>
              <a:rPr lang="en-US" altLang="zh-CN" dirty="0"/>
              <a:t>8.3.2</a:t>
            </a:r>
            <a:r>
              <a:rPr lang="zh-CN" altLang="en-US" dirty="0"/>
              <a:t>　数据分析与项目优化</a:t>
            </a:r>
            <a:endParaRPr lang="en-US" altLang="zh-CN" dirty="0"/>
          </a:p>
          <a:p>
            <a:r>
              <a:rPr lang="en-US" altLang="zh-CN" dirty="0"/>
              <a:t>2.</a:t>
            </a:r>
            <a:r>
              <a:rPr lang="zh-CN" altLang="en-US" dirty="0"/>
              <a:t>数据分析的内容与方法</a:t>
            </a:r>
            <a:endParaRPr lang="en-US" altLang="zh-CN" dirty="0"/>
          </a:p>
          <a:p>
            <a:r>
              <a:rPr lang="zh-CN" altLang="en-US" dirty="0"/>
              <a:t>（</a:t>
            </a:r>
            <a:r>
              <a:rPr lang="en-US" altLang="zh-CN" dirty="0"/>
              <a:t>2</a:t>
            </a:r>
            <a:r>
              <a:rPr lang="zh-CN" altLang="en-US" dirty="0"/>
              <a:t>）方法</a:t>
            </a:r>
            <a:endParaRPr lang="en-US" altLang="zh-CN" dirty="0"/>
          </a:p>
          <a:p>
            <a:r>
              <a:rPr lang="zh-CN" altLang="en-US" dirty="0"/>
              <a:t>① 定量分析：利用统计软件或数据分析工具，对收集到的数据进行量化处理，如计算平均值、标准差、相关系数等。</a:t>
            </a:r>
          </a:p>
          <a:p>
            <a:r>
              <a:rPr lang="zh-CN" altLang="en-US" dirty="0"/>
              <a:t>② 定性分析：通过访谈、问卷调查、观察等方式，收集非数值型数据，如学生感受、市场反馈等，进行归纳总结和解释。</a:t>
            </a:r>
          </a:p>
          <a:p>
            <a:r>
              <a:rPr lang="zh-CN" altLang="en-US" dirty="0"/>
              <a:t>③ 可视化分析：利用图表、图形等可视化工具，直观展示数据分析结果，便于理解和沟通。</a:t>
            </a:r>
          </a:p>
          <a:p>
            <a:r>
              <a:rPr lang="zh-CN" altLang="en-US" dirty="0"/>
              <a:t>④ 预测分析：基于历史数据和发展趋势，运用预测模型对未来可能的情况进行预测，为项目规划提供依据。</a:t>
            </a:r>
            <a:endParaRPr lang="en-US" altLang="zh-CN" dirty="0"/>
          </a:p>
        </p:txBody>
      </p:sp>
    </p:spTree>
    <p:extLst>
      <p:ext uri="{BB962C8B-B14F-4D97-AF65-F5344CB8AC3E}">
        <p14:creationId xmlns:p14="http://schemas.microsoft.com/office/powerpoint/2010/main" val="259643078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FE118-1A32-7828-B032-7B4E93C2557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8E0703D-105A-11F2-36AE-32479FBA218E}"/>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BB627E9A-F460-DF18-78CD-981E2A538738}"/>
              </a:ext>
            </a:extLst>
          </p:cNvPr>
          <p:cNvSpPr>
            <a:spLocks noGrp="1"/>
          </p:cNvSpPr>
          <p:nvPr>
            <p:ph type="body" sz="quarter" idx="10"/>
          </p:nvPr>
        </p:nvSpPr>
        <p:spPr>
          <a:xfrm>
            <a:off x="316702" y="1132010"/>
            <a:ext cx="11558585" cy="5110823"/>
          </a:xfrm>
        </p:spPr>
        <p:txBody>
          <a:bodyPr/>
          <a:lstStyle/>
          <a:p>
            <a:r>
              <a:rPr lang="en-US" altLang="zh-CN" dirty="0"/>
              <a:t>8.3.2</a:t>
            </a:r>
            <a:r>
              <a:rPr lang="zh-CN" altLang="en-US" dirty="0"/>
              <a:t>　数据分析与项目优化</a:t>
            </a:r>
            <a:endParaRPr lang="en-US" altLang="zh-CN" dirty="0"/>
          </a:p>
          <a:p>
            <a:r>
              <a:rPr lang="en-US" altLang="zh-CN" dirty="0"/>
              <a:t>3.</a:t>
            </a:r>
            <a:r>
              <a:rPr lang="zh-CN" altLang="en-US" dirty="0"/>
              <a:t>项目优化的策略与实践</a:t>
            </a:r>
            <a:endParaRPr lang="en-US" altLang="zh-CN" dirty="0"/>
          </a:p>
          <a:p>
            <a:r>
              <a:rPr lang="zh-CN" altLang="en-US" dirty="0"/>
              <a:t>（</a:t>
            </a:r>
            <a:r>
              <a:rPr lang="en-US" altLang="zh-CN" dirty="0"/>
              <a:t>1</a:t>
            </a:r>
            <a:r>
              <a:rPr lang="zh-CN" altLang="en-US" dirty="0"/>
              <a:t>）策略</a:t>
            </a:r>
            <a:endParaRPr lang="en-US" altLang="zh-CN" dirty="0"/>
          </a:p>
          <a:p>
            <a:r>
              <a:rPr lang="zh-CN" altLang="en-US" dirty="0"/>
              <a:t>① 流程优化：根据数据分析结果，识别并改进项目流程中的低效环节，提高整体执行效率。</a:t>
            </a:r>
          </a:p>
          <a:p>
            <a:r>
              <a:rPr lang="zh-CN" altLang="en-US" dirty="0"/>
              <a:t>② 资源配置优化：根据项目的实际需求和数据分析结果，调整资源分配，确保资源的高效利用。</a:t>
            </a:r>
          </a:p>
          <a:p>
            <a:r>
              <a:rPr lang="zh-CN" altLang="en-US" dirty="0"/>
              <a:t>③ 教学内容与方法创新：结合行业最新动态和学生需求，创新教学内容和方法，提升实训项目的吸引力和实效性。</a:t>
            </a:r>
            <a:endParaRPr lang="en-US" altLang="zh-CN" dirty="0"/>
          </a:p>
          <a:p>
            <a:r>
              <a:rPr lang="zh-CN" altLang="en-US" dirty="0"/>
              <a:t>④ 风险管理：建立风险预警机制，制定风险应对策略，降低项目执行中的不确定性。</a:t>
            </a:r>
            <a:endParaRPr lang="en-US" altLang="zh-CN" dirty="0"/>
          </a:p>
        </p:txBody>
      </p:sp>
    </p:spTree>
    <p:extLst>
      <p:ext uri="{BB962C8B-B14F-4D97-AF65-F5344CB8AC3E}">
        <p14:creationId xmlns:p14="http://schemas.microsoft.com/office/powerpoint/2010/main" val="136218370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66D96-90F6-7004-733C-0ECA9CB0CB3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68D1C2B-FF59-DBA5-A67A-19795A5F97FA}"/>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CD4B66DD-68F4-9FE2-7122-CD36CC049D96}"/>
              </a:ext>
            </a:extLst>
          </p:cNvPr>
          <p:cNvSpPr>
            <a:spLocks noGrp="1"/>
          </p:cNvSpPr>
          <p:nvPr>
            <p:ph type="body" sz="quarter" idx="10"/>
          </p:nvPr>
        </p:nvSpPr>
        <p:spPr>
          <a:xfrm>
            <a:off x="316702" y="878095"/>
            <a:ext cx="11558585" cy="5618654"/>
          </a:xfrm>
        </p:spPr>
        <p:txBody>
          <a:bodyPr/>
          <a:lstStyle/>
          <a:p>
            <a:r>
              <a:rPr lang="en-US" altLang="zh-CN" dirty="0"/>
              <a:t>8.3.2</a:t>
            </a:r>
            <a:r>
              <a:rPr lang="zh-CN" altLang="en-US" dirty="0"/>
              <a:t>　数据分析与项目优化</a:t>
            </a:r>
            <a:endParaRPr lang="en-US" altLang="zh-CN" dirty="0"/>
          </a:p>
          <a:p>
            <a:r>
              <a:rPr lang="en-US" altLang="zh-CN" dirty="0"/>
              <a:t>3.</a:t>
            </a:r>
            <a:r>
              <a:rPr lang="zh-CN" altLang="en-US" dirty="0"/>
              <a:t>项目优化的策略与实践</a:t>
            </a:r>
            <a:endParaRPr lang="en-US" altLang="zh-CN" dirty="0"/>
          </a:p>
          <a:p>
            <a:r>
              <a:rPr lang="zh-CN" altLang="en-US" dirty="0"/>
              <a:t>（</a:t>
            </a:r>
            <a:r>
              <a:rPr lang="en-US" altLang="zh-CN" dirty="0"/>
              <a:t>2</a:t>
            </a:r>
            <a:r>
              <a:rPr lang="zh-CN" altLang="en-US" dirty="0"/>
              <a:t>）实践</a:t>
            </a:r>
            <a:endParaRPr lang="en-US" altLang="zh-CN" dirty="0"/>
          </a:p>
          <a:p>
            <a:r>
              <a:rPr lang="zh-CN" altLang="en-US" dirty="0"/>
              <a:t>① 引入敏捷管理：借鉴敏捷开发的理念，将项目分解为小迭代，快速响应变化，持续优化。</a:t>
            </a:r>
            <a:endParaRPr lang="en-US" altLang="zh-CN" dirty="0"/>
          </a:p>
          <a:p>
            <a:r>
              <a:rPr lang="zh-CN" altLang="en-US" dirty="0"/>
              <a:t>② 强化团队协作：通过团队建设活动、定期沟通会议等方式，增强团队协作能力，确保项目的顺利进行。</a:t>
            </a:r>
          </a:p>
          <a:p>
            <a:r>
              <a:rPr lang="zh-CN" altLang="en-US" dirty="0"/>
              <a:t>③ 利用技术手段：运用项目管理软件、数据分析工具等技术手段，提高项目管理和数据分析的效率和准确性。</a:t>
            </a:r>
          </a:p>
          <a:p>
            <a:r>
              <a:rPr lang="zh-CN" altLang="en-US" dirty="0"/>
              <a:t>④ 建立反馈机制：建立学生、教师、市场等多方面的反馈机制，及时收集和处理反馈信息，为项目优化提供依据。</a:t>
            </a:r>
            <a:endParaRPr lang="en-US" altLang="zh-CN" dirty="0"/>
          </a:p>
        </p:txBody>
      </p:sp>
    </p:spTree>
    <p:extLst>
      <p:ext uri="{BB962C8B-B14F-4D97-AF65-F5344CB8AC3E}">
        <p14:creationId xmlns:p14="http://schemas.microsoft.com/office/powerpoint/2010/main" val="323390966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A4EB8-7209-8AA9-2348-5E988DA95D6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3B24C40-AF9F-E4AE-8DFA-8FE06D099E72}"/>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D6D2B116-7278-4A4E-7DDB-8EC9DEEA96A7}"/>
              </a:ext>
            </a:extLst>
          </p:cNvPr>
          <p:cNvSpPr>
            <a:spLocks noGrp="1"/>
          </p:cNvSpPr>
          <p:nvPr>
            <p:ph type="body" sz="quarter" idx="10"/>
          </p:nvPr>
        </p:nvSpPr>
        <p:spPr>
          <a:xfrm>
            <a:off x="316702" y="2401590"/>
            <a:ext cx="11558585" cy="2571666"/>
          </a:xfrm>
        </p:spPr>
        <p:txBody>
          <a:bodyPr/>
          <a:lstStyle/>
          <a:p>
            <a:r>
              <a:rPr lang="en-US" altLang="zh-CN" dirty="0"/>
              <a:t>8.3.2</a:t>
            </a:r>
            <a:r>
              <a:rPr lang="zh-CN" altLang="en-US" dirty="0"/>
              <a:t>　数据分析与项目优化</a:t>
            </a:r>
            <a:endParaRPr lang="en-US" altLang="zh-CN" dirty="0"/>
          </a:p>
          <a:p>
            <a:r>
              <a:rPr lang="en-US" altLang="zh-CN" dirty="0"/>
              <a:t>4.</a:t>
            </a:r>
            <a:r>
              <a:rPr lang="zh-CN" altLang="en-US" dirty="0"/>
              <a:t>案例分析</a:t>
            </a:r>
            <a:endParaRPr lang="en-US" altLang="zh-CN" dirty="0"/>
          </a:p>
          <a:p>
            <a:r>
              <a:rPr lang="zh-CN" altLang="en-US" dirty="0"/>
              <a:t>选取具体的电子商务创新技能实训项目作为案例，详细展示数据分析与项目优化的实践过程。主要包括项目背景、数据分析方法、发现的问题、采取的优化措施以及优化后的效果评估等。通过案例分析，让学生更直观地理解数据分析与项目优化的实际操作和应用价值。</a:t>
            </a:r>
          </a:p>
        </p:txBody>
      </p:sp>
    </p:spTree>
    <p:extLst>
      <p:ext uri="{BB962C8B-B14F-4D97-AF65-F5344CB8AC3E}">
        <p14:creationId xmlns:p14="http://schemas.microsoft.com/office/powerpoint/2010/main" val="248004860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21BF4-1DEE-A34A-4274-D152DE01D3C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23BEBE5-DB7B-4D12-466D-62C5D1317084}"/>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0D3589FC-5F00-D54B-1E9E-7DF8F00B333E}"/>
              </a:ext>
            </a:extLst>
          </p:cNvPr>
          <p:cNvSpPr>
            <a:spLocks noGrp="1"/>
          </p:cNvSpPr>
          <p:nvPr>
            <p:ph type="body" sz="quarter" idx="10"/>
          </p:nvPr>
        </p:nvSpPr>
        <p:spPr>
          <a:xfrm>
            <a:off x="316702" y="1385925"/>
            <a:ext cx="11558585" cy="4602991"/>
          </a:xfrm>
        </p:spPr>
        <p:txBody>
          <a:bodyPr/>
          <a:lstStyle/>
          <a:p>
            <a:r>
              <a:rPr lang="en-US" altLang="zh-CN" dirty="0"/>
              <a:t>8.3.2</a:t>
            </a:r>
            <a:r>
              <a:rPr lang="zh-CN" altLang="en-US" dirty="0"/>
              <a:t>　数据分析与项目优化</a:t>
            </a:r>
            <a:endParaRPr lang="en-US" altLang="zh-CN" dirty="0"/>
          </a:p>
          <a:p>
            <a:r>
              <a:rPr lang="en-US" altLang="zh-CN" dirty="0"/>
              <a:t>5.</a:t>
            </a:r>
            <a:r>
              <a:rPr lang="zh-CN" altLang="en-US" dirty="0"/>
              <a:t>挑战与对策</a:t>
            </a:r>
            <a:endParaRPr lang="en-US" altLang="zh-CN" dirty="0"/>
          </a:p>
          <a:p>
            <a:r>
              <a:rPr lang="zh-CN" altLang="en-US" dirty="0"/>
              <a:t>（</a:t>
            </a:r>
            <a:r>
              <a:rPr lang="en-US" altLang="zh-CN" dirty="0"/>
              <a:t>1</a:t>
            </a:r>
            <a:r>
              <a:rPr lang="zh-CN" altLang="en-US" dirty="0"/>
              <a:t>）挑战</a:t>
            </a:r>
            <a:endParaRPr lang="en-US" altLang="zh-CN" dirty="0"/>
          </a:p>
          <a:p>
            <a:r>
              <a:rPr lang="zh-CN" altLang="en-US" dirty="0"/>
              <a:t>① 数据收集难度：实训项目中可能涉及大量数据，如何高效、准确地收集数据是一个挑战。</a:t>
            </a:r>
          </a:p>
          <a:p>
            <a:r>
              <a:rPr lang="zh-CN" altLang="en-US" dirty="0"/>
              <a:t>② 数据分析复杂性：数据分析需要一定的统计学和数据分析技能，对于非专业人士来说可能较为复杂。</a:t>
            </a:r>
          </a:p>
          <a:p>
            <a:r>
              <a:rPr lang="zh-CN" altLang="en-US" dirty="0"/>
              <a:t>③ 项目优化阻力：项目优化可能涉及流程、资源、人员等多方面的调整，可能会遇到来自不同利益方的阻力。</a:t>
            </a:r>
          </a:p>
        </p:txBody>
      </p:sp>
    </p:spTree>
    <p:extLst>
      <p:ext uri="{BB962C8B-B14F-4D97-AF65-F5344CB8AC3E}">
        <p14:creationId xmlns:p14="http://schemas.microsoft.com/office/powerpoint/2010/main" val="151197616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99AA8-11BD-B983-A964-ECA0D025BB6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131B947-7EBC-AFEC-79C1-0DD5F17FAE39}"/>
              </a:ext>
            </a:extLst>
          </p:cNvPr>
          <p:cNvSpPr>
            <a:spLocks noGrp="1"/>
          </p:cNvSpPr>
          <p:nvPr>
            <p:ph type="title"/>
          </p:nvPr>
        </p:nvSpPr>
        <p:spPr/>
        <p:txBody>
          <a:bodyPr/>
          <a:lstStyle/>
          <a:p>
            <a:r>
              <a:rPr lang="zh-CN" altLang="en-US" dirty="0"/>
              <a:t>实训项目评估与优化</a:t>
            </a:r>
          </a:p>
        </p:txBody>
      </p:sp>
      <p:sp>
        <p:nvSpPr>
          <p:cNvPr id="5" name="文本占位符 4">
            <a:extLst>
              <a:ext uri="{FF2B5EF4-FFF2-40B4-BE49-F238E27FC236}">
                <a16:creationId xmlns:a16="http://schemas.microsoft.com/office/drawing/2014/main" id="{0BBB7DC0-E89A-89F3-3060-A7FB3AC13963}"/>
              </a:ext>
            </a:extLst>
          </p:cNvPr>
          <p:cNvSpPr>
            <a:spLocks noGrp="1"/>
          </p:cNvSpPr>
          <p:nvPr>
            <p:ph type="body" sz="quarter" idx="10"/>
          </p:nvPr>
        </p:nvSpPr>
        <p:spPr>
          <a:xfrm>
            <a:off x="316702" y="1385926"/>
            <a:ext cx="11558585" cy="4602991"/>
          </a:xfrm>
        </p:spPr>
        <p:txBody>
          <a:bodyPr/>
          <a:lstStyle/>
          <a:p>
            <a:r>
              <a:rPr lang="en-US" altLang="zh-CN" dirty="0"/>
              <a:t>8.3.2</a:t>
            </a:r>
            <a:r>
              <a:rPr lang="zh-CN" altLang="en-US" dirty="0"/>
              <a:t>　数据分析与项目优化</a:t>
            </a:r>
            <a:endParaRPr lang="en-US" altLang="zh-CN" dirty="0"/>
          </a:p>
          <a:p>
            <a:r>
              <a:rPr lang="en-US" altLang="zh-CN" dirty="0"/>
              <a:t>5.</a:t>
            </a:r>
            <a:r>
              <a:rPr lang="zh-CN" altLang="en-US" dirty="0"/>
              <a:t>挑战与对策</a:t>
            </a:r>
            <a:endParaRPr lang="en-US" altLang="zh-CN" dirty="0"/>
          </a:p>
          <a:p>
            <a:r>
              <a:rPr lang="zh-CN" altLang="en-US" dirty="0"/>
              <a:t>（</a:t>
            </a:r>
            <a:r>
              <a:rPr lang="en-US" altLang="zh-CN" dirty="0"/>
              <a:t>2</a:t>
            </a:r>
            <a:r>
              <a:rPr lang="zh-CN" altLang="en-US" dirty="0"/>
              <a:t>）对策</a:t>
            </a:r>
            <a:endParaRPr lang="en-US" altLang="zh-CN" dirty="0"/>
          </a:p>
          <a:p>
            <a:r>
              <a:rPr lang="zh-CN" altLang="en-US" dirty="0"/>
              <a:t>① 建立数据收集机制：制订数据收集计划和标准，利用自动化工具和技术手段提高数据收集效率。</a:t>
            </a:r>
          </a:p>
          <a:p>
            <a:r>
              <a:rPr lang="zh-CN" altLang="en-US" dirty="0"/>
              <a:t>② 加强数据分析培训：对项目团队成员进行数据分析技能培训，提高他们的数据分析能力。</a:t>
            </a:r>
            <a:endParaRPr lang="en-US" altLang="zh-CN" dirty="0"/>
          </a:p>
          <a:p>
            <a:r>
              <a:rPr lang="zh-CN" altLang="en-US" dirty="0"/>
              <a:t>③ 沟通与协调：加强与项目相关方的沟通和协调，明确优化目标和利益分配，减少阻力。</a:t>
            </a:r>
          </a:p>
        </p:txBody>
      </p:sp>
    </p:spTree>
    <p:extLst>
      <p:ext uri="{BB962C8B-B14F-4D97-AF65-F5344CB8AC3E}">
        <p14:creationId xmlns:p14="http://schemas.microsoft.com/office/powerpoint/2010/main" val="270493291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E525A32-6D68-108F-DF43-FEDD579B9967}"/>
              </a:ext>
            </a:extLst>
          </p:cNvPr>
          <p:cNvSpPr>
            <a:spLocks noGrp="1"/>
          </p:cNvSpPr>
          <p:nvPr>
            <p:ph type="body" sz="quarter" idx="15"/>
          </p:nvPr>
        </p:nvSpPr>
        <p:spPr/>
        <p:txBody>
          <a:bodyPr/>
          <a:lstStyle/>
          <a:p>
            <a:r>
              <a:rPr lang="en-US" altLang="zh-CN" dirty="0"/>
              <a:t>8.4</a:t>
            </a:r>
            <a:endParaRPr lang="zh-CN" altLang="en-US" dirty="0"/>
          </a:p>
        </p:txBody>
      </p:sp>
      <p:sp>
        <p:nvSpPr>
          <p:cNvPr id="6" name="文本占位符 5">
            <a:extLst>
              <a:ext uri="{FF2B5EF4-FFF2-40B4-BE49-F238E27FC236}">
                <a16:creationId xmlns:a16="http://schemas.microsoft.com/office/drawing/2014/main" id="{17E5426F-B6B1-70F8-212D-3C7323CBF071}"/>
              </a:ext>
            </a:extLst>
          </p:cNvPr>
          <p:cNvSpPr>
            <a:spLocks noGrp="1"/>
          </p:cNvSpPr>
          <p:nvPr>
            <p:ph type="body" sz="quarter" idx="16"/>
          </p:nvPr>
        </p:nvSpPr>
        <p:spPr/>
        <p:txBody>
          <a:bodyPr/>
          <a:lstStyle/>
          <a:p>
            <a:r>
              <a:rPr lang="zh-CN" altLang="en-US" dirty="0"/>
              <a:t>实训项目成果与应用</a:t>
            </a:r>
          </a:p>
        </p:txBody>
      </p:sp>
    </p:spTree>
    <p:extLst>
      <p:ext uri="{BB962C8B-B14F-4D97-AF65-F5344CB8AC3E}">
        <p14:creationId xmlns:p14="http://schemas.microsoft.com/office/powerpoint/2010/main" val="23739769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D535C95-CA4A-13FC-39EA-FAC2EE0379A9}"/>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5F721A8E-934D-6999-D10C-42EC59B54C1D}"/>
              </a:ext>
            </a:extLst>
          </p:cNvPr>
          <p:cNvSpPr>
            <a:spLocks noGrp="1"/>
          </p:cNvSpPr>
          <p:nvPr>
            <p:ph type="body" sz="quarter" idx="10"/>
          </p:nvPr>
        </p:nvSpPr>
        <p:spPr>
          <a:xfrm>
            <a:off x="316702" y="2147673"/>
            <a:ext cx="11558585" cy="3079497"/>
          </a:xfrm>
        </p:spPr>
        <p:txBody>
          <a:bodyPr/>
          <a:lstStyle/>
          <a:p>
            <a:r>
              <a:rPr lang="en-US" altLang="zh-CN" dirty="0"/>
              <a:t>1.</a:t>
            </a:r>
            <a:r>
              <a:rPr lang="zh-CN" altLang="en-US" dirty="0"/>
              <a:t>展示准备</a:t>
            </a:r>
            <a:endParaRPr lang="en-US" altLang="zh-CN" dirty="0"/>
          </a:p>
          <a:p>
            <a:r>
              <a:rPr lang="zh-CN" altLang="en-US" dirty="0"/>
              <a:t>（</a:t>
            </a:r>
            <a:r>
              <a:rPr lang="en-US" altLang="zh-CN" dirty="0"/>
              <a:t>1</a:t>
            </a:r>
            <a:r>
              <a:rPr lang="zh-CN" altLang="en-US" dirty="0"/>
              <a:t>）确定展示目标</a:t>
            </a:r>
          </a:p>
          <a:p>
            <a:r>
              <a:rPr lang="zh-CN" altLang="en-US" dirty="0"/>
              <a:t>① 明确目的：首先，要明确成果展示的目的是检验学生的学习成果，还是激发学生的创新思维，抑或是促进企业与学生之间的交流。</a:t>
            </a:r>
            <a:endParaRPr lang="en-US" altLang="zh-CN" dirty="0"/>
          </a:p>
          <a:p>
            <a:r>
              <a:rPr lang="zh-CN" altLang="en-US" dirty="0"/>
              <a:t>② 设定目标：根据目的，设定具体的展示目标，如展示学生的电子商务技能、创新思维、团队协作能力等。</a:t>
            </a:r>
          </a:p>
        </p:txBody>
      </p:sp>
    </p:spTree>
    <p:extLst>
      <p:ext uri="{BB962C8B-B14F-4D97-AF65-F5344CB8AC3E}">
        <p14:creationId xmlns:p14="http://schemas.microsoft.com/office/powerpoint/2010/main" val="11888126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13C17-F413-FD17-2DEC-2F6B5F4D944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2C7AB5A-3B35-501B-8A87-6057D35B6FD6}"/>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59567928-23F3-AC68-BBB8-C25550EB06F3}"/>
              </a:ext>
            </a:extLst>
          </p:cNvPr>
          <p:cNvSpPr>
            <a:spLocks noGrp="1"/>
          </p:cNvSpPr>
          <p:nvPr>
            <p:ph type="body" sz="quarter" idx="10"/>
          </p:nvPr>
        </p:nvSpPr>
        <p:spPr>
          <a:xfrm>
            <a:off x="316702" y="2401588"/>
            <a:ext cx="11558585" cy="2571666"/>
          </a:xfrm>
        </p:spPr>
        <p:txBody>
          <a:bodyPr/>
          <a:lstStyle/>
          <a:p>
            <a:r>
              <a:rPr lang="en-US" altLang="zh-CN" dirty="0"/>
              <a:t>1.</a:t>
            </a:r>
            <a:r>
              <a:rPr lang="zh-CN" altLang="en-US" dirty="0"/>
              <a:t>展示准备</a:t>
            </a:r>
            <a:endParaRPr lang="en-US" altLang="zh-CN" dirty="0"/>
          </a:p>
          <a:p>
            <a:r>
              <a:rPr lang="zh-CN" altLang="en-US" dirty="0"/>
              <a:t>（</a:t>
            </a:r>
            <a:r>
              <a:rPr lang="en-US" altLang="zh-CN" dirty="0"/>
              <a:t>2</a:t>
            </a:r>
            <a:r>
              <a:rPr lang="zh-CN" altLang="en-US" dirty="0"/>
              <a:t>）组建展示团队</a:t>
            </a:r>
            <a:endParaRPr lang="en-US" altLang="zh-CN" dirty="0"/>
          </a:p>
          <a:p>
            <a:r>
              <a:rPr lang="zh-CN" altLang="en-US" dirty="0"/>
              <a:t>① 团队构成：根据实训项目的性质和规模，组建相应的展示团队。团队应包含项目负责人、技术骨干、市场营销人员等角色。</a:t>
            </a:r>
            <a:endParaRPr lang="en-US" altLang="zh-CN" dirty="0"/>
          </a:p>
          <a:p>
            <a:r>
              <a:rPr lang="zh-CN" altLang="en-US" dirty="0"/>
              <a:t>② 团队分工：明确各成员的职责和分工，确保展示工作的顺利进行。</a:t>
            </a:r>
          </a:p>
        </p:txBody>
      </p:sp>
    </p:spTree>
    <p:extLst>
      <p:ext uri="{BB962C8B-B14F-4D97-AF65-F5344CB8AC3E}">
        <p14:creationId xmlns:p14="http://schemas.microsoft.com/office/powerpoint/2010/main" val="428528479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CD554-5E8F-C328-9321-676B999B37D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EDCC73C-8E8A-083B-5C99-249E5CBC233E}"/>
              </a:ext>
            </a:extLst>
          </p:cNvPr>
          <p:cNvSpPr>
            <a:spLocks noGrp="1"/>
          </p:cNvSpPr>
          <p:nvPr>
            <p:ph type="title"/>
          </p:nvPr>
        </p:nvSpPr>
        <p:spPr>
          <a:prstGeom prst="rect">
            <a:avLst/>
          </a:prstGeom>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B5ED44F6-C9D9-3569-739C-0CDA0F1273D6}"/>
              </a:ext>
            </a:extLst>
          </p:cNvPr>
          <p:cNvSpPr>
            <a:spLocks noGrp="1"/>
          </p:cNvSpPr>
          <p:nvPr>
            <p:ph type="body" sz="quarter" idx="10"/>
          </p:nvPr>
        </p:nvSpPr>
        <p:spPr>
          <a:xfrm>
            <a:off x="316702" y="2655503"/>
            <a:ext cx="11558585" cy="2063835"/>
          </a:xfrm>
        </p:spPr>
        <p:txBody>
          <a:bodyPr/>
          <a:lstStyle/>
          <a:p>
            <a:r>
              <a:rPr lang="en-US" altLang="zh-CN" dirty="0"/>
              <a:t>1.2.2</a:t>
            </a:r>
            <a:r>
              <a:rPr lang="zh-CN" altLang="en-US" dirty="0"/>
              <a:t>　电子商务创新思维与方法论</a:t>
            </a:r>
            <a:endParaRPr lang="en-US" altLang="zh-CN" dirty="0"/>
          </a:p>
          <a:p>
            <a:r>
              <a:rPr lang="en-US" altLang="zh-CN" dirty="0"/>
              <a:t>3.</a:t>
            </a:r>
            <a:r>
              <a:rPr lang="zh-CN" altLang="en-US" dirty="0"/>
              <a:t>电子商务创新方法论</a:t>
            </a:r>
            <a:endParaRPr lang="en-US" altLang="zh-CN" dirty="0"/>
          </a:p>
          <a:p>
            <a:r>
              <a:rPr lang="zh-CN" altLang="en-US" dirty="0"/>
              <a:t>电子商务创新方法论是关于电子商务领域创新过程和方法的研究，旨在探索创新的一般步骤、方法结构及其相互关系。</a:t>
            </a:r>
          </a:p>
        </p:txBody>
      </p:sp>
    </p:spTree>
    <p:extLst>
      <p:ext uri="{BB962C8B-B14F-4D97-AF65-F5344CB8AC3E}">
        <p14:creationId xmlns:p14="http://schemas.microsoft.com/office/powerpoint/2010/main" val="4146720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F8B45-70B6-CA1E-955F-A94DAE4CF5C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A1E8460-16A1-6D5C-EA80-838A79DF2769}"/>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3A099B9D-45BB-DD96-547D-37BA52147174}"/>
              </a:ext>
            </a:extLst>
          </p:cNvPr>
          <p:cNvSpPr>
            <a:spLocks noGrp="1"/>
          </p:cNvSpPr>
          <p:nvPr>
            <p:ph type="body" sz="quarter" idx="10"/>
          </p:nvPr>
        </p:nvSpPr>
        <p:spPr>
          <a:xfrm>
            <a:off x="316702" y="2147673"/>
            <a:ext cx="11558585" cy="3079497"/>
          </a:xfrm>
        </p:spPr>
        <p:txBody>
          <a:bodyPr/>
          <a:lstStyle/>
          <a:p>
            <a:r>
              <a:rPr lang="en-US" altLang="zh-CN" dirty="0"/>
              <a:t>1.</a:t>
            </a:r>
            <a:r>
              <a:rPr lang="zh-CN" altLang="en-US" dirty="0"/>
              <a:t>展示准备</a:t>
            </a:r>
            <a:endParaRPr lang="en-US" altLang="zh-CN" dirty="0"/>
          </a:p>
          <a:p>
            <a:r>
              <a:rPr lang="zh-CN" altLang="en-US" dirty="0"/>
              <a:t>（</a:t>
            </a:r>
            <a:r>
              <a:rPr lang="en-US" altLang="zh-CN" dirty="0"/>
              <a:t>3</a:t>
            </a:r>
            <a:r>
              <a:rPr lang="zh-CN" altLang="en-US" dirty="0"/>
              <a:t>）准备展示材料</a:t>
            </a:r>
            <a:endParaRPr lang="en-US" altLang="zh-CN" dirty="0"/>
          </a:p>
          <a:p>
            <a:r>
              <a:rPr lang="zh-CN" altLang="en-US" dirty="0"/>
              <a:t>① 项目报告：撰写详细的项目报告，主要包括项目背景、目标、实施过程、成果及展望等。</a:t>
            </a:r>
            <a:endParaRPr lang="en-US" altLang="zh-CN" dirty="0"/>
          </a:p>
          <a:p>
            <a:r>
              <a:rPr lang="zh-CN" altLang="en-US" dirty="0"/>
              <a:t>② 演示文稿：制作精美的演示文稿，用于现场展示和讲解。</a:t>
            </a:r>
          </a:p>
          <a:p>
            <a:r>
              <a:rPr lang="zh-CN" altLang="en-US" dirty="0"/>
              <a:t>③ 实物或模型：如果可能，准备实物或模型进行展示，以增强直观性和说服力。</a:t>
            </a:r>
          </a:p>
        </p:txBody>
      </p:sp>
    </p:spTree>
    <p:extLst>
      <p:ext uri="{BB962C8B-B14F-4D97-AF65-F5344CB8AC3E}">
        <p14:creationId xmlns:p14="http://schemas.microsoft.com/office/powerpoint/2010/main" val="223874312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19683-98F2-27DB-7BE2-82443BF60C0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44F3170-9C90-E9A3-1B8B-59D4EAC904BC}"/>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BB3745DB-3ECF-3641-BB00-42FFC561070B}"/>
              </a:ext>
            </a:extLst>
          </p:cNvPr>
          <p:cNvSpPr>
            <a:spLocks noGrp="1"/>
          </p:cNvSpPr>
          <p:nvPr>
            <p:ph type="body" sz="quarter" idx="10"/>
          </p:nvPr>
        </p:nvSpPr>
        <p:spPr>
          <a:xfrm>
            <a:off x="316702" y="2655504"/>
            <a:ext cx="11558585" cy="2063835"/>
          </a:xfrm>
        </p:spPr>
        <p:txBody>
          <a:bodyPr/>
          <a:lstStyle/>
          <a:p>
            <a:r>
              <a:rPr lang="en-US" altLang="zh-CN" dirty="0"/>
              <a:t>2.</a:t>
            </a:r>
            <a:r>
              <a:rPr lang="zh-CN" altLang="en-US" dirty="0"/>
              <a:t>展示形式</a:t>
            </a:r>
            <a:endParaRPr lang="en-US" altLang="zh-CN" dirty="0"/>
          </a:p>
          <a:p>
            <a:r>
              <a:rPr lang="zh-CN" altLang="en-US" dirty="0"/>
              <a:t>（</a:t>
            </a:r>
            <a:r>
              <a:rPr lang="en-US" altLang="zh-CN" dirty="0"/>
              <a:t>1</a:t>
            </a:r>
            <a:r>
              <a:rPr lang="zh-CN" altLang="en-US" dirty="0"/>
              <a:t>）线上展示</a:t>
            </a:r>
            <a:endParaRPr lang="en-US" altLang="zh-CN" dirty="0"/>
          </a:p>
          <a:p>
            <a:r>
              <a:rPr lang="zh-CN" altLang="en-US" dirty="0"/>
              <a:t>① 网络平台：利用学校或企业的在线平台，如网站、社交媒体等，进行线上展示。</a:t>
            </a:r>
          </a:p>
          <a:p>
            <a:r>
              <a:rPr lang="zh-CN" altLang="en-US" dirty="0"/>
              <a:t>② 直播或录播：通过直播或录播的形式，让学生在线上进行讲解和演示。</a:t>
            </a:r>
          </a:p>
        </p:txBody>
      </p:sp>
    </p:spTree>
    <p:extLst>
      <p:ext uri="{BB962C8B-B14F-4D97-AF65-F5344CB8AC3E}">
        <p14:creationId xmlns:p14="http://schemas.microsoft.com/office/powerpoint/2010/main" val="370078470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619C9-8DDB-E622-9E15-DFCEA3A1608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12E034C-8736-EBF9-1C5B-34F024996B03}"/>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FA719090-CAA3-1A2E-9C76-356EA11CEC79}"/>
              </a:ext>
            </a:extLst>
          </p:cNvPr>
          <p:cNvSpPr>
            <a:spLocks noGrp="1"/>
          </p:cNvSpPr>
          <p:nvPr>
            <p:ph type="body" sz="quarter" idx="10"/>
          </p:nvPr>
        </p:nvSpPr>
        <p:spPr>
          <a:xfrm>
            <a:off x="316702" y="2147673"/>
            <a:ext cx="11558585" cy="3079497"/>
          </a:xfrm>
        </p:spPr>
        <p:txBody>
          <a:bodyPr/>
          <a:lstStyle/>
          <a:p>
            <a:r>
              <a:rPr lang="en-US" altLang="zh-CN" dirty="0"/>
              <a:t>2.</a:t>
            </a:r>
            <a:r>
              <a:rPr lang="zh-CN" altLang="en-US" dirty="0"/>
              <a:t>展示形式</a:t>
            </a:r>
            <a:endParaRPr lang="en-US" altLang="zh-CN" dirty="0"/>
          </a:p>
          <a:p>
            <a:r>
              <a:rPr lang="zh-CN" altLang="en-US" dirty="0"/>
              <a:t>（</a:t>
            </a:r>
            <a:r>
              <a:rPr lang="en-US" altLang="zh-CN" dirty="0"/>
              <a:t>2</a:t>
            </a:r>
            <a:r>
              <a:rPr lang="zh-CN" altLang="en-US" dirty="0"/>
              <a:t>）线下展示</a:t>
            </a:r>
            <a:endParaRPr lang="en-US" altLang="zh-CN" dirty="0"/>
          </a:p>
          <a:p>
            <a:r>
              <a:rPr lang="zh-CN" altLang="en-US" dirty="0"/>
              <a:t>① 校园展览：在学校内举办展览，邀请师生参观和点评。</a:t>
            </a:r>
          </a:p>
          <a:p>
            <a:r>
              <a:rPr lang="zh-CN" altLang="en-US" dirty="0"/>
              <a:t>② 企业参观：组织学生到企业参观，并现场展示项目成果。</a:t>
            </a:r>
          </a:p>
          <a:p>
            <a:r>
              <a:rPr lang="zh-CN" altLang="en-US" dirty="0"/>
              <a:t>③ 竞赛或论坛：参加与电子商务相关的竞赛或论坛，与其他学校或企业团队进行交流和展示。</a:t>
            </a:r>
          </a:p>
        </p:txBody>
      </p:sp>
    </p:spTree>
    <p:extLst>
      <p:ext uri="{BB962C8B-B14F-4D97-AF65-F5344CB8AC3E}">
        <p14:creationId xmlns:p14="http://schemas.microsoft.com/office/powerpoint/2010/main" val="1085606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4E5D8-E4E4-7ADF-53BD-7477A9AE017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DBB1388-5C15-A9A1-C534-07FACFDAF32E}"/>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757030B5-11EB-1AA4-70A8-1CBF2D2C5F75}"/>
              </a:ext>
            </a:extLst>
          </p:cNvPr>
          <p:cNvSpPr>
            <a:spLocks noGrp="1"/>
          </p:cNvSpPr>
          <p:nvPr>
            <p:ph type="body" sz="quarter" idx="10"/>
          </p:nvPr>
        </p:nvSpPr>
        <p:spPr>
          <a:xfrm>
            <a:off x="316702" y="2401589"/>
            <a:ext cx="11558585" cy="2571666"/>
          </a:xfrm>
        </p:spPr>
        <p:txBody>
          <a:bodyPr/>
          <a:lstStyle/>
          <a:p>
            <a:r>
              <a:rPr lang="en-US" altLang="zh-CN" dirty="0"/>
              <a:t>2.</a:t>
            </a:r>
            <a:r>
              <a:rPr lang="zh-CN" altLang="en-US" dirty="0"/>
              <a:t>展示形式</a:t>
            </a:r>
            <a:endParaRPr lang="en-US" altLang="zh-CN" dirty="0"/>
          </a:p>
          <a:p>
            <a:r>
              <a:rPr lang="zh-CN" altLang="en-US" dirty="0"/>
              <a:t>（</a:t>
            </a:r>
            <a:r>
              <a:rPr lang="en-US" altLang="zh-CN" dirty="0"/>
              <a:t>3</a:t>
            </a:r>
            <a:r>
              <a:rPr lang="zh-CN" altLang="en-US" dirty="0"/>
              <a:t>）互动展示</a:t>
            </a:r>
            <a:endParaRPr lang="en-US" altLang="zh-CN" dirty="0"/>
          </a:p>
          <a:p>
            <a:r>
              <a:rPr lang="zh-CN" altLang="en-US" dirty="0"/>
              <a:t>① 问答环节：设置问答环节，让观众提问，学生回答，增强互动性。</a:t>
            </a:r>
          </a:p>
          <a:p>
            <a:r>
              <a:rPr lang="zh-CN" altLang="en-US" dirty="0"/>
              <a:t>② 体验区：设立体验区，让观众亲身体验项目成果，如试用电子商务平台、参与营销活动等。</a:t>
            </a:r>
          </a:p>
        </p:txBody>
      </p:sp>
    </p:spTree>
    <p:extLst>
      <p:ext uri="{BB962C8B-B14F-4D97-AF65-F5344CB8AC3E}">
        <p14:creationId xmlns:p14="http://schemas.microsoft.com/office/powerpoint/2010/main" val="131690443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66972-45B2-49E3-2FF0-6E882C4A0C9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B3CF312-439D-4F6E-F3A4-F461FDD9525C}"/>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021B4ECD-A11F-CCB5-A5C7-941634A936B0}"/>
              </a:ext>
            </a:extLst>
          </p:cNvPr>
          <p:cNvSpPr>
            <a:spLocks noGrp="1"/>
          </p:cNvSpPr>
          <p:nvPr>
            <p:ph type="body" sz="quarter" idx="10"/>
          </p:nvPr>
        </p:nvSpPr>
        <p:spPr>
          <a:xfrm>
            <a:off x="316702" y="2655507"/>
            <a:ext cx="11558585" cy="2063835"/>
          </a:xfrm>
        </p:spPr>
        <p:txBody>
          <a:bodyPr/>
          <a:lstStyle/>
          <a:p>
            <a:r>
              <a:rPr lang="en-US" altLang="zh-CN" dirty="0"/>
              <a:t>3.</a:t>
            </a:r>
            <a:r>
              <a:rPr lang="zh-CN" altLang="en-US" dirty="0"/>
              <a:t>展示内容</a:t>
            </a:r>
            <a:endParaRPr lang="en-US" altLang="zh-CN" dirty="0"/>
          </a:p>
          <a:p>
            <a:r>
              <a:rPr lang="zh-CN" altLang="en-US" dirty="0"/>
              <a:t>（</a:t>
            </a:r>
            <a:r>
              <a:rPr lang="en-US" altLang="zh-CN" dirty="0"/>
              <a:t>1</a:t>
            </a:r>
            <a:r>
              <a:rPr lang="zh-CN" altLang="en-US" dirty="0"/>
              <a:t>）项目概述</a:t>
            </a:r>
            <a:endParaRPr lang="en-US" altLang="zh-CN" dirty="0"/>
          </a:p>
          <a:p>
            <a:r>
              <a:rPr lang="zh-CN" altLang="en-US" dirty="0"/>
              <a:t>① 背景介绍：简要介绍项目的背景和起源。</a:t>
            </a:r>
          </a:p>
          <a:p>
            <a:r>
              <a:rPr lang="zh-CN" altLang="en-US" dirty="0"/>
              <a:t>② 目标设定：明确项目的目标和期望成果。</a:t>
            </a:r>
            <a:endParaRPr lang="en-US" altLang="zh-CN" dirty="0"/>
          </a:p>
        </p:txBody>
      </p:sp>
    </p:spTree>
    <p:extLst>
      <p:ext uri="{BB962C8B-B14F-4D97-AF65-F5344CB8AC3E}">
        <p14:creationId xmlns:p14="http://schemas.microsoft.com/office/powerpoint/2010/main" val="260392266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E8EAA-D4C1-25E3-6E6E-F4925CE40CD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D1CFCEB-4D4E-2B8B-9CB1-C98F9199D0A4}"/>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B09E97BD-89D1-DCBB-8FC5-A7EA87732F4D}"/>
              </a:ext>
            </a:extLst>
          </p:cNvPr>
          <p:cNvSpPr>
            <a:spLocks noGrp="1"/>
          </p:cNvSpPr>
          <p:nvPr>
            <p:ph type="body" sz="quarter" idx="10"/>
          </p:nvPr>
        </p:nvSpPr>
        <p:spPr>
          <a:xfrm>
            <a:off x="316702" y="2401592"/>
            <a:ext cx="11558585" cy="2571666"/>
          </a:xfrm>
        </p:spPr>
        <p:txBody>
          <a:bodyPr/>
          <a:lstStyle/>
          <a:p>
            <a:r>
              <a:rPr lang="en-US" altLang="zh-CN" dirty="0"/>
              <a:t>3.</a:t>
            </a:r>
            <a:r>
              <a:rPr lang="zh-CN" altLang="en-US" dirty="0"/>
              <a:t>展示内容</a:t>
            </a:r>
            <a:endParaRPr lang="en-US" altLang="zh-CN" dirty="0"/>
          </a:p>
          <a:p>
            <a:r>
              <a:rPr lang="zh-CN" altLang="en-US" dirty="0"/>
              <a:t>（</a:t>
            </a:r>
            <a:r>
              <a:rPr lang="en-US" altLang="zh-CN" dirty="0"/>
              <a:t>2</a:t>
            </a:r>
            <a:r>
              <a:rPr lang="zh-CN" altLang="en-US" dirty="0"/>
              <a:t>）实施过程</a:t>
            </a:r>
            <a:endParaRPr lang="en-US" altLang="zh-CN" dirty="0"/>
          </a:p>
          <a:p>
            <a:r>
              <a:rPr lang="zh-CN" altLang="en-US" dirty="0"/>
              <a:t>① 技术实现：介绍项目的技术实现过程，如平台开发、系统集成等。</a:t>
            </a:r>
          </a:p>
          <a:p>
            <a:r>
              <a:rPr lang="zh-CN" altLang="en-US" dirty="0"/>
              <a:t>② 营销策略：阐述项目的营销策略和推广手段。</a:t>
            </a:r>
          </a:p>
          <a:p>
            <a:r>
              <a:rPr lang="zh-CN" altLang="en-US" dirty="0"/>
              <a:t>③ 团队协作：展示团队成员之间的协作和沟通情况。</a:t>
            </a:r>
            <a:endParaRPr lang="en-US" altLang="zh-CN" dirty="0"/>
          </a:p>
        </p:txBody>
      </p:sp>
    </p:spTree>
    <p:extLst>
      <p:ext uri="{BB962C8B-B14F-4D97-AF65-F5344CB8AC3E}">
        <p14:creationId xmlns:p14="http://schemas.microsoft.com/office/powerpoint/2010/main" val="25228537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5A787-4752-02B7-F2EE-9F44B1E0152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7216011-7A1C-7638-8BCE-A6DEC00DBA36}"/>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EE40E65E-5CA8-6402-D748-9E2D71EAE1BF}"/>
              </a:ext>
            </a:extLst>
          </p:cNvPr>
          <p:cNvSpPr>
            <a:spLocks noGrp="1"/>
          </p:cNvSpPr>
          <p:nvPr>
            <p:ph type="body" sz="quarter" idx="10"/>
          </p:nvPr>
        </p:nvSpPr>
        <p:spPr>
          <a:xfrm>
            <a:off x="316702" y="2655508"/>
            <a:ext cx="11558585" cy="2063835"/>
          </a:xfrm>
        </p:spPr>
        <p:txBody>
          <a:bodyPr/>
          <a:lstStyle/>
          <a:p>
            <a:r>
              <a:rPr lang="en-US" altLang="zh-CN" dirty="0"/>
              <a:t>3.</a:t>
            </a:r>
            <a:r>
              <a:rPr lang="zh-CN" altLang="en-US" dirty="0"/>
              <a:t>展示内容</a:t>
            </a:r>
            <a:endParaRPr lang="en-US" altLang="zh-CN" dirty="0"/>
          </a:p>
          <a:p>
            <a:r>
              <a:rPr lang="zh-CN" altLang="en-US" dirty="0"/>
              <a:t>（</a:t>
            </a:r>
            <a:r>
              <a:rPr lang="en-US" altLang="zh-CN" dirty="0"/>
              <a:t>3</a:t>
            </a:r>
            <a:r>
              <a:rPr lang="zh-CN" altLang="en-US" dirty="0"/>
              <a:t>）成果展示</a:t>
            </a:r>
            <a:endParaRPr lang="en-US" altLang="zh-CN" dirty="0"/>
          </a:p>
          <a:p>
            <a:r>
              <a:rPr lang="zh-CN" altLang="en-US" dirty="0"/>
              <a:t>① 成果展示：展示项目的最终成果，如电子商务平台、营销效果等。</a:t>
            </a:r>
          </a:p>
          <a:p>
            <a:r>
              <a:rPr lang="zh-CN" altLang="en-US" dirty="0"/>
              <a:t>② 数据分析：利用数据分析工具，展示项目的关键指标和数据，如用户量、销售额等。</a:t>
            </a:r>
          </a:p>
        </p:txBody>
      </p:sp>
    </p:spTree>
    <p:extLst>
      <p:ext uri="{BB962C8B-B14F-4D97-AF65-F5344CB8AC3E}">
        <p14:creationId xmlns:p14="http://schemas.microsoft.com/office/powerpoint/2010/main" val="363119483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FB67A-901D-8FD5-8832-5CDAAC01D04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52ECF41-E2DB-FC8D-81E2-021F35B470C5}"/>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651A0448-AB29-6E40-0857-9DA00E451B3A}"/>
              </a:ext>
            </a:extLst>
          </p:cNvPr>
          <p:cNvSpPr>
            <a:spLocks noGrp="1"/>
          </p:cNvSpPr>
          <p:nvPr>
            <p:ph type="body" sz="quarter" idx="10"/>
          </p:nvPr>
        </p:nvSpPr>
        <p:spPr>
          <a:xfrm>
            <a:off x="316702" y="2655508"/>
            <a:ext cx="11558585" cy="2063835"/>
          </a:xfrm>
        </p:spPr>
        <p:txBody>
          <a:bodyPr/>
          <a:lstStyle/>
          <a:p>
            <a:r>
              <a:rPr lang="en-US" altLang="zh-CN" dirty="0"/>
              <a:t>3.</a:t>
            </a:r>
            <a:r>
              <a:rPr lang="zh-CN" altLang="en-US" dirty="0"/>
              <a:t>展示内容</a:t>
            </a:r>
            <a:endParaRPr lang="en-US" altLang="zh-CN" dirty="0"/>
          </a:p>
          <a:p>
            <a:r>
              <a:rPr lang="zh-CN" altLang="en-US" dirty="0"/>
              <a:t>（</a:t>
            </a:r>
            <a:r>
              <a:rPr lang="en-US" altLang="zh-CN" dirty="0"/>
              <a:t>4</a:t>
            </a:r>
            <a:r>
              <a:rPr lang="zh-CN" altLang="en-US" dirty="0"/>
              <a:t>）展望与改进</a:t>
            </a:r>
            <a:endParaRPr lang="en-US" altLang="zh-CN" dirty="0"/>
          </a:p>
          <a:p>
            <a:r>
              <a:rPr lang="zh-CN" altLang="en-US" dirty="0"/>
              <a:t>① 未来规划：展望项目的未来发展前景和潜在价值。</a:t>
            </a:r>
            <a:endParaRPr lang="en-US" altLang="zh-CN" dirty="0"/>
          </a:p>
          <a:p>
            <a:r>
              <a:rPr lang="zh-CN" altLang="en-US" dirty="0"/>
              <a:t>② 改进建议：提出项目的改进建议和优化方向。</a:t>
            </a:r>
          </a:p>
        </p:txBody>
      </p:sp>
    </p:spTree>
    <p:extLst>
      <p:ext uri="{BB962C8B-B14F-4D97-AF65-F5344CB8AC3E}">
        <p14:creationId xmlns:p14="http://schemas.microsoft.com/office/powerpoint/2010/main" val="273781961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8FE6C-8906-CDD3-43E4-220E85C3C89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D7FD903-34FE-10DA-BF7C-4583BB612846}"/>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63080107-C705-0198-499D-D8796CA80438}"/>
              </a:ext>
            </a:extLst>
          </p:cNvPr>
          <p:cNvSpPr>
            <a:spLocks noGrp="1"/>
          </p:cNvSpPr>
          <p:nvPr>
            <p:ph type="body" sz="quarter" idx="10"/>
          </p:nvPr>
        </p:nvSpPr>
        <p:spPr>
          <a:xfrm>
            <a:off x="316702" y="2147680"/>
            <a:ext cx="11558585" cy="3079497"/>
          </a:xfrm>
        </p:spPr>
        <p:txBody>
          <a:bodyPr/>
          <a:lstStyle/>
          <a:p>
            <a:r>
              <a:rPr lang="en-US" altLang="zh-CN" dirty="0"/>
              <a:t>4.</a:t>
            </a:r>
            <a:r>
              <a:rPr lang="zh-CN" altLang="en-US" dirty="0"/>
              <a:t>展示评估</a:t>
            </a:r>
            <a:endParaRPr lang="en-US" altLang="zh-CN" dirty="0"/>
          </a:p>
          <a:p>
            <a:r>
              <a:rPr lang="zh-CN" altLang="en-US" dirty="0"/>
              <a:t>（</a:t>
            </a:r>
            <a:r>
              <a:rPr lang="en-US" altLang="zh-CN" dirty="0"/>
              <a:t>1</a:t>
            </a:r>
            <a:r>
              <a:rPr lang="zh-CN" altLang="en-US" dirty="0"/>
              <a:t>）评估标准</a:t>
            </a:r>
            <a:endParaRPr lang="en-US" altLang="zh-CN" dirty="0"/>
          </a:p>
          <a:p>
            <a:r>
              <a:rPr lang="zh-CN" altLang="en-US" dirty="0"/>
              <a:t>① 创新性：评估项目的创新程度和独特性。</a:t>
            </a:r>
          </a:p>
          <a:p>
            <a:r>
              <a:rPr lang="zh-CN" altLang="en-US" dirty="0"/>
              <a:t>② 实用性：评估项目的实用性和应用价值。</a:t>
            </a:r>
          </a:p>
          <a:p>
            <a:r>
              <a:rPr lang="zh-CN" altLang="en-US" dirty="0"/>
              <a:t>③ 团队协作：评估团队成员之间的协作和沟通能力。</a:t>
            </a:r>
          </a:p>
          <a:p>
            <a:r>
              <a:rPr lang="zh-CN" altLang="en-US" dirty="0"/>
              <a:t>④ 展示效果：评估展示的清晰度、吸引力和互动性。</a:t>
            </a:r>
          </a:p>
        </p:txBody>
      </p:sp>
    </p:spTree>
    <p:extLst>
      <p:ext uri="{BB962C8B-B14F-4D97-AF65-F5344CB8AC3E}">
        <p14:creationId xmlns:p14="http://schemas.microsoft.com/office/powerpoint/2010/main" val="168779415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9746F9-E96C-6D67-C021-D0AEB7297B5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26A61E7-9ABB-8B71-4239-4563AB427E8F}"/>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322FEB1D-3F40-A08D-DA7B-0E72C78F6855}"/>
              </a:ext>
            </a:extLst>
          </p:cNvPr>
          <p:cNvSpPr>
            <a:spLocks noGrp="1"/>
          </p:cNvSpPr>
          <p:nvPr>
            <p:ph type="body" sz="quarter" idx="10"/>
          </p:nvPr>
        </p:nvSpPr>
        <p:spPr>
          <a:xfrm>
            <a:off x="316702" y="2401596"/>
            <a:ext cx="11558585" cy="2571666"/>
          </a:xfrm>
        </p:spPr>
        <p:txBody>
          <a:bodyPr/>
          <a:lstStyle/>
          <a:p>
            <a:r>
              <a:rPr lang="en-US" altLang="zh-CN" dirty="0"/>
              <a:t>4.</a:t>
            </a:r>
            <a:r>
              <a:rPr lang="zh-CN" altLang="en-US" dirty="0"/>
              <a:t>展示评估</a:t>
            </a:r>
            <a:endParaRPr lang="en-US" altLang="zh-CN" dirty="0"/>
          </a:p>
          <a:p>
            <a:r>
              <a:rPr lang="zh-CN" altLang="en-US" dirty="0"/>
              <a:t>（</a:t>
            </a:r>
            <a:r>
              <a:rPr lang="en-US" altLang="zh-CN" dirty="0"/>
              <a:t>2</a:t>
            </a:r>
            <a:r>
              <a:rPr lang="zh-CN" altLang="en-US" dirty="0"/>
              <a:t>）评估方法</a:t>
            </a:r>
            <a:endParaRPr lang="en-US" altLang="zh-CN" dirty="0"/>
          </a:p>
          <a:p>
            <a:r>
              <a:rPr lang="zh-CN" altLang="en-US" dirty="0"/>
              <a:t>① 专家评审：邀请电子商务领域的专家或教师进行评审，给出专业意见和建议。</a:t>
            </a:r>
          </a:p>
          <a:p>
            <a:r>
              <a:rPr lang="zh-CN" altLang="en-US" dirty="0"/>
              <a:t>② 观众投票：让观众进行投票，评选出最受欢迎的项目或团队。</a:t>
            </a:r>
          </a:p>
          <a:p>
            <a:r>
              <a:rPr lang="zh-CN" altLang="en-US" dirty="0"/>
              <a:t>③ 自我评估：让学生进行自我评估，反思项目的优点和不足。</a:t>
            </a:r>
          </a:p>
        </p:txBody>
      </p:sp>
    </p:spTree>
    <p:extLst>
      <p:ext uri="{BB962C8B-B14F-4D97-AF65-F5344CB8AC3E}">
        <p14:creationId xmlns:p14="http://schemas.microsoft.com/office/powerpoint/2010/main" val="121964579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CD9-2A79-6CCE-286F-CD5FFC0E95E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78E4832-1233-23B4-2FC4-0523472B524B}"/>
              </a:ext>
            </a:extLst>
          </p:cNvPr>
          <p:cNvSpPr>
            <a:spLocks noGrp="1"/>
          </p:cNvSpPr>
          <p:nvPr>
            <p:ph type="title"/>
          </p:nvPr>
        </p:nvSpPr>
        <p:spPr>
          <a:prstGeom prst="rect">
            <a:avLst/>
          </a:prstGeom>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755E51CA-EC24-12D4-843D-D76277BC42DE}"/>
              </a:ext>
            </a:extLst>
          </p:cNvPr>
          <p:cNvSpPr>
            <a:spLocks noGrp="1"/>
          </p:cNvSpPr>
          <p:nvPr>
            <p:ph type="body" sz="quarter" idx="10"/>
          </p:nvPr>
        </p:nvSpPr>
        <p:spPr>
          <a:xfrm>
            <a:off x="316702" y="2401589"/>
            <a:ext cx="11558585" cy="2571666"/>
          </a:xfrm>
        </p:spPr>
        <p:txBody>
          <a:bodyPr/>
          <a:lstStyle/>
          <a:p>
            <a:r>
              <a:rPr lang="en-US" altLang="zh-CN" dirty="0"/>
              <a:t>1.2.3</a:t>
            </a:r>
            <a:r>
              <a:rPr lang="zh-CN" altLang="en-US" dirty="0"/>
              <a:t>　培养创业精神和团队协作能力</a:t>
            </a:r>
            <a:endParaRPr lang="en-US" altLang="zh-CN" dirty="0"/>
          </a:p>
          <a:p>
            <a:r>
              <a:rPr lang="en-US" altLang="zh-CN" dirty="0"/>
              <a:t>1.</a:t>
            </a:r>
            <a:r>
              <a:rPr lang="zh-CN" altLang="en-US" dirty="0"/>
              <a:t>培养创业精神</a:t>
            </a:r>
            <a:endParaRPr lang="en-US" altLang="zh-CN" dirty="0"/>
          </a:p>
          <a:p>
            <a:r>
              <a:rPr lang="zh-CN" altLang="en-US" dirty="0"/>
              <a:t>在持续变化的商业环境中，创业精神是推动社会进步和经济发展的重要力量。创业精神不仅仅关乎新企业的创立，更是一种思维方式、行动准则和持续创新的态度。培养创业精神，对于个人成长、职业发展乃至国家竞争力的提升都具有深远意义。</a:t>
            </a:r>
          </a:p>
        </p:txBody>
      </p:sp>
    </p:spTree>
    <p:extLst>
      <p:ext uri="{BB962C8B-B14F-4D97-AF65-F5344CB8AC3E}">
        <p14:creationId xmlns:p14="http://schemas.microsoft.com/office/powerpoint/2010/main" val="10088818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9D4F2-3B6C-C461-CE40-3CB56EE12B6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C22075D-6C2A-25E5-B50B-272E049CF281}"/>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D0A6F3D0-86CC-02DF-37F3-3B46BC2EAA24}"/>
              </a:ext>
            </a:extLst>
          </p:cNvPr>
          <p:cNvSpPr>
            <a:spLocks noGrp="1"/>
          </p:cNvSpPr>
          <p:nvPr>
            <p:ph type="body" sz="quarter" idx="10"/>
          </p:nvPr>
        </p:nvSpPr>
        <p:spPr>
          <a:xfrm>
            <a:off x="316702" y="2655512"/>
            <a:ext cx="11558585" cy="2063835"/>
          </a:xfrm>
        </p:spPr>
        <p:txBody>
          <a:bodyPr/>
          <a:lstStyle/>
          <a:p>
            <a:r>
              <a:rPr lang="en-US" altLang="zh-CN" dirty="0"/>
              <a:t>5.</a:t>
            </a:r>
            <a:r>
              <a:rPr lang="zh-CN" altLang="en-US" dirty="0"/>
              <a:t>后续跟进</a:t>
            </a:r>
            <a:endParaRPr lang="en-US" altLang="zh-CN" dirty="0"/>
          </a:p>
          <a:p>
            <a:r>
              <a:rPr lang="zh-CN" altLang="en-US" dirty="0"/>
              <a:t>（</a:t>
            </a:r>
            <a:r>
              <a:rPr lang="en-US" altLang="zh-CN" dirty="0"/>
              <a:t>1</a:t>
            </a:r>
            <a:r>
              <a:rPr lang="zh-CN" altLang="en-US" dirty="0"/>
              <a:t>）反馈收集</a:t>
            </a:r>
            <a:endParaRPr lang="en-US" altLang="zh-CN" dirty="0"/>
          </a:p>
          <a:p>
            <a:r>
              <a:rPr lang="zh-CN" altLang="en-US" dirty="0"/>
              <a:t>① 观众反馈：收集观众的反馈意见和建议，以便改进未来的展示活动。</a:t>
            </a:r>
          </a:p>
          <a:p>
            <a:r>
              <a:rPr lang="zh-CN" altLang="en-US" dirty="0"/>
              <a:t>② 学生反馈：收集学生的反馈意见和感受，了解他们对实训项目和展示活动的看法。</a:t>
            </a:r>
          </a:p>
        </p:txBody>
      </p:sp>
    </p:spTree>
    <p:extLst>
      <p:ext uri="{BB962C8B-B14F-4D97-AF65-F5344CB8AC3E}">
        <p14:creationId xmlns:p14="http://schemas.microsoft.com/office/powerpoint/2010/main" val="343889928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475B3-99A1-408B-C17C-8745C29F8CC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36530F3-A3FF-86D5-EF24-113EC0B74063}"/>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109EFB24-ACBE-F025-A683-F45855BD3EAD}"/>
              </a:ext>
            </a:extLst>
          </p:cNvPr>
          <p:cNvSpPr>
            <a:spLocks noGrp="1"/>
          </p:cNvSpPr>
          <p:nvPr>
            <p:ph type="body" sz="quarter" idx="10"/>
          </p:nvPr>
        </p:nvSpPr>
        <p:spPr>
          <a:xfrm>
            <a:off x="316702" y="2401598"/>
            <a:ext cx="11558585" cy="2571666"/>
          </a:xfrm>
        </p:spPr>
        <p:txBody>
          <a:bodyPr/>
          <a:lstStyle/>
          <a:p>
            <a:r>
              <a:rPr lang="en-US" altLang="zh-CN" dirty="0"/>
              <a:t>5.</a:t>
            </a:r>
            <a:r>
              <a:rPr lang="zh-CN" altLang="en-US" dirty="0"/>
              <a:t>后续跟进</a:t>
            </a:r>
            <a:endParaRPr lang="en-US" altLang="zh-CN" dirty="0"/>
          </a:p>
          <a:p>
            <a:r>
              <a:rPr lang="zh-CN" altLang="en-US" dirty="0"/>
              <a:t>（</a:t>
            </a:r>
            <a:r>
              <a:rPr lang="en-US" altLang="zh-CN" dirty="0"/>
              <a:t>2</a:t>
            </a:r>
            <a:r>
              <a:rPr lang="zh-CN" altLang="en-US" dirty="0"/>
              <a:t>）成果应用</a:t>
            </a:r>
            <a:endParaRPr lang="en-US" altLang="zh-CN" dirty="0"/>
          </a:p>
          <a:p>
            <a:r>
              <a:rPr lang="zh-CN" altLang="en-US" dirty="0"/>
              <a:t>① 校内推广：将优秀的项目成果在校内进行推广和应用，如将电子商务平台用于校园内的商业活动。</a:t>
            </a:r>
            <a:endParaRPr lang="en-US" altLang="zh-CN" dirty="0"/>
          </a:p>
          <a:p>
            <a:r>
              <a:rPr lang="zh-CN" altLang="en-US" dirty="0"/>
              <a:t>② 企业合作：与企业合作，将项目成果转化为实际应用，促进学生的就业和创业。</a:t>
            </a:r>
          </a:p>
        </p:txBody>
      </p:sp>
    </p:spTree>
    <p:extLst>
      <p:ext uri="{BB962C8B-B14F-4D97-AF65-F5344CB8AC3E}">
        <p14:creationId xmlns:p14="http://schemas.microsoft.com/office/powerpoint/2010/main" val="39760293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3D0BE-7DB9-0B26-D80C-7C4232CF3E2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7D21F08-2500-A95A-ED8F-E628E6CDDB41}"/>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C68FE5CE-FA9E-1CC5-F9A2-9D3BCFED61FF}"/>
              </a:ext>
            </a:extLst>
          </p:cNvPr>
          <p:cNvSpPr>
            <a:spLocks noGrp="1"/>
          </p:cNvSpPr>
          <p:nvPr>
            <p:ph type="body" sz="quarter" idx="10"/>
          </p:nvPr>
        </p:nvSpPr>
        <p:spPr>
          <a:xfrm>
            <a:off x="316702" y="2655512"/>
            <a:ext cx="11558585" cy="2063835"/>
          </a:xfrm>
        </p:spPr>
        <p:txBody>
          <a:bodyPr/>
          <a:lstStyle/>
          <a:p>
            <a:r>
              <a:rPr lang="en-US" altLang="zh-CN" dirty="0"/>
              <a:t>5.</a:t>
            </a:r>
            <a:r>
              <a:rPr lang="zh-CN" altLang="en-US" dirty="0"/>
              <a:t>后续跟进</a:t>
            </a:r>
            <a:endParaRPr lang="en-US" altLang="zh-CN" dirty="0"/>
          </a:p>
          <a:p>
            <a:r>
              <a:rPr lang="zh-CN" altLang="en-US" dirty="0"/>
              <a:t>（</a:t>
            </a:r>
            <a:r>
              <a:rPr lang="en-US" altLang="zh-CN" dirty="0"/>
              <a:t>3</a:t>
            </a:r>
            <a:r>
              <a:rPr lang="zh-CN" altLang="en-US" dirty="0"/>
              <a:t>）经验总结</a:t>
            </a:r>
            <a:endParaRPr lang="en-US" altLang="zh-CN" dirty="0"/>
          </a:p>
          <a:p>
            <a:r>
              <a:rPr lang="zh-CN" altLang="en-US" dirty="0"/>
              <a:t>① 总结经验：总结实训项目和展示活动的经验教训，为未来的教学提供参考和借鉴。</a:t>
            </a:r>
          </a:p>
          <a:p>
            <a:r>
              <a:rPr lang="zh-CN" altLang="en-US" dirty="0"/>
              <a:t>② 分享交流：组织学生进行分享和交流，促进彼此之间的学习和成长。</a:t>
            </a:r>
          </a:p>
        </p:txBody>
      </p:sp>
    </p:spTree>
    <p:extLst>
      <p:ext uri="{BB962C8B-B14F-4D97-AF65-F5344CB8AC3E}">
        <p14:creationId xmlns:p14="http://schemas.microsoft.com/office/powerpoint/2010/main" val="326576809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A9FFA-F9B8-8483-9739-AFBE3887D76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BEF90DB-5885-C71C-715B-CB2806599CFF}"/>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E69A49EC-946D-08A4-88A8-DA82A93A273C}"/>
              </a:ext>
            </a:extLst>
          </p:cNvPr>
          <p:cNvSpPr>
            <a:spLocks noGrp="1"/>
          </p:cNvSpPr>
          <p:nvPr>
            <p:ph type="body" sz="quarter" idx="10"/>
          </p:nvPr>
        </p:nvSpPr>
        <p:spPr>
          <a:xfrm>
            <a:off x="316702" y="2147684"/>
            <a:ext cx="11558585" cy="3079497"/>
          </a:xfrm>
        </p:spPr>
        <p:txBody>
          <a:bodyPr/>
          <a:lstStyle/>
          <a:p>
            <a:r>
              <a:rPr lang="en-US" altLang="zh-CN" dirty="0"/>
              <a:t>8.4.2</a:t>
            </a:r>
            <a:r>
              <a:rPr lang="zh-CN" altLang="en-US" dirty="0"/>
              <a:t>　企业合作与项目应用</a:t>
            </a:r>
            <a:endParaRPr lang="en-US" altLang="zh-CN" dirty="0"/>
          </a:p>
          <a:p>
            <a:r>
              <a:rPr lang="en-US" altLang="zh-CN" dirty="0"/>
              <a:t>1.</a:t>
            </a:r>
            <a:r>
              <a:rPr lang="zh-CN" altLang="en-US" dirty="0"/>
              <a:t>合作准备</a:t>
            </a:r>
            <a:endParaRPr lang="en-US" altLang="zh-CN" dirty="0"/>
          </a:p>
          <a:p>
            <a:r>
              <a:rPr lang="zh-CN" altLang="en-US" dirty="0"/>
              <a:t>（</a:t>
            </a:r>
            <a:r>
              <a:rPr lang="en-US" altLang="zh-CN" dirty="0"/>
              <a:t>1</a:t>
            </a:r>
            <a:r>
              <a:rPr lang="zh-CN" altLang="en-US" dirty="0"/>
              <a:t>）明确合作目标</a:t>
            </a:r>
            <a:endParaRPr lang="en-US" altLang="zh-CN" dirty="0"/>
          </a:p>
          <a:p>
            <a:r>
              <a:rPr lang="zh-CN" altLang="en-US" dirty="0"/>
              <a:t>① 教育目标：提升学生的电子商务实践能力和创新思维，增强学生对行业动态的敏感度。</a:t>
            </a:r>
            <a:endParaRPr lang="en-US" altLang="zh-CN" dirty="0"/>
          </a:p>
          <a:p>
            <a:r>
              <a:rPr lang="zh-CN" altLang="en-US" dirty="0"/>
              <a:t>② 企业目标：解决企业实际问题，推动技术创新，储备优秀人才。</a:t>
            </a:r>
          </a:p>
        </p:txBody>
      </p:sp>
    </p:spTree>
    <p:extLst>
      <p:ext uri="{BB962C8B-B14F-4D97-AF65-F5344CB8AC3E}">
        <p14:creationId xmlns:p14="http://schemas.microsoft.com/office/powerpoint/2010/main" val="108900579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62CF1-BA0D-A353-3827-0970AEF1897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7B8D4E1-9688-314E-8B49-27B955706304}"/>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E7025AB9-DAF5-4AF7-28AE-F25C100037E1}"/>
              </a:ext>
            </a:extLst>
          </p:cNvPr>
          <p:cNvSpPr>
            <a:spLocks noGrp="1"/>
          </p:cNvSpPr>
          <p:nvPr>
            <p:ph type="body" sz="quarter" idx="10"/>
          </p:nvPr>
        </p:nvSpPr>
        <p:spPr>
          <a:xfrm>
            <a:off x="316702" y="2147685"/>
            <a:ext cx="11558585" cy="3079497"/>
          </a:xfrm>
        </p:spPr>
        <p:txBody>
          <a:bodyPr/>
          <a:lstStyle/>
          <a:p>
            <a:r>
              <a:rPr lang="en-US" altLang="zh-CN" dirty="0"/>
              <a:t>8.4.2</a:t>
            </a:r>
            <a:r>
              <a:rPr lang="zh-CN" altLang="en-US" dirty="0"/>
              <a:t>　企业合作与项目应用</a:t>
            </a:r>
            <a:endParaRPr lang="en-US" altLang="zh-CN" dirty="0"/>
          </a:p>
          <a:p>
            <a:r>
              <a:rPr lang="en-US" altLang="zh-CN" dirty="0"/>
              <a:t>1.</a:t>
            </a:r>
            <a:r>
              <a:rPr lang="zh-CN" altLang="en-US" dirty="0"/>
              <a:t>合作准备</a:t>
            </a:r>
            <a:endParaRPr lang="en-US" altLang="zh-CN" dirty="0"/>
          </a:p>
          <a:p>
            <a:r>
              <a:rPr lang="zh-CN" altLang="en-US" dirty="0"/>
              <a:t>（</a:t>
            </a:r>
            <a:r>
              <a:rPr lang="en-US" altLang="zh-CN" dirty="0"/>
              <a:t>2</a:t>
            </a:r>
            <a:r>
              <a:rPr lang="zh-CN" altLang="en-US" dirty="0"/>
              <a:t>）选择合作企业</a:t>
            </a:r>
            <a:endParaRPr lang="en-US" altLang="zh-CN" dirty="0"/>
          </a:p>
          <a:p>
            <a:r>
              <a:rPr lang="zh-CN" altLang="en-US" dirty="0"/>
              <a:t>① 企业筛选：根据实训项目的性质和需求，选择具有行业代表性、技术先进性和有合作意愿的企业。</a:t>
            </a:r>
            <a:endParaRPr lang="en-US" altLang="zh-CN" dirty="0"/>
          </a:p>
          <a:p>
            <a:r>
              <a:rPr lang="zh-CN" altLang="en-US" dirty="0"/>
              <a:t>② 合作洽谈：与企业进行洽谈，明确合作内容、方式、期限及双方权益等。</a:t>
            </a:r>
          </a:p>
        </p:txBody>
      </p:sp>
    </p:spTree>
    <p:extLst>
      <p:ext uri="{BB962C8B-B14F-4D97-AF65-F5344CB8AC3E}">
        <p14:creationId xmlns:p14="http://schemas.microsoft.com/office/powerpoint/2010/main" val="176495933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926C0-DE26-8D03-7FC9-1CC85AD8EA0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0FC9C51-B864-868F-9458-9DBED9269450}"/>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9C727A09-E501-DCFE-D971-AD99753B3358}"/>
              </a:ext>
            </a:extLst>
          </p:cNvPr>
          <p:cNvSpPr>
            <a:spLocks noGrp="1"/>
          </p:cNvSpPr>
          <p:nvPr>
            <p:ph type="body" sz="quarter" idx="10"/>
          </p:nvPr>
        </p:nvSpPr>
        <p:spPr>
          <a:xfrm>
            <a:off x="316702" y="2401601"/>
            <a:ext cx="11558585" cy="2571666"/>
          </a:xfrm>
        </p:spPr>
        <p:txBody>
          <a:bodyPr/>
          <a:lstStyle/>
          <a:p>
            <a:r>
              <a:rPr lang="en-US" altLang="zh-CN" dirty="0"/>
              <a:t>8.4.2</a:t>
            </a:r>
            <a:r>
              <a:rPr lang="zh-CN" altLang="en-US" dirty="0"/>
              <a:t>　企业合作与项目应用</a:t>
            </a:r>
            <a:endParaRPr lang="en-US" altLang="zh-CN" dirty="0"/>
          </a:p>
          <a:p>
            <a:r>
              <a:rPr lang="en-US" altLang="zh-CN" dirty="0"/>
              <a:t>1.</a:t>
            </a:r>
            <a:r>
              <a:rPr lang="zh-CN" altLang="en-US" dirty="0"/>
              <a:t>合作准备</a:t>
            </a:r>
            <a:endParaRPr lang="en-US" altLang="zh-CN" dirty="0"/>
          </a:p>
          <a:p>
            <a:r>
              <a:rPr lang="zh-CN" altLang="en-US" dirty="0"/>
              <a:t>（</a:t>
            </a:r>
            <a:r>
              <a:rPr lang="en-US" altLang="zh-CN" dirty="0"/>
              <a:t>3</a:t>
            </a:r>
            <a:r>
              <a:rPr lang="zh-CN" altLang="en-US" dirty="0"/>
              <a:t>）签订合作协议</a:t>
            </a:r>
            <a:endParaRPr lang="en-US" altLang="zh-CN" dirty="0"/>
          </a:p>
          <a:p>
            <a:r>
              <a:rPr lang="zh-CN" altLang="en-US" dirty="0"/>
              <a:t>① 协议内容：包括合作范围、双方责任、知识产权归属、保密条款等。</a:t>
            </a:r>
          </a:p>
          <a:p>
            <a:r>
              <a:rPr lang="zh-CN" altLang="en-US" dirty="0"/>
              <a:t>② 法律审查：请法律专家对合作协议进行审查，确保协议的合法性和有效性。</a:t>
            </a:r>
          </a:p>
        </p:txBody>
      </p:sp>
    </p:spTree>
    <p:extLst>
      <p:ext uri="{BB962C8B-B14F-4D97-AF65-F5344CB8AC3E}">
        <p14:creationId xmlns:p14="http://schemas.microsoft.com/office/powerpoint/2010/main" val="2808205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EF087-7F46-A217-EF31-725C356F9A8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CD28122-C653-39B3-5EC0-284016F41BDA}"/>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4AB22BF5-6C81-4ABF-5179-2942DF24F672}"/>
              </a:ext>
            </a:extLst>
          </p:cNvPr>
          <p:cNvSpPr>
            <a:spLocks noGrp="1"/>
          </p:cNvSpPr>
          <p:nvPr>
            <p:ph type="body" sz="quarter" idx="10"/>
          </p:nvPr>
        </p:nvSpPr>
        <p:spPr>
          <a:xfrm>
            <a:off x="316702" y="2147686"/>
            <a:ext cx="11558585" cy="3079497"/>
          </a:xfrm>
        </p:spPr>
        <p:txBody>
          <a:bodyPr/>
          <a:lstStyle/>
          <a:p>
            <a:r>
              <a:rPr lang="en-US" altLang="zh-CN" dirty="0"/>
              <a:t>8.4.2</a:t>
            </a:r>
            <a:r>
              <a:rPr lang="zh-CN" altLang="en-US" dirty="0"/>
              <a:t>　企业合作与项目应用</a:t>
            </a:r>
            <a:endParaRPr lang="en-US" altLang="zh-CN" dirty="0"/>
          </a:p>
          <a:p>
            <a:r>
              <a:rPr lang="en-US" altLang="zh-CN" dirty="0"/>
              <a:t>2.</a:t>
            </a:r>
            <a:r>
              <a:rPr lang="zh-CN" altLang="en-US" dirty="0"/>
              <a:t>合作模式</a:t>
            </a:r>
            <a:endParaRPr lang="en-US" altLang="zh-CN" dirty="0"/>
          </a:p>
          <a:p>
            <a:r>
              <a:rPr lang="zh-CN" altLang="en-US" dirty="0"/>
              <a:t>（</a:t>
            </a:r>
            <a:r>
              <a:rPr lang="en-US" altLang="zh-CN" dirty="0"/>
              <a:t>1</a:t>
            </a:r>
            <a:r>
              <a:rPr lang="zh-CN" altLang="en-US" dirty="0"/>
              <a:t>）项目驱动模式</a:t>
            </a:r>
            <a:endParaRPr lang="en-US" altLang="zh-CN" dirty="0"/>
          </a:p>
          <a:p>
            <a:r>
              <a:rPr lang="zh-CN" altLang="en-US" dirty="0"/>
              <a:t>① 项目来源：企业提出实际需求，学校组织学生进行项目研发。</a:t>
            </a:r>
          </a:p>
          <a:p>
            <a:r>
              <a:rPr lang="zh-CN" altLang="en-US" dirty="0"/>
              <a:t>② 团队协作：学生组成项目团队，与企业技术人员共同研发。</a:t>
            </a:r>
          </a:p>
          <a:p>
            <a:r>
              <a:rPr lang="zh-CN" altLang="en-US" dirty="0"/>
              <a:t>③ 成果交付：项目完成后，向企业交付成果，并进行验收。</a:t>
            </a:r>
          </a:p>
        </p:txBody>
      </p:sp>
    </p:spTree>
    <p:extLst>
      <p:ext uri="{BB962C8B-B14F-4D97-AF65-F5344CB8AC3E}">
        <p14:creationId xmlns:p14="http://schemas.microsoft.com/office/powerpoint/2010/main" val="246938443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704D1-4942-AD48-6645-3F71EE6DFB7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F9B6E16-3594-B653-314C-865886F6805C}"/>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EEF4D72E-DDD1-D7A4-5C86-7FB08AAE6AD1}"/>
              </a:ext>
            </a:extLst>
          </p:cNvPr>
          <p:cNvSpPr>
            <a:spLocks noGrp="1"/>
          </p:cNvSpPr>
          <p:nvPr>
            <p:ph type="body" sz="quarter" idx="10"/>
          </p:nvPr>
        </p:nvSpPr>
        <p:spPr>
          <a:xfrm>
            <a:off x="316702" y="2147686"/>
            <a:ext cx="11558585" cy="3079497"/>
          </a:xfrm>
        </p:spPr>
        <p:txBody>
          <a:bodyPr/>
          <a:lstStyle/>
          <a:p>
            <a:r>
              <a:rPr lang="en-US" altLang="zh-CN" dirty="0"/>
              <a:t>8.4.2</a:t>
            </a:r>
            <a:r>
              <a:rPr lang="zh-CN" altLang="en-US" dirty="0"/>
              <a:t>　企业合作与项目应用</a:t>
            </a:r>
            <a:endParaRPr lang="en-US" altLang="zh-CN" dirty="0"/>
          </a:p>
          <a:p>
            <a:r>
              <a:rPr lang="en-US" altLang="zh-CN" dirty="0"/>
              <a:t>2.</a:t>
            </a:r>
            <a:r>
              <a:rPr lang="zh-CN" altLang="en-US" dirty="0"/>
              <a:t>合作模式</a:t>
            </a:r>
            <a:endParaRPr lang="en-US" altLang="zh-CN" dirty="0"/>
          </a:p>
          <a:p>
            <a:r>
              <a:rPr lang="zh-CN" altLang="en-US" dirty="0"/>
              <a:t>（</a:t>
            </a:r>
            <a:r>
              <a:rPr lang="en-US" altLang="zh-CN" dirty="0"/>
              <a:t>2</a:t>
            </a:r>
            <a:r>
              <a:rPr lang="zh-CN" altLang="en-US" dirty="0"/>
              <a:t>）实习实训模式</a:t>
            </a:r>
            <a:endParaRPr lang="en-US" altLang="zh-CN" dirty="0"/>
          </a:p>
          <a:p>
            <a:r>
              <a:rPr lang="zh-CN" altLang="en-US" dirty="0"/>
              <a:t>① 实习岗位：企业提供实习岗位，让学生参与企业的实际运营和项目。</a:t>
            </a:r>
          </a:p>
          <a:p>
            <a:r>
              <a:rPr lang="zh-CN" altLang="en-US" dirty="0"/>
              <a:t>② 实训指导：企业指派专人对学生进行实训指导，提升学生的实践能力。</a:t>
            </a:r>
          </a:p>
          <a:p>
            <a:r>
              <a:rPr lang="zh-CN" altLang="en-US" dirty="0"/>
              <a:t>③ 实习评估：实习结束后，企业对学生进行评估，给出实习成绩和反馈。</a:t>
            </a:r>
          </a:p>
        </p:txBody>
      </p:sp>
    </p:spTree>
    <p:extLst>
      <p:ext uri="{BB962C8B-B14F-4D97-AF65-F5344CB8AC3E}">
        <p14:creationId xmlns:p14="http://schemas.microsoft.com/office/powerpoint/2010/main" val="3906248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D9890-64FA-FD70-2804-CC34A77127A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0815158-5C52-4A11-A256-91949E6E7EFE}"/>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0A0D3741-FE10-20EA-6B00-D4D1D25C135F}"/>
              </a:ext>
            </a:extLst>
          </p:cNvPr>
          <p:cNvSpPr>
            <a:spLocks noGrp="1"/>
          </p:cNvSpPr>
          <p:nvPr>
            <p:ph type="body" sz="quarter" idx="10"/>
          </p:nvPr>
        </p:nvSpPr>
        <p:spPr>
          <a:xfrm>
            <a:off x="316702" y="2147686"/>
            <a:ext cx="11558585" cy="3079497"/>
          </a:xfrm>
        </p:spPr>
        <p:txBody>
          <a:bodyPr/>
          <a:lstStyle/>
          <a:p>
            <a:r>
              <a:rPr lang="en-US" altLang="zh-CN" dirty="0"/>
              <a:t>8.4.2</a:t>
            </a:r>
            <a:r>
              <a:rPr lang="zh-CN" altLang="en-US" dirty="0"/>
              <a:t>　企业合作与项目应用</a:t>
            </a:r>
            <a:endParaRPr lang="en-US" altLang="zh-CN" dirty="0"/>
          </a:p>
          <a:p>
            <a:r>
              <a:rPr lang="en-US" altLang="zh-CN" dirty="0"/>
              <a:t>2.</a:t>
            </a:r>
            <a:r>
              <a:rPr lang="zh-CN" altLang="en-US" dirty="0"/>
              <a:t>合作模式</a:t>
            </a:r>
            <a:endParaRPr lang="en-US" altLang="zh-CN" dirty="0"/>
          </a:p>
          <a:p>
            <a:r>
              <a:rPr lang="zh-CN" altLang="en-US" dirty="0"/>
              <a:t>（</a:t>
            </a:r>
            <a:r>
              <a:rPr lang="en-US" altLang="zh-CN" dirty="0"/>
              <a:t>3</a:t>
            </a:r>
            <a:r>
              <a:rPr lang="zh-CN" altLang="en-US" dirty="0"/>
              <a:t>）产学研合作模式</a:t>
            </a:r>
            <a:endParaRPr lang="en-US" altLang="zh-CN" dirty="0"/>
          </a:p>
          <a:p>
            <a:r>
              <a:rPr lang="zh-CN" altLang="en-US" dirty="0"/>
              <a:t>① 联合研发：学校与企业共同设立研发项目，进行产学研合作。</a:t>
            </a:r>
          </a:p>
          <a:p>
            <a:r>
              <a:rPr lang="zh-CN" altLang="en-US" dirty="0"/>
              <a:t>② 资源共享：双方共享资源，如技术、设备、人才等。</a:t>
            </a:r>
          </a:p>
          <a:p>
            <a:r>
              <a:rPr lang="zh-CN" altLang="en-US" dirty="0"/>
              <a:t>③ 成果共享：研发成果由双方共享，促进技术创新和产业发展。</a:t>
            </a:r>
          </a:p>
        </p:txBody>
      </p:sp>
    </p:spTree>
    <p:extLst>
      <p:ext uri="{BB962C8B-B14F-4D97-AF65-F5344CB8AC3E}">
        <p14:creationId xmlns:p14="http://schemas.microsoft.com/office/powerpoint/2010/main" val="71253963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950EE-CD60-8503-1C9B-8BC8D150E2E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197B5E8-ED67-BC4C-110C-EEA1DC5A1B54}"/>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3054FC58-618E-D18A-63DF-7D65AEBF2492}"/>
              </a:ext>
            </a:extLst>
          </p:cNvPr>
          <p:cNvSpPr>
            <a:spLocks noGrp="1"/>
          </p:cNvSpPr>
          <p:nvPr>
            <p:ph type="body" sz="quarter" idx="10"/>
          </p:nvPr>
        </p:nvSpPr>
        <p:spPr>
          <a:xfrm>
            <a:off x="316702" y="2401602"/>
            <a:ext cx="11558585" cy="2571666"/>
          </a:xfrm>
        </p:spPr>
        <p:txBody>
          <a:bodyPr/>
          <a:lstStyle/>
          <a:p>
            <a:r>
              <a:rPr lang="en-US" altLang="zh-CN" dirty="0"/>
              <a:t>8.4.2</a:t>
            </a:r>
            <a:r>
              <a:rPr lang="zh-CN" altLang="en-US" dirty="0"/>
              <a:t>　企业合作与项目应用</a:t>
            </a:r>
            <a:endParaRPr lang="en-US" altLang="zh-CN" dirty="0"/>
          </a:p>
          <a:p>
            <a:r>
              <a:rPr lang="en-US" altLang="zh-CN" dirty="0"/>
              <a:t>3.</a:t>
            </a:r>
            <a:r>
              <a:rPr lang="zh-CN" altLang="en-US" dirty="0"/>
              <a:t>项目实施</a:t>
            </a:r>
            <a:endParaRPr lang="en-US" altLang="zh-CN" dirty="0"/>
          </a:p>
          <a:p>
            <a:r>
              <a:rPr lang="zh-CN" altLang="en-US" dirty="0"/>
              <a:t>（</a:t>
            </a:r>
            <a:r>
              <a:rPr lang="en-US" altLang="zh-CN" dirty="0"/>
              <a:t>1</a:t>
            </a:r>
            <a:r>
              <a:rPr lang="zh-CN" altLang="en-US" dirty="0"/>
              <a:t>）项目规划</a:t>
            </a:r>
            <a:endParaRPr lang="en-US" altLang="zh-CN" dirty="0"/>
          </a:p>
          <a:p>
            <a:r>
              <a:rPr lang="zh-CN" altLang="en-US" dirty="0"/>
              <a:t>① 需求分析：对企业需求进行深入分析，明确项目目标和任务。</a:t>
            </a:r>
          </a:p>
          <a:p>
            <a:r>
              <a:rPr lang="zh-CN" altLang="en-US" dirty="0"/>
              <a:t>② 方案制定：根据项目需求，制定详细的实施方案和时间表。</a:t>
            </a:r>
          </a:p>
        </p:txBody>
      </p:sp>
    </p:spTree>
    <p:extLst>
      <p:ext uri="{BB962C8B-B14F-4D97-AF65-F5344CB8AC3E}">
        <p14:creationId xmlns:p14="http://schemas.microsoft.com/office/powerpoint/2010/main" val="238085695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87435-52AC-8938-9993-9BB0CCB6FEC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1BE5FE0-AF60-0EE8-2F6A-B19B64050CA2}"/>
              </a:ext>
            </a:extLst>
          </p:cNvPr>
          <p:cNvSpPr>
            <a:spLocks noGrp="1"/>
          </p:cNvSpPr>
          <p:nvPr>
            <p:ph type="title"/>
          </p:nvPr>
        </p:nvSpPr>
        <p:spPr>
          <a:prstGeom prst="rect">
            <a:avLst/>
          </a:prstGeom>
        </p:spPr>
        <p:txBody>
          <a:bodyPr/>
          <a:lstStyle/>
          <a:p>
            <a:r>
              <a:rPr lang="zh-CN" altLang="en-US" dirty="0"/>
              <a:t>电子商务创新的方向与实践</a:t>
            </a:r>
          </a:p>
        </p:txBody>
      </p:sp>
      <p:sp>
        <p:nvSpPr>
          <p:cNvPr id="5" name="文本占位符 4">
            <a:extLst>
              <a:ext uri="{FF2B5EF4-FFF2-40B4-BE49-F238E27FC236}">
                <a16:creationId xmlns:a16="http://schemas.microsoft.com/office/drawing/2014/main" id="{92614D0C-3B10-D338-85AE-063B27FA70FB}"/>
              </a:ext>
            </a:extLst>
          </p:cNvPr>
          <p:cNvSpPr>
            <a:spLocks noGrp="1"/>
          </p:cNvSpPr>
          <p:nvPr>
            <p:ph type="body" sz="quarter" idx="10"/>
          </p:nvPr>
        </p:nvSpPr>
        <p:spPr>
          <a:xfrm>
            <a:off x="316702" y="1132012"/>
            <a:ext cx="11558585" cy="5110823"/>
          </a:xfrm>
        </p:spPr>
        <p:txBody>
          <a:bodyPr/>
          <a:lstStyle/>
          <a:p>
            <a:r>
              <a:rPr lang="en-US" altLang="zh-CN" dirty="0"/>
              <a:t>1.2.3</a:t>
            </a:r>
            <a:r>
              <a:rPr lang="zh-CN" altLang="en-US" dirty="0"/>
              <a:t>　培养创业精神和团队协作能力</a:t>
            </a:r>
            <a:endParaRPr lang="en-US" altLang="zh-CN" dirty="0"/>
          </a:p>
          <a:p>
            <a:r>
              <a:rPr lang="en-US" altLang="zh-CN" dirty="0"/>
              <a:t>2.</a:t>
            </a:r>
            <a:r>
              <a:rPr lang="zh-CN" altLang="en-US" dirty="0"/>
              <a:t>培养团队协作能力</a:t>
            </a:r>
            <a:endParaRPr lang="en-US" altLang="zh-CN" dirty="0"/>
          </a:p>
          <a:p>
            <a:r>
              <a:rPr lang="zh-CN" altLang="en-US" dirty="0"/>
              <a:t>在电子商务创新中，培养团队协作能力至关重要，直接关系到项目的成功与否和企业的长远发展。团队协作能力主要从目标愿景、沟通机制、分工协作、信任尊重、强化团队这五个方面进行综合培养。</a:t>
            </a:r>
            <a:endParaRPr lang="en-US" altLang="zh-CN" dirty="0"/>
          </a:p>
          <a:p>
            <a:r>
              <a:rPr lang="zh-CN" altLang="en-US" dirty="0"/>
              <a:t>（</a:t>
            </a:r>
            <a:r>
              <a:rPr lang="en-US" altLang="zh-CN" dirty="0"/>
              <a:t>1</a:t>
            </a:r>
            <a:r>
              <a:rPr lang="zh-CN" altLang="en-US" dirty="0"/>
              <a:t>）明确共同目标和愿景</a:t>
            </a:r>
            <a:endParaRPr lang="en-US" altLang="zh-CN" dirty="0"/>
          </a:p>
          <a:p>
            <a:r>
              <a:rPr lang="zh-CN" altLang="en-US" dirty="0"/>
              <a:t>（</a:t>
            </a:r>
            <a:r>
              <a:rPr lang="en-US" altLang="zh-CN" dirty="0"/>
              <a:t>2</a:t>
            </a:r>
            <a:r>
              <a:rPr lang="zh-CN" altLang="en-US" dirty="0"/>
              <a:t>）建立有效的沟通机制</a:t>
            </a:r>
            <a:endParaRPr lang="en-US" altLang="zh-CN" dirty="0"/>
          </a:p>
          <a:p>
            <a:r>
              <a:rPr lang="zh-CN" altLang="en-US" dirty="0"/>
              <a:t>（</a:t>
            </a:r>
            <a:r>
              <a:rPr lang="en-US" altLang="zh-CN" dirty="0"/>
              <a:t>3</a:t>
            </a:r>
            <a:r>
              <a:rPr lang="zh-CN" altLang="en-US" dirty="0"/>
              <a:t>）合理分工与协作</a:t>
            </a:r>
            <a:endParaRPr lang="en-US" altLang="zh-CN" dirty="0"/>
          </a:p>
          <a:p>
            <a:r>
              <a:rPr lang="zh-CN" altLang="en-US" dirty="0"/>
              <a:t>（</a:t>
            </a:r>
            <a:r>
              <a:rPr lang="en-US" altLang="zh-CN" dirty="0"/>
              <a:t>4</a:t>
            </a:r>
            <a:r>
              <a:rPr lang="zh-CN" altLang="en-US" dirty="0"/>
              <a:t>）培养信任与尊重</a:t>
            </a:r>
            <a:endParaRPr lang="en-US" altLang="zh-CN" dirty="0"/>
          </a:p>
          <a:p>
            <a:r>
              <a:rPr lang="zh-CN" altLang="en-US" dirty="0"/>
              <a:t>（</a:t>
            </a:r>
            <a:r>
              <a:rPr lang="en-US" altLang="zh-CN" dirty="0"/>
              <a:t>5</a:t>
            </a:r>
            <a:r>
              <a:rPr lang="zh-CN" altLang="en-US" dirty="0"/>
              <a:t>）强化团队凝聚力与协作精神</a:t>
            </a:r>
          </a:p>
        </p:txBody>
      </p:sp>
    </p:spTree>
    <p:extLst>
      <p:ext uri="{BB962C8B-B14F-4D97-AF65-F5344CB8AC3E}">
        <p14:creationId xmlns:p14="http://schemas.microsoft.com/office/powerpoint/2010/main" val="7072598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64170-B02B-556E-07CE-F1AF65DEF11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06DD594-EDC7-219F-7689-09BEF6B69481}"/>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FFB10E2B-B087-0694-8705-12CF736912B8}"/>
              </a:ext>
            </a:extLst>
          </p:cNvPr>
          <p:cNvSpPr>
            <a:spLocks noGrp="1"/>
          </p:cNvSpPr>
          <p:nvPr>
            <p:ph type="body" sz="quarter" idx="10"/>
          </p:nvPr>
        </p:nvSpPr>
        <p:spPr>
          <a:xfrm>
            <a:off x="316702" y="2401602"/>
            <a:ext cx="11558585" cy="2571666"/>
          </a:xfrm>
        </p:spPr>
        <p:txBody>
          <a:bodyPr/>
          <a:lstStyle/>
          <a:p>
            <a:r>
              <a:rPr lang="en-US" altLang="zh-CN" dirty="0"/>
              <a:t>8.4.2</a:t>
            </a:r>
            <a:r>
              <a:rPr lang="zh-CN" altLang="en-US" dirty="0"/>
              <a:t>　企业合作与项目应用</a:t>
            </a:r>
            <a:endParaRPr lang="en-US" altLang="zh-CN" dirty="0"/>
          </a:p>
          <a:p>
            <a:r>
              <a:rPr lang="en-US" altLang="zh-CN" dirty="0"/>
              <a:t>3.</a:t>
            </a:r>
            <a:r>
              <a:rPr lang="zh-CN" altLang="en-US" dirty="0"/>
              <a:t>项目实施</a:t>
            </a:r>
            <a:endParaRPr lang="en-US" altLang="zh-CN" dirty="0"/>
          </a:p>
          <a:p>
            <a:r>
              <a:rPr lang="zh-CN" altLang="en-US" dirty="0"/>
              <a:t>（</a:t>
            </a:r>
            <a:r>
              <a:rPr lang="en-US" altLang="zh-CN" dirty="0"/>
              <a:t>2</a:t>
            </a:r>
            <a:r>
              <a:rPr lang="zh-CN" altLang="en-US" dirty="0"/>
              <a:t>）团队协作</a:t>
            </a:r>
            <a:endParaRPr lang="en-US" altLang="zh-CN" dirty="0"/>
          </a:p>
          <a:p>
            <a:r>
              <a:rPr lang="zh-CN" altLang="en-US" dirty="0"/>
              <a:t>① 团队组建：根据项目需求，组建合适的项目团队，明确各成员职责。</a:t>
            </a:r>
          </a:p>
          <a:p>
            <a:r>
              <a:rPr lang="zh-CN" altLang="en-US" dirty="0"/>
              <a:t>② 沟通协作：加强团队成员之间的沟通协作，确保项目的顺利进行。</a:t>
            </a:r>
            <a:endParaRPr lang="en-US" altLang="zh-CN" dirty="0"/>
          </a:p>
        </p:txBody>
      </p:sp>
    </p:spTree>
    <p:extLst>
      <p:ext uri="{BB962C8B-B14F-4D97-AF65-F5344CB8AC3E}">
        <p14:creationId xmlns:p14="http://schemas.microsoft.com/office/powerpoint/2010/main" val="7437313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465AF-C719-D70F-633C-E3969DFCBB9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92D1624-DA29-26FF-779B-552F55FCC096}"/>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86EA6F9E-160E-04BD-0582-D609AB97B18F}"/>
              </a:ext>
            </a:extLst>
          </p:cNvPr>
          <p:cNvSpPr>
            <a:spLocks noGrp="1"/>
          </p:cNvSpPr>
          <p:nvPr>
            <p:ph type="body" sz="quarter" idx="10"/>
          </p:nvPr>
        </p:nvSpPr>
        <p:spPr>
          <a:xfrm>
            <a:off x="316702" y="2147687"/>
            <a:ext cx="11558585" cy="3079497"/>
          </a:xfrm>
        </p:spPr>
        <p:txBody>
          <a:bodyPr/>
          <a:lstStyle/>
          <a:p>
            <a:r>
              <a:rPr lang="en-US" altLang="zh-CN" dirty="0"/>
              <a:t>8.4.2</a:t>
            </a:r>
            <a:r>
              <a:rPr lang="zh-CN" altLang="en-US" dirty="0"/>
              <a:t>　企业合作与项目应用</a:t>
            </a:r>
            <a:endParaRPr lang="en-US" altLang="zh-CN" dirty="0"/>
          </a:p>
          <a:p>
            <a:r>
              <a:rPr lang="en-US" altLang="zh-CN" dirty="0"/>
              <a:t>3.</a:t>
            </a:r>
            <a:r>
              <a:rPr lang="zh-CN" altLang="en-US" dirty="0"/>
              <a:t>项目实施</a:t>
            </a:r>
            <a:endParaRPr lang="en-US" altLang="zh-CN" dirty="0"/>
          </a:p>
          <a:p>
            <a:r>
              <a:rPr lang="zh-CN" altLang="en-US" dirty="0"/>
              <a:t>（</a:t>
            </a:r>
            <a:r>
              <a:rPr lang="en-US" altLang="zh-CN" dirty="0"/>
              <a:t>3</a:t>
            </a:r>
            <a:r>
              <a:rPr lang="zh-CN" altLang="en-US" dirty="0"/>
              <a:t>）技术研发</a:t>
            </a:r>
            <a:endParaRPr lang="en-US" altLang="zh-CN" dirty="0"/>
          </a:p>
          <a:p>
            <a:r>
              <a:rPr lang="zh-CN" altLang="en-US" dirty="0"/>
              <a:t>① 技术选型：根据项目需求，选择合适的技术和工具进行研发。</a:t>
            </a:r>
          </a:p>
          <a:p>
            <a:r>
              <a:rPr lang="zh-CN" altLang="en-US" dirty="0"/>
              <a:t>② 代码编写：按照项目计划，进行代码编写和测试。</a:t>
            </a:r>
          </a:p>
          <a:p>
            <a:r>
              <a:rPr lang="zh-CN" altLang="en-US" dirty="0"/>
              <a:t>③ 技术文档：编写详细的技术文档，记录项目的研发过程和成果。</a:t>
            </a:r>
          </a:p>
        </p:txBody>
      </p:sp>
    </p:spTree>
    <p:extLst>
      <p:ext uri="{BB962C8B-B14F-4D97-AF65-F5344CB8AC3E}">
        <p14:creationId xmlns:p14="http://schemas.microsoft.com/office/powerpoint/2010/main" val="341133815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6452B-39CD-BDB5-0379-4321778CEF3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0F3181F-569C-617A-02A1-64EA8880D1D5}"/>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5CD6E15C-362B-86B4-6B84-1BB2B51B62F3}"/>
              </a:ext>
            </a:extLst>
          </p:cNvPr>
          <p:cNvSpPr>
            <a:spLocks noGrp="1"/>
          </p:cNvSpPr>
          <p:nvPr>
            <p:ph type="body" sz="quarter" idx="10"/>
          </p:nvPr>
        </p:nvSpPr>
        <p:spPr>
          <a:xfrm>
            <a:off x="316702" y="2147687"/>
            <a:ext cx="11558585" cy="3079497"/>
          </a:xfrm>
        </p:spPr>
        <p:txBody>
          <a:bodyPr/>
          <a:lstStyle/>
          <a:p>
            <a:r>
              <a:rPr lang="en-US" altLang="zh-CN" dirty="0"/>
              <a:t>8.4.2</a:t>
            </a:r>
            <a:r>
              <a:rPr lang="zh-CN" altLang="en-US" dirty="0"/>
              <a:t>　企业合作与项目应用</a:t>
            </a:r>
            <a:endParaRPr lang="en-US" altLang="zh-CN" dirty="0"/>
          </a:p>
          <a:p>
            <a:r>
              <a:rPr lang="en-US" altLang="zh-CN" dirty="0"/>
              <a:t>3.</a:t>
            </a:r>
            <a:r>
              <a:rPr lang="zh-CN" altLang="en-US" dirty="0"/>
              <a:t>项目实施</a:t>
            </a:r>
            <a:endParaRPr lang="en-US" altLang="zh-CN" dirty="0"/>
          </a:p>
          <a:p>
            <a:r>
              <a:rPr lang="zh-CN" altLang="en-US" dirty="0"/>
              <a:t>（</a:t>
            </a:r>
            <a:r>
              <a:rPr lang="en-US" altLang="zh-CN" dirty="0"/>
              <a:t>4</a:t>
            </a:r>
            <a:r>
              <a:rPr lang="zh-CN" altLang="en-US" dirty="0"/>
              <a:t>）项目管理</a:t>
            </a:r>
            <a:endParaRPr lang="en-US" altLang="zh-CN" dirty="0"/>
          </a:p>
          <a:p>
            <a:r>
              <a:rPr lang="zh-CN" altLang="en-US" dirty="0"/>
              <a:t>① 进度监控：定期对项目进度进行监控，确保项目按计划进行。</a:t>
            </a:r>
          </a:p>
          <a:p>
            <a:r>
              <a:rPr lang="zh-CN" altLang="en-US" dirty="0"/>
              <a:t>② 风险管理：对项目风险进行识别和评估，制定风险应对策略。</a:t>
            </a:r>
          </a:p>
          <a:p>
            <a:r>
              <a:rPr lang="zh-CN" altLang="en-US" dirty="0"/>
              <a:t>③ 质量管理：对项目成果进行质量检查和评估，确保符合企业要求。</a:t>
            </a:r>
          </a:p>
        </p:txBody>
      </p:sp>
    </p:spTree>
    <p:extLst>
      <p:ext uri="{BB962C8B-B14F-4D97-AF65-F5344CB8AC3E}">
        <p14:creationId xmlns:p14="http://schemas.microsoft.com/office/powerpoint/2010/main" val="302283116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90EE4-5E5B-54AC-7B7D-2C817E9BFFF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79344E8-F33C-0F57-BC07-98932B548748}"/>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1905B701-6047-AA2F-B1D4-38CA113D46B0}"/>
              </a:ext>
            </a:extLst>
          </p:cNvPr>
          <p:cNvSpPr>
            <a:spLocks noGrp="1"/>
          </p:cNvSpPr>
          <p:nvPr>
            <p:ph type="body" sz="quarter" idx="10"/>
          </p:nvPr>
        </p:nvSpPr>
        <p:spPr>
          <a:xfrm>
            <a:off x="316702" y="2147687"/>
            <a:ext cx="11558585" cy="3079497"/>
          </a:xfrm>
        </p:spPr>
        <p:txBody>
          <a:bodyPr/>
          <a:lstStyle/>
          <a:p>
            <a:r>
              <a:rPr lang="en-US" altLang="zh-CN" dirty="0"/>
              <a:t>8.4.2</a:t>
            </a:r>
            <a:r>
              <a:rPr lang="zh-CN" altLang="en-US" dirty="0"/>
              <a:t>　企业合作与项目应用</a:t>
            </a:r>
            <a:endParaRPr lang="en-US" altLang="zh-CN" dirty="0"/>
          </a:p>
          <a:p>
            <a:r>
              <a:rPr lang="en-US" altLang="zh-CN" dirty="0"/>
              <a:t>4.</a:t>
            </a:r>
            <a:r>
              <a:rPr lang="zh-CN" altLang="en-US" dirty="0"/>
              <a:t>成果应用</a:t>
            </a:r>
            <a:endParaRPr lang="en-US" altLang="zh-CN" dirty="0"/>
          </a:p>
          <a:p>
            <a:r>
              <a:rPr lang="zh-CN" altLang="en-US" dirty="0"/>
              <a:t>（</a:t>
            </a:r>
            <a:r>
              <a:rPr lang="en-US" altLang="zh-CN" dirty="0"/>
              <a:t>1</a:t>
            </a:r>
            <a:r>
              <a:rPr lang="zh-CN" altLang="en-US" dirty="0"/>
              <a:t>）企业应用</a:t>
            </a:r>
            <a:endParaRPr lang="en-US" altLang="zh-CN" dirty="0"/>
          </a:p>
          <a:p>
            <a:r>
              <a:rPr lang="zh-CN" altLang="en-US" dirty="0"/>
              <a:t>① 成果交付：将项目成果交付给企业，并进行验收和测试。</a:t>
            </a:r>
          </a:p>
          <a:p>
            <a:r>
              <a:rPr lang="zh-CN" altLang="en-US" dirty="0"/>
              <a:t>② 技术培训：对企业技术人员进行技术培训，确保他们能够熟练使用项目成果。</a:t>
            </a:r>
          </a:p>
          <a:p>
            <a:r>
              <a:rPr lang="zh-CN" altLang="en-US" dirty="0"/>
              <a:t>③ 后续支持：提供后续的技术支持和维护服务，确保项目成果的稳定运行。</a:t>
            </a:r>
          </a:p>
        </p:txBody>
      </p:sp>
    </p:spTree>
    <p:extLst>
      <p:ext uri="{BB962C8B-B14F-4D97-AF65-F5344CB8AC3E}">
        <p14:creationId xmlns:p14="http://schemas.microsoft.com/office/powerpoint/2010/main" val="107480673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AE351-9B81-A9F5-06B3-7DEF9F7C506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9D4887F-58B3-D062-23ED-BA3298219D8B}"/>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A1CDBC96-3C06-A89C-B8D5-7A2E4FBEA824}"/>
              </a:ext>
            </a:extLst>
          </p:cNvPr>
          <p:cNvSpPr>
            <a:spLocks noGrp="1"/>
          </p:cNvSpPr>
          <p:nvPr>
            <p:ph type="body" sz="quarter" idx="10"/>
          </p:nvPr>
        </p:nvSpPr>
        <p:spPr>
          <a:xfrm>
            <a:off x="316702" y="2147688"/>
            <a:ext cx="11558585" cy="3079497"/>
          </a:xfrm>
        </p:spPr>
        <p:txBody>
          <a:bodyPr/>
          <a:lstStyle/>
          <a:p>
            <a:r>
              <a:rPr lang="en-US" altLang="zh-CN" dirty="0"/>
              <a:t>8.4.2</a:t>
            </a:r>
            <a:r>
              <a:rPr lang="zh-CN" altLang="en-US" dirty="0"/>
              <a:t>　企业合作与项目应用</a:t>
            </a:r>
            <a:endParaRPr lang="en-US" altLang="zh-CN" dirty="0"/>
          </a:p>
          <a:p>
            <a:r>
              <a:rPr lang="en-US" altLang="zh-CN" dirty="0"/>
              <a:t>4.</a:t>
            </a:r>
            <a:r>
              <a:rPr lang="zh-CN" altLang="en-US" dirty="0"/>
              <a:t>成果应用</a:t>
            </a:r>
            <a:endParaRPr lang="en-US" altLang="zh-CN" dirty="0"/>
          </a:p>
          <a:p>
            <a:r>
              <a:rPr lang="zh-CN" altLang="en-US" dirty="0"/>
              <a:t>（</a:t>
            </a:r>
            <a:r>
              <a:rPr lang="en-US" altLang="zh-CN" dirty="0"/>
              <a:t>2</a:t>
            </a:r>
            <a:r>
              <a:rPr lang="zh-CN" altLang="en-US" dirty="0"/>
              <a:t>）校内推广</a:t>
            </a:r>
            <a:endParaRPr lang="en-US" altLang="zh-CN" dirty="0"/>
          </a:p>
          <a:p>
            <a:r>
              <a:rPr lang="zh-CN" altLang="en-US" dirty="0"/>
              <a:t>① 成果展示：在校内展示项目成果，增强学生的实践能力和创新意识。</a:t>
            </a:r>
            <a:endParaRPr lang="en-US" altLang="zh-CN" dirty="0"/>
          </a:p>
          <a:p>
            <a:r>
              <a:rPr lang="zh-CN" altLang="en-US" dirty="0"/>
              <a:t>② 教学应用：将项目成果应用于教学，提升学生的学习效果和兴趣。</a:t>
            </a:r>
          </a:p>
          <a:p>
            <a:r>
              <a:rPr lang="zh-CN" altLang="en-US" dirty="0"/>
              <a:t>③ 学术交流：组织学术交流活动，与同行分享项目成果和经验。</a:t>
            </a:r>
          </a:p>
        </p:txBody>
      </p:sp>
    </p:spTree>
    <p:extLst>
      <p:ext uri="{BB962C8B-B14F-4D97-AF65-F5344CB8AC3E}">
        <p14:creationId xmlns:p14="http://schemas.microsoft.com/office/powerpoint/2010/main" val="37013759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109B2-8605-07FB-983C-486CFFAD73C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964E26E-020D-A11A-ED44-065CD96550CE}"/>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4AE80EF2-CB14-8AE7-8E81-4132E6E060A9}"/>
              </a:ext>
            </a:extLst>
          </p:cNvPr>
          <p:cNvSpPr>
            <a:spLocks noGrp="1"/>
          </p:cNvSpPr>
          <p:nvPr>
            <p:ph type="body" sz="quarter" idx="10"/>
          </p:nvPr>
        </p:nvSpPr>
        <p:spPr>
          <a:xfrm>
            <a:off x="316702" y="2147688"/>
            <a:ext cx="11558585" cy="3079497"/>
          </a:xfrm>
        </p:spPr>
        <p:txBody>
          <a:bodyPr/>
          <a:lstStyle/>
          <a:p>
            <a:r>
              <a:rPr lang="en-US" altLang="zh-CN" dirty="0"/>
              <a:t>8.4.2</a:t>
            </a:r>
            <a:r>
              <a:rPr lang="zh-CN" altLang="en-US" dirty="0"/>
              <a:t>　企业合作与项目应用</a:t>
            </a:r>
            <a:endParaRPr lang="en-US" altLang="zh-CN" dirty="0"/>
          </a:p>
          <a:p>
            <a:r>
              <a:rPr lang="en-US" altLang="zh-CN" dirty="0"/>
              <a:t>5.</a:t>
            </a:r>
            <a:r>
              <a:rPr lang="zh-CN" altLang="en-US" dirty="0"/>
              <a:t>评估与反馈</a:t>
            </a:r>
            <a:endParaRPr lang="en-US" altLang="zh-CN" dirty="0"/>
          </a:p>
          <a:p>
            <a:r>
              <a:rPr lang="zh-CN" altLang="en-US" dirty="0"/>
              <a:t>（</a:t>
            </a:r>
            <a:r>
              <a:rPr lang="en-US" altLang="zh-CN" dirty="0"/>
              <a:t>1</a:t>
            </a:r>
            <a:r>
              <a:rPr lang="zh-CN" altLang="en-US" dirty="0"/>
              <a:t>）项目评估</a:t>
            </a:r>
            <a:endParaRPr lang="en-US" altLang="zh-CN" dirty="0"/>
          </a:p>
          <a:p>
            <a:r>
              <a:rPr lang="zh-CN" altLang="en-US" dirty="0"/>
              <a:t>① 评估标准：制定详细的评估标准，主要包括项目质量、进度、成本等方面。</a:t>
            </a:r>
          </a:p>
          <a:p>
            <a:r>
              <a:rPr lang="zh-CN" altLang="en-US" dirty="0"/>
              <a:t>② 评估方法：采用专家评审、用户测试、数据分析等方法进行项目评估。</a:t>
            </a:r>
          </a:p>
          <a:p>
            <a:r>
              <a:rPr lang="zh-CN" altLang="en-US" dirty="0"/>
              <a:t>③ 评估报告：编写详细的评估报告，记录项目的评估过程和结果。</a:t>
            </a:r>
          </a:p>
        </p:txBody>
      </p:sp>
    </p:spTree>
    <p:extLst>
      <p:ext uri="{BB962C8B-B14F-4D97-AF65-F5344CB8AC3E}">
        <p14:creationId xmlns:p14="http://schemas.microsoft.com/office/powerpoint/2010/main" val="362067485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29CA0-C877-7C94-09DD-BE86A3362DE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9FA67F9-1172-1EAE-6807-F8A33BCE0067}"/>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CB958041-E2A0-EEB1-D7CA-C3F929264648}"/>
              </a:ext>
            </a:extLst>
          </p:cNvPr>
          <p:cNvSpPr>
            <a:spLocks noGrp="1"/>
          </p:cNvSpPr>
          <p:nvPr>
            <p:ph type="body" sz="quarter" idx="10"/>
          </p:nvPr>
        </p:nvSpPr>
        <p:spPr>
          <a:xfrm>
            <a:off x="316702" y="2147688"/>
            <a:ext cx="11558585" cy="3079497"/>
          </a:xfrm>
        </p:spPr>
        <p:txBody>
          <a:bodyPr/>
          <a:lstStyle/>
          <a:p>
            <a:r>
              <a:rPr lang="en-US" altLang="zh-CN" dirty="0"/>
              <a:t>8.4.2</a:t>
            </a:r>
            <a:r>
              <a:rPr lang="zh-CN" altLang="en-US" dirty="0"/>
              <a:t>　企业合作与项目应用</a:t>
            </a:r>
            <a:endParaRPr lang="en-US" altLang="zh-CN" dirty="0"/>
          </a:p>
          <a:p>
            <a:r>
              <a:rPr lang="en-US" altLang="zh-CN" dirty="0"/>
              <a:t>5.</a:t>
            </a:r>
            <a:r>
              <a:rPr lang="zh-CN" altLang="en-US" dirty="0"/>
              <a:t>评估与反馈</a:t>
            </a:r>
            <a:endParaRPr lang="en-US" altLang="zh-CN" dirty="0"/>
          </a:p>
          <a:p>
            <a:r>
              <a:rPr lang="zh-CN" altLang="en-US" dirty="0"/>
              <a:t>（</a:t>
            </a:r>
            <a:r>
              <a:rPr lang="en-US" altLang="zh-CN" dirty="0"/>
              <a:t>2</a:t>
            </a:r>
            <a:r>
              <a:rPr lang="zh-CN" altLang="en-US" dirty="0"/>
              <a:t>）反馈收集</a:t>
            </a:r>
            <a:endParaRPr lang="en-US" altLang="zh-CN" dirty="0"/>
          </a:p>
          <a:p>
            <a:r>
              <a:rPr lang="zh-CN" altLang="en-US" dirty="0"/>
              <a:t>① 企业反馈：收集企业对项目成果和合作的反馈意见和建议。</a:t>
            </a:r>
          </a:p>
          <a:p>
            <a:r>
              <a:rPr lang="zh-CN" altLang="en-US" dirty="0"/>
              <a:t>② 学生反馈：收集学生对实训项目和合作的反馈意见和感受。</a:t>
            </a:r>
          </a:p>
          <a:p>
            <a:r>
              <a:rPr lang="zh-CN" altLang="en-US" dirty="0"/>
              <a:t>③ 教师反馈：收集教师对实训项目和合作的反馈意见和建议。</a:t>
            </a:r>
          </a:p>
        </p:txBody>
      </p:sp>
    </p:spTree>
    <p:extLst>
      <p:ext uri="{BB962C8B-B14F-4D97-AF65-F5344CB8AC3E}">
        <p14:creationId xmlns:p14="http://schemas.microsoft.com/office/powerpoint/2010/main" val="241907172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F52F4-05C1-C1F7-1D1D-FE20F76D2D0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34F7EC3-4028-6A28-49BB-773C6E0F601A}"/>
              </a:ext>
            </a:extLst>
          </p:cNvPr>
          <p:cNvSpPr>
            <a:spLocks noGrp="1"/>
          </p:cNvSpPr>
          <p:nvPr>
            <p:ph type="title"/>
          </p:nvPr>
        </p:nvSpPr>
        <p:spPr>
          <a:prstGeom prst="rect">
            <a:avLst/>
          </a:prstGeom>
        </p:spPr>
        <p:txBody>
          <a:bodyPr/>
          <a:lstStyle/>
          <a:p>
            <a:r>
              <a:rPr lang="zh-CN" altLang="en-US" dirty="0"/>
              <a:t>实训项目成果与应用</a:t>
            </a:r>
          </a:p>
        </p:txBody>
      </p:sp>
      <p:sp>
        <p:nvSpPr>
          <p:cNvPr id="5" name="文本占位符 4">
            <a:extLst>
              <a:ext uri="{FF2B5EF4-FFF2-40B4-BE49-F238E27FC236}">
                <a16:creationId xmlns:a16="http://schemas.microsoft.com/office/drawing/2014/main" id="{A8716DF9-AFC1-D948-4A27-8BCCEF647421}"/>
              </a:ext>
            </a:extLst>
          </p:cNvPr>
          <p:cNvSpPr>
            <a:spLocks noGrp="1"/>
          </p:cNvSpPr>
          <p:nvPr>
            <p:ph type="body" sz="quarter" idx="10"/>
          </p:nvPr>
        </p:nvSpPr>
        <p:spPr>
          <a:xfrm>
            <a:off x="316702" y="2147688"/>
            <a:ext cx="11558585" cy="3079497"/>
          </a:xfrm>
        </p:spPr>
        <p:txBody>
          <a:bodyPr/>
          <a:lstStyle/>
          <a:p>
            <a:r>
              <a:rPr lang="en-US" altLang="zh-CN" dirty="0"/>
              <a:t>8.4.2</a:t>
            </a:r>
            <a:r>
              <a:rPr lang="zh-CN" altLang="en-US" dirty="0"/>
              <a:t>　企业合作与项目应用</a:t>
            </a:r>
            <a:endParaRPr lang="en-US" altLang="zh-CN" dirty="0"/>
          </a:p>
          <a:p>
            <a:r>
              <a:rPr lang="en-US" altLang="zh-CN" dirty="0"/>
              <a:t>5.</a:t>
            </a:r>
            <a:r>
              <a:rPr lang="zh-CN" altLang="en-US" dirty="0"/>
              <a:t>评估与反馈</a:t>
            </a:r>
            <a:endParaRPr lang="en-US" altLang="zh-CN" dirty="0"/>
          </a:p>
          <a:p>
            <a:r>
              <a:rPr lang="zh-CN" altLang="en-US" dirty="0"/>
              <a:t>（</a:t>
            </a:r>
            <a:r>
              <a:rPr lang="en-US" altLang="zh-CN" dirty="0"/>
              <a:t>3</a:t>
            </a:r>
            <a:r>
              <a:rPr lang="zh-CN" altLang="en-US" dirty="0"/>
              <a:t>）持续改进</a:t>
            </a:r>
            <a:endParaRPr lang="en-US" altLang="zh-CN" dirty="0"/>
          </a:p>
          <a:p>
            <a:r>
              <a:rPr lang="zh-CN" altLang="en-US" dirty="0"/>
              <a:t>① 问题分析：对反馈中提出的问题进行分析和归类。</a:t>
            </a:r>
          </a:p>
          <a:p>
            <a:r>
              <a:rPr lang="zh-CN" altLang="en-US" dirty="0"/>
              <a:t>② 改进措施：针对问题制定改进措施和方案。</a:t>
            </a:r>
          </a:p>
          <a:p>
            <a:r>
              <a:rPr lang="zh-CN" altLang="en-US" dirty="0"/>
              <a:t>③ 持续跟踪：对改进措施进行持续跟踪和验证，确保问题得到解决。</a:t>
            </a:r>
          </a:p>
        </p:txBody>
      </p:sp>
    </p:spTree>
    <p:extLst>
      <p:ext uri="{BB962C8B-B14F-4D97-AF65-F5344CB8AC3E}">
        <p14:creationId xmlns:p14="http://schemas.microsoft.com/office/powerpoint/2010/main" val="316701598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48531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7DC71CC-390A-A0C6-3236-E7412178E3E2}"/>
              </a:ext>
            </a:extLst>
          </p:cNvPr>
          <p:cNvSpPr>
            <a:spLocks noGrp="1"/>
          </p:cNvSpPr>
          <p:nvPr>
            <p:ph type="body" sz="quarter" idx="15"/>
          </p:nvPr>
        </p:nvSpPr>
        <p:spPr/>
        <p:txBody>
          <a:bodyPr/>
          <a:lstStyle/>
          <a:p>
            <a:r>
              <a:rPr lang="en-US" altLang="zh-CN" dirty="0"/>
              <a:t>1.3</a:t>
            </a:r>
            <a:endParaRPr lang="zh-CN" altLang="en-US" dirty="0"/>
          </a:p>
        </p:txBody>
      </p:sp>
      <p:sp>
        <p:nvSpPr>
          <p:cNvPr id="5" name="文本占位符 4">
            <a:extLst>
              <a:ext uri="{FF2B5EF4-FFF2-40B4-BE49-F238E27FC236}">
                <a16:creationId xmlns:a16="http://schemas.microsoft.com/office/drawing/2014/main" id="{627254AF-8147-5E6E-5E25-63EA4A8D1857}"/>
              </a:ext>
            </a:extLst>
          </p:cNvPr>
          <p:cNvSpPr>
            <a:spLocks noGrp="1"/>
          </p:cNvSpPr>
          <p:nvPr>
            <p:ph type="body" sz="quarter" idx="16"/>
          </p:nvPr>
        </p:nvSpPr>
        <p:spPr/>
        <p:txBody>
          <a:bodyPr/>
          <a:lstStyle/>
          <a:p>
            <a:r>
              <a:rPr lang="zh-CN" altLang="en-US" dirty="0"/>
              <a:t>电子商务创新展望</a:t>
            </a:r>
          </a:p>
        </p:txBody>
      </p:sp>
    </p:spTree>
    <p:extLst>
      <p:ext uri="{BB962C8B-B14F-4D97-AF65-F5344CB8AC3E}">
        <p14:creationId xmlns:p14="http://schemas.microsoft.com/office/powerpoint/2010/main" val="7845365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E464E5E-D7DE-5FF7-BC64-D38427A40EB3}"/>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74D0BB1D-5DAC-E586-2A34-59322C0A1F1B}"/>
              </a:ext>
            </a:extLst>
          </p:cNvPr>
          <p:cNvSpPr>
            <a:spLocks noGrp="1"/>
          </p:cNvSpPr>
          <p:nvPr>
            <p:ph type="body" sz="quarter" idx="10"/>
          </p:nvPr>
        </p:nvSpPr>
        <p:spPr>
          <a:xfrm>
            <a:off x="316702" y="2655504"/>
            <a:ext cx="11558585" cy="2063835"/>
          </a:xfrm>
        </p:spPr>
        <p:txBody>
          <a:bodyPr/>
          <a:lstStyle/>
          <a:p>
            <a:r>
              <a:rPr lang="en-US" altLang="zh-CN" dirty="0"/>
              <a:t>1.3.1</a:t>
            </a:r>
            <a:r>
              <a:rPr lang="zh-CN" altLang="en-US" dirty="0"/>
              <a:t>　电子商务创新前沿与趋势</a:t>
            </a:r>
            <a:endParaRPr lang="en-US" altLang="zh-CN" dirty="0"/>
          </a:p>
          <a:p>
            <a:r>
              <a:rPr lang="zh-CN" altLang="en-US" dirty="0"/>
              <a:t>电子商务作为</a:t>
            </a:r>
            <a:r>
              <a:rPr lang="en-US" altLang="zh-CN" dirty="0"/>
              <a:t>21</a:t>
            </a:r>
            <a:r>
              <a:rPr lang="zh-CN" altLang="en-US" dirty="0"/>
              <a:t>世纪最具影响力的商业模式之一，正经历着前所未有的变革与创新。技术的发展、消费者行为的变化以及全球市场的融合，共同推动着电子商务向更高、更深、更广的领域迈进。</a:t>
            </a:r>
          </a:p>
        </p:txBody>
      </p:sp>
    </p:spTree>
    <p:extLst>
      <p:ext uri="{BB962C8B-B14F-4D97-AF65-F5344CB8AC3E}">
        <p14:creationId xmlns:p14="http://schemas.microsoft.com/office/powerpoint/2010/main" val="42352348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B008D-3300-F923-2D71-33344778D3D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4018B8C-AF34-2650-9C45-EB1B167A7E20}"/>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B321BC61-3771-3E76-E9E4-73D7D8F47E62}"/>
              </a:ext>
            </a:extLst>
          </p:cNvPr>
          <p:cNvSpPr>
            <a:spLocks noGrp="1"/>
          </p:cNvSpPr>
          <p:nvPr>
            <p:ph type="body" sz="quarter" idx="10"/>
          </p:nvPr>
        </p:nvSpPr>
        <p:spPr>
          <a:xfrm>
            <a:off x="316702" y="2655504"/>
            <a:ext cx="11558585" cy="2063835"/>
          </a:xfrm>
        </p:spPr>
        <p:txBody>
          <a:bodyPr/>
          <a:lstStyle/>
          <a:p>
            <a:r>
              <a:rPr lang="en-US" altLang="zh-CN" dirty="0"/>
              <a:t>1.3.1</a:t>
            </a:r>
            <a:r>
              <a:rPr lang="zh-CN" altLang="en-US" dirty="0"/>
              <a:t>　电子商务创新前沿与趋势</a:t>
            </a:r>
            <a:endParaRPr lang="en-US" altLang="zh-CN" dirty="0"/>
          </a:p>
          <a:p>
            <a:r>
              <a:rPr lang="zh-CN" altLang="en-US" dirty="0"/>
              <a:t>电子商务作为</a:t>
            </a:r>
            <a:r>
              <a:rPr lang="en-US" altLang="zh-CN" dirty="0"/>
              <a:t>21</a:t>
            </a:r>
            <a:r>
              <a:rPr lang="zh-CN" altLang="en-US" dirty="0"/>
              <a:t>世纪最具影响力的商业模式之一，正经历着前所未有的变革与创新。技术的发展、消费者行为的变化以及全球市场的融合，共同推动着电子商务向更高、更深、更广的领域迈进。</a:t>
            </a:r>
          </a:p>
        </p:txBody>
      </p:sp>
    </p:spTree>
    <p:extLst>
      <p:ext uri="{BB962C8B-B14F-4D97-AF65-F5344CB8AC3E}">
        <p14:creationId xmlns:p14="http://schemas.microsoft.com/office/powerpoint/2010/main" val="7555540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1811AE1-5BB5-8E8A-5A66-007718865094}"/>
              </a:ext>
            </a:extLst>
          </p:cNvPr>
          <p:cNvSpPr>
            <a:spLocks noGrp="1"/>
          </p:cNvSpPr>
          <p:nvPr>
            <p:ph type="body" sz="quarter" idx="10"/>
          </p:nvPr>
        </p:nvSpPr>
        <p:spPr>
          <a:xfrm>
            <a:off x="5956916" y="627964"/>
            <a:ext cx="1161473" cy="546963"/>
          </a:xfrm>
        </p:spPr>
        <p:txBody>
          <a:bodyPr/>
          <a:lstStyle/>
          <a:p>
            <a:r>
              <a:rPr lang="zh-CN" altLang="en-US" b="1" dirty="0"/>
              <a:t>第</a:t>
            </a:r>
            <a:r>
              <a:rPr lang="en-US" altLang="zh-CN" b="1" dirty="0"/>
              <a:t>5</a:t>
            </a:r>
            <a:r>
              <a:rPr lang="zh-CN" altLang="en-US" b="1" dirty="0"/>
              <a:t>章</a:t>
            </a:r>
          </a:p>
        </p:txBody>
      </p:sp>
      <p:sp>
        <p:nvSpPr>
          <p:cNvPr id="3" name="文本占位符 2">
            <a:extLst>
              <a:ext uri="{FF2B5EF4-FFF2-40B4-BE49-F238E27FC236}">
                <a16:creationId xmlns:a16="http://schemas.microsoft.com/office/drawing/2014/main" id="{9B2D22E1-DC2B-314B-B790-38EBDE60B4FC}"/>
              </a:ext>
            </a:extLst>
          </p:cNvPr>
          <p:cNvSpPr>
            <a:spLocks noGrp="1"/>
          </p:cNvSpPr>
          <p:nvPr>
            <p:ph type="body" sz="quarter" idx="11"/>
          </p:nvPr>
        </p:nvSpPr>
        <p:spPr>
          <a:xfrm>
            <a:off x="5956917" y="1197877"/>
            <a:ext cx="6081202" cy="569913"/>
          </a:xfrm>
        </p:spPr>
        <p:txBody>
          <a:bodyPr/>
          <a:lstStyle/>
          <a:p>
            <a:r>
              <a:rPr lang="zh-CN" altLang="en-US" dirty="0"/>
              <a:t>电子商务管理创新与案例分析</a:t>
            </a:r>
          </a:p>
        </p:txBody>
      </p:sp>
      <p:sp>
        <p:nvSpPr>
          <p:cNvPr id="4" name="文本占位符 3">
            <a:extLst>
              <a:ext uri="{FF2B5EF4-FFF2-40B4-BE49-F238E27FC236}">
                <a16:creationId xmlns:a16="http://schemas.microsoft.com/office/drawing/2014/main" id="{46C16D01-D3A2-79EE-9018-7376C38C1A94}"/>
              </a:ext>
            </a:extLst>
          </p:cNvPr>
          <p:cNvSpPr>
            <a:spLocks noGrp="1"/>
          </p:cNvSpPr>
          <p:nvPr>
            <p:ph type="body" sz="quarter" idx="12"/>
          </p:nvPr>
        </p:nvSpPr>
        <p:spPr>
          <a:xfrm>
            <a:off x="5956919" y="1949945"/>
            <a:ext cx="1161473" cy="546963"/>
          </a:xfrm>
        </p:spPr>
        <p:txBody>
          <a:bodyPr/>
          <a:lstStyle/>
          <a:p>
            <a:r>
              <a:rPr lang="zh-CN" altLang="en-US" b="1" dirty="0"/>
              <a:t>第</a:t>
            </a:r>
            <a:r>
              <a:rPr lang="en-US" altLang="zh-CN" b="1" dirty="0"/>
              <a:t>6</a:t>
            </a:r>
            <a:r>
              <a:rPr lang="zh-CN" altLang="en-US" b="1" dirty="0"/>
              <a:t>章</a:t>
            </a:r>
          </a:p>
        </p:txBody>
      </p:sp>
      <p:sp>
        <p:nvSpPr>
          <p:cNvPr id="5" name="文本占位符 4">
            <a:extLst>
              <a:ext uri="{FF2B5EF4-FFF2-40B4-BE49-F238E27FC236}">
                <a16:creationId xmlns:a16="http://schemas.microsoft.com/office/drawing/2014/main" id="{D61F319E-46F0-FCE3-52AF-A9A10DF3D90A}"/>
              </a:ext>
            </a:extLst>
          </p:cNvPr>
          <p:cNvSpPr>
            <a:spLocks noGrp="1"/>
          </p:cNvSpPr>
          <p:nvPr>
            <p:ph type="body" sz="quarter" idx="13"/>
          </p:nvPr>
        </p:nvSpPr>
        <p:spPr>
          <a:xfrm>
            <a:off x="5956920" y="2519858"/>
            <a:ext cx="6081202" cy="569913"/>
          </a:xfrm>
        </p:spPr>
        <p:txBody>
          <a:bodyPr/>
          <a:lstStyle/>
          <a:p>
            <a:r>
              <a:rPr lang="zh-CN" altLang="en-US" dirty="0"/>
              <a:t>电子商务营销创新与案例分析</a:t>
            </a:r>
          </a:p>
        </p:txBody>
      </p:sp>
      <p:sp>
        <p:nvSpPr>
          <p:cNvPr id="6" name="文本占位符 5">
            <a:extLst>
              <a:ext uri="{FF2B5EF4-FFF2-40B4-BE49-F238E27FC236}">
                <a16:creationId xmlns:a16="http://schemas.microsoft.com/office/drawing/2014/main" id="{AE9A343F-4C26-4E04-5E3F-B5875226298E}"/>
              </a:ext>
            </a:extLst>
          </p:cNvPr>
          <p:cNvSpPr>
            <a:spLocks noGrp="1"/>
          </p:cNvSpPr>
          <p:nvPr>
            <p:ph type="body" sz="quarter" idx="14"/>
          </p:nvPr>
        </p:nvSpPr>
        <p:spPr>
          <a:xfrm>
            <a:off x="5956917" y="3271926"/>
            <a:ext cx="1161473" cy="546963"/>
          </a:xfrm>
        </p:spPr>
        <p:txBody>
          <a:bodyPr/>
          <a:lstStyle/>
          <a:p>
            <a:r>
              <a:rPr lang="zh-CN" altLang="en-US" b="1" dirty="0"/>
              <a:t>第</a:t>
            </a:r>
            <a:r>
              <a:rPr lang="en-US" altLang="zh-CN" b="1" dirty="0"/>
              <a:t>7</a:t>
            </a:r>
            <a:r>
              <a:rPr lang="zh-CN" altLang="en-US" b="1" dirty="0"/>
              <a:t>章</a:t>
            </a:r>
          </a:p>
        </p:txBody>
      </p:sp>
      <p:sp>
        <p:nvSpPr>
          <p:cNvPr id="7" name="文本占位符 6">
            <a:extLst>
              <a:ext uri="{FF2B5EF4-FFF2-40B4-BE49-F238E27FC236}">
                <a16:creationId xmlns:a16="http://schemas.microsoft.com/office/drawing/2014/main" id="{D249712B-910D-5116-EF78-7F3E923BE882}"/>
              </a:ext>
            </a:extLst>
          </p:cNvPr>
          <p:cNvSpPr>
            <a:spLocks noGrp="1"/>
          </p:cNvSpPr>
          <p:nvPr>
            <p:ph type="body" sz="quarter" idx="15"/>
          </p:nvPr>
        </p:nvSpPr>
        <p:spPr>
          <a:xfrm>
            <a:off x="5956918" y="3841839"/>
            <a:ext cx="6081202" cy="569913"/>
          </a:xfrm>
        </p:spPr>
        <p:txBody>
          <a:bodyPr/>
          <a:lstStyle/>
          <a:p>
            <a:r>
              <a:rPr lang="zh-CN" altLang="en-US" dirty="0"/>
              <a:t>电子商务服务创新与案例分析</a:t>
            </a:r>
          </a:p>
        </p:txBody>
      </p:sp>
      <p:sp>
        <p:nvSpPr>
          <p:cNvPr id="18" name="文本占位符 17">
            <a:extLst>
              <a:ext uri="{FF2B5EF4-FFF2-40B4-BE49-F238E27FC236}">
                <a16:creationId xmlns:a16="http://schemas.microsoft.com/office/drawing/2014/main" id="{3B6CC96D-8D99-92EB-148F-D42737201FC3}"/>
              </a:ext>
            </a:extLst>
          </p:cNvPr>
          <p:cNvSpPr>
            <a:spLocks noGrp="1"/>
          </p:cNvSpPr>
          <p:nvPr>
            <p:ph type="body" sz="quarter" idx="16"/>
          </p:nvPr>
        </p:nvSpPr>
        <p:spPr/>
        <p:txBody>
          <a:bodyPr/>
          <a:lstStyle/>
          <a:p>
            <a:r>
              <a:rPr lang="zh-CN" altLang="en-US" b="1" dirty="0"/>
              <a:t>第</a:t>
            </a:r>
            <a:r>
              <a:rPr lang="en-US" altLang="zh-CN" b="1" dirty="0"/>
              <a:t>8</a:t>
            </a:r>
            <a:r>
              <a:rPr lang="zh-CN" altLang="en-US" b="1" dirty="0"/>
              <a:t>章</a:t>
            </a:r>
          </a:p>
        </p:txBody>
      </p:sp>
      <p:sp>
        <p:nvSpPr>
          <p:cNvPr id="19" name="文本占位符 18">
            <a:extLst>
              <a:ext uri="{FF2B5EF4-FFF2-40B4-BE49-F238E27FC236}">
                <a16:creationId xmlns:a16="http://schemas.microsoft.com/office/drawing/2014/main" id="{B04117DE-AEE4-077B-68D9-4140506B2460}"/>
              </a:ext>
            </a:extLst>
          </p:cNvPr>
          <p:cNvSpPr>
            <a:spLocks noGrp="1"/>
          </p:cNvSpPr>
          <p:nvPr>
            <p:ph type="body" sz="quarter" idx="17"/>
          </p:nvPr>
        </p:nvSpPr>
        <p:spPr/>
        <p:txBody>
          <a:bodyPr/>
          <a:lstStyle/>
          <a:p>
            <a:r>
              <a:rPr lang="zh-CN" altLang="en-US" dirty="0"/>
              <a:t>电子商务创新技能实训</a:t>
            </a:r>
          </a:p>
        </p:txBody>
      </p:sp>
    </p:spTree>
    <p:extLst>
      <p:ext uri="{BB962C8B-B14F-4D97-AF65-F5344CB8AC3E}">
        <p14:creationId xmlns:p14="http://schemas.microsoft.com/office/powerpoint/2010/main" val="541180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A0AA0-3B5E-E2D7-9A4F-CA044E8AC13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970CBC4-04E4-B2D6-A2D3-9103AB95E9EB}"/>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1BE9E77C-4E4E-611E-8536-46D00A82137B}"/>
              </a:ext>
            </a:extLst>
          </p:cNvPr>
          <p:cNvSpPr>
            <a:spLocks noGrp="1"/>
          </p:cNvSpPr>
          <p:nvPr>
            <p:ph type="body" sz="quarter" idx="10"/>
          </p:nvPr>
        </p:nvSpPr>
        <p:spPr>
          <a:xfrm>
            <a:off x="316702" y="2147674"/>
            <a:ext cx="11558585" cy="3079497"/>
          </a:xfrm>
        </p:spPr>
        <p:txBody>
          <a:bodyPr/>
          <a:lstStyle/>
          <a:p>
            <a:r>
              <a:rPr lang="en-US" altLang="zh-CN" dirty="0"/>
              <a:t>1.3.1</a:t>
            </a:r>
            <a:r>
              <a:rPr lang="zh-CN" altLang="en-US" dirty="0"/>
              <a:t>　电子商务创新前沿与趋势</a:t>
            </a:r>
            <a:endParaRPr lang="en-US" altLang="zh-CN" dirty="0"/>
          </a:p>
          <a:p>
            <a:r>
              <a:rPr lang="en-US" altLang="zh-CN" dirty="0"/>
              <a:t>1.</a:t>
            </a:r>
            <a:r>
              <a:rPr lang="zh-CN" altLang="en-US" dirty="0"/>
              <a:t>电子商务创新前沿</a:t>
            </a:r>
            <a:endParaRPr lang="en-US" altLang="zh-CN" dirty="0"/>
          </a:p>
          <a:p>
            <a:r>
              <a:rPr lang="zh-CN" altLang="en-US" dirty="0"/>
              <a:t>（</a:t>
            </a:r>
            <a:r>
              <a:rPr lang="en-US" altLang="zh-CN" dirty="0"/>
              <a:t>1</a:t>
            </a:r>
            <a:r>
              <a:rPr lang="zh-CN" altLang="en-US" dirty="0"/>
              <a:t>）技术创新</a:t>
            </a:r>
            <a:endParaRPr lang="en-US" altLang="zh-CN" dirty="0"/>
          </a:p>
          <a:p>
            <a:r>
              <a:rPr lang="zh-CN" altLang="en-US" dirty="0"/>
              <a:t>（</a:t>
            </a:r>
            <a:r>
              <a:rPr lang="en-US" altLang="zh-CN" dirty="0"/>
              <a:t>2</a:t>
            </a:r>
            <a:r>
              <a:rPr lang="zh-CN" altLang="en-US" dirty="0"/>
              <a:t>）模式创新</a:t>
            </a:r>
            <a:endParaRPr lang="en-US" altLang="zh-CN" dirty="0"/>
          </a:p>
          <a:p>
            <a:r>
              <a:rPr lang="zh-CN" altLang="en-US" dirty="0"/>
              <a:t>（</a:t>
            </a:r>
            <a:r>
              <a:rPr lang="en-US" altLang="zh-CN" dirty="0"/>
              <a:t>3</a:t>
            </a:r>
            <a:r>
              <a:rPr lang="zh-CN" altLang="en-US" dirty="0"/>
              <a:t>）市场扩展</a:t>
            </a:r>
            <a:endParaRPr lang="en-US" altLang="zh-CN" dirty="0"/>
          </a:p>
          <a:p>
            <a:r>
              <a:rPr lang="zh-CN" altLang="en-US" dirty="0"/>
              <a:t>（</a:t>
            </a:r>
            <a:r>
              <a:rPr lang="en-US" altLang="zh-CN" dirty="0"/>
              <a:t>4</a:t>
            </a:r>
            <a:r>
              <a:rPr lang="zh-CN" altLang="en-US" dirty="0"/>
              <a:t>）国际合作</a:t>
            </a:r>
          </a:p>
        </p:txBody>
      </p:sp>
    </p:spTree>
    <p:extLst>
      <p:ext uri="{BB962C8B-B14F-4D97-AF65-F5344CB8AC3E}">
        <p14:creationId xmlns:p14="http://schemas.microsoft.com/office/powerpoint/2010/main" val="11415348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C5E55-5E3B-8613-F367-8752C79A053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C569B4A-B8B9-475F-F612-5310A50C89FD}"/>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D3876D21-12A2-B641-EB23-55D0C5FCE053}"/>
              </a:ext>
            </a:extLst>
          </p:cNvPr>
          <p:cNvSpPr>
            <a:spLocks noGrp="1"/>
          </p:cNvSpPr>
          <p:nvPr>
            <p:ph type="body" sz="quarter" idx="10"/>
          </p:nvPr>
        </p:nvSpPr>
        <p:spPr>
          <a:xfrm>
            <a:off x="316702" y="1385929"/>
            <a:ext cx="11558585" cy="4602991"/>
          </a:xfrm>
        </p:spPr>
        <p:txBody>
          <a:bodyPr/>
          <a:lstStyle/>
          <a:p>
            <a:r>
              <a:rPr lang="en-US" altLang="zh-CN" dirty="0"/>
              <a:t>1.3.1</a:t>
            </a:r>
            <a:r>
              <a:rPr lang="zh-CN" altLang="en-US" dirty="0"/>
              <a:t>　电子商务创新前沿与趋势</a:t>
            </a:r>
            <a:endParaRPr lang="en-US" altLang="zh-CN" dirty="0"/>
          </a:p>
          <a:p>
            <a:r>
              <a:rPr lang="en-US" altLang="zh-CN" dirty="0"/>
              <a:t>2.</a:t>
            </a:r>
            <a:r>
              <a:rPr lang="zh-CN" altLang="en-US" dirty="0"/>
              <a:t>电子商务创新趋势</a:t>
            </a:r>
            <a:endParaRPr lang="en-US" altLang="zh-CN" dirty="0"/>
          </a:p>
          <a:p>
            <a:r>
              <a:rPr lang="zh-CN" altLang="en-US" dirty="0"/>
              <a:t>（</a:t>
            </a:r>
            <a:r>
              <a:rPr lang="en-US" altLang="zh-CN" dirty="0"/>
              <a:t>1</a:t>
            </a:r>
            <a:r>
              <a:rPr lang="zh-CN" altLang="en-US" dirty="0"/>
              <a:t>）智能化趋势</a:t>
            </a:r>
            <a:endParaRPr lang="en-US" altLang="zh-CN" dirty="0"/>
          </a:p>
          <a:p>
            <a:r>
              <a:rPr lang="zh-CN" altLang="en-US" dirty="0"/>
              <a:t>（</a:t>
            </a:r>
            <a:r>
              <a:rPr lang="en-US" altLang="zh-CN" dirty="0"/>
              <a:t>2</a:t>
            </a:r>
            <a:r>
              <a:rPr lang="zh-CN" altLang="en-US" dirty="0"/>
              <a:t>）延展化趋势</a:t>
            </a:r>
            <a:endParaRPr lang="en-US" altLang="zh-CN" dirty="0"/>
          </a:p>
          <a:p>
            <a:r>
              <a:rPr lang="zh-CN" altLang="en-US" dirty="0"/>
              <a:t>（</a:t>
            </a:r>
            <a:r>
              <a:rPr lang="en-US" altLang="zh-CN" dirty="0"/>
              <a:t>3</a:t>
            </a:r>
            <a:r>
              <a:rPr lang="zh-CN" altLang="en-US" dirty="0"/>
              <a:t>）规范化趋势</a:t>
            </a:r>
            <a:endParaRPr lang="en-US" altLang="zh-CN" dirty="0"/>
          </a:p>
          <a:p>
            <a:r>
              <a:rPr lang="zh-CN" altLang="en-US" dirty="0"/>
              <a:t>（</a:t>
            </a:r>
            <a:r>
              <a:rPr lang="en-US" altLang="zh-CN" dirty="0"/>
              <a:t>4</a:t>
            </a:r>
            <a:r>
              <a:rPr lang="zh-CN" altLang="en-US" dirty="0"/>
              <a:t>）跨境电商崛起</a:t>
            </a:r>
            <a:endParaRPr lang="en-US" altLang="zh-CN" dirty="0"/>
          </a:p>
          <a:p>
            <a:r>
              <a:rPr lang="zh-CN" altLang="en-US" dirty="0"/>
              <a:t>（</a:t>
            </a:r>
            <a:r>
              <a:rPr lang="en-US" altLang="zh-CN" dirty="0"/>
              <a:t>5</a:t>
            </a:r>
            <a:r>
              <a:rPr lang="zh-CN" altLang="en-US" dirty="0"/>
              <a:t>）移动化趋势</a:t>
            </a:r>
            <a:endParaRPr lang="en-US" altLang="zh-CN" dirty="0"/>
          </a:p>
          <a:p>
            <a:r>
              <a:rPr lang="zh-CN" altLang="en-US" dirty="0"/>
              <a:t>（</a:t>
            </a:r>
            <a:r>
              <a:rPr lang="en-US" altLang="zh-CN" dirty="0"/>
              <a:t>6</a:t>
            </a:r>
            <a:r>
              <a:rPr lang="zh-CN" altLang="en-US" dirty="0"/>
              <a:t>）社交化趋势</a:t>
            </a:r>
            <a:endParaRPr lang="en-US" altLang="zh-CN" dirty="0"/>
          </a:p>
          <a:p>
            <a:r>
              <a:rPr lang="zh-CN" altLang="en-US" dirty="0"/>
              <a:t>（</a:t>
            </a:r>
            <a:r>
              <a:rPr lang="en-US" altLang="zh-CN" dirty="0"/>
              <a:t>7</a:t>
            </a:r>
            <a:r>
              <a:rPr lang="zh-CN" altLang="en-US" dirty="0"/>
              <a:t>）全球化与本地化并重</a:t>
            </a:r>
          </a:p>
        </p:txBody>
      </p:sp>
    </p:spTree>
    <p:extLst>
      <p:ext uri="{BB962C8B-B14F-4D97-AF65-F5344CB8AC3E}">
        <p14:creationId xmlns:p14="http://schemas.microsoft.com/office/powerpoint/2010/main" val="39492046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F08EA-DC26-C23E-8D18-4D011708E54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0C3F23F-E50C-4AD7-072F-E1A4A15BAD1E}"/>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3F84B37A-3E1B-BC37-8FC2-1F0EDEE30A31}"/>
              </a:ext>
            </a:extLst>
          </p:cNvPr>
          <p:cNvSpPr>
            <a:spLocks noGrp="1"/>
          </p:cNvSpPr>
          <p:nvPr>
            <p:ph type="body" sz="quarter" idx="10"/>
          </p:nvPr>
        </p:nvSpPr>
        <p:spPr>
          <a:xfrm>
            <a:off x="316702" y="2401593"/>
            <a:ext cx="11558585" cy="2571666"/>
          </a:xfrm>
        </p:spPr>
        <p:txBody>
          <a:bodyPr/>
          <a:lstStyle/>
          <a:p>
            <a:r>
              <a:rPr lang="en-US" altLang="zh-CN" dirty="0"/>
              <a:t>1.3.2</a:t>
            </a:r>
            <a:r>
              <a:rPr lang="zh-CN" altLang="en-US" dirty="0"/>
              <a:t>　电子商务创新对传统产业的影响与变革</a:t>
            </a:r>
            <a:endParaRPr lang="en-US" altLang="zh-CN" dirty="0"/>
          </a:p>
          <a:p>
            <a:r>
              <a:rPr lang="en-US" altLang="zh-CN" dirty="0"/>
              <a:t>1.</a:t>
            </a:r>
            <a:r>
              <a:rPr lang="zh-CN" altLang="en-US" dirty="0"/>
              <a:t>打破时空限制，拓展市场范围</a:t>
            </a:r>
            <a:endParaRPr lang="en-US" altLang="zh-CN" dirty="0"/>
          </a:p>
          <a:p>
            <a:r>
              <a:rPr lang="zh-CN" altLang="en-US" dirty="0"/>
              <a:t>传统商业模式依赖于实体店面，受时间和空间的限制。电子商务通过互联网进行交易，打破了这些限制，使消费者可以随时随地购物，同时企业也能将产品销售范围从本地拓展至全国甚至全球。</a:t>
            </a:r>
          </a:p>
        </p:txBody>
      </p:sp>
    </p:spTree>
    <p:extLst>
      <p:ext uri="{BB962C8B-B14F-4D97-AF65-F5344CB8AC3E}">
        <p14:creationId xmlns:p14="http://schemas.microsoft.com/office/powerpoint/2010/main" val="39224918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2DAD9-22DD-250E-2554-AA2C56F170C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CF5B3DC-5C25-C4CD-463C-1E0D262D2F49}"/>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EF93197C-ABB1-EB84-5D91-0129124CE51D}"/>
              </a:ext>
            </a:extLst>
          </p:cNvPr>
          <p:cNvSpPr>
            <a:spLocks noGrp="1"/>
          </p:cNvSpPr>
          <p:nvPr>
            <p:ph type="body" sz="quarter" idx="10"/>
          </p:nvPr>
        </p:nvSpPr>
        <p:spPr>
          <a:xfrm>
            <a:off x="316702" y="2401593"/>
            <a:ext cx="11558585" cy="2571666"/>
          </a:xfrm>
        </p:spPr>
        <p:txBody>
          <a:bodyPr/>
          <a:lstStyle/>
          <a:p>
            <a:r>
              <a:rPr lang="en-US" altLang="zh-CN" dirty="0"/>
              <a:t>1.3.2</a:t>
            </a:r>
            <a:r>
              <a:rPr lang="zh-CN" altLang="en-US" dirty="0"/>
              <a:t>　电子商务创新对传统产业的影响与变革</a:t>
            </a:r>
            <a:endParaRPr lang="en-US" altLang="zh-CN" dirty="0"/>
          </a:p>
          <a:p>
            <a:r>
              <a:rPr lang="en-US" altLang="zh-CN" dirty="0"/>
              <a:t>2.</a:t>
            </a:r>
            <a:r>
              <a:rPr lang="zh-CN" altLang="en-US" dirty="0"/>
              <a:t>降低交易成本，提高运营效率</a:t>
            </a:r>
            <a:endParaRPr lang="en-US" altLang="zh-CN" dirty="0"/>
          </a:p>
          <a:p>
            <a:r>
              <a:rPr lang="zh-CN" altLang="en-US" dirty="0"/>
              <a:t>传统商业模式需要承担实体店面、库存管理、人员等成本。电子商务通过虚拟平台进行交易，可以显著减少这些成本，提高运营效率。例如，农村电子商务通过垂直电商平台降低了原材料采购成本，提高了资源配置效率。</a:t>
            </a:r>
          </a:p>
        </p:txBody>
      </p:sp>
    </p:spTree>
    <p:extLst>
      <p:ext uri="{BB962C8B-B14F-4D97-AF65-F5344CB8AC3E}">
        <p14:creationId xmlns:p14="http://schemas.microsoft.com/office/powerpoint/2010/main" val="40466180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E07FF-70C0-AB55-69D3-1A2C013AA73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F3D1984-B687-F6B2-9510-E6F3BECCC4CC}"/>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C64F6AA8-B2D4-7EAF-1DFE-191E623344E2}"/>
              </a:ext>
            </a:extLst>
          </p:cNvPr>
          <p:cNvSpPr>
            <a:spLocks noGrp="1"/>
          </p:cNvSpPr>
          <p:nvPr>
            <p:ph type="body" sz="quarter" idx="10"/>
          </p:nvPr>
        </p:nvSpPr>
        <p:spPr>
          <a:xfrm>
            <a:off x="316702" y="2401593"/>
            <a:ext cx="11558585" cy="2571666"/>
          </a:xfrm>
        </p:spPr>
        <p:txBody>
          <a:bodyPr/>
          <a:lstStyle/>
          <a:p>
            <a:r>
              <a:rPr lang="en-US" altLang="zh-CN" dirty="0"/>
              <a:t>1.3.2</a:t>
            </a:r>
            <a:r>
              <a:rPr lang="zh-CN" altLang="en-US" dirty="0"/>
              <a:t>　电子商务创新对传统产业的影响与变革</a:t>
            </a:r>
            <a:endParaRPr lang="en-US" altLang="zh-CN" dirty="0"/>
          </a:p>
          <a:p>
            <a:r>
              <a:rPr lang="en-US" altLang="zh-CN" dirty="0"/>
              <a:t>3.</a:t>
            </a:r>
            <a:r>
              <a:rPr lang="zh-CN" altLang="en-US" dirty="0"/>
              <a:t>提高信息透明度，改变竞争格局</a:t>
            </a:r>
            <a:endParaRPr lang="en-US" altLang="zh-CN" dirty="0"/>
          </a:p>
          <a:p>
            <a:r>
              <a:rPr lang="zh-CN" altLang="en-US" dirty="0"/>
              <a:t>在传统商业模式下，信息不对称现象普遍，消费者难以获得足够的信息。电子商务通过互联网提供丰富的信息，提高了信息透明度，使得消费者可以更方便地进行比较和选择。同时，这也改变了竞争格局，企业之间的竞争更加依赖于技术、创新和服务。</a:t>
            </a:r>
          </a:p>
        </p:txBody>
      </p:sp>
    </p:spTree>
    <p:extLst>
      <p:ext uri="{BB962C8B-B14F-4D97-AF65-F5344CB8AC3E}">
        <p14:creationId xmlns:p14="http://schemas.microsoft.com/office/powerpoint/2010/main" val="5764095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092A1-E615-DE7A-9197-C2564F894F7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34B5881-E662-CE46-A0DE-3A1E981B78C0}"/>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659048E5-E482-C17B-72DD-5FEFCCF43EE7}"/>
              </a:ext>
            </a:extLst>
          </p:cNvPr>
          <p:cNvSpPr>
            <a:spLocks noGrp="1"/>
          </p:cNvSpPr>
          <p:nvPr>
            <p:ph type="body" sz="quarter" idx="10"/>
          </p:nvPr>
        </p:nvSpPr>
        <p:spPr>
          <a:xfrm>
            <a:off x="316702" y="2655508"/>
            <a:ext cx="11558585" cy="2063835"/>
          </a:xfrm>
        </p:spPr>
        <p:txBody>
          <a:bodyPr/>
          <a:lstStyle/>
          <a:p>
            <a:r>
              <a:rPr lang="en-US" altLang="zh-CN" dirty="0"/>
              <a:t>1.3.2</a:t>
            </a:r>
            <a:r>
              <a:rPr lang="zh-CN" altLang="en-US" dirty="0"/>
              <a:t>　电子商务创新对传统产业的影响与变革</a:t>
            </a:r>
            <a:endParaRPr lang="en-US" altLang="zh-CN" dirty="0"/>
          </a:p>
          <a:p>
            <a:r>
              <a:rPr lang="en-US" altLang="zh-CN" dirty="0"/>
              <a:t>4.</a:t>
            </a:r>
            <a:r>
              <a:rPr lang="zh-CN" altLang="en-US" dirty="0"/>
              <a:t>推动供应链管理优化</a:t>
            </a:r>
            <a:endParaRPr lang="en-US" altLang="zh-CN" dirty="0"/>
          </a:p>
          <a:p>
            <a:r>
              <a:rPr lang="zh-CN" altLang="en-US" dirty="0"/>
              <a:t>电子商务提供了供应链信息的实时共享和管理，使得供货商和零售商之间的合作更加高效。这有助于降低成本、提高效率，并促进供应链整体优化。</a:t>
            </a:r>
          </a:p>
        </p:txBody>
      </p:sp>
    </p:spTree>
    <p:extLst>
      <p:ext uri="{BB962C8B-B14F-4D97-AF65-F5344CB8AC3E}">
        <p14:creationId xmlns:p14="http://schemas.microsoft.com/office/powerpoint/2010/main" val="5205221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E83E5-E862-665A-7B59-195D896628E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683629C-BD42-82BD-986E-D265722B50BB}"/>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0C3A8D5A-9BC2-46A6-2ADB-60C34395B7AB}"/>
              </a:ext>
            </a:extLst>
          </p:cNvPr>
          <p:cNvSpPr>
            <a:spLocks noGrp="1"/>
          </p:cNvSpPr>
          <p:nvPr>
            <p:ph type="body" sz="quarter" idx="10"/>
          </p:nvPr>
        </p:nvSpPr>
        <p:spPr>
          <a:xfrm>
            <a:off x="316702" y="2401593"/>
            <a:ext cx="11558585" cy="2571666"/>
          </a:xfrm>
        </p:spPr>
        <p:txBody>
          <a:bodyPr/>
          <a:lstStyle/>
          <a:p>
            <a:r>
              <a:rPr lang="en-US" altLang="zh-CN" dirty="0"/>
              <a:t>1.3.2</a:t>
            </a:r>
            <a:r>
              <a:rPr lang="zh-CN" altLang="en-US" dirty="0"/>
              <a:t>　电子商务创新对传统产业的影响与变革</a:t>
            </a:r>
            <a:endParaRPr lang="en-US" altLang="zh-CN" dirty="0"/>
          </a:p>
          <a:p>
            <a:r>
              <a:rPr lang="en-US" altLang="zh-CN" dirty="0"/>
              <a:t>5.</a:t>
            </a:r>
            <a:r>
              <a:rPr lang="zh-CN" altLang="en-US" dirty="0"/>
              <a:t>催生新型业务模式</a:t>
            </a:r>
            <a:endParaRPr lang="en-US" altLang="zh-CN" dirty="0"/>
          </a:p>
          <a:p>
            <a:r>
              <a:rPr lang="zh-CN" altLang="en-US" dirty="0"/>
              <a:t>电子商务的发展催生了许多新型业务模式，如共享经济、</a:t>
            </a:r>
            <a:r>
              <a:rPr lang="en-US" altLang="zh-CN" dirty="0"/>
              <a:t>O2O</a:t>
            </a:r>
            <a:r>
              <a:rPr lang="zh-CN" altLang="en-US" dirty="0"/>
              <a:t>等，这些新型业务模式改变了传统商业模式的格局。例如，共享经济通过电商平台实现闲置资源的有效利用，提高了资源利用效率。</a:t>
            </a:r>
          </a:p>
        </p:txBody>
      </p:sp>
    </p:spTree>
    <p:extLst>
      <p:ext uri="{BB962C8B-B14F-4D97-AF65-F5344CB8AC3E}">
        <p14:creationId xmlns:p14="http://schemas.microsoft.com/office/powerpoint/2010/main" val="36319149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F694F-D833-65E7-A757-9EEAF38CFF6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E518AB0-601F-76D7-D7A0-E3BAA4C6C4E4}"/>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501C4561-B3B4-7691-E7A6-CBFB2B37717E}"/>
              </a:ext>
            </a:extLst>
          </p:cNvPr>
          <p:cNvSpPr>
            <a:spLocks noGrp="1"/>
          </p:cNvSpPr>
          <p:nvPr>
            <p:ph type="body" sz="quarter" idx="10"/>
          </p:nvPr>
        </p:nvSpPr>
        <p:spPr>
          <a:xfrm>
            <a:off x="316702" y="2401593"/>
            <a:ext cx="11558585" cy="2571666"/>
          </a:xfrm>
        </p:spPr>
        <p:txBody>
          <a:bodyPr/>
          <a:lstStyle/>
          <a:p>
            <a:r>
              <a:rPr lang="en-US" altLang="zh-CN" dirty="0"/>
              <a:t>1.3.2</a:t>
            </a:r>
            <a:r>
              <a:rPr lang="zh-CN" altLang="en-US" dirty="0"/>
              <a:t>　电子商务创新对传统产业的影响与变革</a:t>
            </a:r>
            <a:endParaRPr lang="en-US" altLang="zh-CN" dirty="0"/>
          </a:p>
          <a:p>
            <a:r>
              <a:rPr lang="en-US" altLang="zh-CN" dirty="0"/>
              <a:t>6.</a:t>
            </a:r>
            <a:r>
              <a:rPr lang="zh-CN" altLang="en-US" dirty="0"/>
              <a:t>促进传统企业数字化转型</a:t>
            </a:r>
            <a:endParaRPr lang="en-US" altLang="zh-CN" dirty="0"/>
          </a:p>
          <a:p>
            <a:r>
              <a:rPr lang="zh-CN" altLang="en-US" dirty="0"/>
              <a:t>面对电子商务的冲击，传统企业需要积极应对，通过数字化转型来提高竞争力。这包括开设线上商店、加强社交媒体营销、优化物流配送等。此外，</a:t>
            </a:r>
            <a:r>
              <a:rPr lang="en-US" altLang="zh-CN" dirty="0"/>
              <a:t>《“</a:t>
            </a:r>
            <a:r>
              <a:rPr lang="zh-CN" altLang="en-US" dirty="0"/>
              <a:t>十四五”电子商务发展规划</a:t>
            </a:r>
            <a:r>
              <a:rPr lang="en-US" altLang="zh-CN" dirty="0"/>
              <a:t>》</a:t>
            </a:r>
            <a:r>
              <a:rPr lang="zh-CN" altLang="en-US" dirty="0"/>
              <a:t>也强调了促进电子商务与实体经济深度融合、助力产业数字化转型的重要性。</a:t>
            </a:r>
          </a:p>
        </p:txBody>
      </p:sp>
    </p:spTree>
    <p:extLst>
      <p:ext uri="{BB962C8B-B14F-4D97-AF65-F5344CB8AC3E}">
        <p14:creationId xmlns:p14="http://schemas.microsoft.com/office/powerpoint/2010/main" val="37840538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9DBE6-190B-F1E4-7B6F-DA531227A07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6433F12-59CA-7741-5100-7F5DDD015BDB}"/>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D6E80919-4BA7-C3BC-1010-4D12C46361B5}"/>
              </a:ext>
            </a:extLst>
          </p:cNvPr>
          <p:cNvSpPr>
            <a:spLocks noGrp="1"/>
          </p:cNvSpPr>
          <p:nvPr>
            <p:ph type="body" sz="quarter" idx="10"/>
          </p:nvPr>
        </p:nvSpPr>
        <p:spPr>
          <a:xfrm>
            <a:off x="316702" y="2655508"/>
            <a:ext cx="11558585" cy="2063835"/>
          </a:xfrm>
        </p:spPr>
        <p:txBody>
          <a:bodyPr/>
          <a:lstStyle/>
          <a:p>
            <a:r>
              <a:rPr lang="en-US" altLang="zh-CN" dirty="0"/>
              <a:t>1.3.2</a:t>
            </a:r>
            <a:r>
              <a:rPr lang="zh-CN" altLang="en-US" dirty="0"/>
              <a:t>　电子商务创新对传统产业的影响与变革</a:t>
            </a:r>
            <a:endParaRPr lang="en-US" altLang="zh-CN" dirty="0"/>
          </a:p>
          <a:p>
            <a:r>
              <a:rPr lang="en-US" altLang="zh-CN" dirty="0"/>
              <a:t>7.</a:t>
            </a:r>
            <a:r>
              <a:rPr lang="zh-CN" altLang="en-US" dirty="0"/>
              <a:t>改变生产方式与研发周期</a:t>
            </a:r>
            <a:endParaRPr lang="en-US" altLang="zh-CN" dirty="0"/>
          </a:p>
          <a:p>
            <a:r>
              <a:rPr lang="zh-CN" altLang="en-US" dirty="0"/>
              <a:t>电子商务使得生产方式更加灵活，从传统的大批量、规格化生产转向需求拉动型生产。同时，电子商务也缩短了生产与研发的周期，提高了工作效率和创新能力。</a:t>
            </a:r>
          </a:p>
        </p:txBody>
      </p:sp>
    </p:spTree>
    <p:extLst>
      <p:ext uri="{BB962C8B-B14F-4D97-AF65-F5344CB8AC3E}">
        <p14:creationId xmlns:p14="http://schemas.microsoft.com/office/powerpoint/2010/main" val="36616396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49C-562D-8846-9E16-1B06EA6E5BE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29F51E7-76E1-010D-383E-55EC22B77536}"/>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932782A9-87A1-FACE-93DE-328C62370A63}"/>
              </a:ext>
            </a:extLst>
          </p:cNvPr>
          <p:cNvSpPr>
            <a:spLocks noGrp="1"/>
          </p:cNvSpPr>
          <p:nvPr>
            <p:ph type="body" sz="quarter" idx="10"/>
          </p:nvPr>
        </p:nvSpPr>
        <p:spPr>
          <a:xfrm>
            <a:off x="316702" y="2147677"/>
            <a:ext cx="11558585" cy="3079497"/>
          </a:xfrm>
        </p:spPr>
        <p:txBody>
          <a:bodyPr/>
          <a:lstStyle/>
          <a:p>
            <a:r>
              <a:rPr lang="en-US" altLang="zh-CN" dirty="0"/>
              <a:t>1.3.2</a:t>
            </a:r>
            <a:r>
              <a:rPr lang="zh-CN" altLang="en-US" dirty="0"/>
              <a:t>　电子商务创新对传统产业的影响与变革</a:t>
            </a:r>
            <a:endParaRPr lang="en-US" altLang="zh-CN" dirty="0"/>
          </a:p>
          <a:p>
            <a:r>
              <a:rPr lang="en-US" altLang="zh-CN" dirty="0"/>
              <a:t>8.</a:t>
            </a:r>
            <a:r>
              <a:rPr lang="zh-CN" altLang="en-US" dirty="0"/>
              <a:t>影响人力资源需求与空间利用方式</a:t>
            </a:r>
            <a:endParaRPr lang="en-US" altLang="zh-CN" dirty="0"/>
          </a:p>
          <a:p>
            <a:r>
              <a:rPr lang="zh-CN" altLang="en-US" dirty="0"/>
              <a:t>电子商务的兴起改变了传统产业的人力资源需求，传统零售业需要雇佣更多的销售人员、仓库管理员和物流人员，而电子商务则需要更多的技术人员和数字营销人员。此外，电子商务也改变了传统产业的空间利用方式，传统零售业需要大量的实体店面和仓库，而电子商务则需要更多的数字化基础设施和物流配送中心。</a:t>
            </a:r>
          </a:p>
        </p:txBody>
      </p:sp>
    </p:spTree>
    <p:extLst>
      <p:ext uri="{BB962C8B-B14F-4D97-AF65-F5344CB8AC3E}">
        <p14:creationId xmlns:p14="http://schemas.microsoft.com/office/powerpoint/2010/main" val="2445371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id="{1475EEAF-BDE9-A3C1-2CFC-2259FD2F62F2}"/>
              </a:ext>
            </a:extLst>
          </p:cNvPr>
          <p:cNvSpPr>
            <a:spLocks noGrp="1"/>
          </p:cNvSpPr>
          <p:nvPr>
            <p:ph type="body" sz="quarter" idx="19"/>
          </p:nvPr>
        </p:nvSpPr>
        <p:spPr/>
        <p:txBody>
          <a:bodyPr/>
          <a:lstStyle/>
          <a:p>
            <a:r>
              <a:rPr lang="zh-CN" altLang="en-US" dirty="0"/>
              <a:t>第 </a:t>
            </a:r>
            <a:r>
              <a:rPr lang="en-US" altLang="zh-CN" dirty="0"/>
              <a:t>1 </a:t>
            </a:r>
            <a:r>
              <a:rPr lang="zh-CN" altLang="en-US" dirty="0"/>
              <a:t>章</a:t>
            </a:r>
          </a:p>
        </p:txBody>
      </p:sp>
      <p:sp>
        <p:nvSpPr>
          <p:cNvPr id="11" name="文本占位符 10">
            <a:extLst>
              <a:ext uri="{FF2B5EF4-FFF2-40B4-BE49-F238E27FC236}">
                <a16:creationId xmlns:a16="http://schemas.microsoft.com/office/drawing/2014/main" id="{3C1E7ADD-DF23-90EB-61D4-86203717603D}"/>
              </a:ext>
            </a:extLst>
          </p:cNvPr>
          <p:cNvSpPr>
            <a:spLocks noGrp="1"/>
          </p:cNvSpPr>
          <p:nvPr>
            <p:ph type="body" sz="quarter" idx="20"/>
          </p:nvPr>
        </p:nvSpPr>
        <p:spPr/>
        <p:txBody>
          <a:bodyPr/>
          <a:lstStyle/>
          <a:p>
            <a:r>
              <a:rPr lang="zh-CN" altLang="en-US" dirty="0"/>
              <a:t>电子商务创新概述</a:t>
            </a:r>
          </a:p>
        </p:txBody>
      </p:sp>
    </p:spTree>
    <p:extLst>
      <p:ext uri="{BB962C8B-B14F-4D97-AF65-F5344CB8AC3E}">
        <p14:creationId xmlns:p14="http://schemas.microsoft.com/office/powerpoint/2010/main" val="35508930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7CBBB-E16C-2CDD-1085-7087722FEB4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C5A3CD7-DF01-559A-806A-D45D92AC510D}"/>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FF1DC82B-A018-4668-EEE1-1DB282F69686}"/>
              </a:ext>
            </a:extLst>
          </p:cNvPr>
          <p:cNvSpPr>
            <a:spLocks noGrp="1"/>
          </p:cNvSpPr>
          <p:nvPr>
            <p:ph type="body" sz="quarter" idx="10"/>
          </p:nvPr>
        </p:nvSpPr>
        <p:spPr>
          <a:xfrm>
            <a:off x="316702" y="2655508"/>
            <a:ext cx="11558585" cy="2063835"/>
          </a:xfrm>
        </p:spPr>
        <p:txBody>
          <a:bodyPr/>
          <a:lstStyle/>
          <a:p>
            <a:r>
              <a:rPr lang="en-US" altLang="zh-CN" dirty="0"/>
              <a:t>1.3.2</a:t>
            </a:r>
            <a:r>
              <a:rPr lang="zh-CN" altLang="en-US" dirty="0"/>
              <a:t>　电子商务创新对传统产业的影响与变革</a:t>
            </a:r>
            <a:endParaRPr lang="en-US" altLang="zh-CN" dirty="0"/>
          </a:p>
          <a:p>
            <a:r>
              <a:rPr lang="en-US" altLang="zh-CN" dirty="0"/>
              <a:t>9.</a:t>
            </a:r>
            <a:r>
              <a:rPr lang="zh-CN" altLang="en-US" dirty="0"/>
              <a:t>提升消费者体验与满意度</a:t>
            </a:r>
            <a:endParaRPr lang="en-US" altLang="zh-CN" dirty="0"/>
          </a:p>
          <a:p>
            <a:r>
              <a:rPr lang="zh-CN" altLang="en-US" dirty="0"/>
              <a:t>电子商务通过提供更加便捷、丰富的购物体验，提升了消费者的满意度。消费者可以通过电子商务平台随时随地购物，享受更多的促销优惠和消费保障。</a:t>
            </a:r>
          </a:p>
        </p:txBody>
      </p:sp>
    </p:spTree>
    <p:extLst>
      <p:ext uri="{BB962C8B-B14F-4D97-AF65-F5344CB8AC3E}">
        <p14:creationId xmlns:p14="http://schemas.microsoft.com/office/powerpoint/2010/main" val="5847323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61094-51A8-C4EB-C4C9-486AB37DAF8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DA25177-6FFA-0812-FB95-DE95A4633AA1}"/>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CB9C4F6A-DB24-768A-F181-777607C0654F}"/>
              </a:ext>
            </a:extLst>
          </p:cNvPr>
          <p:cNvSpPr>
            <a:spLocks noGrp="1"/>
          </p:cNvSpPr>
          <p:nvPr>
            <p:ph type="body" sz="quarter" idx="10"/>
          </p:nvPr>
        </p:nvSpPr>
        <p:spPr>
          <a:xfrm>
            <a:off x="316702" y="1385933"/>
            <a:ext cx="11558585" cy="4602991"/>
          </a:xfrm>
        </p:spPr>
        <p:txBody>
          <a:bodyPr/>
          <a:lstStyle/>
          <a:p>
            <a:r>
              <a:rPr lang="en-US" altLang="zh-CN" dirty="0"/>
              <a:t>1.3.3</a:t>
            </a:r>
            <a:r>
              <a:rPr lang="zh-CN" altLang="en-US" dirty="0"/>
              <a:t>　电子商务创新面临的挑战与机遇</a:t>
            </a:r>
            <a:endParaRPr lang="en-US" altLang="zh-CN" dirty="0"/>
          </a:p>
          <a:p>
            <a:r>
              <a:rPr lang="en-US" altLang="zh-CN" dirty="0"/>
              <a:t>1.</a:t>
            </a:r>
            <a:r>
              <a:rPr lang="zh-CN" altLang="en-US" dirty="0"/>
              <a:t>电子商务创新面临的挑战</a:t>
            </a:r>
            <a:endParaRPr lang="en-US" altLang="zh-CN" dirty="0"/>
          </a:p>
          <a:p>
            <a:r>
              <a:rPr lang="zh-CN" altLang="en-US" dirty="0"/>
              <a:t>电子商务创新在未来面临的挑战主要来源于市场竞争加剧、消费者需求多元化、技术迭代快速、法规政策不断完善和跨境电商挑战等方面。</a:t>
            </a:r>
            <a:endParaRPr lang="en-US" altLang="zh-CN" dirty="0"/>
          </a:p>
          <a:p>
            <a:r>
              <a:rPr lang="zh-CN" altLang="en-US" dirty="0"/>
              <a:t>（</a:t>
            </a:r>
            <a:r>
              <a:rPr lang="en-US" altLang="zh-CN" dirty="0"/>
              <a:t>1</a:t>
            </a:r>
            <a:r>
              <a:rPr lang="zh-CN" altLang="en-US" dirty="0"/>
              <a:t>）市场竞争加剧</a:t>
            </a:r>
            <a:endParaRPr lang="en-US" altLang="zh-CN" dirty="0"/>
          </a:p>
          <a:p>
            <a:r>
              <a:rPr lang="zh-CN" altLang="en-US" dirty="0"/>
              <a:t>（</a:t>
            </a:r>
            <a:r>
              <a:rPr lang="en-US" altLang="zh-CN" dirty="0"/>
              <a:t>2</a:t>
            </a:r>
            <a:r>
              <a:rPr lang="zh-CN" altLang="en-US" dirty="0"/>
              <a:t>）消费者需求多元化</a:t>
            </a:r>
            <a:endParaRPr lang="en-US" altLang="zh-CN" dirty="0"/>
          </a:p>
          <a:p>
            <a:r>
              <a:rPr lang="zh-CN" altLang="en-US" dirty="0"/>
              <a:t>（</a:t>
            </a:r>
            <a:r>
              <a:rPr lang="en-US" altLang="zh-CN" dirty="0"/>
              <a:t>3</a:t>
            </a:r>
            <a:r>
              <a:rPr lang="zh-CN" altLang="en-US" dirty="0"/>
              <a:t>）技术迭代快速</a:t>
            </a:r>
            <a:endParaRPr lang="en-US" altLang="zh-CN" dirty="0"/>
          </a:p>
          <a:p>
            <a:r>
              <a:rPr lang="zh-CN" altLang="en-US" dirty="0"/>
              <a:t>（</a:t>
            </a:r>
            <a:r>
              <a:rPr lang="en-US" altLang="zh-CN" dirty="0"/>
              <a:t>4</a:t>
            </a:r>
            <a:r>
              <a:rPr lang="zh-CN" altLang="en-US" dirty="0"/>
              <a:t>）法规政策不断完善</a:t>
            </a:r>
            <a:endParaRPr lang="en-US" altLang="zh-CN" dirty="0"/>
          </a:p>
          <a:p>
            <a:r>
              <a:rPr lang="zh-CN" altLang="en-US" dirty="0"/>
              <a:t>（</a:t>
            </a:r>
            <a:r>
              <a:rPr lang="en-US" altLang="zh-CN" dirty="0"/>
              <a:t>5</a:t>
            </a:r>
            <a:r>
              <a:rPr lang="zh-CN" altLang="en-US" dirty="0"/>
              <a:t>）跨境电商挑战</a:t>
            </a:r>
          </a:p>
        </p:txBody>
      </p:sp>
    </p:spTree>
    <p:extLst>
      <p:ext uri="{BB962C8B-B14F-4D97-AF65-F5344CB8AC3E}">
        <p14:creationId xmlns:p14="http://schemas.microsoft.com/office/powerpoint/2010/main" val="32739881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2B966-E010-17A1-0B96-C0DA73F7CAA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07C8CFD-E444-DFBA-FB2B-3FC27A4BBF14}"/>
              </a:ext>
            </a:extLst>
          </p:cNvPr>
          <p:cNvSpPr>
            <a:spLocks noGrp="1"/>
          </p:cNvSpPr>
          <p:nvPr>
            <p:ph type="title"/>
          </p:nvPr>
        </p:nvSpPr>
        <p:spPr/>
        <p:txBody>
          <a:bodyPr/>
          <a:lstStyle/>
          <a:p>
            <a:r>
              <a:rPr lang="zh-CN" altLang="en-US" dirty="0"/>
              <a:t>电子商务创新展望</a:t>
            </a:r>
          </a:p>
        </p:txBody>
      </p:sp>
      <p:sp>
        <p:nvSpPr>
          <p:cNvPr id="5" name="文本占位符 4">
            <a:extLst>
              <a:ext uri="{FF2B5EF4-FFF2-40B4-BE49-F238E27FC236}">
                <a16:creationId xmlns:a16="http://schemas.microsoft.com/office/drawing/2014/main" id="{AD06E223-5BC3-E1D5-D9EF-832671D97C00}"/>
              </a:ext>
            </a:extLst>
          </p:cNvPr>
          <p:cNvSpPr>
            <a:spLocks noGrp="1"/>
          </p:cNvSpPr>
          <p:nvPr>
            <p:ph type="body" sz="quarter" idx="10"/>
          </p:nvPr>
        </p:nvSpPr>
        <p:spPr>
          <a:xfrm>
            <a:off x="316702" y="1385935"/>
            <a:ext cx="11558585" cy="4602991"/>
          </a:xfrm>
        </p:spPr>
        <p:txBody>
          <a:bodyPr/>
          <a:lstStyle/>
          <a:p>
            <a:r>
              <a:rPr lang="en-US" altLang="zh-CN" dirty="0"/>
              <a:t>1.3.3</a:t>
            </a:r>
            <a:r>
              <a:rPr lang="zh-CN" altLang="en-US" dirty="0"/>
              <a:t>　电子商务创新面临的挑战与机遇</a:t>
            </a:r>
            <a:endParaRPr lang="en-US" altLang="zh-CN" dirty="0"/>
          </a:p>
          <a:p>
            <a:r>
              <a:rPr lang="en-US" altLang="zh-CN" dirty="0"/>
              <a:t>2.</a:t>
            </a:r>
            <a:r>
              <a:rPr lang="zh-CN" altLang="en-US" dirty="0"/>
              <a:t>电子商务创新面临的机遇</a:t>
            </a:r>
            <a:endParaRPr lang="en-US" altLang="zh-CN" dirty="0"/>
          </a:p>
          <a:p>
            <a:r>
              <a:rPr lang="zh-CN" altLang="en-US" dirty="0"/>
              <a:t>电子商务创新在未来面临的机遇主要体现在技术创新驱动发展、新兴市场与下沉市场拓展、消费升级与个性化需求增长、政策支持与基础设施建设、跨界融合与生态共建等方面。</a:t>
            </a:r>
            <a:endParaRPr lang="en-US" altLang="zh-CN" dirty="0"/>
          </a:p>
          <a:p>
            <a:r>
              <a:rPr lang="zh-CN" altLang="en-US" dirty="0"/>
              <a:t>（</a:t>
            </a:r>
            <a:r>
              <a:rPr lang="en-US" altLang="zh-CN" dirty="0"/>
              <a:t>1</a:t>
            </a:r>
            <a:r>
              <a:rPr lang="zh-CN" altLang="en-US" dirty="0"/>
              <a:t>）技术创新驱动发展</a:t>
            </a:r>
            <a:endParaRPr lang="en-US" altLang="zh-CN" dirty="0"/>
          </a:p>
          <a:p>
            <a:r>
              <a:rPr lang="zh-CN" altLang="en-US" dirty="0"/>
              <a:t>（</a:t>
            </a:r>
            <a:r>
              <a:rPr lang="en-US" altLang="zh-CN" dirty="0"/>
              <a:t>2</a:t>
            </a:r>
            <a:r>
              <a:rPr lang="zh-CN" altLang="en-US" dirty="0"/>
              <a:t>）新兴市场与下沉市场拓展</a:t>
            </a:r>
            <a:endParaRPr lang="en-US" altLang="zh-CN" dirty="0"/>
          </a:p>
          <a:p>
            <a:r>
              <a:rPr lang="zh-CN" altLang="en-US" dirty="0"/>
              <a:t>（</a:t>
            </a:r>
            <a:r>
              <a:rPr lang="en-US" altLang="zh-CN" dirty="0"/>
              <a:t>3</a:t>
            </a:r>
            <a:r>
              <a:rPr lang="zh-CN" altLang="en-US" dirty="0"/>
              <a:t>）消费升级与个性化需求增长</a:t>
            </a:r>
            <a:endParaRPr lang="en-US" altLang="zh-CN" dirty="0"/>
          </a:p>
          <a:p>
            <a:r>
              <a:rPr lang="zh-CN" altLang="en-US" dirty="0"/>
              <a:t>（</a:t>
            </a:r>
            <a:r>
              <a:rPr lang="en-US" altLang="zh-CN" dirty="0"/>
              <a:t>4</a:t>
            </a:r>
            <a:r>
              <a:rPr lang="zh-CN" altLang="en-US" dirty="0"/>
              <a:t>）政策支持与基础设施建设</a:t>
            </a:r>
            <a:endParaRPr lang="en-US" altLang="zh-CN" dirty="0"/>
          </a:p>
          <a:p>
            <a:r>
              <a:rPr lang="zh-CN" altLang="en-US" dirty="0"/>
              <a:t>（</a:t>
            </a:r>
            <a:r>
              <a:rPr lang="en-US" altLang="zh-CN" dirty="0"/>
              <a:t>5</a:t>
            </a:r>
            <a:r>
              <a:rPr lang="zh-CN" altLang="en-US" dirty="0"/>
              <a:t>）跨界融合与生态共建</a:t>
            </a:r>
          </a:p>
        </p:txBody>
      </p:sp>
    </p:spTree>
    <p:extLst>
      <p:ext uri="{BB962C8B-B14F-4D97-AF65-F5344CB8AC3E}">
        <p14:creationId xmlns:p14="http://schemas.microsoft.com/office/powerpoint/2010/main" val="14015374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8E7A7F2-667F-0E89-2632-8E39E18B79BD}"/>
              </a:ext>
            </a:extLst>
          </p:cNvPr>
          <p:cNvSpPr>
            <a:spLocks noGrp="1"/>
          </p:cNvSpPr>
          <p:nvPr>
            <p:ph type="body" sz="quarter" idx="19"/>
          </p:nvPr>
        </p:nvSpPr>
        <p:spPr/>
        <p:txBody>
          <a:bodyPr/>
          <a:lstStyle/>
          <a:p>
            <a:r>
              <a:rPr lang="zh-CN" altLang="en-US" dirty="0"/>
              <a:t>第 </a:t>
            </a:r>
            <a:r>
              <a:rPr lang="en-US" altLang="zh-CN" dirty="0"/>
              <a:t>2 </a:t>
            </a:r>
            <a:r>
              <a:rPr lang="zh-CN" altLang="en-US" dirty="0"/>
              <a:t>章</a:t>
            </a:r>
          </a:p>
        </p:txBody>
      </p:sp>
      <p:sp>
        <p:nvSpPr>
          <p:cNvPr id="5" name="文本占位符 4">
            <a:extLst>
              <a:ext uri="{FF2B5EF4-FFF2-40B4-BE49-F238E27FC236}">
                <a16:creationId xmlns:a16="http://schemas.microsoft.com/office/drawing/2014/main" id="{8FA2FBAE-6948-246E-F227-4F55CB6FA6E6}"/>
              </a:ext>
            </a:extLst>
          </p:cNvPr>
          <p:cNvSpPr>
            <a:spLocks noGrp="1"/>
          </p:cNvSpPr>
          <p:nvPr>
            <p:ph type="body" sz="quarter" idx="20"/>
          </p:nvPr>
        </p:nvSpPr>
        <p:spPr/>
        <p:txBody>
          <a:bodyPr/>
          <a:lstStyle/>
          <a:p>
            <a:r>
              <a:rPr lang="zh-CN" altLang="en-US" dirty="0"/>
              <a:t>电子商务模式创新与案例分析</a:t>
            </a:r>
          </a:p>
        </p:txBody>
      </p:sp>
    </p:spTree>
    <p:extLst>
      <p:ext uri="{BB962C8B-B14F-4D97-AF65-F5344CB8AC3E}">
        <p14:creationId xmlns:p14="http://schemas.microsoft.com/office/powerpoint/2010/main" val="260386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EF1FA53-3293-6ECB-1DA3-0979258FF208}"/>
              </a:ext>
            </a:extLst>
          </p:cNvPr>
          <p:cNvSpPr>
            <a:spLocks noGrp="1"/>
          </p:cNvSpPr>
          <p:nvPr>
            <p:ph type="body" sz="quarter" idx="10"/>
          </p:nvPr>
        </p:nvSpPr>
        <p:spPr>
          <a:xfrm>
            <a:off x="316706" y="2650998"/>
            <a:ext cx="11558585" cy="1556003"/>
          </a:xfrm>
        </p:spPr>
        <p:txBody>
          <a:bodyPr/>
          <a:lstStyle/>
          <a:p>
            <a:pPr marL="457200" indent="-457200">
              <a:buFont typeface="+mj-lt"/>
              <a:buAutoNum type="arabicPeriod"/>
            </a:pPr>
            <a:r>
              <a:rPr lang="zh-CN" altLang="en-US" dirty="0"/>
              <a:t>理解电子商务与传统商务的差异及模式类型。</a:t>
            </a:r>
          </a:p>
          <a:p>
            <a:pPr marL="457200" indent="-457200">
              <a:buFont typeface="+mj-lt"/>
              <a:buAutoNum type="arabicPeriod"/>
            </a:pPr>
            <a:r>
              <a:rPr lang="zh-CN" altLang="en-US" dirty="0"/>
              <a:t>掌握按交易对象、流量划分的电子商务模式特点。</a:t>
            </a:r>
          </a:p>
          <a:p>
            <a:pPr marL="457200" indent="-457200">
              <a:buFont typeface="+mj-lt"/>
              <a:buAutoNum type="arabicPeriod"/>
            </a:pPr>
            <a:r>
              <a:rPr lang="zh-CN" altLang="en-US" dirty="0"/>
              <a:t>能够分析阿里巴巴、小红书等平台的模式创新案例成效。</a:t>
            </a:r>
          </a:p>
        </p:txBody>
      </p:sp>
    </p:spTree>
    <p:extLst>
      <p:ext uri="{BB962C8B-B14F-4D97-AF65-F5344CB8AC3E}">
        <p14:creationId xmlns:p14="http://schemas.microsoft.com/office/powerpoint/2010/main" val="35635428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E282B-655D-EA9D-EA0D-B0116317F9D6}"/>
            </a:ext>
          </a:extLst>
        </p:cNvPr>
        <p:cNvGrpSpPr/>
        <p:nvPr/>
      </p:nvGrpSpPr>
      <p:grpSpPr>
        <a:xfrm>
          <a:off x="0" y="0"/>
          <a:ext cx="0" cy="0"/>
          <a:chOff x="0" y="0"/>
          <a:chExt cx="0" cy="0"/>
        </a:xfrm>
      </p:grpSpPr>
      <p:pic>
        <p:nvPicPr>
          <p:cNvPr id="5" name="图片占位符 4">
            <a:extLst>
              <a:ext uri="{FF2B5EF4-FFF2-40B4-BE49-F238E27FC236}">
                <a16:creationId xmlns:a16="http://schemas.microsoft.com/office/drawing/2014/main" id="{6414C42B-42D6-0765-9904-2CE384E0E317}"/>
              </a:ext>
            </a:extLst>
          </p:cNvPr>
          <p:cNvPicPr>
            <a:picLocks noGrp="1" noChangeAspect="1"/>
          </p:cNvPicPr>
          <p:nvPr>
            <p:ph type="pic" sz="quarter" idx="12"/>
          </p:nvPr>
        </p:nvPicPr>
        <p:blipFill rotWithShape="1">
          <a:blip r:embed="rId2"/>
          <a:srcRect l="-58033" r="-58033"/>
          <a:stretch>
            <a:fillRect/>
          </a:stretch>
        </p:blipFill>
        <p:spPr>
          <a:prstGeom prst="rect">
            <a:avLst/>
          </a:prstGeom>
        </p:spPr>
      </p:pic>
    </p:spTree>
    <p:extLst>
      <p:ext uri="{BB962C8B-B14F-4D97-AF65-F5344CB8AC3E}">
        <p14:creationId xmlns:p14="http://schemas.microsoft.com/office/powerpoint/2010/main" val="26641865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D2CE6D15-40E9-BC79-36D7-23AAEB5D1F35}"/>
              </a:ext>
            </a:extLst>
          </p:cNvPr>
          <p:cNvSpPr>
            <a:spLocks noGrp="1"/>
          </p:cNvSpPr>
          <p:nvPr>
            <p:ph type="body" sz="quarter" idx="15"/>
          </p:nvPr>
        </p:nvSpPr>
        <p:spPr/>
        <p:txBody>
          <a:bodyPr/>
          <a:lstStyle/>
          <a:p>
            <a:r>
              <a:rPr lang="en-US" altLang="zh-CN" dirty="0"/>
              <a:t>2.1</a:t>
            </a:r>
            <a:endParaRPr lang="zh-CN" altLang="en-US" dirty="0"/>
          </a:p>
        </p:txBody>
      </p:sp>
      <p:sp>
        <p:nvSpPr>
          <p:cNvPr id="4" name="文本占位符 3">
            <a:extLst>
              <a:ext uri="{FF2B5EF4-FFF2-40B4-BE49-F238E27FC236}">
                <a16:creationId xmlns:a16="http://schemas.microsoft.com/office/drawing/2014/main" id="{5D3E8560-BBA7-912E-7027-B9AC8203A0E4}"/>
              </a:ext>
            </a:extLst>
          </p:cNvPr>
          <p:cNvSpPr>
            <a:spLocks noGrp="1"/>
          </p:cNvSpPr>
          <p:nvPr>
            <p:ph type="body" sz="quarter" idx="16"/>
          </p:nvPr>
        </p:nvSpPr>
        <p:spPr/>
        <p:txBody>
          <a:bodyPr/>
          <a:lstStyle/>
          <a:p>
            <a:r>
              <a:rPr lang="zh-CN" altLang="en-US" dirty="0"/>
              <a:t>电子商务模式创新综述</a:t>
            </a:r>
          </a:p>
        </p:txBody>
      </p:sp>
    </p:spTree>
    <p:extLst>
      <p:ext uri="{BB962C8B-B14F-4D97-AF65-F5344CB8AC3E}">
        <p14:creationId xmlns:p14="http://schemas.microsoft.com/office/powerpoint/2010/main" val="4926834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1777DE0D-1395-DE76-0AFD-C7E4F1D3A67D}"/>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4C9534F7-343E-1D6A-D535-640A590C0261}"/>
              </a:ext>
            </a:extLst>
          </p:cNvPr>
          <p:cNvSpPr>
            <a:spLocks noGrp="1"/>
          </p:cNvSpPr>
          <p:nvPr>
            <p:ph type="body" sz="quarter" idx="10"/>
          </p:nvPr>
        </p:nvSpPr>
        <p:spPr>
          <a:xfrm>
            <a:off x="316702" y="1893757"/>
            <a:ext cx="11558585" cy="3587329"/>
          </a:xfrm>
        </p:spPr>
        <p:txBody>
          <a:bodyPr/>
          <a:lstStyle/>
          <a:p>
            <a:r>
              <a:rPr lang="en-US" altLang="zh-CN" dirty="0"/>
              <a:t>2.1.1</a:t>
            </a:r>
            <a:r>
              <a:rPr lang="zh-CN" altLang="en-US" dirty="0"/>
              <a:t>　电子商务与传统商务的差异</a:t>
            </a:r>
            <a:endParaRPr lang="en-US" altLang="zh-CN" dirty="0"/>
          </a:p>
          <a:p>
            <a:r>
              <a:rPr lang="zh-CN" altLang="en-US" dirty="0"/>
              <a:t>与传统商务相比，电子商务具有全球化、便捷性和高效性等特点。传统商务通常依赖于实体店面和直接的人际交流，而电子商务则打破了时间和空 间的限制，让消费者可以随时随地进行购物。在传统商务中，消费者需要亲自前往商店进行选购，而电子商务则提供了一个虚拟的购物平台。通过电子商务，消费者可以轻松地比较商品价格、阅读用户产品评论，并在全球范围内选择最适合自己的商品。此外，电子商务还为商家降低了运营成本，因为他们不再需要维持昂贵的实体店面。</a:t>
            </a:r>
          </a:p>
        </p:txBody>
      </p:sp>
    </p:spTree>
    <p:extLst>
      <p:ext uri="{BB962C8B-B14F-4D97-AF65-F5344CB8AC3E}">
        <p14:creationId xmlns:p14="http://schemas.microsoft.com/office/powerpoint/2010/main" val="21166112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9DEA4-6F47-CB04-43B5-DF9232C10BA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C288663-716F-84C8-A855-1599E9B067F9}"/>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22120DC6-BA15-535C-4E0B-116F73064C16}"/>
              </a:ext>
            </a:extLst>
          </p:cNvPr>
          <p:cNvSpPr>
            <a:spLocks noGrp="1"/>
          </p:cNvSpPr>
          <p:nvPr>
            <p:ph type="body" sz="quarter" idx="10"/>
          </p:nvPr>
        </p:nvSpPr>
        <p:spPr>
          <a:xfrm>
            <a:off x="316702" y="2655504"/>
            <a:ext cx="11558585" cy="2063835"/>
          </a:xfrm>
        </p:spPr>
        <p:txBody>
          <a:bodyPr/>
          <a:lstStyle/>
          <a:p>
            <a:r>
              <a:rPr lang="en-US" altLang="zh-CN" dirty="0"/>
              <a:t>2.1.1</a:t>
            </a:r>
            <a:r>
              <a:rPr lang="zh-CN" altLang="en-US" dirty="0"/>
              <a:t>　电子商务与传统商务的差异</a:t>
            </a:r>
            <a:endParaRPr lang="en-US" altLang="zh-CN" dirty="0"/>
          </a:p>
          <a:p>
            <a:r>
              <a:rPr lang="en-US" altLang="zh-CN" dirty="0"/>
              <a:t>1.</a:t>
            </a:r>
            <a:r>
              <a:rPr lang="zh-CN" altLang="en-US" dirty="0"/>
              <a:t>销售创新</a:t>
            </a:r>
            <a:endParaRPr lang="en-US" altLang="zh-CN" dirty="0"/>
          </a:p>
          <a:p>
            <a:r>
              <a:rPr lang="zh-CN" altLang="en-US" dirty="0"/>
              <a:t>（</a:t>
            </a:r>
            <a:r>
              <a:rPr lang="en-US" altLang="zh-CN" dirty="0"/>
              <a:t>1</a:t>
            </a:r>
            <a:r>
              <a:rPr lang="zh-CN" altLang="en-US" dirty="0"/>
              <a:t>）无时间和空间限制</a:t>
            </a:r>
            <a:endParaRPr lang="en-US" altLang="zh-CN" dirty="0"/>
          </a:p>
          <a:p>
            <a:r>
              <a:rPr lang="zh-CN" altLang="en-US" dirty="0"/>
              <a:t>（</a:t>
            </a:r>
            <a:r>
              <a:rPr lang="en-US" altLang="zh-CN" dirty="0"/>
              <a:t>2</a:t>
            </a:r>
            <a:r>
              <a:rPr lang="zh-CN" altLang="en-US" dirty="0"/>
              <a:t>）个性化推荐</a:t>
            </a:r>
          </a:p>
        </p:txBody>
      </p:sp>
    </p:spTree>
    <p:extLst>
      <p:ext uri="{BB962C8B-B14F-4D97-AF65-F5344CB8AC3E}">
        <p14:creationId xmlns:p14="http://schemas.microsoft.com/office/powerpoint/2010/main" val="28155554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0F62C-5B93-70CE-BB71-0EC9C3E284B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EC1ACE3-DA36-7102-1292-353E57573128}"/>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BC763812-3DBC-7A73-D2E2-C0CB7B290775}"/>
              </a:ext>
            </a:extLst>
          </p:cNvPr>
          <p:cNvSpPr>
            <a:spLocks noGrp="1"/>
          </p:cNvSpPr>
          <p:nvPr>
            <p:ph type="body" sz="quarter" idx="10"/>
          </p:nvPr>
        </p:nvSpPr>
        <p:spPr>
          <a:xfrm>
            <a:off x="316702" y="2655504"/>
            <a:ext cx="11558585" cy="2063835"/>
          </a:xfrm>
        </p:spPr>
        <p:txBody>
          <a:bodyPr/>
          <a:lstStyle/>
          <a:p>
            <a:r>
              <a:rPr lang="en-US" altLang="zh-CN" dirty="0"/>
              <a:t>2.1.1</a:t>
            </a:r>
            <a:r>
              <a:rPr lang="zh-CN" altLang="en-US" dirty="0"/>
              <a:t>　电子商务与传统商务的差异</a:t>
            </a:r>
            <a:endParaRPr lang="en-US" altLang="zh-CN" dirty="0"/>
          </a:p>
          <a:p>
            <a:r>
              <a:rPr lang="en-US" altLang="zh-CN" dirty="0"/>
              <a:t>2.</a:t>
            </a:r>
            <a:r>
              <a:rPr lang="zh-CN" altLang="en-US" dirty="0"/>
              <a:t>营销创新</a:t>
            </a:r>
            <a:endParaRPr lang="en-US" altLang="zh-CN" dirty="0"/>
          </a:p>
          <a:p>
            <a:r>
              <a:rPr lang="zh-CN" altLang="en-US" dirty="0"/>
              <a:t>（</a:t>
            </a:r>
            <a:r>
              <a:rPr lang="en-US" altLang="zh-CN" dirty="0"/>
              <a:t>1</a:t>
            </a:r>
            <a:r>
              <a:rPr lang="zh-CN" altLang="en-US" dirty="0"/>
              <a:t>）社交媒体营销</a:t>
            </a:r>
            <a:endParaRPr lang="en-US" altLang="zh-CN" dirty="0"/>
          </a:p>
          <a:p>
            <a:r>
              <a:rPr lang="zh-CN" altLang="en-US" dirty="0"/>
              <a:t>（</a:t>
            </a:r>
            <a:r>
              <a:rPr lang="en-US" altLang="zh-CN" dirty="0"/>
              <a:t>2</a:t>
            </a:r>
            <a:r>
              <a:rPr lang="zh-CN" altLang="en-US" dirty="0"/>
              <a:t>）内容营销</a:t>
            </a:r>
          </a:p>
        </p:txBody>
      </p:sp>
    </p:spTree>
    <p:extLst>
      <p:ext uri="{BB962C8B-B14F-4D97-AF65-F5344CB8AC3E}">
        <p14:creationId xmlns:p14="http://schemas.microsoft.com/office/powerpoint/2010/main" val="18720939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A3002F83-DE75-A120-2443-49D28A288DF6}"/>
              </a:ext>
            </a:extLst>
          </p:cNvPr>
          <p:cNvSpPr>
            <a:spLocks noGrp="1"/>
          </p:cNvSpPr>
          <p:nvPr>
            <p:ph type="body" sz="quarter" idx="10"/>
          </p:nvPr>
        </p:nvSpPr>
        <p:spPr>
          <a:xfrm>
            <a:off x="316706" y="2650998"/>
            <a:ext cx="11558585" cy="1556003"/>
          </a:xfrm>
        </p:spPr>
        <p:txBody>
          <a:bodyPr/>
          <a:lstStyle/>
          <a:p>
            <a:pPr marL="514350" indent="-514350">
              <a:buFont typeface="+mj-lt"/>
              <a:buAutoNum type="arabicPeriod"/>
            </a:pPr>
            <a:r>
              <a:rPr lang="zh-CN" altLang="en-US" dirty="0"/>
              <a:t>理解电子商务创新的定义、内涵及主要范式。</a:t>
            </a:r>
          </a:p>
          <a:p>
            <a:pPr marL="514350" indent="-514350">
              <a:buFont typeface="+mj-lt"/>
              <a:buAutoNum type="arabicPeriod"/>
            </a:pPr>
            <a:r>
              <a:rPr lang="zh-CN" altLang="en-US" dirty="0"/>
              <a:t>掌握电子商务创新的主要方向与核心思维。</a:t>
            </a:r>
          </a:p>
          <a:p>
            <a:pPr marL="514350" indent="-514350">
              <a:buFont typeface="+mj-lt"/>
              <a:buAutoNum type="arabicPeriod"/>
            </a:pPr>
            <a:r>
              <a:rPr lang="zh-CN" altLang="en-US" dirty="0"/>
              <a:t>能够分析电子商务创新面临的挑战与发展趋势，以及对传统产业的影响。</a:t>
            </a:r>
          </a:p>
        </p:txBody>
      </p:sp>
    </p:spTree>
    <p:extLst>
      <p:ext uri="{BB962C8B-B14F-4D97-AF65-F5344CB8AC3E}">
        <p14:creationId xmlns:p14="http://schemas.microsoft.com/office/powerpoint/2010/main" val="39336125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9B4A1-6D07-DF97-AD21-EDA36BC1E46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E67CDED-F3E2-E718-5BAD-90AA8B025089}"/>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AA6B08B0-6751-06A1-D7F8-3E84A0BA23AA}"/>
              </a:ext>
            </a:extLst>
          </p:cNvPr>
          <p:cNvSpPr>
            <a:spLocks noGrp="1"/>
          </p:cNvSpPr>
          <p:nvPr>
            <p:ph type="body" sz="quarter" idx="10"/>
          </p:nvPr>
        </p:nvSpPr>
        <p:spPr>
          <a:xfrm>
            <a:off x="316702" y="2655504"/>
            <a:ext cx="11558585" cy="2063835"/>
          </a:xfrm>
        </p:spPr>
        <p:txBody>
          <a:bodyPr/>
          <a:lstStyle/>
          <a:p>
            <a:r>
              <a:rPr lang="en-US" altLang="zh-CN" dirty="0"/>
              <a:t>2.1.1</a:t>
            </a:r>
            <a:r>
              <a:rPr lang="zh-CN" altLang="en-US" dirty="0"/>
              <a:t>　电子商务与传统商务的差异</a:t>
            </a:r>
            <a:endParaRPr lang="en-US" altLang="zh-CN" dirty="0"/>
          </a:p>
          <a:p>
            <a:r>
              <a:rPr lang="en-US" altLang="zh-CN" dirty="0"/>
              <a:t>3.</a:t>
            </a:r>
            <a:r>
              <a:rPr lang="zh-CN" altLang="en-US" dirty="0"/>
              <a:t>供应链管理创新</a:t>
            </a:r>
          </a:p>
          <a:p>
            <a:r>
              <a:rPr lang="zh-CN" altLang="en-US" dirty="0"/>
              <a:t>（</a:t>
            </a:r>
            <a:r>
              <a:rPr lang="en-US" altLang="zh-CN" dirty="0"/>
              <a:t>1</a:t>
            </a:r>
            <a:r>
              <a:rPr lang="zh-CN" altLang="en-US" dirty="0"/>
              <a:t>）实时库存管理</a:t>
            </a:r>
            <a:endParaRPr lang="en-US" altLang="zh-CN" dirty="0"/>
          </a:p>
          <a:p>
            <a:r>
              <a:rPr lang="zh-CN" altLang="en-US" dirty="0"/>
              <a:t>（</a:t>
            </a:r>
            <a:r>
              <a:rPr lang="en-US" altLang="zh-CN" dirty="0"/>
              <a:t>2</a:t>
            </a:r>
            <a:r>
              <a:rPr lang="zh-CN" altLang="en-US" dirty="0"/>
              <a:t>）快速物流配送</a:t>
            </a:r>
          </a:p>
        </p:txBody>
      </p:sp>
    </p:spTree>
    <p:extLst>
      <p:ext uri="{BB962C8B-B14F-4D97-AF65-F5344CB8AC3E}">
        <p14:creationId xmlns:p14="http://schemas.microsoft.com/office/powerpoint/2010/main" val="23126542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E1715-B3ED-78FB-0D0F-DB66E83D439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E0B84C4-DC49-5FD5-9C32-6EB077A0C96A}"/>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9FD17AE6-AE90-120C-89BF-F50658A03509}"/>
              </a:ext>
            </a:extLst>
          </p:cNvPr>
          <p:cNvSpPr>
            <a:spLocks noGrp="1"/>
          </p:cNvSpPr>
          <p:nvPr>
            <p:ph type="body" sz="quarter" idx="10"/>
          </p:nvPr>
        </p:nvSpPr>
        <p:spPr>
          <a:xfrm>
            <a:off x="316702" y="2655504"/>
            <a:ext cx="11558585" cy="2063835"/>
          </a:xfrm>
        </p:spPr>
        <p:txBody>
          <a:bodyPr/>
          <a:lstStyle/>
          <a:p>
            <a:r>
              <a:rPr lang="en-US" altLang="zh-CN" dirty="0"/>
              <a:t>2.1.1</a:t>
            </a:r>
            <a:r>
              <a:rPr lang="zh-CN" altLang="en-US" dirty="0"/>
              <a:t>　电子商务与传统商务的差异</a:t>
            </a:r>
            <a:endParaRPr lang="en-US" altLang="zh-CN" dirty="0"/>
          </a:p>
          <a:p>
            <a:r>
              <a:rPr lang="en-US" altLang="zh-CN" dirty="0"/>
              <a:t>4.</a:t>
            </a:r>
            <a:r>
              <a:rPr lang="zh-CN" altLang="en-US" dirty="0"/>
              <a:t>支付方式创新</a:t>
            </a:r>
            <a:endParaRPr lang="en-US" altLang="zh-CN" dirty="0"/>
          </a:p>
          <a:p>
            <a:r>
              <a:rPr lang="zh-CN" altLang="en-US" dirty="0"/>
              <a:t>（</a:t>
            </a:r>
            <a:r>
              <a:rPr lang="en-US" altLang="zh-CN" dirty="0"/>
              <a:t>1</a:t>
            </a:r>
            <a:r>
              <a:rPr lang="zh-CN" altLang="en-US" dirty="0"/>
              <a:t>）电子支付</a:t>
            </a:r>
            <a:endParaRPr lang="en-US" altLang="zh-CN" dirty="0"/>
          </a:p>
          <a:p>
            <a:r>
              <a:rPr lang="zh-CN" altLang="en-US" dirty="0"/>
              <a:t>（</a:t>
            </a:r>
            <a:r>
              <a:rPr lang="en-US" altLang="zh-CN" dirty="0"/>
              <a:t>2</a:t>
            </a:r>
            <a:r>
              <a:rPr lang="zh-CN" altLang="en-US" dirty="0"/>
              <a:t>）移动支付</a:t>
            </a:r>
          </a:p>
        </p:txBody>
      </p:sp>
    </p:spTree>
    <p:extLst>
      <p:ext uri="{BB962C8B-B14F-4D97-AF65-F5344CB8AC3E}">
        <p14:creationId xmlns:p14="http://schemas.microsoft.com/office/powerpoint/2010/main" val="10396612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3C602-8E8A-C8E0-42C1-5E4CB329CE2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AF5ABC1-72BC-1C0A-8D87-E26D18CEF1E0}"/>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B1D26F05-7B08-0468-2653-293749AD5923}"/>
              </a:ext>
            </a:extLst>
          </p:cNvPr>
          <p:cNvSpPr>
            <a:spLocks noGrp="1"/>
          </p:cNvSpPr>
          <p:nvPr>
            <p:ph type="body" sz="quarter" idx="10"/>
          </p:nvPr>
        </p:nvSpPr>
        <p:spPr>
          <a:xfrm>
            <a:off x="316702" y="2655504"/>
            <a:ext cx="11558585" cy="2063835"/>
          </a:xfrm>
        </p:spPr>
        <p:txBody>
          <a:bodyPr/>
          <a:lstStyle/>
          <a:p>
            <a:r>
              <a:rPr lang="en-US" altLang="zh-CN" dirty="0"/>
              <a:t>2.1.1</a:t>
            </a:r>
            <a:r>
              <a:rPr lang="zh-CN" altLang="en-US" dirty="0"/>
              <a:t>　电子商务与传统商务的差异</a:t>
            </a:r>
            <a:endParaRPr lang="en-US" altLang="zh-CN" dirty="0"/>
          </a:p>
          <a:p>
            <a:r>
              <a:rPr lang="en-US" altLang="zh-CN" dirty="0"/>
              <a:t>5.</a:t>
            </a:r>
            <a:r>
              <a:rPr lang="zh-CN" altLang="en-US" dirty="0"/>
              <a:t>客户服务创新</a:t>
            </a:r>
            <a:endParaRPr lang="en-US" altLang="zh-CN" dirty="0"/>
          </a:p>
          <a:p>
            <a:r>
              <a:rPr lang="zh-CN" altLang="en-US" dirty="0"/>
              <a:t>（</a:t>
            </a:r>
            <a:r>
              <a:rPr lang="en-US" altLang="zh-CN" dirty="0"/>
              <a:t>1</a:t>
            </a:r>
            <a:r>
              <a:rPr lang="zh-CN" altLang="en-US" dirty="0"/>
              <a:t>）在线客服</a:t>
            </a:r>
            <a:endParaRPr lang="en-US" altLang="zh-CN" dirty="0"/>
          </a:p>
          <a:p>
            <a:r>
              <a:rPr lang="zh-CN" altLang="en-US" dirty="0"/>
              <a:t>（</a:t>
            </a:r>
            <a:r>
              <a:rPr lang="en-US" altLang="zh-CN" dirty="0"/>
              <a:t>2</a:t>
            </a:r>
            <a:r>
              <a:rPr lang="zh-CN" altLang="en-US" dirty="0"/>
              <a:t>）用户评价系统</a:t>
            </a:r>
            <a:endParaRPr lang="en-US" altLang="zh-CN" dirty="0"/>
          </a:p>
        </p:txBody>
      </p:sp>
    </p:spTree>
    <p:extLst>
      <p:ext uri="{BB962C8B-B14F-4D97-AF65-F5344CB8AC3E}">
        <p14:creationId xmlns:p14="http://schemas.microsoft.com/office/powerpoint/2010/main" val="29139363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26DDB-DBD7-785E-F1FF-C9C5490D8DC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7091613-CADA-01C1-5F64-E2F0CFC6B9B4}"/>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3A318493-33B8-1DA8-EC16-D0D29D759BBC}"/>
              </a:ext>
            </a:extLst>
          </p:cNvPr>
          <p:cNvSpPr>
            <a:spLocks noGrp="1"/>
          </p:cNvSpPr>
          <p:nvPr>
            <p:ph type="body" sz="quarter" idx="10"/>
          </p:nvPr>
        </p:nvSpPr>
        <p:spPr>
          <a:xfrm>
            <a:off x="316702" y="2909421"/>
            <a:ext cx="11558585" cy="1556003"/>
          </a:xfrm>
        </p:spPr>
        <p:txBody>
          <a:bodyPr/>
          <a:lstStyle/>
          <a:p>
            <a:r>
              <a:rPr lang="en-US" altLang="zh-CN" dirty="0"/>
              <a:t>2.1.2</a:t>
            </a:r>
            <a:r>
              <a:rPr lang="zh-CN" altLang="en-US" dirty="0"/>
              <a:t>　按交易对象划分的模式创新</a:t>
            </a:r>
            <a:endParaRPr lang="en-US" altLang="zh-CN" dirty="0"/>
          </a:p>
          <a:p>
            <a:r>
              <a:rPr lang="zh-CN" altLang="en-US" dirty="0"/>
              <a:t>电子商务的模式有很多种，按交易对象可分为</a:t>
            </a:r>
            <a:r>
              <a:rPr lang="en-US" altLang="zh-CN" dirty="0"/>
              <a:t>B2C</a:t>
            </a:r>
            <a:r>
              <a:rPr lang="zh-CN" altLang="en-US" dirty="0"/>
              <a:t>、</a:t>
            </a:r>
            <a:r>
              <a:rPr lang="en-US" altLang="zh-CN" dirty="0"/>
              <a:t>B2B</a:t>
            </a:r>
            <a:r>
              <a:rPr lang="zh-CN" altLang="en-US" dirty="0"/>
              <a:t>、</a:t>
            </a:r>
            <a:r>
              <a:rPr lang="en-US" altLang="zh-CN" dirty="0"/>
              <a:t>C2C</a:t>
            </a:r>
            <a:r>
              <a:rPr lang="zh-CN" altLang="en-US" dirty="0"/>
              <a:t>和</a:t>
            </a:r>
            <a:r>
              <a:rPr lang="en-US" altLang="zh-CN" dirty="0"/>
              <a:t>O2O</a:t>
            </a:r>
            <a:r>
              <a:rPr lang="zh-CN" altLang="en-US" dirty="0"/>
              <a:t>等几类。这些基础交易模式各有特点，均包含一些创新点。</a:t>
            </a:r>
            <a:endParaRPr lang="en-US" altLang="zh-CN" dirty="0"/>
          </a:p>
        </p:txBody>
      </p:sp>
    </p:spTree>
    <p:extLst>
      <p:ext uri="{BB962C8B-B14F-4D97-AF65-F5344CB8AC3E}">
        <p14:creationId xmlns:p14="http://schemas.microsoft.com/office/powerpoint/2010/main" val="22002453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4B69F-DBDE-8707-8065-7C0300D45C2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AA7F592-C9A0-92BE-B689-98D6DA18810A}"/>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3C6ED43C-A29A-369B-3BDD-B63D399D8965}"/>
              </a:ext>
            </a:extLst>
          </p:cNvPr>
          <p:cNvSpPr>
            <a:spLocks noGrp="1"/>
          </p:cNvSpPr>
          <p:nvPr>
            <p:ph type="body" sz="quarter" idx="10"/>
          </p:nvPr>
        </p:nvSpPr>
        <p:spPr>
          <a:xfrm>
            <a:off x="316702" y="2401590"/>
            <a:ext cx="11558585" cy="2571666"/>
          </a:xfrm>
        </p:spPr>
        <p:txBody>
          <a:bodyPr/>
          <a:lstStyle/>
          <a:p>
            <a:r>
              <a:rPr lang="en-US" altLang="zh-CN" dirty="0"/>
              <a:t>2.1.2</a:t>
            </a:r>
            <a:r>
              <a:rPr lang="zh-CN" altLang="en-US" dirty="0"/>
              <a:t>　按交易对象划分的模式创新</a:t>
            </a:r>
            <a:endParaRPr lang="en-US" altLang="zh-CN" dirty="0"/>
          </a:p>
          <a:p>
            <a:r>
              <a:rPr lang="en-US" altLang="zh-CN" dirty="0"/>
              <a:t>1. B2C——</a:t>
            </a:r>
            <a:r>
              <a:rPr lang="zh-CN" altLang="en-US" dirty="0"/>
              <a:t>电子商务的主流形式</a:t>
            </a:r>
            <a:endParaRPr lang="en-US" altLang="zh-CN" dirty="0"/>
          </a:p>
          <a:p>
            <a:r>
              <a:rPr lang="zh-CN" altLang="en-US" dirty="0"/>
              <a:t>（</a:t>
            </a:r>
            <a:r>
              <a:rPr lang="en-US" altLang="zh-CN" dirty="0"/>
              <a:t>1</a:t>
            </a:r>
            <a:r>
              <a:rPr lang="zh-CN" altLang="en-US" dirty="0"/>
              <a:t>）</a:t>
            </a:r>
            <a:r>
              <a:rPr lang="en-US" altLang="zh-CN" dirty="0"/>
              <a:t>B2C</a:t>
            </a:r>
            <a:r>
              <a:rPr lang="zh-CN" altLang="en-US" dirty="0"/>
              <a:t>模式的特点</a:t>
            </a:r>
            <a:endParaRPr lang="en-US" altLang="zh-CN" dirty="0"/>
          </a:p>
          <a:p>
            <a:r>
              <a:rPr lang="zh-CN" altLang="en-US" dirty="0"/>
              <a:t>（</a:t>
            </a:r>
            <a:r>
              <a:rPr lang="en-US" altLang="zh-CN" dirty="0"/>
              <a:t>2</a:t>
            </a:r>
            <a:r>
              <a:rPr lang="zh-CN" altLang="en-US" dirty="0"/>
              <a:t>）</a:t>
            </a:r>
            <a:r>
              <a:rPr lang="en-US" altLang="zh-CN" dirty="0"/>
              <a:t>B2C</a:t>
            </a:r>
            <a:r>
              <a:rPr lang="zh-CN" altLang="en-US" dirty="0"/>
              <a:t>模式的运营流程</a:t>
            </a:r>
            <a:endParaRPr lang="en-US" altLang="zh-CN" dirty="0"/>
          </a:p>
          <a:p>
            <a:r>
              <a:rPr lang="zh-CN" altLang="en-US" dirty="0"/>
              <a:t>（</a:t>
            </a:r>
            <a:r>
              <a:rPr lang="en-US" altLang="zh-CN" dirty="0"/>
              <a:t>3</a:t>
            </a:r>
            <a:r>
              <a:rPr lang="zh-CN" altLang="en-US" dirty="0"/>
              <a:t>）</a:t>
            </a:r>
            <a:r>
              <a:rPr lang="en-US" altLang="zh-CN" dirty="0"/>
              <a:t>B2C</a:t>
            </a:r>
            <a:r>
              <a:rPr lang="zh-CN" altLang="en-US" dirty="0"/>
              <a:t>模式的优势</a:t>
            </a:r>
            <a:endParaRPr lang="en-US" altLang="zh-CN" dirty="0"/>
          </a:p>
        </p:txBody>
      </p:sp>
    </p:spTree>
    <p:extLst>
      <p:ext uri="{BB962C8B-B14F-4D97-AF65-F5344CB8AC3E}">
        <p14:creationId xmlns:p14="http://schemas.microsoft.com/office/powerpoint/2010/main" val="40932367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4E98A-A889-221E-B0A2-760F360F294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06334FB-6BE9-2E98-978A-B6CEFCF2F57B}"/>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15023AEB-9A2C-B7CA-8984-7F18E4DB7DE8}"/>
              </a:ext>
            </a:extLst>
          </p:cNvPr>
          <p:cNvSpPr>
            <a:spLocks noGrp="1"/>
          </p:cNvSpPr>
          <p:nvPr>
            <p:ph type="body" sz="quarter" idx="10"/>
          </p:nvPr>
        </p:nvSpPr>
        <p:spPr>
          <a:xfrm>
            <a:off x="316702" y="2401590"/>
            <a:ext cx="11558585" cy="2571666"/>
          </a:xfrm>
        </p:spPr>
        <p:txBody>
          <a:bodyPr/>
          <a:lstStyle/>
          <a:p>
            <a:r>
              <a:rPr lang="en-US" altLang="zh-CN" dirty="0"/>
              <a:t>2.1.2</a:t>
            </a:r>
            <a:r>
              <a:rPr lang="zh-CN" altLang="en-US" dirty="0"/>
              <a:t>　按交易对象划分的模式创新</a:t>
            </a:r>
            <a:endParaRPr lang="en-US" altLang="zh-CN" dirty="0"/>
          </a:p>
          <a:p>
            <a:r>
              <a:rPr lang="en-US" altLang="zh-CN" dirty="0"/>
              <a:t>2. B2B——</a:t>
            </a:r>
            <a:r>
              <a:rPr lang="zh-CN" altLang="en-US" dirty="0"/>
              <a:t>互联网批发或分销</a:t>
            </a:r>
            <a:endParaRPr lang="en-US" altLang="zh-CN" dirty="0"/>
          </a:p>
          <a:p>
            <a:r>
              <a:rPr lang="zh-CN" altLang="en-US" dirty="0"/>
              <a:t>（</a:t>
            </a:r>
            <a:r>
              <a:rPr lang="en-US" altLang="zh-CN" dirty="0"/>
              <a:t>1</a:t>
            </a:r>
            <a:r>
              <a:rPr lang="zh-CN" altLang="en-US" dirty="0"/>
              <a:t>）</a:t>
            </a:r>
            <a:r>
              <a:rPr lang="en-US" altLang="zh-CN" dirty="0"/>
              <a:t>B2B</a:t>
            </a:r>
            <a:r>
              <a:rPr lang="zh-CN" altLang="en-US" dirty="0"/>
              <a:t>模式的特点</a:t>
            </a:r>
            <a:endParaRPr lang="en-US" altLang="zh-CN" dirty="0"/>
          </a:p>
          <a:p>
            <a:r>
              <a:rPr lang="zh-CN" altLang="en-US" dirty="0"/>
              <a:t>（</a:t>
            </a:r>
            <a:r>
              <a:rPr lang="en-US" altLang="zh-CN" dirty="0"/>
              <a:t>2</a:t>
            </a:r>
            <a:r>
              <a:rPr lang="zh-CN" altLang="en-US" dirty="0"/>
              <a:t>）</a:t>
            </a:r>
            <a:r>
              <a:rPr lang="en-US" altLang="zh-CN" dirty="0"/>
              <a:t>B2B</a:t>
            </a:r>
            <a:r>
              <a:rPr lang="zh-CN" altLang="en-US" dirty="0"/>
              <a:t>模式的运营流程</a:t>
            </a:r>
            <a:endParaRPr lang="en-US" altLang="zh-CN" dirty="0"/>
          </a:p>
          <a:p>
            <a:r>
              <a:rPr lang="zh-CN" altLang="en-US" dirty="0"/>
              <a:t>（</a:t>
            </a:r>
            <a:r>
              <a:rPr lang="en-US" altLang="zh-CN" dirty="0"/>
              <a:t>3</a:t>
            </a:r>
            <a:r>
              <a:rPr lang="zh-CN" altLang="en-US" dirty="0"/>
              <a:t>）</a:t>
            </a:r>
            <a:r>
              <a:rPr lang="en-US" altLang="zh-CN" dirty="0"/>
              <a:t>B2B</a:t>
            </a:r>
            <a:r>
              <a:rPr lang="zh-CN" altLang="en-US" dirty="0"/>
              <a:t>模式的优势</a:t>
            </a:r>
            <a:endParaRPr lang="en-US" altLang="zh-CN" dirty="0"/>
          </a:p>
        </p:txBody>
      </p:sp>
    </p:spTree>
    <p:extLst>
      <p:ext uri="{BB962C8B-B14F-4D97-AF65-F5344CB8AC3E}">
        <p14:creationId xmlns:p14="http://schemas.microsoft.com/office/powerpoint/2010/main" val="17133047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5B74C-FB97-1A3B-5C4E-95C929B6F74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9C88C89-85C4-8999-41B2-DF578D848455}"/>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5449A7EA-E32A-7ABD-2776-C2FFB031E7DC}"/>
              </a:ext>
            </a:extLst>
          </p:cNvPr>
          <p:cNvSpPr>
            <a:spLocks noGrp="1"/>
          </p:cNvSpPr>
          <p:nvPr>
            <p:ph type="body" sz="quarter" idx="10"/>
          </p:nvPr>
        </p:nvSpPr>
        <p:spPr>
          <a:xfrm>
            <a:off x="316702" y="2401591"/>
            <a:ext cx="11558585" cy="2571666"/>
          </a:xfrm>
        </p:spPr>
        <p:txBody>
          <a:bodyPr/>
          <a:lstStyle/>
          <a:p>
            <a:r>
              <a:rPr lang="en-US" altLang="zh-CN" dirty="0"/>
              <a:t>2.1.2</a:t>
            </a:r>
            <a:r>
              <a:rPr lang="zh-CN" altLang="en-US" dirty="0"/>
              <a:t>　按交易对象划分的模式创新</a:t>
            </a:r>
            <a:endParaRPr lang="en-US" altLang="zh-CN" dirty="0"/>
          </a:p>
          <a:p>
            <a:r>
              <a:rPr lang="en-US" altLang="zh-CN" dirty="0"/>
              <a:t>3. C2C——</a:t>
            </a:r>
            <a:r>
              <a:rPr lang="zh-CN" altLang="en-US" dirty="0"/>
              <a:t>消费者与消费者之间的电子商务</a:t>
            </a:r>
            <a:endParaRPr lang="en-US" altLang="zh-CN" dirty="0"/>
          </a:p>
          <a:p>
            <a:r>
              <a:rPr lang="zh-CN" altLang="en-US" dirty="0"/>
              <a:t>（</a:t>
            </a:r>
            <a:r>
              <a:rPr lang="en-US" altLang="zh-CN" dirty="0"/>
              <a:t>1</a:t>
            </a:r>
            <a:r>
              <a:rPr lang="zh-CN" altLang="en-US" dirty="0"/>
              <a:t>）</a:t>
            </a:r>
            <a:r>
              <a:rPr lang="en-US" altLang="zh-CN" dirty="0"/>
              <a:t>C2C</a:t>
            </a:r>
            <a:r>
              <a:rPr lang="zh-CN" altLang="en-US" dirty="0"/>
              <a:t>模式的特点</a:t>
            </a:r>
            <a:endParaRPr lang="en-US" altLang="zh-CN" dirty="0"/>
          </a:p>
          <a:p>
            <a:r>
              <a:rPr lang="zh-CN" altLang="en-US" dirty="0"/>
              <a:t>（</a:t>
            </a:r>
            <a:r>
              <a:rPr lang="en-US" altLang="zh-CN" dirty="0"/>
              <a:t>2</a:t>
            </a:r>
            <a:r>
              <a:rPr lang="zh-CN" altLang="en-US" dirty="0"/>
              <a:t>）</a:t>
            </a:r>
            <a:r>
              <a:rPr lang="en-US" altLang="zh-CN" dirty="0"/>
              <a:t>C2C</a:t>
            </a:r>
            <a:r>
              <a:rPr lang="zh-CN" altLang="en-US" dirty="0"/>
              <a:t>模式的运营流程</a:t>
            </a:r>
            <a:endParaRPr lang="en-US" altLang="zh-CN" dirty="0"/>
          </a:p>
          <a:p>
            <a:r>
              <a:rPr lang="zh-CN" altLang="en-US" dirty="0"/>
              <a:t>（</a:t>
            </a:r>
            <a:r>
              <a:rPr lang="en-US" altLang="zh-CN" dirty="0"/>
              <a:t>3</a:t>
            </a:r>
            <a:r>
              <a:rPr lang="zh-CN" altLang="en-US" dirty="0"/>
              <a:t>）</a:t>
            </a:r>
            <a:r>
              <a:rPr lang="en-US" altLang="zh-CN" dirty="0"/>
              <a:t>C2C</a:t>
            </a:r>
            <a:r>
              <a:rPr lang="zh-CN" altLang="en-US" dirty="0"/>
              <a:t>模式的优势</a:t>
            </a:r>
            <a:endParaRPr lang="en-US" altLang="zh-CN" dirty="0"/>
          </a:p>
        </p:txBody>
      </p:sp>
    </p:spTree>
    <p:extLst>
      <p:ext uri="{BB962C8B-B14F-4D97-AF65-F5344CB8AC3E}">
        <p14:creationId xmlns:p14="http://schemas.microsoft.com/office/powerpoint/2010/main" val="12448897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DB9A7-B1FB-413A-5CC2-98F9F14014F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6A498C3-E6EC-3FC0-4D1E-A30C53498E2C}"/>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13D7F188-EB9A-F606-881D-722537376D05}"/>
              </a:ext>
            </a:extLst>
          </p:cNvPr>
          <p:cNvSpPr>
            <a:spLocks noGrp="1"/>
          </p:cNvSpPr>
          <p:nvPr>
            <p:ph type="body" sz="quarter" idx="10"/>
          </p:nvPr>
        </p:nvSpPr>
        <p:spPr>
          <a:xfrm>
            <a:off x="316702" y="2401592"/>
            <a:ext cx="11558585" cy="2571666"/>
          </a:xfrm>
        </p:spPr>
        <p:txBody>
          <a:bodyPr/>
          <a:lstStyle/>
          <a:p>
            <a:r>
              <a:rPr lang="en-US" altLang="zh-CN" dirty="0"/>
              <a:t>2.1.2</a:t>
            </a:r>
            <a:r>
              <a:rPr lang="zh-CN" altLang="en-US" dirty="0"/>
              <a:t>　按交易对象划分的模式创新</a:t>
            </a:r>
            <a:endParaRPr lang="en-US" altLang="zh-CN" dirty="0"/>
          </a:p>
          <a:p>
            <a:r>
              <a:rPr lang="en-US" altLang="zh-CN" dirty="0"/>
              <a:t>4. O2O——</a:t>
            </a:r>
            <a:r>
              <a:rPr lang="zh-CN" altLang="en-US" dirty="0"/>
              <a:t>线上与线下的深度融合</a:t>
            </a:r>
            <a:endParaRPr lang="en-US" altLang="zh-CN" dirty="0"/>
          </a:p>
          <a:p>
            <a:r>
              <a:rPr lang="zh-CN" altLang="en-US" dirty="0"/>
              <a:t>（</a:t>
            </a:r>
            <a:r>
              <a:rPr lang="en-US" altLang="zh-CN" dirty="0"/>
              <a:t>1</a:t>
            </a:r>
            <a:r>
              <a:rPr lang="zh-CN" altLang="en-US" dirty="0"/>
              <a:t>）</a:t>
            </a:r>
            <a:r>
              <a:rPr lang="en-US" altLang="zh-CN" dirty="0"/>
              <a:t>O2O</a:t>
            </a:r>
            <a:r>
              <a:rPr lang="zh-CN" altLang="en-US" dirty="0"/>
              <a:t>模式的特点</a:t>
            </a:r>
            <a:endParaRPr lang="en-US" altLang="zh-CN" dirty="0"/>
          </a:p>
          <a:p>
            <a:r>
              <a:rPr lang="zh-CN" altLang="en-US" dirty="0"/>
              <a:t>（</a:t>
            </a:r>
            <a:r>
              <a:rPr lang="en-US" altLang="zh-CN" dirty="0"/>
              <a:t>2</a:t>
            </a:r>
            <a:r>
              <a:rPr lang="zh-CN" altLang="en-US" dirty="0"/>
              <a:t>）</a:t>
            </a:r>
            <a:r>
              <a:rPr lang="en-US" altLang="zh-CN" dirty="0"/>
              <a:t>O2O</a:t>
            </a:r>
            <a:r>
              <a:rPr lang="zh-CN" altLang="en-US" dirty="0"/>
              <a:t>模式的运营流程</a:t>
            </a:r>
            <a:endParaRPr lang="en-US" altLang="zh-CN" dirty="0"/>
          </a:p>
          <a:p>
            <a:r>
              <a:rPr lang="zh-CN" altLang="en-US" dirty="0"/>
              <a:t>（</a:t>
            </a:r>
            <a:r>
              <a:rPr lang="en-US" altLang="zh-CN" dirty="0"/>
              <a:t>3</a:t>
            </a:r>
            <a:r>
              <a:rPr lang="zh-CN" altLang="en-US" dirty="0"/>
              <a:t>）</a:t>
            </a:r>
            <a:r>
              <a:rPr lang="en-US" altLang="zh-CN" dirty="0"/>
              <a:t>O2O</a:t>
            </a:r>
            <a:r>
              <a:rPr lang="zh-CN" altLang="en-US" dirty="0"/>
              <a:t>模式的优势</a:t>
            </a:r>
            <a:endParaRPr lang="en-US" altLang="zh-CN" dirty="0"/>
          </a:p>
        </p:txBody>
      </p:sp>
    </p:spTree>
    <p:extLst>
      <p:ext uri="{BB962C8B-B14F-4D97-AF65-F5344CB8AC3E}">
        <p14:creationId xmlns:p14="http://schemas.microsoft.com/office/powerpoint/2010/main" val="3423234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5F4C8-86EF-B4C8-0397-F5ED2530150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BCDCDD5-8185-6A14-C7EA-1196BFB96BCB}"/>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9D4B9822-4FF1-DA36-D8FA-530AA18E1601}"/>
              </a:ext>
            </a:extLst>
          </p:cNvPr>
          <p:cNvSpPr>
            <a:spLocks noGrp="1"/>
          </p:cNvSpPr>
          <p:nvPr>
            <p:ph type="body" sz="quarter" idx="10"/>
          </p:nvPr>
        </p:nvSpPr>
        <p:spPr>
          <a:xfrm>
            <a:off x="316702" y="1132015"/>
            <a:ext cx="11558585" cy="5110823"/>
          </a:xfrm>
        </p:spPr>
        <p:txBody>
          <a:bodyPr/>
          <a:lstStyle/>
          <a:p>
            <a:r>
              <a:rPr lang="en-US" altLang="zh-CN" dirty="0"/>
              <a:t>2.1.3</a:t>
            </a:r>
            <a:r>
              <a:rPr lang="zh-CN" altLang="en-US" dirty="0"/>
              <a:t>　按流量划分的模式创新</a:t>
            </a:r>
            <a:endParaRPr lang="en-US" altLang="zh-CN" dirty="0"/>
          </a:p>
          <a:p>
            <a:r>
              <a:rPr lang="en-US" altLang="zh-CN" dirty="0"/>
              <a:t>20</a:t>
            </a:r>
            <a:r>
              <a:rPr lang="zh-CN" altLang="en-US" dirty="0"/>
              <a:t>世纪</a:t>
            </a:r>
            <a:r>
              <a:rPr lang="en-US" altLang="zh-CN" dirty="0"/>
              <a:t>90</a:t>
            </a:r>
            <a:r>
              <a:rPr lang="zh-CN" altLang="en-US" dirty="0"/>
              <a:t>年代以前，流量主要来源就是线下门店，其位置好才能人流多，商家的竞争优势就在于占领商圈、旺铺和好地段。互联网出现后，尤其是电商的出现，线上流量开始冲击传统线下零售。</a:t>
            </a:r>
          </a:p>
          <a:p>
            <a:r>
              <a:rPr lang="zh-CN" altLang="en-US" dirty="0"/>
              <a:t>在基础交易模式之上，平台根据其核心竞争优势（如流量来源），发展出各具特色的运营模式。这种按流量划分的电子商务平台可分为以下几大类型。流量巨头主导型如阿里巴巴、腾讯系电商等，凭借庞大的用户流量和完善的生态系统占据着重要地位；垂直领域流量型聚焦特定产品或服务，精准定位用户群体，用户黏性高；社交流量驱动型以拼多多等为代表，利用社交关系网络快速传播商品信息；内容流量转化型通过优质内容吸引流量并转化为购买行为。</a:t>
            </a:r>
            <a:endParaRPr lang="en-US" altLang="zh-CN" dirty="0"/>
          </a:p>
        </p:txBody>
      </p:sp>
    </p:spTree>
    <p:extLst>
      <p:ext uri="{BB962C8B-B14F-4D97-AF65-F5344CB8AC3E}">
        <p14:creationId xmlns:p14="http://schemas.microsoft.com/office/powerpoint/2010/main" val="37983567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BD1E69-BC02-E23A-C22A-BEDD6D1E543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4177B06-7D5E-41C9-E0E9-C28B17BCD026}"/>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78EB4980-EFD7-4EE4-FA35-2D8A18BC8E62}"/>
              </a:ext>
            </a:extLst>
          </p:cNvPr>
          <p:cNvSpPr>
            <a:spLocks noGrp="1"/>
          </p:cNvSpPr>
          <p:nvPr>
            <p:ph type="body" sz="quarter" idx="10"/>
          </p:nvPr>
        </p:nvSpPr>
        <p:spPr>
          <a:xfrm>
            <a:off x="316702" y="1893763"/>
            <a:ext cx="11558585" cy="3587329"/>
          </a:xfrm>
        </p:spPr>
        <p:txBody>
          <a:bodyPr/>
          <a:lstStyle/>
          <a:p>
            <a:r>
              <a:rPr lang="en-US" altLang="zh-CN" dirty="0"/>
              <a:t>2.1.3</a:t>
            </a:r>
            <a:r>
              <a:rPr lang="zh-CN" altLang="en-US" dirty="0"/>
              <a:t>　按流量划分的模式创新</a:t>
            </a:r>
            <a:endParaRPr lang="en-US" altLang="zh-CN" dirty="0"/>
          </a:p>
          <a:p>
            <a:r>
              <a:rPr lang="en-US" altLang="zh-CN" dirty="0"/>
              <a:t>1.</a:t>
            </a:r>
            <a:r>
              <a:rPr lang="zh-CN" altLang="en-US" dirty="0"/>
              <a:t>流量巨头主导型模式</a:t>
            </a:r>
            <a:endParaRPr lang="en-US" altLang="zh-CN" dirty="0"/>
          </a:p>
          <a:p>
            <a:pPr marL="1074738" indent="-342900">
              <a:buSzPct val="80000"/>
              <a:buFont typeface="Wingdings" panose="05000000000000000000" pitchFamily="2" charset="2"/>
              <a:buChar char="l"/>
            </a:pPr>
            <a:r>
              <a:rPr lang="zh-CN" altLang="en-US" dirty="0"/>
              <a:t>流量优势明显</a:t>
            </a:r>
            <a:endParaRPr lang="en-US" altLang="zh-CN" dirty="0"/>
          </a:p>
          <a:p>
            <a:pPr marL="1074738" indent="-342900">
              <a:buSzPct val="80000"/>
              <a:buFont typeface="Wingdings" panose="05000000000000000000" pitchFamily="2" charset="2"/>
              <a:buChar char="l"/>
            </a:pPr>
            <a:r>
              <a:rPr lang="zh-CN" altLang="en-US" dirty="0"/>
              <a:t>生态系统完善</a:t>
            </a:r>
            <a:endParaRPr lang="en-US" altLang="zh-CN" dirty="0"/>
          </a:p>
          <a:p>
            <a:pPr marL="1074738" indent="-342900">
              <a:buSzPct val="80000"/>
              <a:buFont typeface="Wingdings" panose="05000000000000000000" pitchFamily="2" charset="2"/>
              <a:buChar char="l"/>
            </a:pPr>
            <a:r>
              <a:rPr lang="zh-CN" altLang="en-US" dirty="0"/>
              <a:t>数据资源丰富</a:t>
            </a:r>
            <a:endParaRPr lang="en-US" altLang="zh-CN" dirty="0"/>
          </a:p>
          <a:p>
            <a:pPr marL="731838" indent="0">
              <a:buSzPct val="80000"/>
            </a:pPr>
            <a:r>
              <a:rPr lang="zh-CN" altLang="en-US" dirty="0"/>
              <a:t>（</a:t>
            </a:r>
            <a:r>
              <a:rPr lang="en-US" altLang="zh-CN" dirty="0"/>
              <a:t>1</a:t>
            </a:r>
            <a:r>
              <a:rPr lang="zh-CN" altLang="en-US" dirty="0"/>
              <a:t>）阿里巴巴</a:t>
            </a:r>
            <a:endParaRPr lang="en-US" altLang="zh-CN" dirty="0"/>
          </a:p>
          <a:p>
            <a:pPr marL="731838" indent="0">
              <a:buSzPct val="80000"/>
            </a:pPr>
            <a:r>
              <a:rPr lang="zh-CN" altLang="en-US" dirty="0"/>
              <a:t>（</a:t>
            </a:r>
            <a:r>
              <a:rPr lang="en-US" altLang="zh-CN" dirty="0"/>
              <a:t>2</a:t>
            </a:r>
            <a:r>
              <a:rPr lang="zh-CN" altLang="en-US" dirty="0"/>
              <a:t>）腾讯</a:t>
            </a:r>
            <a:endParaRPr lang="en-US" altLang="zh-CN" dirty="0"/>
          </a:p>
        </p:txBody>
      </p:sp>
    </p:spTree>
    <p:extLst>
      <p:ext uri="{BB962C8B-B14F-4D97-AF65-F5344CB8AC3E}">
        <p14:creationId xmlns:p14="http://schemas.microsoft.com/office/powerpoint/2010/main" val="12277820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678E4-CB1C-F5E8-8AA5-A7F3B754F145}"/>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5EB97D59-C5CF-6695-27D3-1B51E461BB13}"/>
              </a:ext>
            </a:extLst>
          </p:cNvPr>
          <p:cNvPicPr>
            <a:picLocks noGrp="1" noChangeAspect="1"/>
          </p:cNvPicPr>
          <p:nvPr>
            <p:ph type="pic" sz="quarter" idx="12"/>
          </p:nvPr>
        </p:nvPicPr>
        <p:blipFill rotWithShape="1">
          <a:blip r:embed="rId2"/>
          <a:srcRect l="-38022" r="-38022"/>
          <a:stretch>
            <a:fillRect/>
          </a:stretch>
        </p:blipFill>
        <p:spPr>
          <a:prstGeom prst="rect">
            <a:avLst/>
          </a:prstGeom>
        </p:spPr>
      </p:pic>
    </p:spTree>
    <p:extLst>
      <p:ext uri="{BB962C8B-B14F-4D97-AF65-F5344CB8AC3E}">
        <p14:creationId xmlns:p14="http://schemas.microsoft.com/office/powerpoint/2010/main" val="7722036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61C05-EC97-75AD-3B8D-855033583D6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439F687-777E-8AAF-4B9E-6C676E2F26E0}"/>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A08FC718-468D-079B-6E91-E2D95D643CA5}"/>
              </a:ext>
            </a:extLst>
          </p:cNvPr>
          <p:cNvSpPr>
            <a:spLocks noGrp="1"/>
          </p:cNvSpPr>
          <p:nvPr>
            <p:ph type="body" sz="quarter" idx="10"/>
          </p:nvPr>
        </p:nvSpPr>
        <p:spPr>
          <a:xfrm>
            <a:off x="316702" y="1893763"/>
            <a:ext cx="11558585" cy="3587329"/>
          </a:xfrm>
        </p:spPr>
        <p:txBody>
          <a:bodyPr/>
          <a:lstStyle/>
          <a:p>
            <a:r>
              <a:rPr lang="en-US" altLang="zh-CN" dirty="0"/>
              <a:t>2.1.3</a:t>
            </a:r>
            <a:r>
              <a:rPr lang="zh-CN" altLang="en-US" dirty="0"/>
              <a:t>　按流量划分的模式创新</a:t>
            </a:r>
            <a:endParaRPr lang="en-US" altLang="zh-CN" dirty="0"/>
          </a:p>
          <a:p>
            <a:r>
              <a:rPr lang="en-US" altLang="zh-CN" dirty="0"/>
              <a:t>2.</a:t>
            </a:r>
            <a:r>
              <a:rPr lang="zh-CN" altLang="en-US" dirty="0"/>
              <a:t>垂直领域流量型模式</a:t>
            </a:r>
            <a:endParaRPr lang="en-US" altLang="zh-CN" dirty="0"/>
          </a:p>
          <a:p>
            <a:pPr marL="1074738" indent="-342900">
              <a:buSzPct val="80000"/>
              <a:buFont typeface="Wingdings" panose="05000000000000000000" pitchFamily="2" charset="2"/>
              <a:buChar char="l"/>
            </a:pPr>
            <a:r>
              <a:rPr lang="zh-CN" altLang="en-US" dirty="0"/>
              <a:t>精准定位</a:t>
            </a:r>
            <a:endParaRPr lang="en-US" altLang="zh-CN" dirty="0"/>
          </a:p>
          <a:p>
            <a:pPr marL="1074738" indent="-342900">
              <a:buSzPct val="80000"/>
              <a:buFont typeface="Wingdings" panose="05000000000000000000" pitchFamily="2" charset="2"/>
              <a:buChar char="l"/>
            </a:pPr>
            <a:r>
              <a:rPr lang="zh-CN" altLang="en-US" dirty="0"/>
              <a:t>用户黏性高</a:t>
            </a:r>
            <a:endParaRPr lang="en-US" altLang="zh-CN" dirty="0"/>
          </a:p>
          <a:p>
            <a:pPr marL="1074738" indent="-342900">
              <a:buSzPct val="80000"/>
              <a:buFont typeface="Wingdings" panose="05000000000000000000" pitchFamily="2" charset="2"/>
              <a:buChar char="l"/>
            </a:pPr>
            <a:r>
              <a:rPr lang="zh-CN" altLang="en-US" dirty="0"/>
              <a:t>竞争相对较小</a:t>
            </a:r>
            <a:endParaRPr lang="en-US" altLang="zh-CN" dirty="0"/>
          </a:p>
          <a:p>
            <a:pPr marL="731838" indent="0">
              <a:buSzPct val="80000"/>
            </a:pPr>
            <a:r>
              <a:rPr lang="zh-CN" altLang="en-US" dirty="0"/>
              <a:t>（</a:t>
            </a:r>
            <a:r>
              <a:rPr lang="en-US" altLang="zh-CN" dirty="0"/>
              <a:t>1</a:t>
            </a:r>
            <a:r>
              <a:rPr lang="zh-CN" altLang="en-US" dirty="0"/>
              <a:t>）小红书</a:t>
            </a:r>
            <a:endParaRPr lang="en-US" altLang="zh-CN" dirty="0"/>
          </a:p>
          <a:p>
            <a:pPr marL="731838" indent="0">
              <a:buSzPct val="80000"/>
            </a:pPr>
            <a:r>
              <a:rPr lang="zh-CN" altLang="en-US" dirty="0"/>
              <a:t>（</a:t>
            </a:r>
            <a:r>
              <a:rPr lang="en-US" altLang="zh-CN" dirty="0"/>
              <a:t>2</a:t>
            </a:r>
            <a:r>
              <a:rPr lang="zh-CN" altLang="en-US" dirty="0"/>
              <a:t>）宝宝树</a:t>
            </a:r>
            <a:endParaRPr lang="en-US" altLang="zh-CN" dirty="0"/>
          </a:p>
        </p:txBody>
      </p:sp>
    </p:spTree>
    <p:extLst>
      <p:ext uri="{BB962C8B-B14F-4D97-AF65-F5344CB8AC3E}">
        <p14:creationId xmlns:p14="http://schemas.microsoft.com/office/powerpoint/2010/main" val="39473510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1C4A6-51BA-65CD-23F0-5C0DDFE13DE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86EACA0-E080-8AEF-A571-EF76B09CCA9E}"/>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971A628C-DA16-EDC2-70D3-F6CB94691A9F}"/>
              </a:ext>
            </a:extLst>
          </p:cNvPr>
          <p:cNvSpPr>
            <a:spLocks noGrp="1"/>
          </p:cNvSpPr>
          <p:nvPr>
            <p:ph type="body" sz="quarter" idx="10"/>
          </p:nvPr>
        </p:nvSpPr>
        <p:spPr>
          <a:xfrm>
            <a:off x="316702" y="1893764"/>
            <a:ext cx="11558585" cy="3587329"/>
          </a:xfrm>
        </p:spPr>
        <p:txBody>
          <a:bodyPr/>
          <a:lstStyle/>
          <a:p>
            <a:r>
              <a:rPr lang="en-US" altLang="zh-CN" dirty="0"/>
              <a:t>2.1.3</a:t>
            </a:r>
            <a:r>
              <a:rPr lang="zh-CN" altLang="en-US" dirty="0"/>
              <a:t>　按流量划分的模式创新</a:t>
            </a:r>
            <a:endParaRPr lang="en-US" altLang="zh-CN" dirty="0"/>
          </a:p>
          <a:p>
            <a:r>
              <a:rPr lang="en-US" altLang="zh-CN" dirty="0"/>
              <a:t>3.</a:t>
            </a:r>
            <a:r>
              <a:rPr lang="zh-CN" altLang="en-US" dirty="0"/>
              <a:t>社交流量驱动型模式</a:t>
            </a:r>
            <a:endParaRPr lang="en-US" altLang="zh-CN" dirty="0"/>
          </a:p>
          <a:p>
            <a:pPr marL="1074738" indent="-342900">
              <a:buSzPct val="80000"/>
              <a:buFont typeface="Wingdings" panose="05000000000000000000" pitchFamily="2" charset="2"/>
              <a:buChar char="l"/>
            </a:pPr>
            <a:r>
              <a:rPr lang="zh-CN" altLang="en-US" dirty="0"/>
              <a:t>社交互动性强</a:t>
            </a:r>
            <a:endParaRPr lang="en-US" altLang="zh-CN" dirty="0"/>
          </a:p>
          <a:p>
            <a:pPr marL="1074738" indent="-342900">
              <a:buSzPct val="80000"/>
              <a:buFont typeface="Wingdings" panose="05000000000000000000" pitchFamily="2" charset="2"/>
              <a:buChar char="l"/>
            </a:pPr>
            <a:r>
              <a:rPr lang="zh-CN" altLang="en-US" dirty="0"/>
              <a:t>传播速度快</a:t>
            </a:r>
            <a:endParaRPr lang="en-US" altLang="zh-CN" dirty="0"/>
          </a:p>
          <a:p>
            <a:pPr marL="1074738" indent="-342900">
              <a:buSzPct val="80000"/>
              <a:buFont typeface="Wingdings" panose="05000000000000000000" pitchFamily="2" charset="2"/>
              <a:buChar char="l"/>
            </a:pPr>
            <a:r>
              <a:rPr lang="zh-CN" altLang="en-US" dirty="0"/>
              <a:t>低成本获客</a:t>
            </a:r>
            <a:endParaRPr lang="en-US" altLang="zh-CN" dirty="0"/>
          </a:p>
          <a:p>
            <a:pPr marL="731838" indent="0">
              <a:buSzPct val="80000"/>
            </a:pPr>
            <a:r>
              <a:rPr lang="zh-CN" altLang="en-US" dirty="0"/>
              <a:t>（</a:t>
            </a:r>
            <a:r>
              <a:rPr lang="en-US" altLang="zh-CN" dirty="0"/>
              <a:t>1</a:t>
            </a:r>
            <a:r>
              <a:rPr lang="zh-CN" altLang="en-US" dirty="0"/>
              <a:t>）拼多多</a:t>
            </a:r>
            <a:endParaRPr lang="en-US" altLang="zh-CN" dirty="0"/>
          </a:p>
          <a:p>
            <a:pPr marL="731838" indent="0">
              <a:buSzPct val="80000"/>
            </a:pPr>
            <a:r>
              <a:rPr lang="zh-CN" altLang="en-US" dirty="0"/>
              <a:t>（</a:t>
            </a:r>
            <a:r>
              <a:rPr lang="en-US" altLang="zh-CN" dirty="0"/>
              <a:t>2</a:t>
            </a:r>
            <a:r>
              <a:rPr lang="zh-CN" altLang="en-US" dirty="0"/>
              <a:t>）微信小程序电商</a:t>
            </a:r>
            <a:endParaRPr lang="en-US" altLang="zh-CN" dirty="0"/>
          </a:p>
        </p:txBody>
      </p:sp>
    </p:spTree>
    <p:extLst>
      <p:ext uri="{BB962C8B-B14F-4D97-AF65-F5344CB8AC3E}">
        <p14:creationId xmlns:p14="http://schemas.microsoft.com/office/powerpoint/2010/main" val="23780116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35CDD-582C-4173-CC0B-86470DEC438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C22FFD9-24DC-A924-01E0-234A42121A7E}"/>
              </a:ext>
            </a:extLst>
          </p:cNvPr>
          <p:cNvSpPr>
            <a:spLocks noGrp="1"/>
          </p:cNvSpPr>
          <p:nvPr>
            <p:ph type="title"/>
          </p:nvPr>
        </p:nvSpPr>
        <p:spPr>
          <a:xfrm>
            <a:off x="876300" y="171554"/>
            <a:ext cx="10998993" cy="480131"/>
          </a:xfrm>
        </p:spPr>
        <p:txBody>
          <a:bodyPr/>
          <a:lstStyle/>
          <a:p>
            <a:r>
              <a:rPr lang="zh-CN" altLang="en-US" dirty="0"/>
              <a:t>电子商务模式创新综述</a:t>
            </a:r>
          </a:p>
        </p:txBody>
      </p:sp>
      <p:sp>
        <p:nvSpPr>
          <p:cNvPr id="5" name="文本占位符 4">
            <a:extLst>
              <a:ext uri="{FF2B5EF4-FFF2-40B4-BE49-F238E27FC236}">
                <a16:creationId xmlns:a16="http://schemas.microsoft.com/office/drawing/2014/main" id="{8CA0BC1D-CFAB-3EC0-032F-838F8BE799B2}"/>
              </a:ext>
            </a:extLst>
          </p:cNvPr>
          <p:cNvSpPr>
            <a:spLocks noGrp="1"/>
          </p:cNvSpPr>
          <p:nvPr>
            <p:ph type="body" sz="quarter" idx="10"/>
          </p:nvPr>
        </p:nvSpPr>
        <p:spPr>
          <a:xfrm>
            <a:off x="316702" y="1893764"/>
            <a:ext cx="11558585" cy="3587329"/>
          </a:xfrm>
        </p:spPr>
        <p:txBody>
          <a:bodyPr/>
          <a:lstStyle/>
          <a:p>
            <a:r>
              <a:rPr lang="en-US" altLang="zh-CN" dirty="0"/>
              <a:t>2.1.3</a:t>
            </a:r>
            <a:r>
              <a:rPr lang="zh-CN" altLang="en-US" dirty="0"/>
              <a:t>　按流量划分的模式创新</a:t>
            </a:r>
            <a:endParaRPr lang="en-US" altLang="zh-CN" dirty="0"/>
          </a:p>
          <a:p>
            <a:r>
              <a:rPr lang="en-US" altLang="zh-CN" dirty="0"/>
              <a:t>4.</a:t>
            </a:r>
            <a:r>
              <a:rPr lang="zh-CN" altLang="en-US" dirty="0"/>
              <a:t>内容流量转化型模式</a:t>
            </a:r>
            <a:endParaRPr lang="en-US" altLang="zh-CN" dirty="0"/>
          </a:p>
          <a:p>
            <a:pPr marL="1074738" indent="-342900">
              <a:buSzPct val="80000"/>
              <a:buFont typeface="Wingdings" panose="05000000000000000000" pitchFamily="2" charset="2"/>
              <a:buChar char="l"/>
            </a:pPr>
            <a:r>
              <a:rPr lang="zh-CN" altLang="en-US" dirty="0"/>
              <a:t>内容质量高</a:t>
            </a:r>
            <a:endParaRPr lang="en-US" altLang="zh-CN" dirty="0"/>
          </a:p>
          <a:p>
            <a:pPr marL="1074738" indent="-342900">
              <a:buSzPct val="80000"/>
              <a:buFont typeface="Wingdings" panose="05000000000000000000" pitchFamily="2" charset="2"/>
              <a:buChar char="l"/>
            </a:pPr>
            <a:r>
              <a:rPr lang="zh-CN" altLang="en-US" dirty="0"/>
              <a:t>流量转化能力强</a:t>
            </a:r>
            <a:endParaRPr lang="en-US" altLang="zh-CN" dirty="0"/>
          </a:p>
          <a:p>
            <a:pPr marL="1074738" indent="-342900">
              <a:buSzPct val="80000"/>
              <a:buFont typeface="Wingdings" panose="05000000000000000000" pitchFamily="2" charset="2"/>
              <a:buChar char="l"/>
            </a:pPr>
            <a:r>
              <a:rPr lang="zh-CN" altLang="en-US" dirty="0"/>
              <a:t>品牌建设效果好</a:t>
            </a:r>
            <a:endParaRPr lang="en-US" altLang="zh-CN" dirty="0"/>
          </a:p>
          <a:p>
            <a:pPr marL="731838" indent="0">
              <a:buSzPct val="80000"/>
            </a:pPr>
            <a:r>
              <a:rPr lang="zh-CN" altLang="en-US" dirty="0"/>
              <a:t>（</a:t>
            </a:r>
            <a:r>
              <a:rPr lang="en-US" altLang="zh-CN" dirty="0"/>
              <a:t>1</a:t>
            </a:r>
            <a:r>
              <a:rPr lang="zh-CN" altLang="en-US" dirty="0"/>
              <a:t>）美妆博主李贾（化名）</a:t>
            </a:r>
            <a:endParaRPr lang="en-US" altLang="zh-CN" dirty="0"/>
          </a:p>
          <a:p>
            <a:pPr marL="731838" indent="0">
              <a:buSzPct val="80000"/>
            </a:pPr>
            <a:r>
              <a:rPr lang="zh-CN" altLang="en-US" dirty="0"/>
              <a:t>（</a:t>
            </a:r>
            <a:r>
              <a:rPr lang="en-US" altLang="zh-CN" dirty="0"/>
              <a:t>2</a:t>
            </a:r>
            <a:r>
              <a:rPr lang="zh-CN" altLang="en-US" dirty="0"/>
              <a:t>）“时尚异想世界”（化名）</a:t>
            </a:r>
            <a:endParaRPr lang="en-US" altLang="zh-CN" dirty="0"/>
          </a:p>
        </p:txBody>
      </p:sp>
    </p:spTree>
    <p:extLst>
      <p:ext uri="{BB962C8B-B14F-4D97-AF65-F5344CB8AC3E}">
        <p14:creationId xmlns:p14="http://schemas.microsoft.com/office/powerpoint/2010/main" val="27691589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5A05BA8-C362-A900-AD7C-82A998482B7E}"/>
              </a:ext>
            </a:extLst>
          </p:cNvPr>
          <p:cNvSpPr>
            <a:spLocks noGrp="1"/>
          </p:cNvSpPr>
          <p:nvPr>
            <p:ph type="body" sz="quarter" idx="15"/>
          </p:nvPr>
        </p:nvSpPr>
        <p:spPr/>
        <p:txBody>
          <a:bodyPr/>
          <a:lstStyle/>
          <a:p>
            <a:r>
              <a:rPr lang="en-US" altLang="zh-CN" dirty="0"/>
              <a:t>2.2</a:t>
            </a:r>
            <a:endParaRPr lang="zh-CN" altLang="en-US" dirty="0"/>
          </a:p>
        </p:txBody>
      </p:sp>
      <p:sp>
        <p:nvSpPr>
          <p:cNvPr id="5" name="文本占位符 4">
            <a:extLst>
              <a:ext uri="{FF2B5EF4-FFF2-40B4-BE49-F238E27FC236}">
                <a16:creationId xmlns:a16="http://schemas.microsoft.com/office/drawing/2014/main" id="{A167C72C-FB8D-F439-6DD0-85F5F2895F95}"/>
              </a:ext>
            </a:extLst>
          </p:cNvPr>
          <p:cNvSpPr>
            <a:spLocks noGrp="1"/>
          </p:cNvSpPr>
          <p:nvPr>
            <p:ph type="body" sz="quarter" idx="16"/>
          </p:nvPr>
        </p:nvSpPr>
        <p:spPr/>
        <p:txBody>
          <a:bodyPr/>
          <a:lstStyle/>
          <a:p>
            <a:r>
              <a:rPr lang="zh-CN" altLang="en-US" dirty="0"/>
              <a:t>电子商务模式创新案例分析</a:t>
            </a:r>
          </a:p>
        </p:txBody>
      </p:sp>
    </p:spTree>
    <p:extLst>
      <p:ext uri="{BB962C8B-B14F-4D97-AF65-F5344CB8AC3E}">
        <p14:creationId xmlns:p14="http://schemas.microsoft.com/office/powerpoint/2010/main" val="7404391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F8123E2B-6FEB-20CF-5ACA-4672F5BA056A}"/>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E729332A-7BBD-1514-A91E-1AEF233E5BA1}"/>
              </a:ext>
            </a:extLst>
          </p:cNvPr>
          <p:cNvSpPr>
            <a:spLocks noGrp="1"/>
          </p:cNvSpPr>
          <p:nvPr>
            <p:ph type="body" sz="quarter" idx="10"/>
          </p:nvPr>
        </p:nvSpPr>
        <p:spPr>
          <a:xfrm>
            <a:off x="316702" y="1385926"/>
            <a:ext cx="11558585" cy="4602991"/>
          </a:xfrm>
        </p:spPr>
        <p:txBody>
          <a:bodyPr/>
          <a:lstStyle/>
          <a:p>
            <a:r>
              <a:rPr lang="en-US" altLang="zh-CN" dirty="0"/>
              <a:t>2.2.1</a:t>
            </a:r>
            <a:r>
              <a:rPr lang="zh-CN" altLang="en-US" dirty="0"/>
              <a:t>　阿里巴巴：构建互联互通的多元商业生态</a:t>
            </a:r>
            <a:endParaRPr lang="en-US" altLang="zh-CN" dirty="0"/>
          </a:p>
          <a:p>
            <a:r>
              <a:rPr lang="zh-CN" altLang="en-US" dirty="0"/>
              <a:t>在全球电子商务领域中，阿里巴巴无疑是一个传奇，它以创新为驱动力，不断拓展业务边界，重 塑商业格局，为全球电子商务的发展树立了标杆。以下对阿里巴巴的电子商务创新案例进行深入拆解。</a:t>
            </a:r>
          </a:p>
          <a:p>
            <a:r>
              <a:rPr lang="zh-CN" altLang="en-US" dirty="0"/>
              <a:t>阿里巴巴的商业模式以平台经济为核心，通过打造一个连接买家和卖家的在线市场，为各类商家提供广阔的销售空间。其主要业务包括</a:t>
            </a:r>
            <a:r>
              <a:rPr lang="en-US" altLang="zh-CN" dirty="0"/>
              <a:t>B2B</a:t>
            </a:r>
            <a:r>
              <a:rPr lang="zh-CN" altLang="en-US" dirty="0"/>
              <a:t>平台阿里巴巴国际站、</a:t>
            </a:r>
            <a:r>
              <a:rPr lang="en-US" altLang="zh-CN" dirty="0"/>
              <a:t>B2C</a:t>
            </a:r>
            <a:r>
              <a:rPr lang="zh-CN" altLang="en-US" dirty="0"/>
              <a:t>平台天猫、</a:t>
            </a:r>
            <a:r>
              <a:rPr lang="en-US" altLang="zh-CN" dirty="0"/>
              <a:t>C2C</a:t>
            </a:r>
            <a:r>
              <a:rPr lang="zh-CN" altLang="en-US" dirty="0"/>
              <a:t>平台淘宝，以及一系列衍生业务，如阿里云、蚂蚁金服等。阿里巴巴的成功在于其创新的商业模式，这种模式不仅仅限于简单的买卖交易，而是通过技术和数据的力量，创造出一个多元化、互联互通的商业生态系统。</a:t>
            </a:r>
          </a:p>
        </p:txBody>
      </p:sp>
    </p:spTree>
    <p:extLst>
      <p:ext uri="{BB962C8B-B14F-4D97-AF65-F5344CB8AC3E}">
        <p14:creationId xmlns:p14="http://schemas.microsoft.com/office/powerpoint/2010/main" val="4899754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C3A28-00DF-6564-67EE-79AC9DD2E02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72CE807-BD33-D01A-5067-912D478A2089}"/>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4C69DABD-8C52-D225-C6B4-7F18124DF705}"/>
              </a:ext>
            </a:extLst>
          </p:cNvPr>
          <p:cNvSpPr>
            <a:spLocks noGrp="1"/>
          </p:cNvSpPr>
          <p:nvPr>
            <p:ph type="body" sz="quarter" idx="10"/>
          </p:nvPr>
        </p:nvSpPr>
        <p:spPr>
          <a:xfrm>
            <a:off x="316702" y="2655504"/>
            <a:ext cx="11558585" cy="2063835"/>
          </a:xfrm>
        </p:spPr>
        <p:txBody>
          <a:bodyPr/>
          <a:lstStyle/>
          <a:p>
            <a:r>
              <a:rPr lang="en-US" altLang="zh-CN" dirty="0"/>
              <a:t>2.2.1</a:t>
            </a:r>
            <a:r>
              <a:rPr lang="zh-CN" altLang="en-US" dirty="0"/>
              <a:t>　阿里巴巴：构建互联互通的多元商业生态</a:t>
            </a:r>
            <a:endParaRPr lang="en-US" altLang="zh-CN" dirty="0"/>
          </a:p>
          <a:p>
            <a:r>
              <a:rPr lang="en-US" altLang="zh-CN" dirty="0"/>
              <a:t>1.</a:t>
            </a:r>
            <a:r>
              <a:rPr lang="zh-CN" altLang="en-US" dirty="0"/>
              <a:t>阿里巴巴的创新历程</a:t>
            </a:r>
            <a:endParaRPr lang="en-US" altLang="zh-CN" dirty="0"/>
          </a:p>
          <a:p>
            <a:r>
              <a:rPr lang="zh-CN" altLang="en-US" dirty="0"/>
              <a:t>（</a:t>
            </a:r>
            <a:r>
              <a:rPr lang="en-US" altLang="zh-CN" dirty="0"/>
              <a:t>1</a:t>
            </a:r>
            <a:r>
              <a:rPr lang="zh-CN" altLang="en-US" dirty="0"/>
              <a:t>）淘宝创新体现</a:t>
            </a:r>
            <a:endParaRPr lang="en-US" altLang="zh-CN" dirty="0"/>
          </a:p>
          <a:p>
            <a:r>
              <a:rPr lang="zh-CN" altLang="en-US" dirty="0"/>
              <a:t>（</a:t>
            </a:r>
            <a:r>
              <a:rPr lang="en-US" altLang="zh-CN" dirty="0"/>
              <a:t>2</a:t>
            </a:r>
            <a:r>
              <a:rPr lang="zh-CN" altLang="en-US" dirty="0"/>
              <a:t>）天猫创新体现</a:t>
            </a:r>
          </a:p>
        </p:txBody>
      </p:sp>
    </p:spTree>
    <p:extLst>
      <p:ext uri="{BB962C8B-B14F-4D97-AF65-F5344CB8AC3E}">
        <p14:creationId xmlns:p14="http://schemas.microsoft.com/office/powerpoint/2010/main" val="13497970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1CD53-0032-37E8-AC26-A7A3C82F747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A47DA09-2121-FA53-24BB-E437E91910D2}"/>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D70B3C67-D212-A2BE-CA87-16B7B8A3D488}"/>
              </a:ext>
            </a:extLst>
          </p:cNvPr>
          <p:cNvSpPr>
            <a:spLocks noGrp="1"/>
          </p:cNvSpPr>
          <p:nvPr>
            <p:ph type="body" sz="quarter" idx="10"/>
          </p:nvPr>
        </p:nvSpPr>
        <p:spPr>
          <a:xfrm>
            <a:off x="316702" y="1893761"/>
            <a:ext cx="11558585" cy="3587329"/>
          </a:xfrm>
        </p:spPr>
        <p:txBody>
          <a:bodyPr/>
          <a:lstStyle/>
          <a:p>
            <a:r>
              <a:rPr lang="en-US" altLang="zh-CN" dirty="0"/>
              <a:t>2.2.1</a:t>
            </a:r>
            <a:r>
              <a:rPr lang="zh-CN" altLang="en-US" dirty="0"/>
              <a:t>　阿里巴巴：构建互联互通的多元商业生态</a:t>
            </a:r>
            <a:endParaRPr lang="en-US" altLang="zh-CN" dirty="0"/>
          </a:p>
          <a:p>
            <a:r>
              <a:rPr lang="en-US" altLang="zh-CN" dirty="0"/>
              <a:t>2.</a:t>
            </a:r>
            <a:r>
              <a:rPr lang="zh-CN" altLang="en-US" dirty="0"/>
              <a:t>阿里巴巴的创新策略</a:t>
            </a:r>
            <a:endParaRPr lang="en-US" altLang="zh-CN" dirty="0"/>
          </a:p>
          <a:p>
            <a:r>
              <a:rPr lang="zh-CN" altLang="en-US" dirty="0"/>
              <a:t>阿里巴巴高度重视技术创新，持续投入大量资源进行研发，并在大数据、人工智能、云计算等领域取得了显著成果。</a:t>
            </a:r>
            <a:endParaRPr lang="en-US" altLang="zh-CN" dirty="0"/>
          </a:p>
          <a:p>
            <a:pPr marL="1074738" indent="-342900">
              <a:buSzPct val="80000"/>
              <a:buFont typeface="Wingdings" panose="05000000000000000000" pitchFamily="2" charset="2"/>
              <a:buChar char="l"/>
            </a:pPr>
            <a:r>
              <a:rPr lang="zh-CN" altLang="en-US" dirty="0"/>
              <a:t>大数据应用</a:t>
            </a:r>
            <a:endParaRPr lang="en-US" altLang="zh-CN" dirty="0"/>
          </a:p>
          <a:p>
            <a:pPr marL="1074738" indent="-342900">
              <a:buSzPct val="80000"/>
              <a:buFont typeface="Wingdings" panose="05000000000000000000" pitchFamily="2" charset="2"/>
              <a:buChar char="l"/>
            </a:pPr>
            <a:r>
              <a:rPr lang="zh-CN" altLang="en-US" dirty="0"/>
              <a:t>人工智能技术</a:t>
            </a:r>
            <a:endParaRPr lang="en-US" altLang="zh-CN" dirty="0"/>
          </a:p>
          <a:p>
            <a:pPr marL="1074738" indent="-342900">
              <a:buSzPct val="80000"/>
              <a:buFont typeface="Wingdings" panose="05000000000000000000" pitchFamily="2" charset="2"/>
              <a:buChar char="l"/>
            </a:pPr>
            <a:r>
              <a:rPr lang="zh-CN" altLang="en-US" dirty="0"/>
              <a:t>云计算服务</a:t>
            </a:r>
          </a:p>
        </p:txBody>
      </p:sp>
    </p:spTree>
    <p:extLst>
      <p:ext uri="{BB962C8B-B14F-4D97-AF65-F5344CB8AC3E}">
        <p14:creationId xmlns:p14="http://schemas.microsoft.com/office/powerpoint/2010/main" val="33360794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6D030-A5A2-F4B2-4C09-913C3724982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2863BFF-5BD5-B8CB-D03A-936B43D8706D}"/>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B11F0BA3-8DB8-3EEB-21F6-2875C001CE32}"/>
              </a:ext>
            </a:extLst>
          </p:cNvPr>
          <p:cNvSpPr>
            <a:spLocks noGrp="1"/>
          </p:cNvSpPr>
          <p:nvPr>
            <p:ph type="body" sz="quarter" idx="10"/>
          </p:nvPr>
        </p:nvSpPr>
        <p:spPr>
          <a:xfrm>
            <a:off x="316702" y="1893760"/>
            <a:ext cx="11558585" cy="3587329"/>
          </a:xfrm>
        </p:spPr>
        <p:txBody>
          <a:bodyPr/>
          <a:lstStyle/>
          <a:p>
            <a:r>
              <a:rPr lang="en-US" altLang="zh-CN" dirty="0"/>
              <a:t>2.2.1</a:t>
            </a:r>
            <a:r>
              <a:rPr lang="zh-CN" altLang="en-US" dirty="0"/>
              <a:t>　阿里巴巴：构建互联互通的多元商业生态</a:t>
            </a:r>
            <a:endParaRPr lang="en-US" altLang="zh-CN" dirty="0"/>
          </a:p>
          <a:p>
            <a:r>
              <a:rPr lang="en-US" altLang="zh-CN" dirty="0"/>
              <a:t>2.</a:t>
            </a:r>
            <a:r>
              <a:rPr lang="zh-CN" altLang="en-US" dirty="0"/>
              <a:t>阿里巴巴的创新策略</a:t>
            </a:r>
            <a:endParaRPr lang="en-US" altLang="zh-CN" dirty="0"/>
          </a:p>
          <a:p>
            <a:r>
              <a:rPr lang="zh-CN" altLang="en-US" dirty="0"/>
              <a:t>阿里巴巴不断探索新的商业模式，拓展业务领域范围。除了传统的电子商务业务，阿里巴巴还涉足物流、云计算、数字娱乐等多个领域，构建了一个庞大的商业生态系统。</a:t>
            </a:r>
            <a:endParaRPr lang="en-US" altLang="zh-CN" dirty="0"/>
          </a:p>
          <a:p>
            <a:pPr marL="1074738" indent="-342900">
              <a:buSzPct val="80000"/>
              <a:buFont typeface="Wingdings" panose="05000000000000000000" pitchFamily="2" charset="2"/>
              <a:buChar char="l"/>
            </a:pPr>
            <a:r>
              <a:rPr lang="zh-CN" altLang="en-US" dirty="0"/>
              <a:t>物流创新</a:t>
            </a:r>
            <a:endParaRPr lang="en-US" altLang="zh-CN" dirty="0"/>
          </a:p>
          <a:p>
            <a:pPr marL="1074738" indent="-342900">
              <a:buSzPct val="80000"/>
              <a:buFont typeface="Wingdings" panose="05000000000000000000" pitchFamily="2" charset="2"/>
              <a:buChar char="l"/>
            </a:pPr>
            <a:r>
              <a:rPr lang="zh-CN" altLang="en-US" dirty="0"/>
              <a:t>云计算创新</a:t>
            </a:r>
            <a:endParaRPr lang="en-US" altLang="zh-CN" dirty="0"/>
          </a:p>
          <a:p>
            <a:pPr marL="1074738" indent="-342900">
              <a:buSzPct val="80000"/>
              <a:buFont typeface="Wingdings" panose="05000000000000000000" pitchFamily="2" charset="2"/>
              <a:buChar char="l"/>
            </a:pPr>
            <a:r>
              <a:rPr lang="zh-CN" altLang="en-US" dirty="0"/>
              <a:t>数字娱乐创新</a:t>
            </a:r>
          </a:p>
        </p:txBody>
      </p:sp>
    </p:spTree>
    <p:extLst>
      <p:ext uri="{BB962C8B-B14F-4D97-AF65-F5344CB8AC3E}">
        <p14:creationId xmlns:p14="http://schemas.microsoft.com/office/powerpoint/2010/main" val="18083300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130FA-3F7D-671C-BE5F-66799228D14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0BFAD73-16AD-D1AE-1511-2367EDEB6015}"/>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1787AA02-C9ED-9573-9D74-3F4DAB777888}"/>
              </a:ext>
            </a:extLst>
          </p:cNvPr>
          <p:cNvSpPr>
            <a:spLocks noGrp="1"/>
          </p:cNvSpPr>
          <p:nvPr>
            <p:ph type="body" sz="quarter" idx="10"/>
          </p:nvPr>
        </p:nvSpPr>
        <p:spPr>
          <a:xfrm>
            <a:off x="316702" y="2147677"/>
            <a:ext cx="11558585" cy="3079497"/>
          </a:xfrm>
        </p:spPr>
        <p:txBody>
          <a:bodyPr/>
          <a:lstStyle/>
          <a:p>
            <a:r>
              <a:rPr lang="en-US" altLang="zh-CN" dirty="0"/>
              <a:t>2.2.1</a:t>
            </a:r>
            <a:r>
              <a:rPr lang="zh-CN" altLang="en-US" dirty="0"/>
              <a:t>　阿里巴巴：构建互联互通的多元商业生态</a:t>
            </a:r>
            <a:endParaRPr lang="en-US" altLang="zh-CN" dirty="0"/>
          </a:p>
          <a:p>
            <a:r>
              <a:rPr lang="en-US" altLang="zh-CN" dirty="0"/>
              <a:t>2.</a:t>
            </a:r>
            <a:r>
              <a:rPr lang="zh-CN" altLang="en-US" dirty="0"/>
              <a:t>阿里巴巴的创新策略</a:t>
            </a:r>
            <a:endParaRPr lang="en-US" altLang="zh-CN" dirty="0"/>
          </a:p>
          <a:p>
            <a:r>
              <a:rPr lang="zh-CN" altLang="en-US" dirty="0"/>
              <a:t>阿里巴巴在营销方面也不断创新。除“双十一”购物狂欢节外，还推出了其他一系列具有影响力的营销活动和品牌推广策略。</a:t>
            </a:r>
            <a:endParaRPr lang="en-US" altLang="zh-CN" dirty="0"/>
          </a:p>
          <a:p>
            <a:pPr marL="1074738" indent="-342900">
              <a:buSzPct val="80000"/>
              <a:buFont typeface="Wingdings" panose="05000000000000000000" pitchFamily="2" charset="2"/>
              <a:buChar char="l"/>
            </a:pPr>
            <a:r>
              <a:rPr lang="zh-CN" altLang="en-US" dirty="0"/>
              <a:t>直播带货</a:t>
            </a:r>
            <a:endParaRPr lang="en-US" altLang="zh-CN" dirty="0"/>
          </a:p>
          <a:p>
            <a:pPr marL="1074738" indent="-342900">
              <a:buSzPct val="80000"/>
              <a:buFont typeface="Wingdings" panose="05000000000000000000" pitchFamily="2" charset="2"/>
              <a:buChar char="l"/>
            </a:pPr>
            <a:r>
              <a:rPr lang="zh-CN" altLang="en-US" dirty="0"/>
              <a:t>社交营销</a:t>
            </a:r>
          </a:p>
        </p:txBody>
      </p:sp>
    </p:spTree>
    <p:extLst>
      <p:ext uri="{BB962C8B-B14F-4D97-AF65-F5344CB8AC3E}">
        <p14:creationId xmlns:p14="http://schemas.microsoft.com/office/powerpoint/2010/main" val="29673971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F24AE-80B3-8597-1AE3-3E22609EA236}"/>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B934B315-3B97-B5D8-1213-0DE8FAF91B6A}"/>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F23C5B17-DFF7-1753-9A54-D46E3C0D785C}"/>
              </a:ext>
            </a:extLst>
          </p:cNvPr>
          <p:cNvSpPr>
            <a:spLocks noGrp="1"/>
          </p:cNvSpPr>
          <p:nvPr>
            <p:ph type="body" sz="quarter" idx="10"/>
          </p:nvPr>
        </p:nvSpPr>
        <p:spPr>
          <a:xfrm>
            <a:off x="316702" y="1132015"/>
            <a:ext cx="11558585" cy="5110823"/>
          </a:xfrm>
        </p:spPr>
        <p:txBody>
          <a:bodyPr/>
          <a:lstStyle/>
          <a:p>
            <a:r>
              <a:rPr lang="en-US" altLang="zh-CN" dirty="0"/>
              <a:t>2.2.1</a:t>
            </a:r>
            <a:r>
              <a:rPr lang="zh-CN" altLang="en-US" dirty="0"/>
              <a:t>　阿里巴巴：构建互联互通的多元商业生态</a:t>
            </a:r>
            <a:endParaRPr lang="en-US" altLang="zh-CN" dirty="0"/>
          </a:p>
          <a:p>
            <a:r>
              <a:rPr lang="en-US" altLang="zh-CN" dirty="0"/>
              <a:t>3.</a:t>
            </a:r>
            <a:r>
              <a:rPr lang="zh-CN" altLang="en-US" dirty="0"/>
              <a:t>阿里巴巴的创新影响</a:t>
            </a:r>
            <a:endParaRPr lang="en-US" altLang="zh-CN" dirty="0"/>
          </a:p>
          <a:p>
            <a:r>
              <a:rPr lang="zh-CN" altLang="en-US" dirty="0"/>
              <a:t>阿里巴巴的创新推动了电子商务行业的快速发展。它的成功经验为其他电子商务企业提供了借鉴和启示，促进了行业的创新和发展。</a:t>
            </a:r>
            <a:endParaRPr lang="en-US" altLang="zh-CN" dirty="0"/>
          </a:p>
          <a:p>
            <a:pPr marL="1074738" indent="-342900">
              <a:buSzPct val="80000"/>
              <a:buFont typeface="Wingdings" panose="05000000000000000000" pitchFamily="2" charset="2"/>
              <a:buChar char="l"/>
            </a:pPr>
            <a:r>
              <a:rPr lang="zh-CN" altLang="en-US" dirty="0"/>
              <a:t>引领行业发展趋势</a:t>
            </a:r>
            <a:endParaRPr lang="en-US" altLang="zh-CN" dirty="0"/>
          </a:p>
          <a:p>
            <a:pPr marL="1074738" indent="-342900">
              <a:buSzPct val="80000"/>
              <a:buFont typeface="Wingdings" panose="05000000000000000000" pitchFamily="2" charset="2"/>
              <a:buChar char="l"/>
            </a:pPr>
            <a:r>
              <a:rPr lang="zh-CN" altLang="en-US" dirty="0"/>
              <a:t>提高行业服务水平</a:t>
            </a:r>
            <a:endParaRPr lang="en-US" altLang="zh-CN" dirty="0"/>
          </a:p>
          <a:p>
            <a:pPr marL="1074738" indent="-342900">
              <a:buSzPct val="80000"/>
              <a:buFont typeface="Wingdings" panose="05000000000000000000" pitchFamily="2" charset="2"/>
              <a:buChar char="l"/>
            </a:pPr>
            <a:r>
              <a:rPr lang="zh-CN" altLang="en-US" dirty="0"/>
              <a:t>促进产业升级</a:t>
            </a:r>
            <a:endParaRPr lang="en-US" altLang="zh-CN" dirty="0"/>
          </a:p>
          <a:p>
            <a:pPr marL="1074738" indent="-342900">
              <a:buSzPct val="80000"/>
              <a:buFont typeface="Wingdings" panose="05000000000000000000" pitchFamily="2" charset="2"/>
              <a:buChar char="l"/>
            </a:pPr>
            <a:r>
              <a:rPr lang="zh-CN" altLang="en-US" dirty="0"/>
              <a:t>创造就业机会</a:t>
            </a:r>
            <a:endParaRPr lang="en-US" altLang="zh-CN" dirty="0"/>
          </a:p>
          <a:p>
            <a:pPr marL="1074738" indent="-342900">
              <a:buSzPct val="80000"/>
              <a:buFont typeface="Wingdings" panose="05000000000000000000" pitchFamily="2" charset="2"/>
              <a:buChar char="l"/>
            </a:pPr>
            <a:r>
              <a:rPr lang="zh-CN" altLang="en-US" dirty="0"/>
              <a:t>推动传统产业转型升级</a:t>
            </a:r>
            <a:endParaRPr lang="en-US" altLang="zh-CN" dirty="0"/>
          </a:p>
          <a:p>
            <a:pPr marL="1074738" indent="-342900">
              <a:buSzPct val="80000"/>
              <a:buFont typeface="Wingdings" panose="05000000000000000000" pitchFamily="2" charset="2"/>
              <a:buChar char="l"/>
            </a:pPr>
            <a:r>
              <a:rPr lang="zh-CN" altLang="en-US" dirty="0"/>
              <a:t>促进经济发展</a:t>
            </a:r>
          </a:p>
        </p:txBody>
      </p:sp>
    </p:spTree>
    <p:extLst>
      <p:ext uri="{BB962C8B-B14F-4D97-AF65-F5344CB8AC3E}">
        <p14:creationId xmlns:p14="http://schemas.microsoft.com/office/powerpoint/2010/main" val="22991345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CA196F6-388D-E094-DFAB-B7C4490BA852}"/>
              </a:ext>
            </a:extLst>
          </p:cNvPr>
          <p:cNvSpPr>
            <a:spLocks noGrp="1"/>
          </p:cNvSpPr>
          <p:nvPr>
            <p:ph type="body" sz="quarter" idx="15"/>
          </p:nvPr>
        </p:nvSpPr>
        <p:spPr/>
        <p:txBody>
          <a:bodyPr/>
          <a:lstStyle/>
          <a:p>
            <a:r>
              <a:rPr lang="en-US" altLang="zh-CN" dirty="0"/>
              <a:t>1.1</a:t>
            </a:r>
            <a:endParaRPr lang="zh-CN" altLang="en-US" dirty="0"/>
          </a:p>
        </p:txBody>
      </p:sp>
      <p:sp>
        <p:nvSpPr>
          <p:cNvPr id="4" name="文本占位符 3">
            <a:extLst>
              <a:ext uri="{FF2B5EF4-FFF2-40B4-BE49-F238E27FC236}">
                <a16:creationId xmlns:a16="http://schemas.microsoft.com/office/drawing/2014/main" id="{4347802C-DF26-446E-FC10-5839120B5D39}"/>
              </a:ext>
            </a:extLst>
          </p:cNvPr>
          <p:cNvSpPr>
            <a:spLocks noGrp="1"/>
          </p:cNvSpPr>
          <p:nvPr>
            <p:ph type="body" sz="quarter" idx="16"/>
          </p:nvPr>
        </p:nvSpPr>
        <p:spPr/>
        <p:txBody>
          <a:bodyPr/>
          <a:lstStyle/>
          <a:p>
            <a:r>
              <a:rPr lang="zh-CN" altLang="en-US" dirty="0"/>
              <a:t>电子商务创新基础</a:t>
            </a:r>
          </a:p>
        </p:txBody>
      </p:sp>
    </p:spTree>
    <p:extLst>
      <p:ext uri="{BB962C8B-B14F-4D97-AF65-F5344CB8AC3E}">
        <p14:creationId xmlns:p14="http://schemas.microsoft.com/office/powerpoint/2010/main" val="11911154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CF7C0F-4988-F42D-387C-CC4FB8E6A10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21AFE77-32C3-708A-51C4-2084A751D726}"/>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54DE31F3-0391-426C-FBA8-EE49524A47C0}"/>
              </a:ext>
            </a:extLst>
          </p:cNvPr>
          <p:cNvSpPr>
            <a:spLocks noGrp="1"/>
          </p:cNvSpPr>
          <p:nvPr>
            <p:ph type="body" sz="quarter" idx="10"/>
          </p:nvPr>
        </p:nvSpPr>
        <p:spPr>
          <a:xfrm>
            <a:off x="316702" y="2401594"/>
            <a:ext cx="11558585" cy="2571666"/>
          </a:xfrm>
        </p:spPr>
        <p:txBody>
          <a:bodyPr/>
          <a:lstStyle/>
          <a:p>
            <a:r>
              <a:rPr lang="en-US" altLang="zh-CN" dirty="0"/>
              <a:t>2.2.1</a:t>
            </a:r>
            <a:r>
              <a:rPr lang="zh-CN" altLang="en-US" dirty="0"/>
              <a:t>　阿里巴巴：构建互联互通的多元商业生态</a:t>
            </a:r>
            <a:endParaRPr lang="en-US" altLang="zh-CN" dirty="0"/>
          </a:p>
          <a:p>
            <a:r>
              <a:rPr lang="en-US" altLang="zh-CN" dirty="0"/>
              <a:t>4.</a:t>
            </a:r>
            <a:r>
              <a:rPr lang="zh-CN" altLang="en-US" dirty="0"/>
              <a:t>阿里巴巴的创新启示</a:t>
            </a:r>
            <a:endParaRPr lang="en-US" altLang="zh-CN" dirty="0"/>
          </a:p>
          <a:p>
            <a:r>
              <a:rPr lang="zh-CN" altLang="en-US" dirty="0"/>
              <a:t>阿里巴巴的成功不仅在于其商业模式的创新，更在于其生态系统的建设。阿里巴巴通过整合线上线下资源，打造了一个涵盖生产、流通、消费全产业链的商业生态系统。这个生态系统不仅包括电商平台，还涉及云计算、金融支付、智能物流、数字营销等多个领域。</a:t>
            </a:r>
          </a:p>
        </p:txBody>
      </p:sp>
    </p:spTree>
    <p:extLst>
      <p:ext uri="{BB962C8B-B14F-4D97-AF65-F5344CB8AC3E}">
        <p14:creationId xmlns:p14="http://schemas.microsoft.com/office/powerpoint/2010/main" val="5805406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3F80A-04D6-B797-26AD-C365E94AAAB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8C57186F-BB16-7CBB-C913-207189C00985}"/>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C1CCF206-EE13-4A7C-5C2C-2578B7ED7822}"/>
              </a:ext>
            </a:extLst>
          </p:cNvPr>
          <p:cNvSpPr>
            <a:spLocks noGrp="1"/>
          </p:cNvSpPr>
          <p:nvPr>
            <p:ph type="body" sz="quarter" idx="10"/>
          </p:nvPr>
        </p:nvSpPr>
        <p:spPr>
          <a:xfrm>
            <a:off x="316702" y="1385932"/>
            <a:ext cx="11558585" cy="4602991"/>
          </a:xfrm>
        </p:spPr>
        <p:txBody>
          <a:bodyPr/>
          <a:lstStyle/>
          <a:p>
            <a:r>
              <a:rPr lang="en-US" altLang="zh-CN" dirty="0"/>
              <a:t>2.2.2</a:t>
            </a:r>
            <a:r>
              <a:rPr lang="zh-CN" altLang="en-US" dirty="0"/>
              <a:t>　小红书：既是购物平台，又是社交社区</a:t>
            </a:r>
            <a:endParaRPr lang="en-US" altLang="zh-CN" dirty="0"/>
          </a:p>
          <a:p>
            <a:r>
              <a:rPr lang="en-US" altLang="zh-CN" dirty="0"/>
              <a:t>1.</a:t>
            </a:r>
            <a:r>
              <a:rPr lang="zh-CN" altLang="en-US" dirty="0"/>
              <a:t>小红书的创新历程</a:t>
            </a:r>
            <a:endParaRPr lang="en-US" altLang="zh-CN" dirty="0"/>
          </a:p>
          <a:p>
            <a:r>
              <a:rPr lang="zh-CN" altLang="en-US" dirty="0"/>
              <a:t>小红书创立于</a:t>
            </a:r>
            <a:r>
              <a:rPr lang="en-US" altLang="zh-CN" dirty="0"/>
              <a:t>2013</a:t>
            </a:r>
            <a:r>
              <a:rPr lang="zh-CN" altLang="en-US" dirty="0"/>
              <a:t>年，最初是一个以分享海外购物经验为主的社区。用户可以在平台上分享自己在海外购买的商品、使用心得和购物攻略。随着用户数量的不断增加，小红书逐渐发展成为一个涵盖美妆、时尚、生活方式等多个领域的综合性社交平台。</a:t>
            </a:r>
          </a:p>
          <a:p>
            <a:r>
              <a:rPr lang="en-US" altLang="zh-CN" dirty="0"/>
              <a:t>2014</a:t>
            </a:r>
            <a:r>
              <a:rPr lang="zh-CN" altLang="en-US" dirty="0"/>
              <a:t>年，小红书推出了电商业务，开始涉足电子商务领域。通过与品牌商合作，小红书为用户提供了海外直邮的购物服务。</a:t>
            </a:r>
          </a:p>
          <a:p>
            <a:r>
              <a:rPr lang="zh-CN" altLang="en-US" dirty="0"/>
              <a:t>此后，小红书不断拓展业务范围，推出了更多的商品品类和购物方式，逐渐成为一个集社交、内容和电商于一体的综合性社交平台。</a:t>
            </a:r>
          </a:p>
        </p:txBody>
      </p:sp>
    </p:spTree>
    <p:extLst>
      <p:ext uri="{BB962C8B-B14F-4D97-AF65-F5344CB8AC3E}">
        <p14:creationId xmlns:p14="http://schemas.microsoft.com/office/powerpoint/2010/main" val="122098287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956AA-B548-9CC0-C9DB-2D42E03BC3A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6174FC8-05F2-1E3C-39F6-B32B24A55F3C}"/>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873E120F-C212-C015-CCE3-CC74801B1019}"/>
              </a:ext>
            </a:extLst>
          </p:cNvPr>
          <p:cNvSpPr>
            <a:spLocks noGrp="1"/>
          </p:cNvSpPr>
          <p:nvPr>
            <p:ph type="body" sz="quarter" idx="10"/>
          </p:nvPr>
        </p:nvSpPr>
        <p:spPr>
          <a:xfrm>
            <a:off x="316702" y="624186"/>
            <a:ext cx="11558585" cy="6126485"/>
          </a:xfrm>
        </p:spPr>
        <p:txBody>
          <a:bodyPr/>
          <a:lstStyle/>
          <a:p>
            <a:r>
              <a:rPr lang="en-US" altLang="zh-CN" dirty="0"/>
              <a:t>2.2.2</a:t>
            </a:r>
            <a:r>
              <a:rPr lang="zh-CN" altLang="en-US" dirty="0"/>
              <a:t>　小红书：既是购物平台，又是社交社区</a:t>
            </a:r>
            <a:endParaRPr lang="en-US" altLang="zh-CN" dirty="0"/>
          </a:p>
          <a:p>
            <a:r>
              <a:rPr lang="en-US" altLang="zh-CN" dirty="0"/>
              <a:t>2.</a:t>
            </a:r>
            <a:r>
              <a:rPr lang="zh-CN" altLang="en-US" dirty="0"/>
              <a:t>小红书的创新策略</a:t>
            </a:r>
            <a:endParaRPr lang="en-US" altLang="zh-CN" dirty="0"/>
          </a:p>
          <a:p>
            <a:r>
              <a:rPr lang="zh-CN" altLang="en-US" dirty="0"/>
              <a:t>小红书以内容为核心，通过用户生成内容和专业博主的推荐，吸引用户关注并引导用户进行购物。用户在小红书上可以看到其他用户分享的商品使用心得、购物攻略和时尚搭配等内容。这些内容不仅具有真实性和参考价值，还能够激发用户的购买欲望。</a:t>
            </a:r>
            <a:endParaRPr lang="en-US" altLang="zh-CN" dirty="0"/>
          </a:p>
          <a:p>
            <a:r>
              <a:rPr lang="zh-CN" altLang="en-US" dirty="0"/>
              <a:t>小红书的目标用户主要是年轻女性，特别是那些对时尚、美妆和生活方式有较高关注度的人群。为了满足这些用户的需求，小红书通过精准的用户定位和社区运营，打造了一个充满活力和创意的社交平台。</a:t>
            </a:r>
          </a:p>
          <a:p>
            <a:r>
              <a:rPr lang="zh-CN" altLang="en-US" dirty="0"/>
              <a:t>小红书注重用户之间的社交互动，用户可以关注自己感兴趣的人，点赞、评论、收藏他人的分享内容。同时，小红书还会根据用户的兴趣爱好和行为习惯，为用户推荐个性化的内容和商品。此外，小红书还会举办各种主题活动和挑战赛，激发用户的创作热情，进一步丰富平台内容。</a:t>
            </a:r>
          </a:p>
        </p:txBody>
      </p:sp>
    </p:spTree>
    <p:extLst>
      <p:ext uri="{BB962C8B-B14F-4D97-AF65-F5344CB8AC3E}">
        <p14:creationId xmlns:p14="http://schemas.microsoft.com/office/powerpoint/2010/main" val="19833584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DA3CD-AC58-EA85-BA21-02081AAAC94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6CBE5F4-C32D-C629-58F3-2BF1592C3AAE}"/>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1992A9F7-1E56-5330-4836-D66BF186D007}"/>
              </a:ext>
            </a:extLst>
          </p:cNvPr>
          <p:cNvSpPr>
            <a:spLocks noGrp="1"/>
          </p:cNvSpPr>
          <p:nvPr>
            <p:ph type="body" sz="quarter" idx="10"/>
          </p:nvPr>
        </p:nvSpPr>
        <p:spPr>
          <a:xfrm>
            <a:off x="316702" y="1639848"/>
            <a:ext cx="11558585" cy="4095160"/>
          </a:xfrm>
        </p:spPr>
        <p:txBody>
          <a:bodyPr/>
          <a:lstStyle/>
          <a:p>
            <a:r>
              <a:rPr lang="en-US" altLang="zh-CN" dirty="0"/>
              <a:t>2.2.2</a:t>
            </a:r>
            <a:r>
              <a:rPr lang="zh-CN" altLang="en-US" dirty="0"/>
              <a:t>　小红书：既是购物平台，又是社交社区</a:t>
            </a:r>
            <a:endParaRPr lang="en-US" altLang="zh-CN" dirty="0"/>
          </a:p>
          <a:p>
            <a:r>
              <a:rPr lang="en-US" altLang="zh-CN" dirty="0"/>
              <a:t>2.</a:t>
            </a:r>
            <a:r>
              <a:rPr lang="zh-CN" altLang="en-US" dirty="0"/>
              <a:t>小红书的创新策略</a:t>
            </a:r>
            <a:endParaRPr lang="en-US" altLang="zh-CN" dirty="0"/>
          </a:p>
          <a:p>
            <a:r>
              <a:rPr lang="zh-CN" altLang="en-US" dirty="0"/>
              <a:t>小红书与众多品牌进行合作，通过品牌推广、产品试用、达人合作等方式，为品牌提供了有效的营销渠道。品牌可以借助小红书的社交影响力和用户口碑，快速提升品牌知名度和产品销量。</a:t>
            </a:r>
            <a:endParaRPr lang="en-US" altLang="zh-CN" dirty="0"/>
          </a:p>
          <a:p>
            <a:r>
              <a:rPr lang="zh-CN" altLang="en-US" dirty="0"/>
              <a:t>小红书注重技术创新和数据分析，通过不断优化平台的算法和推荐系统，为用户提供更加精准的内容和商品推荐。同时，小红书还会通过数据分析用户的行为习惯和消费偏好，为品牌提供更加精准的营销方案。</a:t>
            </a:r>
          </a:p>
        </p:txBody>
      </p:sp>
    </p:spTree>
    <p:extLst>
      <p:ext uri="{BB962C8B-B14F-4D97-AF65-F5344CB8AC3E}">
        <p14:creationId xmlns:p14="http://schemas.microsoft.com/office/powerpoint/2010/main" val="12962215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DEE7C-92F7-4209-D4C8-3885CEC7379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A8C5FA29-A445-8EAA-6110-FBE2E3D4AE7F}"/>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5184A647-5D23-10A2-4BAD-64F2B68A41FF}"/>
              </a:ext>
            </a:extLst>
          </p:cNvPr>
          <p:cNvSpPr>
            <a:spLocks noGrp="1"/>
          </p:cNvSpPr>
          <p:nvPr>
            <p:ph type="body" sz="quarter" idx="10"/>
          </p:nvPr>
        </p:nvSpPr>
        <p:spPr>
          <a:xfrm>
            <a:off x="316702" y="2147680"/>
            <a:ext cx="11558585" cy="3079497"/>
          </a:xfrm>
        </p:spPr>
        <p:txBody>
          <a:bodyPr/>
          <a:lstStyle/>
          <a:p>
            <a:r>
              <a:rPr lang="en-US" altLang="zh-CN" dirty="0"/>
              <a:t>2.2.2</a:t>
            </a:r>
            <a:r>
              <a:rPr lang="zh-CN" altLang="en-US" dirty="0"/>
              <a:t>　小红书：既是购物平台，又是社交社区</a:t>
            </a:r>
            <a:endParaRPr lang="en-US" altLang="zh-CN" dirty="0"/>
          </a:p>
          <a:p>
            <a:r>
              <a:rPr lang="en-US" altLang="zh-CN" dirty="0"/>
              <a:t>3.</a:t>
            </a:r>
            <a:r>
              <a:rPr lang="zh-CN" altLang="en-US" dirty="0"/>
              <a:t>小红书的创新影响</a:t>
            </a:r>
            <a:endParaRPr lang="en-US" altLang="zh-CN" dirty="0"/>
          </a:p>
          <a:p>
            <a:r>
              <a:rPr lang="zh-CN" altLang="en-US" dirty="0"/>
              <a:t>用户生成内容是小红书商业模式的核心驱动力。平台上的用户可以通过图文、视频等形式记录和分享自己的生活体验和购物心得，这些内容涵盖了美妆、时尚、旅行、美食等多个领域。用户生成内容不仅丰富了平台的内容生态，还为其他用户提供了真实、可信的购物参考。</a:t>
            </a:r>
          </a:p>
        </p:txBody>
      </p:sp>
    </p:spTree>
    <p:extLst>
      <p:ext uri="{BB962C8B-B14F-4D97-AF65-F5344CB8AC3E}">
        <p14:creationId xmlns:p14="http://schemas.microsoft.com/office/powerpoint/2010/main" val="42860933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727FC-A086-07D0-4294-A2E4A136CA0D}"/>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E121615-8454-1280-E4E4-CE1A52B7018D}"/>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FA996D10-A52A-513B-C52C-37010AFAB699}"/>
              </a:ext>
            </a:extLst>
          </p:cNvPr>
          <p:cNvSpPr>
            <a:spLocks noGrp="1"/>
          </p:cNvSpPr>
          <p:nvPr>
            <p:ph type="body" sz="quarter" idx="10"/>
          </p:nvPr>
        </p:nvSpPr>
        <p:spPr>
          <a:xfrm>
            <a:off x="316702" y="1385935"/>
            <a:ext cx="11558585" cy="4602991"/>
          </a:xfrm>
        </p:spPr>
        <p:txBody>
          <a:bodyPr/>
          <a:lstStyle/>
          <a:p>
            <a:r>
              <a:rPr lang="en-US" altLang="zh-CN" dirty="0"/>
              <a:t>2.2.2</a:t>
            </a:r>
            <a:r>
              <a:rPr lang="zh-CN" altLang="en-US" dirty="0"/>
              <a:t>　小红书：既是购物平台，又是社交社区</a:t>
            </a:r>
            <a:endParaRPr lang="en-US" altLang="zh-CN" dirty="0"/>
          </a:p>
          <a:p>
            <a:r>
              <a:rPr lang="en-US" altLang="zh-CN" dirty="0"/>
              <a:t>4.</a:t>
            </a:r>
            <a:r>
              <a:rPr lang="zh-CN" altLang="en-US" dirty="0"/>
              <a:t>小红书的创新启示</a:t>
            </a:r>
            <a:endParaRPr lang="en-US" altLang="zh-CN" dirty="0"/>
          </a:p>
          <a:p>
            <a:r>
              <a:rPr lang="zh-CN" altLang="en-US" dirty="0"/>
              <a:t>小红书内容驱动的电商模式表明，内容在电子商务中已具有举足轻重的作用。</a:t>
            </a:r>
            <a:endParaRPr lang="en-US" altLang="zh-CN" dirty="0"/>
          </a:p>
          <a:p>
            <a:r>
              <a:rPr lang="zh-CN" altLang="en-US" dirty="0"/>
              <a:t>小红书的成功也得益于其始终以用户为中心的理念。</a:t>
            </a:r>
            <a:endParaRPr lang="en-US" altLang="zh-CN" dirty="0"/>
          </a:p>
          <a:p>
            <a:r>
              <a:rPr lang="zh-CN" altLang="en-US" dirty="0"/>
              <a:t>在品牌合作和营销策略方面，小红书则展现出极大的创新性。</a:t>
            </a:r>
            <a:endParaRPr lang="en-US" altLang="zh-CN" dirty="0"/>
          </a:p>
          <a:p>
            <a:r>
              <a:rPr lang="zh-CN" altLang="en-US" dirty="0"/>
              <a:t>小红书的电子商务创新案例为我们展示了社交电商的无限可能。通过社交互动、用户生成内容、社区驱动的购买决策，以及与品牌的深入合作，小红书不断提升用户体验和商业价值。在未来，随着社交电商的进一步发展，相信小红书将在全球电商市场中扮演更加重要的角色。</a:t>
            </a:r>
          </a:p>
        </p:txBody>
      </p:sp>
    </p:spTree>
    <p:extLst>
      <p:ext uri="{BB962C8B-B14F-4D97-AF65-F5344CB8AC3E}">
        <p14:creationId xmlns:p14="http://schemas.microsoft.com/office/powerpoint/2010/main" val="1716733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207EC-3F2F-53F0-A41E-1D85B60F140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B8B749D-5096-0B8F-DAC9-A60CF65A5BBD}"/>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3CE05BF9-36FE-E165-418B-0F1B6C9B0ED4}"/>
              </a:ext>
            </a:extLst>
          </p:cNvPr>
          <p:cNvSpPr>
            <a:spLocks noGrp="1"/>
          </p:cNvSpPr>
          <p:nvPr>
            <p:ph type="body" sz="quarter" idx="10"/>
          </p:nvPr>
        </p:nvSpPr>
        <p:spPr>
          <a:xfrm>
            <a:off x="316702" y="1893767"/>
            <a:ext cx="11558585" cy="3587329"/>
          </a:xfrm>
        </p:spPr>
        <p:txBody>
          <a:bodyPr/>
          <a:lstStyle/>
          <a:p>
            <a:r>
              <a:rPr lang="en-US" altLang="zh-CN" dirty="0"/>
              <a:t>2.2.3</a:t>
            </a:r>
            <a:r>
              <a:rPr lang="zh-CN" altLang="en-US" dirty="0"/>
              <a:t>　拼多多：另辟蹊径的团购模式</a:t>
            </a:r>
            <a:endParaRPr lang="en-US" altLang="zh-CN" dirty="0"/>
          </a:p>
          <a:p>
            <a:r>
              <a:rPr lang="en-US" altLang="zh-CN" dirty="0"/>
              <a:t>1.</a:t>
            </a:r>
            <a:r>
              <a:rPr lang="zh-CN" altLang="en-US" dirty="0"/>
              <a:t>拼多多的创新历程</a:t>
            </a:r>
            <a:endParaRPr lang="en-US" altLang="zh-CN" dirty="0"/>
          </a:p>
          <a:p>
            <a:r>
              <a:rPr lang="en-US" altLang="zh-CN" dirty="0"/>
              <a:t>2015</a:t>
            </a:r>
            <a:r>
              <a:rPr lang="zh-CN" altLang="en-US" dirty="0"/>
              <a:t>年，创始人黄峥敏锐发现社交网络与电商结合的巨大潜力，于是创立拼多多，并引入“拼团”购物模式，即用户通过社交分享邀请亲朋好友一起拼团，聚集需求可获得更低的购买价格。这种模式既降低了商品价格，又利用社交网络的传播效应，迅速吸引了大量用户。许多消费者会为了以优惠的价格购买商品，积极在微信等社交平台上分享拼团信息，这使得拼多多的用户量快速增长。</a:t>
            </a:r>
          </a:p>
        </p:txBody>
      </p:sp>
    </p:spTree>
    <p:extLst>
      <p:ext uri="{BB962C8B-B14F-4D97-AF65-F5344CB8AC3E}">
        <p14:creationId xmlns:p14="http://schemas.microsoft.com/office/powerpoint/2010/main" val="26502555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98F2C-1A47-0356-2153-861E7B5EAB0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512BD56-5A05-91B9-2665-8CDD87C4E13D}"/>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D30E2A2C-D77D-F024-6091-D8349D15FEBE}"/>
              </a:ext>
            </a:extLst>
          </p:cNvPr>
          <p:cNvSpPr>
            <a:spLocks noGrp="1"/>
          </p:cNvSpPr>
          <p:nvPr>
            <p:ph type="body" sz="quarter" idx="10"/>
          </p:nvPr>
        </p:nvSpPr>
        <p:spPr>
          <a:xfrm>
            <a:off x="316702" y="2401599"/>
            <a:ext cx="11558585" cy="2571666"/>
          </a:xfrm>
        </p:spPr>
        <p:txBody>
          <a:bodyPr/>
          <a:lstStyle/>
          <a:p>
            <a:r>
              <a:rPr lang="en-US" altLang="zh-CN" dirty="0"/>
              <a:t>2.2.3</a:t>
            </a:r>
            <a:r>
              <a:rPr lang="zh-CN" altLang="en-US" dirty="0"/>
              <a:t>　拼多多：另辟蹊径的团购模式</a:t>
            </a:r>
            <a:endParaRPr lang="en-US" altLang="zh-CN" dirty="0"/>
          </a:p>
          <a:p>
            <a:r>
              <a:rPr lang="en-US" altLang="zh-CN" dirty="0"/>
              <a:t>2.</a:t>
            </a:r>
            <a:r>
              <a:rPr lang="zh-CN" altLang="en-US" dirty="0"/>
              <a:t>拼多多的创新策略</a:t>
            </a:r>
            <a:endParaRPr lang="en-US" altLang="zh-CN" dirty="0"/>
          </a:p>
          <a:p>
            <a:r>
              <a:rPr lang="zh-CN" altLang="en-US" dirty="0"/>
              <a:t>拼多多的核心创新在于社交拼团模式。用户可以通过微信等社交平台邀请亲朋好友一起拼团购买商品，以获得更优惠的价格。这种模式充分利用了社交关系网络的传播力，迅速扩大了用户群体。</a:t>
            </a:r>
          </a:p>
        </p:txBody>
      </p:sp>
    </p:spTree>
    <p:extLst>
      <p:ext uri="{BB962C8B-B14F-4D97-AF65-F5344CB8AC3E}">
        <p14:creationId xmlns:p14="http://schemas.microsoft.com/office/powerpoint/2010/main" val="34410512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7A560-0545-9BE1-5FB6-2E350C23843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3BFB40A-B0EC-12E1-6C12-20937D8558DF}"/>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F7F9D259-839B-B0EB-D4A2-B9AFA8A63082}"/>
              </a:ext>
            </a:extLst>
          </p:cNvPr>
          <p:cNvSpPr>
            <a:spLocks noGrp="1"/>
          </p:cNvSpPr>
          <p:nvPr>
            <p:ph type="body" sz="quarter" idx="10"/>
          </p:nvPr>
        </p:nvSpPr>
        <p:spPr>
          <a:xfrm>
            <a:off x="316702" y="2401600"/>
            <a:ext cx="11558585" cy="2571666"/>
          </a:xfrm>
        </p:spPr>
        <p:txBody>
          <a:bodyPr/>
          <a:lstStyle/>
          <a:p>
            <a:r>
              <a:rPr lang="en-US" altLang="zh-CN" dirty="0"/>
              <a:t>2.2.3</a:t>
            </a:r>
            <a:r>
              <a:rPr lang="zh-CN" altLang="en-US" dirty="0"/>
              <a:t>　拼多多：另辟蹊径的团购模式</a:t>
            </a:r>
            <a:endParaRPr lang="en-US" altLang="zh-CN" dirty="0"/>
          </a:p>
          <a:p>
            <a:r>
              <a:rPr lang="en-US" altLang="zh-CN" dirty="0"/>
              <a:t>3.</a:t>
            </a:r>
            <a:r>
              <a:rPr lang="zh-CN" altLang="en-US" dirty="0"/>
              <a:t>拼多多的创新影响</a:t>
            </a:r>
            <a:endParaRPr lang="en-US" altLang="zh-CN" dirty="0"/>
          </a:p>
          <a:p>
            <a:r>
              <a:rPr lang="zh-CN" altLang="en-US" dirty="0"/>
              <a:t>拼多多的创新模式对电子商务行业产生了深远的影响。一方面，它打破了传统电商平台的垄断格局，促进了行业的竞争和创新。另一方面，它推动了电子商务向三四线城市及农村地区的普及，拓展了市场空间。</a:t>
            </a:r>
          </a:p>
        </p:txBody>
      </p:sp>
    </p:spTree>
    <p:extLst>
      <p:ext uri="{BB962C8B-B14F-4D97-AF65-F5344CB8AC3E}">
        <p14:creationId xmlns:p14="http://schemas.microsoft.com/office/powerpoint/2010/main" val="16273938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C5B28-0602-97EA-6094-FD96E798420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52197C1-27B2-5FEF-FDEC-649A387177D9}"/>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A9A08F76-32F1-2A37-354F-FBE805A36D5F}"/>
              </a:ext>
            </a:extLst>
          </p:cNvPr>
          <p:cNvSpPr>
            <a:spLocks noGrp="1"/>
          </p:cNvSpPr>
          <p:nvPr>
            <p:ph type="body" sz="quarter" idx="10"/>
          </p:nvPr>
        </p:nvSpPr>
        <p:spPr>
          <a:xfrm>
            <a:off x="316702" y="2147685"/>
            <a:ext cx="11558585" cy="3079497"/>
          </a:xfrm>
        </p:spPr>
        <p:txBody>
          <a:bodyPr/>
          <a:lstStyle/>
          <a:p>
            <a:r>
              <a:rPr lang="en-US" altLang="zh-CN" dirty="0"/>
              <a:t>2.2.3</a:t>
            </a:r>
            <a:r>
              <a:rPr lang="zh-CN" altLang="en-US" dirty="0"/>
              <a:t>　拼多多：另辟蹊径的团购模式</a:t>
            </a:r>
            <a:endParaRPr lang="en-US" altLang="zh-CN" dirty="0"/>
          </a:p>
          <a:p>
            <a:r>
              <a:rPr lang="en-US" altLang="zh-CN" dirty="0"/>
              <a:t>4.</a:t>
            </a:r>
            <a:r>
              <a:rPr lang="zh-CN" altLang="en-US" dirty="0"/>
              <a:t>拼多多的创新启示</a:t>
            </a:r>
            <a:endParaRPr lang="en-US" altLang="zh-CN" dirty="0"/>
          </a:p>
          <a:p>
            <a:r>
              <a:rPr lang="zh-CN" altLang="en-US" dirty="0"/>
              <a:t>拼团模式并不是拼多多的首创，但拼多多通过微信等社交平台将其发挥到了极致。用户在购买过程中自发地进行产品推广，形成了一个庞大的社交分享网络，使得拼多多的用户基数迅速扩大。这种模式不仅显著降低了获客成本，还通过社交互动提升了用户的参与感和购物乐趣。</a:t>
            </a:r>
          </a:p>
        </p:txBody>
      </p:sp>
    </p:spTree>
    <p:extLst>
      <p:ext uri="{BB962C8B-B14F-4D97-AF65-F5344CB8AC3E}">
        <p14:creationId xmlns:p14="http://schemas.microsoft.com/office/powerpoint/2010/main" val="35202389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3D61139-3CBB-44DF-7E66-500BD2FDC32D}"/>
              </a:ext>
            </a:extLst>
          </p:cNvPr>
          <p:cNvSpPr>
            <a:spLocks noGrp="1"/>
          </p:cNvSpPr>
          <p:nvPr>
            <p:ph type="title"/>
          </p:nvPr>
        </p:nvSpPr>
        <p:spPr/>
        <p:txBody>
          <a:bodyPr/>
          <a:lstStyle/>
          <a:p>
            <a:r>
              <a:rPr lang="zh-CN" altLang="en-US" dirty="0"/>
              <a:t>电子商务创新基础</a:t>
            </a:r>
          </a:p>
        </p:txBody>
      </p:sp>
      <p:sp>
        <p:nvSpPr>
          <p:cNvPr id="5" name="文本占位符 4">
            <a:extLst>
              <a:ext uri="{FF2B5EF4-FFF2-40B4-BE49-F238E27FC236}">
                <a16:creationId xmlns:a16="http://schemas.microsoft.com/office/drawing/2014/main" id="{947BA4D8-2770-2CFB-F79B-3D382459FE7B}"/>
              </a:ext>
            </a:extLst>
          </p:cNvPr>
          <p:cNvSpPr>
            <a:spLocks noGrp="1"/>
          </p:cNvSpPr>
          <p:nvPr>
            <p:ph type="body" sz="quarter" idx="10"/>
          </p:nvPr>
        </p:nvSpPr>
        <p:spPr>
          <a:xfrm>
            <a:off x="316702" y="2401588"/>
            <a:ext cx="11558585" cy="2571666"/>
          </a:xfrm>
        </p:spPr>
        <p:txBody>
          <a:bodyPr/>
          <a:lstStyle/>
          <a:p>
            <a:r>
              <a:rPr lang="en-US" altLang="zh-CN" dirty="0"/>
              <a:t>1.1.1</a:t>
            </a:r>
            <a:r>
              <a:rPr lang="zh-CN" altLang="en-US" dirty="0"/>
              <a:t>　电子商务创新的定义和主要范式</a:t>
            </a:r>
            <a:endParaRPr lang="en-US" altLang="zh-CN" dirty="0"/>
          </a:p>
          <a:p>
            <a:r>
              <a:rPr lang="en-US" altLang="zh-CN" dirty="0"/>
              <a:t>1.</a:t>
            </a:r>
            <a:r>
              <a:rPr lang="zh-CN" altLang="en-US" dirty="0"/>
              <a:t>电子商务的定义</a:t>
            </a:r>
            <a:endParaRPr lang="en-US" altLang="zh-CN" dirty="0"/>
          </a:p>
          <a:p>
            <a:r>
              <a:rPr lang="zh-CN" altLang="en-US" dirty="0"/>
              <a:t>广义的电子商务定义为，使用各种电子工具从事商务活动；狭义的电子商务定义为，主要利用互联网从事商务活动。根据</a:t>
            </a:r>
            <a:r>
              <a:rPr lang="en-US" altLang="zh-CN" dirty="0"/>
              <a:t>《</a:t>
            </a:r>
            <a:r>
              <a:rPr lang="zh-CN" altLang="en-US" dirty="0"/>
              <a:t>中华人民共和国电子商务法</a:t>
            </a:r>
            <a:r>
              <a:rPr lang="en-US" altLang="zh-CN" dirty="0"/>
              <a:t>》</a:t>
            </a:r>
            <a:r>
              <a:rPr lang="zh-CN" altLang="en-US" dirty="0"/>
              <a:t>（以下简称</a:t>
            </a:r>
            <a:r>
              <a:rPr lang="en-US" altLang="zh-CN" dirty="0"/>
              <a:t>《</a:t>
            </a:r>
            <a:r>
              <a:rPr lang="zh-CN" altLang="en-US" dirty="0"/>
              <a:t>电子商务法</a:t>
            </a:r>
            <a:r>
              <a:rPr lang="en-US" altLang="zh-CN" dirty="0"/>
              <a:t>》</a:t>
            </a:r>
            <a:r>
              <a:rPr lang="zh-CN" altLang="en-US" dirty="0"/>
              <a:t>）的定义，电子商务是指通过互联网等信息网络销售商品或者提供服务的经营活动。</a:t>
            </a:r>
          </a:p>
        </p:txBody>
      </p:sp>
    </p:spTree>
    <p:extLst>
      <p:ext uri="{BB962C8B-B14F-4D97-AF65-F5344CB8AC3E}">
        <p14:creationId xmlns:p14="http://schemas.microsoft.com/office/powerpoint/2010/main" val="30304966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70546-61B1-86EC-D389-1338AEF75C0A}"/>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A8B34B1-476C-58D3-A8E8-9EBDA81B7BAE}"/>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FAD2A76E-FAF7-600C-30D1-75886F6D777B}"/>
              </a:ext>
            </a:extLst>
          </p:cNvPr>
          <p:cNvSpPr>
            <a:spLocks noGrp="1"/>
          </p:cNvSpPr>
          <p:nvPr>
            <p:ph type="body" sz="quarter" idx="10"/>
          </p:nvPr>
        </p:nvSpPr>
        <p:spPr>
          <a:xfrm>
            <a:off x="316702" y="1132024"/>
            <a:ext cx="11558585" cy="5110823"/>
          </a:xfrm>
        </p:spPr>
        <p:txBody>
          <a:bodyPr/>
          <a:lstStyle/>
          <a:p>
            <a:r>
              <a:rPr lang="en-US" altLang="zh-CN" dirty="0"/>
              <a:t>2.2.4</a:t>
            </a:r>
            <a:r>
              <a:rPr lang="zh-CN" altLang="en-US" dirty="0"/>
              <a:t>　下厨房：美食社区的电商拓展</a:t>
            </a:r>
            <a:endParaRPr lang="en-US" altLang="zh-CN" dirty="0"/>
          </a:p>
          <a:p>
            <a:r>
              <a:rPr lang="en-US" altLang="zh-CN" dirty="0"/>
              <a:t>1.</a:t>
            </a:r>
            <a:r>
              <a:rPr lang="zh-CN" altLang="en-US" dirty="0"/>
              <a:t>下厨房的创新历程</a:t>
            </a:r>
            <a:endParaRPr lang="en-US" altLang="zh-CN" dirty="0"/>
          </a:p>
          <a:p>
            <a:r>
              <a:rPr lang="en-US" altLang="zh-CN" dirty="0"/>
              <a:t>2011</a:t>
            </a:r>
            <a:r>
              <a:rPr lang="zh-CN" altLang="en-US" dirty="0"/>
              <a:t>年</a:t>
            </a:r>
            <a:r>
              <a:rPr lang="en-US" altLang="zh-CN" dirty="0"/>
              <a:t>3</a:t>
            </a:r>
            <a:r>
              <a:rPr lang="zh-CN" altLang="en-US" dirty="0"/>
              <a:t>月，下厨房网站正式上线，在内测期间的一个月内便吸引了</a:t>
            </a:r>
            <a:r>
              <a:rPr lang="en-US" altLang="zh-CN" dirty="0"/>
              <a:t>3</a:t>
            </a:r>
            <a:r>
              <a:rPr lang="zh-CN" altLang="en-US" dirty="0"/>
              <a:t>万用户。其最初定位为美食菜谱分享平台，为美食爱好者提供一个交流、分享的空间。这一时期，平台主要依靠用户自主上传的菜谱内容来吸引用户，积累了第一批忠实的美食爱好者。 </a:t>
            </a:r>
            <a:r>
              <a:rPr lang="en-US" altLang="zh-CN" dirty="0"/>
              <a:t>2011</a:t>
            </a:r>
            <a:r>
              <a:rPr lang="zh-CN" altLang="en-US" dirty="0"/>
              <a:t>年</a:t>
            </a:r>
            <a:r>
              <a:rPr lang="en-US" altLang="zh-CN" dirty="0"/>
              <a:t>8</a:t>
            </a:r>
            <a:r>
              <a:rPr lang="zh-CN" altLang="en-US" dirty="0"/>
              <a:t>月和</a:t>
            </a:r>
            <a:r>
              <a:rPr lang="en-US" altLang="zh-CN" dirty="0"/>
              <a:t>9</a:t>
            </a:r>
            <a:r>
              <a:rPr lang="zh-CN" altLang="en-US" dirty="0"/>
              <a:t>月，下厨房相继推出了安卓和苹果系统的移动菜谱</a:t>
            </a:r>
            <a:r>
              <a:rPr lang="en-US" altLang="zh-CN" dirty="0"/>
              <a:t>App</a:t>
            </a:r>
            <a:r>
              <a:rPr lang="zh-CN" altLang="en-US" dirty="0"/>
              <a:t>，方便用户随时随地查看菜谱，满足了用户在移动场景下的需求，为后续发展奠定了基础。</a:t>
            </a:r>
            <a:endParaRPr lang="en-US" altLang="zh-CN" dirty="0"/>
          </a:p>
          <a:p>
            <a:r>
              <a:rPr lang="en-US" altLang="zh-CN" dirty="0"/>
              <a:t>2015</a:t>
            </a:r>
            <a:r>
              <a:rPr lang="zh-CN" altLang="en-US" dirty="0"/>
              <a:t>年，下厨房平台上线了“市集”频道，开始在美食社区的垂直领域上开拓电商市场。这一举措将内容分享社区转型为“内容社区</a:t>
            </a:r>
            <a:r>
              <a:rPr lang="en-US" altLang="zh-CN" dirty="0"/>
              <a:t>+</a:t>
            </a:r>
            <a:r>
              <a:rPr lang="zh-CN" altLang="en-US" dirty="0"/>
              <a:t>电商”的综合性平台，用户可以在平台上购买食材、厨具等相关产品，实现了从内容到商品的闭环机制。</a:t>
            </a:r>
          </a:p>
        </p:txBody>
      </p:sp>
    </p:spTree>
    <p:extLst>
      <p:ext uri="{BB962C8B-B14F-4D97-AF65-F5344CB8AC3E}">
        <p14:creationId xmlns:p14="http://schemas.microsoft.com/office/powerpoint/2010/main" val="31013575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EFDDCC-D93E-72FE-CD44-8D5E8B515E2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66B6B1D-6797-7179-EF3E-28D57B46FC94}"/>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B6F05ED7-0682-8032-6F80-4ABA62F53FC1}"/>
              </a:ext>
            </a:extLst>
          </p:cNvPr>
          <p:cNvSpPr>
            <a:spLocks noGrp="1"/>
          </p:cNvSpPr>
          <p:nvPr>
            <p:ph type="body" sz="quarter" idx="10"/>
          </p:nvPr>
        </p:nvSpPr>
        <p:spPr>
          <a:xfrm>
            <a:off x="316702" y="1639856"/>
            <a:ext cx="11558585" cy="4095160"/>
          </a:xfrm>
        </p:spPr>
        <p:txBody>
          <a:bodyPr/>
          <a:lstStyle/>
          <a:p>
            <a:r>
              <a:rPr lang="en-US" altLang="zh-CN" dirty="0"/>
              <a:t>2.2.4</a:t>
            </a:r>
            <a:r>
              <a:rPr lang="zh-CN" altLang="en-US" dirty="0"/>
              <a:t>　下厨房：美食社区的电商拓展</a:t>
            </a:r>
            <a:endParaRPr lang="en-US" altLang="zh-CN" dirty="0"/>
          </a:p>
          <a:p>
            <a:r>
              <a:rPr lang="en-US" altLang="zh-CN" dirty="0"/>
              <a:t>1.</a:t>
            </a:r>
            <a:r>
              <a:rPr lang="zh-CN" altLang="en-US" dirty="0"/>
              <a:t>下厨房的创新历程</a:t>
            </a:r>
            <a:endParaRPr lang="en-US" altLang="zh-CN" dirty="0"/>
          </a:p>
          <a:p>
            <a:r>
              <a:rPr lang="en-US" altLang="zh-CN" dirty="0"/>
              <a:t>2017</a:t>
            </a:r>
            <a:r>
              <a:rPr lang="zh-CN" altLang="en-US" dirty="0"/>
              <a:t>年，下厨房推出了“课堂”频道，增加了内容付费板块。平台邀请专业的厨师、美食博主等录制直播、录播、短视频等不同形式的付费课程，用户可以通过购买课程学习更专业的烹饪技巧和美食知识，进一步强化了平台的核心内容。</a:t>
            </a:r>
            <a:endParaRPr lang="en-US" altLang="zh-CN" dirty="0"/>
          </a:p>
          <a:p>
            <a:r>
              <a:rPr lang="en-US" altLang="zh-CN" dirty="0"/>
              <a:t>2020</a:t>
            </a:r>
            <a:r>
              <a:rPr lang="zh-CN" altLang="en-US" dirty="0"/>
              <a:t>年，下厨房成立了自有品牌“口味捞”，打造出了拳拳午餐肉、海盐奇亚籽花生酱、扑扑虾滑等一系列爆款产品。自有品牌的推出不仅丰富了平台的商品种类，也提高了平台的盈利能力和品牌影响力。</a:t>
            </a:r>
          </a:p>
        </p:txBody>
      </p:sp>
    </p:spTree>
    <p:extLst>
      <p:ext uri="{BB962C8B-B14F-4D97-AF65-F5344CB8AC3E}">
        <p14:creationId xmlns:p14="http://schemas.microsoft.com/office/powerpoint/2010/main" val="39929717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B964D-8389-E274-BD2E-04D4028DD89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15FB7E4-A3B0-AD13-8793-C7156086A90A}"/>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4BC6DE3A-DBCC-0AD6-7BAA-107AA05068F1}"/>
              </a:ext>
            </a:extLst>
          </p:cNvPr>
          <p:cNvSpPr>
            <a:spLocks noGrp="1"/>
          </p:cNvSpPr>
          <p:nvPr>
            <p:ph type="body" sz="quarter" idx="10"/>
          </p:nvPr>
        </p:nvSpPr>
        <p:spPr>
          <a:xfrm>
            <a:off x="316702" y="2401604"/>
            <a:ext cx="11558585" cy="2571666"/>
          </a:xfrm>
        </p:spPr>
        <p:txBody>
          <a:bodyPr/>
          <a:lstStyle/>
          <a:p>
            <a:r>
              <a:rPr lang="en-US" altLang="zh-CN" dirty="0"/>
              <a:t>2.2.4</a:t>
            </a:r>
            <a:r>
              <a:rPr lang="zh-CN" altLang="en-US" dirty="0"/>
              <a:t>　下厨房：美食社区的电商拓展</a:t>
            </a:r>
            <a:endParaRPr lang="en-US" altLang="zh-CN" dirty="0"/>
          </a:p>
          <a:p>
            <a:r>
              <a:rPr lang="en-US" altLang="zh-CN" dirty="0"/>
              <a:t>2.</a:t>
            </a:r>
            <a:r>
              <a:rPr lang="zh-CN" altLang="en-US" dirty="0"/>
              <a:t>下厨房的创新策略</a:t>
            </a:r>
            <a:endParaRPr lang="en-US" altLang="zh-CN" dirty="0"/>
          </a:p>
          <a:p>
            <a:r>
              <a:rPr lang="zh-CN" altLang="en-US" dirty="0"/>
              <a:t>下厨房以优质的美食内容为核心，通过用户生成的菜谱、美食日记、烹饪心得等内容，吸引用户关注并建立信任关系。在这个基础上，下厨房巧妙地将电商元素融入其中，通过在内容中插入商品链接、推荐相关食材和厨具等方式，实现了流量的转化。</a:t>
            </a:r>
          </a:p>
        </p:txBody>
      </p:sp>
    </p:spTree>
    <p:extLst>
      <p:ext uri="{BB962C8B-B14F-4D97-AF65-F5344CB8AC3E}">
        <p14:creationId xmlns:p14="http://schemas.microsoft.com/office/powerpoint/2010/main" val="13238248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D0D2A-D54A-928D-821C-9AADC8BBCB2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08F4654-9BFA-0A8E-7C48-8A24F4E9E552}"/>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6C1451B1-D36E-2859-CA5E-D2668C963242}"/>
              </a:ext>
            </a:extLst>
          </p:cNvPr>
          <p:cNvSpPr>
            <a:spLocks noGrp="1"/>
          </p:cNvSpPr>
          <p:nvPr>
            <p:ph type="body" sz="quarter" idx="10"/>
          </p:nvPr>
        </p:nvSpPr>
        <p:spPr>
          <a:xfrm>
            <a:off x="316702" y="2401605"/>
            <a:ext cx="11558585" cy="2571666"/>
          </a:xfrm>
        </p:spPr>
        <p:txBody>
          <a:bodyPr/>
          <a:lstStyle/>
          <a:p>
            <a:r>
              <a:rPr lang="en-US" altLang="zh-CN" dirty="0"/>
              <a:t>2.2.4</a:t>
            </a:r>
            <a:r>
              <a:rPr lang="zh-CN" altLang="en-US" dirty="0"/>
              <a:t>　下厨房：美食社区的电商拓展</a:t>
            </a:r>
            <a:endParaRPr lang="en-US" altLang="zh-CN" dirty="0"/>
          </a:p>
          <a:p>
            <a:r>
              <a:rPr lang="en-US" altLang="zh-CN" dirty="0"/>
              <a:t>3.</a:t>
            </a:r>
            <a:r>
              <a:rPr lang="zh-CN" altLang="en-US" dirty="0"/>
              <a:t>下厨房的创新影响</a:t>
            </a:r>
            <a:endParaRPr lang="en-US" altLang="zh-CN" dirty="0"/>
          </a:p>
          <a:p>
            <a:r>
              <a:rPr lang="zh-CN" altLang="en-US" dirty="0"/>
              <a:t>下厨房的创新模式为美食行业带来了新的发展机遇。一方面，它为美食爱好者提供了一个交流和分享的平台，促进了美食文化的传播和发展。另一方面，它为品牌商和供应商提供了一个新的销售渠道，推动了美食产业的升级和发展。</a:t>
            </a:r>
          </a:p>
        </p:txBody>
      </p:sp>
    </p:spTree>
    <p:extLst>
      <p:ext uri="{BB962C8B-B14F-4D97-AF65-F5344CB8AC3E}">
        <p14:creationId xmlns:p14="http://schemas.microsoft.com/office/powerpoint/2010/main" val="4559763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DFC2-F219-32A4-11EE-1EE2A6B41F1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12BE066-3F25-6AAD-906E-BA0D902CDD6B}"/>
              </a:ext>
            </a:extLst>
          </p:cNvPr>
          <p:cNvSpPr>
            <a:spLocks noGrp="1"/>
          </p:cNvSpPr>
          <p:nvPr>
            <p:ph type="title"/>
          </p:nvPr>
        </p:nvSpPr>
        <p:spPr/>
        <p:txBody>
          <a:bodyPr/>
          <a:lstStyle/>
          <a:p>
            <a:r>
              <a:rPr lang="zh-CN" altLang="en-US" dirty="0"/>
              <a:t>电子商务模式创新案例分析</a:t>
            </a:r>
          </a:p>
        </p:txBody>
      </p:sp>
      <p:sp>
        <p:nvSpPr>
          <p:cNvPr id="5" name="文本占位符 4">
            <a:extLst>
              <a:ext uri="{FF2B5EF4-FFF2-40B4-BE49-F238E27FC236}">
                <a16:creationId xmlns:a16="http://schemas.microsoft.com/office/drawing/2014/main" id="{BB593CEE-7BD1-5063-F9DA-D0909116EF1B}"/>
              </a:ext>
            </a:extLst>
          </p:cNvPr>
          <p:cNvSpPr>
            <a:spLocks noGrp="1"/>
          </p:cNvSpPr>
          <p:nvPr>
            <p:ph type="body" sz="quarter" idx="10"/>
          </p:nvPr>
        </p:nvSpPr>
        <p:spPr>
          <a:xfrm>
            <a:off x="316702" y="1893774"/>
            <a:ext cx="11558585" cy="3587329"/>
          </a:xfrm>
        </p:spPr>
        <p:txBody>
          <a:bodyPr/>
          <a:lstStyle/>
          <a:p>
            <a:r>
              <a:rPr lang="en-US" altLang="zh-CN" dirty="0"/>
              <a:t>2.2.4</a:t>
            </a:r>
            <a:r>
              <a:rPr lang="zh-CN" altLang="en-US" dirty="0"/>
              <a:t>　下厨房：美食社区的电商拓展</a:t>
            </a:r>
            <a:endParaRPr lang="en-US" altLang="zh-CN" dirty="0"/>
          </a:p>
          <a:p>
            <a:r>
              <a:rPr lang="en-US" altLang="zh-CN" dirty="0"/>
              <a:t>4.</a:t>
            </a:r>
            <a:r>
              <a:rPr lang="zh-CN" altLang="en-US" dirty="0"/>
              <a:t>下厨房的创新启示</a:t>
            </a:r>
            <a:endParaRPr lang="en-US" altLang="zh-CN" dirty="0"/>
          </a:p>
          <a:p>
            <a:r>
              <a:rPr lang="zh-CN" altLang="en-US" dirty="0"/>
              <a:t>在内容与电商的结合方面，下厨房采用了“内容即广告，内容即商品”的战略。通过优质 的美食内容，在吸引用户的同时，将相关的食材、厨具等商品无缝植入内容中。这种软性植入方式，不仅避免了传统广告的生硬感，还提高了商品的转化率。此外，下厨房通过与优质品牌合作，推出定制化的厨房用品和食材套餐，进一步增强了用户的购物体验。平台还定期推出主题活动，如“美食节”“厨艺大赛”等，借此提高了用户的参与度和购买欲望。</a:t>
            </a:r>
          </a:p>
        </p:txBody>
      </p:sp>
    </p:spTree>
    <p:extLst>
      <p:ext uri="{BB962C8B-B14F-4D97-AF65-F5344CB8AC3E}">
        <p14:creationId xmlns:p14="http://schemas.microsoft.com/office/powerpoint/2010/main" val="4938799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4AD60A2-A4B8-E13F-7500-69CEB76DC2F3}"/>
              </a:ext>
            </a:extLst>
          </p:cNvPr>
          <p:cNvSpPr>
            <a:spLocks noGrp="1"/>
          </p:cNvSpPr>
          <p:nvPr>
            <p:ph type="body" sz="quarter" idx="19"/>
          </p:nvPr>
        </p:nvSpPr>
        <p:spPr/>
        <p:txBody>
          <a:bodyPr/>
          <a:lstStyle/>
          <a:p>
            <a:r>
              <a:rPr lang="zh-CN" altLang="en-US" dirty="0"/>
              <a:t>第 </a:t>
            </a:r>
            <a:r>
              <a:rPr lang="en-US" altLang="zh-CN" dirty="0"/>
              <a:t>3 </a:t>
            </a:r>
            <a:r>
              <a:rPr lang="zh-CN" altLang="en-US" dirty="0"/>
              <a:t>章</a:t>
            </a:r>
          </a:p>
        </p:txBody>
      </p:sp>
      <p:sp>
        <p:nvSpPr>
          <p:cNvPr id="5" name="文本占位符 4">
            <a:extLst>
              <a:ext uri="{FF2B5EF4-FFF2-40B4-BE49-F238E27FC236}">
                <a16:creationId xmlns:a16="http://schemas.microsoft.com/office/drawing/2014/main" id="{E157F9DB-9155-D75F-7E44-B5C3A33DB9B2}"/>
              </a:ext>
            </a:extLst>
          </p:cNvPr>
          <p:cNvSpPr>
            <a:spLocks noGrp="1"/>
          </p:cNvSpPr>
          <p:nvPr>
            <p:ph type="body" sz="quarter" idx="20"/>
          </p:nvPr>
        </p:nvSpPr>
        <p:spPr/>
        <p:txBody>
          <a:bodyPr/>
          <a:lstStyle/>
          <a:p>
            <a:r>
              <a:rPr lang="zh-CN" altLang="en-US" dirty="0"/>
              <a:t>电子商务技术创新与案例分析</a:t>
            </a:r>
          </a:p>
        </p:txBody>
      </p:sp>
    </p:spTree>
    <p:extLst>
      <p:ext uri="{BB962C8B-B14F-4D97-AF65-F5344CB8AC3E}">
        <p14:creationId xmlns:p14="http://schemas.microsoft.com/office/powerpoint/2010/main" val="5009566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55BCA82-55A4-2D21-977B-8178840CB3CF}"/>
              </a:ext>
            </a:extLst>
          </p:cNvPr>
          <p:cNvSpPr>
            <a:spLocks noGrp="1"/>
          </p:cNvSpPr>
          <p:nvPr>
            <p:ph type="body" sz="quarter" idx="10"/>
          </p:nvPr>
        </p:nvSpPr>
        <p:spPr>
          <a:xfrm>
            <a:off x="316706" y="2650998"/>
            <a:ext cx="11558585" cy="1556003"/>
          </a:xfrm>
        </p:spPr>
        <p:txBody>
          <a:bodyPr/>
          <a:lstStyle/>
          <a:p>
            <a:pPr marL="457200" indent="-457200">
              <a:buFont typeface="+mj-lt"/>
              <a:buAutoNum type="arabicPeriod"/>
            </a:pPr>
            <a:r>
              <a:rPr lang="zh-CN" altLang="en-US" dirty="0"/>
              <a:t>理解电子商务技术创新的阶段、驱动因素与趋势。</a:t>
            </a:r>
          </a:p>
          <a:p>
            <a:pPr marL="457200" indent="-457200">
              <a:buFont typeface="+mj-lt"/>
              <a:buAutoNum type="arabicPeriod"/>
            </a:pPr>
            <a:r>
              <a:rPr lang="zh-CN" altLang="en-US" dirty="0"/>
              <a:t>掌握大数据、</a:t>
            </a:r>
            <a:r>
              <a:rPr lang="en-US" altLang="zh-CN" dirty="0"/>
              <a:t>AI</a:t>
            </a:r>
            <a:r>
              <a:rPr lang="zh-CN" altLang="en-US" dirty="0"/>
              <a:t>等技术在电子商务中的应用逻辑。</a:t>
            </a:r>
          </a:p>
          <a:p>
            <a:pPr marL="457200" indent="-457200">
              <a:buFont typeface="+mj-lt"/>
              <a:buAutoNum type="arabicPeriod"/>
            </a:pPr>
            <a:r>
              <a:rPr lang="zh-CN" altLang="en-US" dirty="0"/>
              <a:t>能够分析支付宝、抖音的技术创新案例成效。</a:t>
            </a:r>
          </a:p>
        </p:txBody>
      </p:sp>
    </p:spTree>
    <p:extLst>
      <p:ext uri="{BB962C8B-B14F-4D97-AF65-F5344CB8AC3E}">
        <p14:creationId xmlns:p14="http://schemas.microsoft.com/office/powerpoint/2010/main" val="36606210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4E3AD-F51A-E75F-E7AF-8584DD9C830F}"/>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1B5A95BC-E2AE-D1C9-7BCD-A22D619F49FA}"/>
              </a:ext>
            </a:extLst>
          </p:cNvPr>
          <p:cNvPicPr>
            <a:picLocks noGrp="1" noChangeAspect="1"/>
          </p:cNvPicPr>
          <p:nvPr>
            <p:ph type="pic" sz="quarter" idx="12"/>
          </p:nvPr>
        </p:nvPicPr>
        <p:blipFill rotWithShape="1">
          <a:blip r:embed="rId2"/>
          <a:srcRect l="-33173" r="-33173"/>
          <a:stretch>
            <a:fillRect/>
          </a:stretch>
        </p:blipFill>
        <p:spPr>
          <a:prstGeom prst="rect">
            <a:avLst/>
          </a:prstGeom>
        </p:spPr>
      </p:pic>
    </p:spTree>
    <p:extLst>
      <p:ext uri="{BB962C8B-B14F-4D97-AF65-F5344CB8AC3E}">
        <p14:creationId xmlns:p14="http://schemas.microsoft.com/office/powerpoint/2010/main" val="36686208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B68A83E-5F90-4055-6CEA-BEDFA3B1C42E}"/>
              </a:ext>
            </a:extLst>
          </p:cNvPr>
          <p:cNvSpPr>
            <a:spLocks noGrp="1"/>
          </p:cNvSpPr>
          <p:nvPr>
            <p:ph type="body" sz="quarter" idx="15"/>
          </p:nvPr>
        </p:nvSpPr>
        <p:spPr/>
        <p:txBody>
          <a:bodyPr/>
          <a:lstStyle/>
          <a:p>
            <a:r>
              <a:rPr lang="en-US" altLang="zh-CN" dirty="0"/>
              <a:t>3.1</a:t>
            </a:r>
            <a:endParaRPr lang="zh-CN" altLang="en-US" dirty="0"/>
          </a:p>
        </p:txBody>
      </p:sp>
      <p:sp>
        <p:nvSpPr>
          <p:cNvPr id="4" name="文本占位符 3">
            <a:extLst>
              <a:ext uri="{FF2B5EF4-FFF2-40B4-BE49-F238E27FC236}">
                <a16:creationId xmlns:a16="http://schemas.microsoft.com/office/drawing/2014/main" id="{7483704B-C896-6192-CFFF-5075214EAB8F}"/>
              </a:ext>
            </a:extLst>
          </p:cNvPr>
          <p:cNvSpPr>
            <a:spLocks noGrp="1"/>
          </p:cNvSpPr>
          <p:nvPr>
            <p:ph type="body" sz="quarter" idx="16"/>
          </p:nvPr>
        </p:nvSpPr>
        <p:spPr/>
        <p:txBody>
          <a:bodyPr/>
          <a:lstStyle/>
          <a:p>
            <a:r>
              <a:rPr lang="zh-CN" altLang="en-US" dirty="0"/>
              <a:t>电子商务技术创新综述</a:t>
            </a:r>
          </a:p>
        </p:txBody>
      </p:sp>
    </p:spTree>
    <p:extLst>
      <p:ext uri="{BB962C8B-B14F-4D97-AF65-F5344CB8AC3E}">
        <p14:creationId xmlns:p14="http://schemas.microsoft.com/office/powerpoint/2010/main" val="24935465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FECC6D30-32A5-E0EA-FC21-33A93DEB1D96}"/>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2C7296F5-E3E6-B935-C7E0-D5714CD78073}"/>
              </a:ext>
            </a:extLst>
          </p:cNvPr>
          <p:cNvSpPr>
            <a:spLocks noGrp="1"/>
          </p:cNvSpPr>
          <p:nvPr>
            <p:ph type="body" sz="quarter" idx="10"/>
          </p:nvPr>
        </p:nvSpPr>
        <p:spPr>
          <a:xfrm>
            <a:off x="316702" y="624179"/>
            <a:ext cx="11558585" cy="6126485"/>
          </a:xfrm>
        </p:spPr>
        <p:txBody>
          <a:bodyPr/>
          <a:lstStyle/>
          <a:p>
            <a:r>
              <a:rPr lang="en-US" altLang="zh-CN" dirty="0"/>
              <a:t>3.1.1</a:t>
            </a:r>
            <a:r>
              <a:rPr lang="zh-CN" altLang="en-US" dirty="0"/>
              <a:t>　电子商务技术创新的阶段描述</a:t>
            </a:r>
            <a:endParaRPr lang="en-US" altLang="zh-CN" dirty="0"/>
          </a:p>
          <a:p>
            <a:r>
              <a:rPr lang="en-US" altLang="zh-CN" dirty="0"/>
              <a:t>1.</a:t>
            </a:r>
            <a:r>
              <a:rPr lang="zh-CN" altLang="en-US" dirty="0"/>
              <a:t>电子商务技术发展的历史回顾</a:t>
            </a:r>
            <a:endParaRPr lang="en-US" altLang="zh-CN" dirty="0"/>
          </a:p>
          <a:p>
            <a:r>
              <a:rPr lang="zh-CN" altLang="en-US" dirty="0"/>
              <a:t>电子商务的起源可以追溯到</a:t>
            </a:r>
            <a:r>
              <a:rPr lang="en-US" altLang="zh-CN" dirty="0"/>
              <a:t>20</a:t>
            </a:r>
            <a:r>
              <a:rPr lang="zh-CN" altLang="en-US" dirty="0"/>
              <a:t>世纪</a:t>
            </a:r>
            <a:r>
              <a:rPr lang="en-US" altLang="zh-CN" dirty="0"/>
              <a:t>70</a:t>
            </a:r>
            <a:r>
              <a:rPr lang="zh-CN" altLang="en-US" dirty="0"/>
              <a:t>年代，当时的电子数据交换（</a:t>
            </a:r>
            <a:r>
              <a:rPr lang="en-US" altLang="zh-CN" dirty="0"/>
              <a:t>Electronic Data Interchange</a:t>
            </a:r>
            <a:r>
              <a:rPr lang="zh-CN" altLang="en-US" dirty="0"/>
              <a:t>，</a:t>
            </a:r>
            <a:r>
              <a:rPr lang="en-US" altLang="zh-CN" dirty="0"/>
              <a:t>EDI</a:t>
            </a:r>
            <a:r>
              <a:rPr lang="zh-CN" altLang="en-US" dirty="0"/>
              <a:t>）技术使企业能够通过电子方式交换商业文件。这一技术突破虽然初步实现了信息的数字化传递，但由于其高昂的成本和复杂的标准化要求，应用范围相对有限。</a:t>
            </a:r>
          </a:p>
          <a:p>
            <a:r>
              <a:rPr lang="zh-CN" altLang="en-US" dirty="0"/>
              <a:t>进入</a:t>
            </a:r>
            <a:r>
              <a:rPr lang="en-US" altLang="zh-CN" dirty="0"/>
              <a:t>90</a:t>
            </a:r>
            <a:r>
              <a:rPr lang="zh-CN" altLang="en-US" dirty="0"/>
              <a:t>年代，互联网的普及为电子商务带来了革命性的变化。</a:t>
            </a:r>
            <a:r>
              <a:rPr lang="en-US" altLang="zh-CN" dirty="0"/>
              <a:t>1995 </a:t>
            </a:r>
            <a:r>
              <a:rPr lang="zh-CN" altLang="en-US" dirty="0"/>
              <a:t>年，亚马逊和</a:t>
            </a:r>
            <a:r>
              <a:rPr lang="en-US" altLang="zh-CN" dirty="0"/>
              <a:t>eBay</a:t>
            </a:r>
            <a:r>
              <a:rPr lang="zh-CN" altLang="en-US" dirty="0"/>
              <a:t>的成立标志着电子商务的商业化应用开始进入大众视野。随着网页浏览器和安全协议的发展，在线购物变得更加便捷和安全。</a:t>
            </a:r>
          </a:p>
          <a:p>
            <a:r>
              <a:rPr lang="zh-CN" altLang="en-US" dirty="0"/>
              <a:t>进入</a:t>
            </a:r>
            <a:r>
              <a:rPr lang="en-US" altLang="zh-CN" dirty="0"/>
              <a:t>21</a:t>
            </a:r>
            <a:r>
              <a:rPr lang="zh-CN" altLang="en-US" dirty="0"/>
              <a:t>世纪，移动技术、社交媒体以及大数据分析的兴起再次推动了电子商务的创新和发展。移动设备的普及使得消费者能够随时随地进行购物，而社交媒体则成为品牌推广和客户互动的重要平台。大数据分析的应用使企业能够更好地了解消费者行为和市场趋势，从而提供更加个性化的服务。</a:t>
            </a:r>
          </a:p>
        </p:txBody>
      </p:sp>
    </p:spTree>
    <p:extLst>
      <p:ext uri="{BB962C8B-B14F-4D97-AF65-F5344CB8AC3E}">
        <p14:creationId xmlns:p14="http://schemas.microsoft.com/office/powerpoint/2010/main" val="29283288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84F5D-ECE0-641E-73BF-0E1333C6DEF6}"/>
            </a:ext>
          </a:extLst>
        </p:cNvPr>
        <p:cNvGrpSpPr/>
        <p:nvPr/>
      </p:nvGrpSpPr>
      <p:grpSpPr>
        <a:xfrm>
          <a:off x="0" y="0"/>
          <a:ext cx="0" cy="0"/>
          <a:chOff x="0" y="0"/>
          <a:chExt cx="0" cy="0"/>
        </a:xfrm>
      </p:grpSpPr>
      <p:sp>
        <p:nvSpPr>
          <p:cNvPr id="3" name="标题 2">
            <a:extLst>
              <a:ext uri="{FF2B5EF4-FFF2-40B4-BE49-F238E27FC236}">
                <a16:creationId xmlns:a16="http://schemas.microsoft.com/office/drawing/2014/main" id="{6914C91D-8EF4-7ACA-5916-65ABD518CC99}"/>
              </a:ext>
            </a:extLst>
          </p:cNvPr>
          <p:cNvSpPr>
            <a:spLocks noGrp="1"/>
          </p:cNvSpPr>
          <p:nvPr>
            <p:ph type="title"/>
          </p:nvPr>
        </p:nvSpPr>
        <p:spPr/>
        <p:txBody>
          <a:bodyPr/>
          <a:lstStyle/>
          <a:p>
            <a:r>
              <a:rPr lang="zh-CN" altLang="en-US" dirty="0"/>
              <a:t>电子商务创新基础</a:t>
            </a:r>
          </a:p>
        </p:txBody>
      </p:sp>
      <p:sp>
        <p:nvSpPr>
          <p:cNvPr id="5" name="文本占位符 4">
            <a:extLst>
              <a:ext uri="{FF2B5EF4-FFF2-40B4-BE49-F238E27FC236}">
                <a16:creationId xmlns:a16="http://schemas.microsoft.com/office/drawing/2014/main" id="{D7651D8F-0ACE-34D9-3DB5-B9D5C31F543F}"/>
              </a:ext>
            </a:extLst>
          </p:cNvPr>
          <p:cNvSpPr>
            <a:spLocks noGrp="1"/>
          </p:cNvSpPr>
          <p:nvPr>
            <p:ph type="body" sz="quarter" idx="10"/>
          </p:nvPr>
        </p:nvSpPr>
        <p:spPr>
          <a:xfrm>
            <a:off x="315913" y="2148015"/>
            <a:ext cx="11558587" cy="3079497"/>
          </a:xfrm>
        </p:spPr>
        <p:txBody>
          <a:bodyPr/>
          <a:lstStyle/>
          <a:p>
            <a:r>
              <a:rPr lang="en-US" altLang="zh-CN" dirty="0"/>
              <a:t>1.1.1</a:t>
            </a:r>
            <a:r>
              <a:rPr lang="zh-CN" altLang="en-US" dirty="0"/>
              <a:t>　电子商务创新的定义和主要范式</a:t>
            </a:r>
            <a:endParaRPr lang="en-US" altLang="zh-CN" dirty="0"/>
          </a:p>
          <a:p>
            <a:r>
              <a:rPr lang="en-US" altLang="zh-CN" dirty="0"/>
              <a:t>2.</a:t>
            </a:r>
            <a:r>
              <a:rPr lang="zh-CN" altLang="en-US" dirty="0"/>
              <a:t>电子商务创新的定义</a:t>
            </a:r>
            <a:endParaRPr lang="en-US" altLang="zh-CN" dirty="0"/>
          </a:p>
          <a:p>
            <a:r>
              <a:rPr lang="zh-CN" altLang="en-US" dirty="0"/>
              <a:t>电子商务创新是指电子商务经营主体（包括平台、商家及服务提供商等）在数字商务生态中，以数据要素为核心驱动，利用人工智能、区块链、物联网等新一代信息技术，对交易链路、服务模式、供应链协同或价值创造机制进行突破性重构的过程。创新方向涵盖模式创新、技术创新、产品创新、管理创新、营销创新、服务创新等多个方面。</a:t>
            </a:r>
          </a:p>
        </p:txBody>
      </p:sp>
    </p:spTree>
    <p:extLst>
      <p:ext uri="{BB962C8B-B14F-4D97-AF65-F5344CB8AC3E}">
        <p14:creationId xmlns:p14="http://schemas.microsoft.com/office/powerpoint/2010/main" val="25373251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5CACE-1A1B-BDEA-D5DA-283F0B16817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C22DCA58-120D-C9E9-2C86-8CE8A853027E}"/>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8754ED9E-1814-7719-9E3E-DB256D59AEF6}"/>
              </a:ext>
            </a:extLst>
          </p:cNvPr>
          <p:cNvSpPr>
            <a:spLocks noGrp="1"/>
          </p:cNvSpPr>
          <p:nvPr>
            <p:ph type="body" sz="quarter" idx="10"/>
          </p:nvPr>
        </p:nvSpPr>
        <p:spPr>
          <a:xfrm>
            <a:off x="316702" y="878095"/>
            <a:ext cx="11558585" cy="5618654"/>
          </a:xfrm>
        </p:spPr>
        <p:txBody>
          <a:bodyPr/>
          <a:lstStyle/>
          <a:p>
            <a:r>
              <a:rPr lang="en-US" altLang="zh-CN" dirty="0"/>
              <a:t>3.1.1</a:t>
            </a:r>
            <a:r>
              <a:rPr lang="zh-CN" altLang="en-US" dirty="0"/>
              <a:t>　电子商务技术创新的阶段描述</a:t>
            </a:r>
            <a:endParaRPr lang="en-US" altLang="zh-CN" dirty="0"/>
          </a:p>
          <a:p>
            <a:r>
              <a:rPr lang="en-US" altLang="zh-CN" dirty="0"/>
              <a:t>2.</a:t>
            </a:r>
            <a:r>
              <a:rPr lang="zh-CN" altLang="en-US" dirty="0"/>
              <a:t>电子商务技术创新的驱动因素</a:t>
            </a:r>
            <a:endParaRPr lang="en-US" altLang="zh-CN" dirty="0"/>
          </a:p>
          <a:p>
            <a:r>
              <a:rPr lang="zh-CN" altLang="en-US" dirty="0"/>
              <a:t>电子商务技术的快速发展受到多种因素的驱动。首先，消费者需求的变化是创新的重要推动力。随着消费者对便捷性、个性化和即时性的期望不断提高，企业必须不断创新以满足这些需求。</a:t>
            </a:r>
          </a:p>
          <a:p>
            <a:r>
              <a:rPr lang="zh-CN" altLang="en-US" dirty="0"/>
              <a:t>其次，技术进步也是电子商务创新的重要驱动力。云计算、人工智能、区块链等新兴技术的应用，为电子商务提供了更强大的技术支持。这些技术不仅提高了运营效率，还为安全性和用户体验的提升提供了可能。</a:t>
            </a:r>
          </a:p>
          <a:p>
            <a:r>
              <a:rPr lang="zh-CN" altLang="en-US" dirty="0"/>
              <a:t>此外，全球化的加速和市场竞争的加剧，迫使企业不断创新以保持竞争优势。跨境电商的兴起，要求企业在物流、支付和法律合规等方面进行技术创新，以适应不同国家和地区的市场环境。</a:t>
            </a:r>
          </a:p>
        </p:txBody>
      </p:sp>
    </p:spTree>
    <p:extLst>
      <p:ext uri="{BB962C8B-B14F-4D97-AF65-F5344CB8AC3E}">
        <p14:creationId xmlns:p14="http://schemas.microsoft.com/office/powerpoint/2010/main" val="8575829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E9C13-1534-8B10-8E7E-DA9B7321F10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A5A87C9-05D3-DFF2-0FF8-F23F563D9D91}"/>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EEA5569F-3261-2B4F-828C-267294A627FA}"/>
              </a:ext>
            </a:extLst>
          </p:cNvPr>
          <p:cNvSpPr>
            <a:spLocks noGrp="1"/>
          </p:cNvSpPr>
          <p:nvPr>
            <p:ph type="body" sz="quarter" idx="10"/>
          </p:nvPr>
        </p:nvSpPr>
        <p:spPr>
          <a:xfrm>
            <a:off x="316702" y="1132010"/>
            <a:ext cx="11558585" cy="5110823"/>
          </a:xfrm>
        </p:spPr>
        <p:txBody>
          <a:bodyPr/>
          <a:lstStyle/>
          <a:p>
            <a:r>
              <a:rPr lang="en-US" altLang="zh-CN" dirty="0"/>
              <a:t>3.1.1</a:t>
            </a:r>
            <a:r>
              <a:rPr lang="zh-CN" altLang="en-US" dirty="0"/>
              <a:t>　电子商务技术创新的阶段描述</a:t>
            </a:r>
            <a:endParaRPr lang="en-US" altLang="zh-CN" dirty="0"/>
          </a:p>
          <a:p>
            <a:r>
              <a:rPr lang="en-US" altLang="zh-CN" dirty="0"/>
              <a:t>3.</a:t>
            </a:r>
            <a:r>
              <a:rPr lang="zh-CN" altLang="en-US" dirty="0"/>
              <a:t>当前电子商务技术创新趋势</a:t>
            </a:r>
            <a:endParaRPr lang="en-US" altLang="zh-CN" dirty="0"/>
          </a:p>
          <a:p>
            <a:r>
              <a:rPr lang="zh-CN" altLang="en-US" dirty="0"/>
              <a:t>当前，电子商务正处于一个充满创新机遇的时代。首先，人工智能和机器学习技术正在广泛应用于客户服务、推荐系统、库存管理等多个领域中。通过分析海量数据，企业可以更精准地预测市场需求，提高供应链效率。</a:t>
            </a:r>
          </a:p>
          <a:p>
            <a:r>
              <a:rPr lang="zh-CN" altLang="en-US" dirty="0"/>
              <a:t>其次，增强现实和虚拟现实技术的应用，为消费者提供了全新的购物体验。这些技术使消费者能够在虚拟环境中试用产品，从而更好地做出购买决策。</a:t>
            </a:r>
          </a:p>
          <a:p>
            <a:r>
              <a:rPr lang="zh-CN" altLang="en-US" dirty="0"/>
              <a:t>此外，区块链技术在电子商务中的应用也在不断扩大。通过区块链，企业可以实现交易过程的透明化和安全性，增强消费者的信任感。同时，智能合约的应用也有助于简化交易流程，降低运营成本。</a:t>
            </a:r>
          </a:p>
        </p:txBody>
      </p:sp>
    </p:spTree>
    <p:extLst>
      <p:ext uri="{BB962C8B-B14F-4D97-AF65-F5344CB8AC3E}">
        <p14:creationId xmlns:p14="http://schemas.microsoft.com/office/powerpoint/2010/main" val="24607127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8BCFB-6694-59C4-801A-1A21356195B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24B233D-D407-99BB-2414-267A4109EFB8}"/>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EFCCACCE-7E2D-328B-44D3-538CBFD663EE}"/>
              </a:ext>
            </a:extLst>
          </p:cNvPr>
          <p:cNvSpPr>
            <a:spLocks noGrp="1"/>
          </p:cNvSpPr>
          <p:nvPr>
            <p:ph type="body" sz="quarter" idx="10"/>
          </p:nvPr>
        </p:nvSpPr>
        <p:spPr>
          <a:xfrm>
            <a:off x="316702" y="1385926"/>
            <a:ext cx="11558585" cy="4602991"/>
          </a:xfrm>
        </p:spPr>
        <p:txBody>
          <a:bodyPr/>
          <a:lstStyle/>
          <a:p>
            <a:r>
              <a:rPr lang="en-US" altLang="zh-CN" dirty="0"/>
              <a:t>3.1.1</a:t>
            </a:r>
            <a:r>
              <a:rPr lang="zh-CN" altLang="en-US" dirty="0"/>
              <a:t>　电子商务技术创新的阶段描述</a:t>
            </a:r>
            <a:endParaRPr lang="en-US" altLang="zh-CN" dirty="0"/>
          </a:p>
          <a:p>
            <a:r>
              <a:rPr lang="en-US" altLang="zh-CN" dirty="0"/>
              <a:t>4.</a:t>
            </a:r>
            <a:r>
              <a:rPr lang="zh-CN" altLang="en-US" dirty="0"/>
              <a:t>未来电子商务技术创新展望展望</a:t>
            </a:r>
            <a:endParaRPr lang="en-US" altLang="zh-CN" dirty="0"/>
          </a:p>
          <a:p>
            <a:r>
              <a:rPr lang="zh-CN" altLang="en-US" dirty="0"/>
              <a:t>未来，电子商务技术创新将继续朝着智能化、个性化和全球化的方向发展。物联网（</a:t>
            </a:r>
            <a:r>
              <a:rPr lang="en-US" altLang="zh-CN" dirty="0"/>
              <a:t>Internet of Things</a:t>
            </a:r>
            <a:r>
              <a:rPr lang="zh-CN" altLang="en-US" dirty="0"/>
              <a:t>，</a:t>
            </a:r>
            <a:r>
              <a:rPr lang="en-US" altLang="zh-CN" dirty="0"/>
              <a:t>IoT</a:t>
            </a:r>
            <a:r>
              <a:rPr lang="zh-CN" altLang="en-US" dirty="0"/>
              <a:t>）技术的进一步发展，将使得智能家居和智能设备与电子商务紧密结合，为消费者提供更加便捷的购物体验。</a:t>
            </a:r>
          </a:p>
          <a:p>
            <a:r>
              <a:rPr lang="zh-CN" altLang="en-US" dirty="0"/>
              <a:t>同时，随着</a:t>
            </a:r>
            <a:r>
              <a:rPr lang="en-US" altLang="zh-CN" dirty="0"/>
              <a:t>5G</a:t>
            </a:r>
            <a:r>
              <a:rPr lang="zh-CN" altLang="en-US" dirty="0"/>
              <a:t>技术的普及，数据传输速度的提升将为电子商务平台提供更大的技术支持，推动虚拟购物环境的进一步完善。</a:t>
            </a:r>
          </a:p>
          <a:p>
            <a:r>
              <a:rPr lang="zh-CN" altLang="en-US" dirty="0"/>
              <a:t>在未来的电子商务市场中，企业将更加注重数据隐私和网络安全，以应对日益严峻的网络安全挑战。通过不断创新和技术升级，电子商务将继续引领全球商业模式的变革。</a:t>
            </a:r>
          </a:p>
        </p:txBody>
      </p:sp>
    </p:spTree>
    <p:extLst>
      <p:ext uri="{BB962C8B-B14F-4D97-AF65-F5344CB8AC3E}">
        <p14:creationId xmlns:p14="http://schemas.microsoft.com/office/powerpoint/2010/main" val="23287266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36AAE-73EA-63A8-A188-EA66E27FCA9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E1BB474-E9C0-BAB9-2147-F908C1C6D629}"/>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79A4BBC5-76F4-AFD8-879D-AEA98FABFEA2}"/>
              </a:ext>
            </a:extLst>
          </p:cNvPr>
          <p:cNvSpPr>
            <a:spLocks noGrp="1"/>
          </p:cNvSpPr>
          <p:nvPr>
            <p:ph type="body" sz="quarter" idx="10"/>
          </p:nvPr>
        </p:nvSpPr>
        <p:spPr>
          <a:xfrm>
            <a:off x="316702" y="1639844"/>
            <a:ext cx="11558585" cy="4095160"/>
          </a:xfrm>
        </p:spPr>
        <p:txBody>
          <a:bodyPr/>
          <a:lstStyle/>
          <a:p>
            <a:r>
              <a:rPr lang="en-US" altLang="zh-CN" dirty="0"/>
              <a:t>3.1.2</a:t>
            </a:r>
            <a:r>
              <a:rPr lang="zh-CN" altLang="en-US" dirty="0"/>
              <a:t>　技术创新下的</a:t>
            </a:r>
            <a:r>
              <a:rPr lang="en-US" altLang="zh-CN" dirty="0"/>
              <a:t>ERP</a:t>
            </a:r>
            <a:r>
              <a:rPr lang="zh-CN" altLang="en-US" dirty="0"/>
              <a:t>系统</a:t>
            </a:r>
            <a:endParaRPr lang="en-US" altLang="zh-CN" dirty="0"/>
          </a:p>
          <a:p>
            <a:r>
              <a:rPr lang="en-US" altLang="zh-CN" dirty="0"/>
              <a:t>1.</a:t>
            </a:r>
            <a:r>
              <a:rPr lang="zh-CN" altLang="en-US" dirty="0"/>
              <a:t>传统</a:t>
            </a:r>
            <a:r>
              <a:rPr lang="en-US" altLang="zh-CN" dirty="0"/>
              <a:t>ERP</a:t>
            </a:r>
            <a:r>
              <a:rPr lang="zh-CN" altLang="en-US" dirty="0"/>
              <a:t>系统的短板</a:t>
            </a:r>
            <a:endParaRPr lang="en-US" altLang="zh-CN" dirty="0"/>
          </a:p>
          <a:p>
            <a:r>
              <a:rPr lang="en-US" altLang="zh-CN" dirty="0"/>
              <a:t>ERP</a:t>
            </a:r>
            <a:r>
              <a:rPr lang="zh-CN" altLang="en-US" dirty="0"/>
              <a:t>系统最初是为了解决企业内部信息孤岛的问题而开发的。这些系统通过将各个部门的业务流程整合到一个统一的系统中，提高了企业的效率和数据准确性。随着时间的推移，传统</a:t>
            </a:r>
            <a:r>
              <a:rPr lang="en-US" altLang="zh-CN" dirty="0"/>
              <a:t>ERP</a:t>
            </a:r>
            <a:r>
              <a:rPr lang="zh-CN" altLang="en-US" dirty="0"/>
              <a:t>系统出现了短板。</a:t>
            </a:r>
            <a:endParaRPr lang="en-US" altLang="zh-CN" dirty="0"/>
          </a:p>
          <a:p>
            <a:r>
              <a:rPr lang="zh-CN" altLang="en-US" dirty="0"/>
              <a:t>（</a:t>
            </a:r>
            <a:r>
              <a:rPr lang="en-US" altLang="zh-CN" dirty="0"/>
              <a:t>1</a:t>
            </a:r>
            <a:r>
              <a:rPr lang="zh-CN" altLang="en-US" dirty="0"/>
              <a:t>）系统集成困难</a:t>
            </a:r>
            <a:endParaRPr lang="en-US" altLang="zh-CN" dirty="0"/>
          </a:p>
          <a:p>
            <a:r>
              <a:rPr lang="zh-CN" altLang="en-US" dirty="0"/>
              <a:t>（</a:t>
            </a:r>
            <a:r>
              <a:rPr lang="en-US" altLang="zh-CN" dirty="0"/>
              <a:t>2</a:t>
            </a:r>
            <a:r>
              <a:rPr lang="zh-CN" altLang="en-US" dirty="0"/>
              <a:t>）缺乏灵活性</a:t>
            </a:r>
            <a:endParaRPr lang="en-US" altLang="zh-CN" dirty="0"/>
          </a:p>
          <a:p>
            <a:r>
              <a:rPr lang="zh-CN" altLang="en-US" dirty="0"/>
              <a:t>（</a:t>
            </a:r>
            <a:r>
              <a:rPr lang="en-US" altLang="zh-CN" dirty="0"/>
              <a:t>3</a:t>
            </a:r>
            <a:r>
              <a:rPr lang="zh-CN" altLang="en-US" dirty="0"/>
              <a:t>）用户体验不佳</a:t>
            </a:r>
            <a:endParaRPr lang="en-US" altLang="zh-CN" dirty="0"/>
          </a:p>
        </p:txBody>
      </p:sp>
    </p:spTree>
    <p:extLst>
      <p:ext uri="{BB962C8B-B14F-4D97-AF65-F5344CB8AC3E}">
        <p14:creationId xmlns:p14="http://schemas.microsoft.com/office/powerpoint/2010/main" val="32188760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7E18E-A2C0-6076-5046-5A2B422F779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4456145-4847-3AEE-F4A6-57E29BE6FBBF}"/>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C03264B7-D510-BC27-0A1D-8F98A78C69D2}"/>
              </a:ext>
            </a:extLst>
          </p:cNvPr>
          <p:cNvSpPr>
            <a:spLocks noGrp="1"/>
          </p:cNvSpPr>
          <p:nvPr>
            <p:ph type="body" sz="quarter" idx="10"/>
          </p:nvPr>
        </p:nvSpPr>
        <p:spPr>
          <a:xfrm>
            <a:off x="316702" y="2147677"/>
            <a:ext cx="11558585" cy="3079497"/>
          </a:xfrm>
        </p:spPr>
        <p:txBody>
          <a:bodyPr/>
          <a:lstStyle/>
          <a:p>
            <a:r>
              <a:rPr lang="en-US" altLang="zh-CN" dirty="0"/>
              <a:t>3.1.2</a:t>
            </a:r>
            <a:r>
              <a:rPr lang="zh-CN" altLang="en-US" dirty="0"/>
              <a:t>　技术创新下的</a:t>
            </a:r>
            <a:r>
              <a:rPr lang="en-US" altLang="zh-CN" dirty="0"/>
              <a:t>ERP</a:t>
            </a:r>
            <a:r>
              <a:rPr lang="zh-CN" altLang="en-US" dirty="0"/>
              <a:t>系统</a:t>
            </a:r>
            <a:endParaRPr lang="en-US" altLang="zh-CN" dirty="0"/>
          </a:p>
          <a:p>
            <a:r>
              <a:rPr lang="en-US" altLang="zh-CN" dirty="0"/>
              <a:t>2.</a:t>
            </a:r>
            <a:r>
              <a:rPr lang="zh-CN" altLang="en-US" dirty="0"/>
              <a:t>新兴技术在</a:t>
            </a:r>
            <a:r>
              <a:rPr lang="en-US" altLang="zh-CN" dirty="0"/>
              <a:t>ERP</a:t>
            </a:r>
            <a:r>
              <a:rPr lang="zh-CN" altLang="en-US" dirty="0"/>
              <a:t>系统中的应用</a:t>
            </a:r>
            <a:endParaRPr lang="en-US" altLang="zh-CN" dirty="0"/>
          </a:p>
          <a:p>
            <a:r>
              <a:rPr lang="zh-CN" altLang="en-US" dirty="0"/>
              <a:t>（</a:t>
            </a:r>
            <a:r>
              <a:rPr lang="en-US" altLang="zh-CN" dirty="0"/>
              <a:t>1</a:t>
            </a:r>
            <a:r>
              <a:rPr lang="zh-CN" altLang="en-US" dirty="0"/>
              <a:t>）云计算技术的应用</a:t>
            </a:r>
            <a:endParaRPr lang="en-US" altLang="zh-CN" dirty="0"/>
          </a:p>
          <a:p>
            <a:r>
              <a:rPr lang="zh-CN" altLang="en-US" dirty="0"/>
              <a:t>（</a:t>
            </a:r>
            <a:r>
              <a:rPr lang="en-US" altLang="zh-CN" dirty="0"/>
              <a:t>2</a:t>
            </a:r>
            <a:r>
              <a:rPr lang="zh-CN" altLang="en-US" dirty="0"/>
              <a:t>）大数据技术的应用</a:t>
            </a:r>
            <a:endParaRPr lang="en-US" altLang="zh-CN" dirty="0"/>
          </a:p>
          <a:p>
            <a:r>
              <a:rPr lang="zh-CN" altLang="en-US" dirty="0"/>
              <a:t>（</a:t>
            </a:r>
            <a:r>
              <a:rPr lang="en-US" altLang="zh-CN" dirty="0"/>
              <a:t>3</a:t>
            </a:r>
            <a:r>
              <a:rPr lang="zh-CN" altLang="en-US" dirty="0"/>
              <a:t>）人工智能与机器学习技术的应用</a:t>
            </a:r>
            <a:endParaRPr lang="en-US" altLang="zh-CN" dirty="0"/>
          </a:p>
          <a:p>
            <a:r>
              <a:rPr lang="zh-CN" altLang="en-US" dirty="0"/>
              <a:t>（</a:t>
            </a:r>
            <a:r>
              <a:rPr lang="en-US" altLang="zh-CN" dirty="0"/>
              <a:t>4</a:t>
            </a:r>
            <a:r>
              <a:rPr lang="zh-CN" altLang="en-US" dirty="0"/>
              <a:t>）移动技术的应用</a:t>
            </a:r>
            <a:endParaRPr lang="en-US" altLang="zh-CN" dirty="0"/>
          </a:p>
        </p:txBody>
      </p:sp>
    </p:spTree>
    <p:extLst>
      <p:ext uri="{BB962C8B-B14F-4D97-AF65-F5344CB8AC3E}">
        <p14:creationId xmlns:p14="http://schemas.microsoft.com/office/powerpoint/2010/main" val="25817888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EA726-BFD2-CBCC-1FD7-63FA929DDA0B}"/>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C230F23-CCED-FE7F-F622-C2FB3A18C59B}"/>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69774747-F4FF-573E-27F8-583DD53B79AD}"/>
              </a:ext>
            </a:extLst>
          </p:cNvPr>
          <p:cNvSpPr>
            <a:spLocks noGrp="1"/>
          </p:cNvSpPr>
          <p:nvPr>
            <p:ph type="body" sz="quarter" idx="10"/>
          </p:nvPr>
        </p:nvSpPr>
        <p:spPr>
          <a:xfrm>
            <a:off x="316702" y="2147677"/>
            <a:ext cx="11558585" cy="3079497"/>
          </a:xfrm>
        </p:spPr>
        <p:txBody>
          <a:bodyPr/>
          <a:lstStyle/>
          <a:p>
            <a:r>
              <a:rPr lang="en-US" altLang="zh-CN" dirty="0"/>
              <a:t>3.1.2</a:t>
            </a:r>
            <a:r>
              <a:rPr lang="zh-CN" altLang="en-US" dirty="0"/>
              <a:t>　技术创新下的</a:t>
            </a:r>
            <a:r>
              <a:rPr lang="en-US" altLang="zh-CN" dirty="0"/>
              <a:t>ERP</a:t>
            </a:r>
            <a:r>
              <a:rPr lang="zh-CN" altLang="en-US" dirty="0"/>
              <a:t>系统</a:t>
            </a:r>
            <a:endParaRPr lang="en-US" altLang="zh-CN" dirty="0"/>
          </a:p>
          <a:p>
            <a:r>
              <a:rPr lang="en-US" altLang="zh-CN" dirty="0"/>
              <a:t>3.</a:t>
            </a:r>
            <a:r>
              <a:rPr lang="zh-CN" altLang="en-US" dirty="0"/>
              <a:t>技术创新对</a:t>
            </a:r>
            <a:r>
              <a:rPr lang="en-US" altLang="zh-CN" dirty="0"/>
              <a:t>ERP</a:t>
            </a:r>
            <a:r>
              <a:rPr lang="zh-CN" altLang="en-US" dirty="0"/>
              <a:t>系统的影响</a:t>
            </a:r>
            <a:endParaRPr lang="en-US" altLang="zh-CN" dirty="0"/>
          </a:p>
          <a:p>
            <a:r>
              <a:rPr lang="zh-CN" altLang="en-US" dirty="0"/>
              <a:t>通过技术创新，</a:t>
            </a:r>
            <a:r>
              <a:rPr lang="en-US" altLang="zh-CN" dirty="0"/>
              <a:t>ERP</a:t>
            </a:r>
            <a:r>
              <a:rPr lang="zh-CN" altLang="en-US" dirty="0"/>
              <a:t>系统能够更好地整合企业资源，优化业务流程，提高管理效率。企业可以更快地响应市场变化，提供更优质的产品和服务，从而在市场竞争中占据优势。例如，通过大数据分析和人工智能技术，企业可以提前预测市场需求，调整生产计划，满足客户需求，提高客户满意度和忠诚度。</a:t>
            </a:r>
            <a:endParaRPr lang="en-US" altLang="zh-CN" dirty="0"/>
          </a:p>
        </p:txBody>
      </p:sp>
    </p:spTree>
    <p:extLst>
      <p:ext uri="{BB962C8B-B14F-4D97-AF65-F5344CB8AC3E}">
        <p14:creationId xmlns:p14="http://schemas.microsoft.com/office/powerpoint/2010/main" val="23511613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41DC3-A83C-1B6C-FE0F-9872B74A3B7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BE58BD9-D214-006A-E91D-FBAAA887B682}"/>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94D68666-86D1-6FC8-1A0E-8109049C2475}"/>
              </a:ext>
            </a:extLst>
          </p:cNvPr>
          <p:cNvSpPr>
            <a:spLocks noGrp="1"/>
          </p:cNvSpPr>
          <p:nvPr>
            <p:ph type="body" sz="quarter" idx="10"/>
          </p:nvPr>
        </p:nvSpPr>
        <p:spPr>
          <a:xfrm>
            <a:off x="316702" y="1893763"/>
            <a:ext cx="11558585" cy="3587329"/>
          </a:xfrm>
        </p:spPr>
        <p:txBody>
          <a:bodyPr/>
          <a:lstStyle/>
          <a:p>
            <a:r>
              <a:rPr lang="en-US" altLang="zh-CN" dirty="0"/>
              <a:t>3.1.3</a:t>
            </a:r>
            <a:r>
              <a:rPr lang="zh-CN" altLang="en-US" dirty="0"/>
              <a:t>　技术创新下的</a:t>
            </a:r>
            <a:r>
              <a:rPr lang="en-US" altLang="zh-CN" dirty="0"/>
              <a:t>CRM</a:t>
            </a:r>
            <a:r>
              <a:rPr lang="zh-CN" altLang="en-US" dirty="0"/>
              <a:t>系统</a:t>
            </a:r>
            <a:endParaRPr lang="en-US" altLang="zh-CN" dirty="0"/>
          </a:p>
          <a:p>
            <a:r>
              <a:rPr lang="en-US" altLang="zh-CN" dirty="0"/>
              <a:t>1.</a:t>
            </a:r>
            <a:r>
              <a:rPr lang="zh-CN" altLang="en-US" dirty="0"/>
              <a:t>传统客户关系管理面临的挑战</a:t>
            </a:r>
            <a:endParaRPr lang="en-US" altLang="zh-CN" dirty="0"/>
          </a:p>
          <a:p>
            <a:r>
              <a:rPr lang="zh-CN" altLang="en-US" dirty="0"/>
              <a:t>（</a:t>
            </a:r>
            <a:r>
              <a:rPr lang="en-US" altLang="zh-CN" dirty="0"/>
              <a:t>1</a:t>
            </a:r>
            <a:r>
              <a:rPr lang="zh-CN" altLang="en-US" dirty="0"/>
              <a:t>）信息分散和不完整</a:t>
            </a:r>
            <a:endParaRPr lang="en-US" altLang="zh-CN" dirty="0"/>
          </a:p>
          <a:p>
            <a:r>
              <a:rPr lang="zh-CN" altLang="en-US" dirty="0"/>
              <a:t>（</a:t>
            </a:r>
            <a:r>
              <a:rPr lang="en-US" altLang="zh-CN" dirty="0"/>
              <a:t>2</a:t>
            </a:r>
            <a:r>
              <a:rPr lang="zh-CN" altLang="en-US" dirty="0"/>
              <a:t>）缺乏实时性</a:t>
            </a:r>
            <a:endParaRPr lang="en-US" altLang="zh-CN" dirty="0"/>
          </a:p>
          <a:p>
            <a:r>
              <a:rPr lang="zh-CN" altLang="en-US" dirty="0"/>
              <a:t>（</a:t>
            </a:r>
            <a:r>
              <a:rPr lang="en-US" altLang="zh-CN" dirty="0"/>
              <a:t>3</a:t>
            </a:r>
            <a:r>
              <a:rPr lang="zh-CN" altLang="en-US" dirty="0"/>
              <a:t>）难以实现个性化服务</a:t>
            </a:r>
            <a:endParaRPr lang="en-US" altLang="zh-CN" dirty="0"/>
          </a:p>
          <a:p>
            <a:r>
              <a:rPr lang="zh-CN" altLang="en-US" dirty="0"/>
              <a:t>（</a:t>
            </a:r>
            <a:r>
              <a:rPr lang="en-US" altLang="zh-CN" dirty="0"/>
              <a:t>4</a:t>
            </a:r>
            <a:r>
              <a:rPr lang="zh-CN" altLang="en-US" dirty="0"/>
              <a:t>）客户反馈处理不及时</a:t>
            </a:r>
            <a:endParaRPr lang="en-US" altLang="zh-CN" dirty="0"/>
          </a:p>
          <a:p>
            <a:r>
              <a:rPr lang="zh-CN" altLang="en-US" dirty="0"/>
              <a:t>（</a:t>
            </a:r>
            <a:r>
              <a:rPr lang="en-US" altLang="zh-CN" dirty="0"/>
              <a:t>5</a:t>
            </a:r>
            <a:r>
              <a:rPr lang="zh-CN" altLang="en-US" dirty="0"/>
              <a:t>）协同困难</a:t>
            </a:r>
            <a:endParaRPr lang="en-US" altLang="zh-CN" dirty="0"/>
          </a:p>
        </p:txBody>
      </p:sp>
    </p:spTree>
    <p:extLst>
      <p:ext uri="{BB962C8B-B14F-4D97-AF65-F5344CB8AC3E}">
        <p14:creationId xmlns:p14="http://schemas.microsoft.com/office/powerpoint/2010/main" val="1270921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170E5-CE86-F8FE-E195-06815129055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02DBA58-A178-6AB5-FDE5-45B3E6568C4A}"/>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D8C26F93-97C5-7FE7-583B-DA5B606E53F1}"/>
              </a:ext>
            </a:extLst>
          </p:cNvPr>
          <p:cNvSpPr>
            <a:spLocks noGrp="1"/>
          </p:cNvSpPr>
          <p:nvPr>
            <p:ph type="body" sz="quarter" idx="10"/>
          </p:nvPr>
        </p:nvSpPr>
        <p:spPr>
          <a:xfrm>
            <a:off x="316702" y="1893764"/>
            <a:ext cx="11558585" cy="3587329"/>
          </a:xfrm>
        </p:spPr>
        <p:txBody>
          <a:bodyPr/>
          <a:lstStyle/>
          <a:p>
            <a:r>
              <a:rPr lang="en-US" altLang="zh-CN" dirty="0"/>
              <a:t>3.1.3</a:t>
            </a:r>
            <a:r>
              <a:rPr lang="zh-CN" altLang="en-US" dirty="0"/>
              <a:t>　技术创新下的</a:t>
            </a:r>
            <a:r>
              <a:rPr lang="en-US" altLang="zh-CN" dirty="0"/>
              <a:t>CRM</a:t>
            </a:r>
            <a:r>
              <a:rPr lang="zh-CN" altLang="en-US" dirty="0"/>
              <a:t>系统</a:t>
            </a:r>
            <a:endParaRPr lang="en-US" altLang="zh-CN" dirty="0"/>
          </a:p>
          <a:p>
            <a:r>
              <a:rPr lang="en-US" altLang="zh-CN" dirty="0"/>
              <a:t>2.</a:t>
            </a:r>
            <a:r>
              <a:rPr lang="zh-CN" altLang="en-US" dirty="0"/>
              <a:t>新兴技术在</a:t>
            </a:r>
            <a:r>
              <a:rPr lang="en-US" altLang="zh-CN" dirty="0"/>
              <a:t>CRM</a:t>
            </a:r>
            <a:r>
              <a:rPr lang="zh-CN" altLang="en-US" dirty="0"/>
              <a:t>系统中的应用</a:t>
            </a:r>
            <a:endParaRPr lang="en-US" altLang="zh-CN" dirty="0"/>
          </a:p>
          <a:p>
            <a:r>
              <a:rPr lang="zh-CN" altLang="en-US" dirty="0"/>
              <a:t>（</a:t>
            </a:r>
            <a:r>
              <a:rPr lang="en-US" altLang="zh-CN" dirty="0"/>
              <a:t>1</a:t>
            </a:r>
            <a:r>
              <a:rPr lang="zh-CN" altLang="en-US" dirty="0"/>
              <a:t>）大数据技术的应用</a:t>
            </a:r>
            <a:endParaRPr lang="en-US" altLang="zh-CN" dirty="0"/>
          </a:p>
          <a:p>
            <a:r>
              <a:rPr lang="zh-CN" altLang="en-US" dirty="0"/>
              <a:t>（</a:t>
            </a:r>
            <a:r>
              <a:rPr lang="en-US" altLang="zh-CN" dirty="0"/>
              <a:t>2</a:t>
            </a:r>
            <a:r>
              <a:rPr lang="zh-CN" altLang="en-US" dirty="0"/>
              <a:t>）人工智能技术的应用</a:t>
            </a:r>
            <a:endParaRPr lang="en-US" altLang="zh-CN" dirty="0"/>
          </a:p>
          <a:p>
            <a:r>
              <a:rPr lang="zh-CN" altLang="en-US" dirty="0"/>
              <a:t>（</a:t>
            </a:r>
            <a:r>
              <a:rPr lang="en-US" altLang="zh-CN" dirty="0"/>
              <a:t>3</a:t>
            </a:r>
            <a:r>
              <a:rPr lang="zh-CN" altLang="en-US" dirty="0"/>
              <a:t>）云计算技术的应用</a:t>
            </a:r>
            <a:endParaRPr lang="en-US" altLang="zh-CN" dirty="0"/>
          </a:p>
          <a:p>
            <a:r>
              <a:rPr lang="zh-CN" altLang="en-US" dirty="0"/>
              <a:t>（</a:t>
            </a:r>
            <a:r>
              <a:rPr lang="en-US" altLang="zh-CN" dirty="0"/>
              <a:t>4</a:t>
            </a:r>
            <a:r>
              <a:rPr lang="zh-CN" altLang="en-US" dirty="0"/>
              <a:t>）移动技术的应用</a:t>
            </a:r>
            <a:endParaRPr lang="en-US" altLang="zh-CN" dirty="0"/>
          </a:p>
          <a:p>
            <a:r>
              <a:rPr lang="zh-CN" altLang="en-US" dirty="0"/>
              <a:t>（</a:t>
            </a:r>
            <a:r>
              <a:rPr lang="en-US" altLang="zh-CN" dirty="0"/>
              <a:t>5</a:t>
            </a:r>
            <a:r>
              <a:rPr lang="zh-CN" altLang="en-US" dirty="0"/>
              <a:t>）社交媒体技术的应用</a:t>
            </a:r>
            <a:endParaRPr lang="en-US" altLang="zh-CN" dirty="0"/>
          </a:p>
        </p:txBody>
      </p:sp>
    </p:spTree>
    <p:extLst>
      <p:ext uri="{BB962C8B-B14F-4D97-AF65-F5344CB8AC3E}">
        <p14:creationId xmlns:p14="http://schemas.microsoft.com/office/powerpoint/2010/main" val="31377895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7AD3D-C3BE-EB4C-2518-7371C478665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538797C-C511-1EFE-92A4-E291CA257FA9}"/>
              </a:ext>
            </a:extLst>
          </p:cNvPr>
          <p:cNvSpPr>
            <a:spLocks noGrp="1"/>
          </p:cNvSpPr>
          <p:nvPr>
            <p:ph type="title"/>
          </p:nvPr>
        </p:nvSpPr>
        <p:spPr/>
        <p:txBody>
          <a:bodyPr/>
          <a:lstStyle/>
          <a:p>
            <a:r>
              <a:rPr lang="zh-CN" altLang="en-US" dirty="0"/>
              <a:t>电子商务技术创新综述</a:t>
            </a:r>
          </a:p>
        </p:txBody>
      </p:sp>
      <p:sp>
        <p:nvSpPr>
          <p:cNvPr id="5" name="文本占位符 4">
            <a:extLst>
              <a:ext uri="{FF2B5EF4-FFF2-40B4-BE49-F238E27FC236}">
                <a16:creationId xmlns:a16="http://schemas.microsoft.com/office/drawing/2014/main" id="{DAD0741A-CBFD-C939-8B67-BED68F1C3DC5}"/>
              </a:ext>
            </a:extLst>
          </p:cNvPr>
          <p:cNvSpPr>
            <a:spLocks noGrp="1"/>
          </p:cNvSpPr>
          <p:nvPr>
            <p:ph type="body" sz="quarter" idx="10"/>
          </p:nvPr>
        </p:nvSpPr>
        <p:spPr>
          <a:xfrm>
            <a:off x="316702" y="2401596"/>
            <a:ext cx="11558585" cy="2571666"/>
          </a:xfrm>
        </p:spPr>
        <p:txBody>
          <a:bodyPr/>
          <a:lstStyle/>
          <a:p>
            <a:r>
              <a:rPr lang="en-US" altLang="zh-CN" dirty="0"/>
              <a:t>3.1.3</a:t>
            </a:r>
            <a:r>
              <a:rPr lang="zh-CN" altLang="en-US" dirty="0"/>
              <a:t>　技术创新下的</a:t>
            </a:r>
            <a:r>
              <a:rPr lang="en-US" altLang="zh-CN" dirty="0"/>
              <a:t>CRM</a:t>
            </a:r>
            <a:r>
              <a:rPr lang="zh-CN" altLang="en-US" dirty="0"/>
              <a:t>系统</a:t>
            </a:r>
            <a:endParaRPr lang="en-US" altLang="zh-CN" dirty="0"/>
          </a:p>
          <a:p>
            <a:r>
              <a:rPr lang="en-US" altLang="zh-CN" dirty="0"/>
              <a:t>3.</a:t>
            </a:r>
            <a:r>
              <a:rPr lang="zh-CN" altLang="en-US" dirty="0"/>
              <a:t>技术创新对</a:t>
            </a:r>
            <a:r>
              <a:rPr lang="en-US" altLang="zh-CN" dirty="0"/>
              <a:t>CRM</a:t>
            </a:r>
            <a:r>
              <a:rPr lang="zh-CN" altLang="en-US" dirty="0"/>
              <a:t>系统的影响</a:t>
            </a:r>
            <a:endParaRPr lang="en-US" altLang="zh-CN" dirty="0"/>
          </a:p>
          <a:p>
            <a:r>
              <a:rPr lang="zh-CN" altLang="en-US" dirty="0"/>
              <a:t>通过技术创新，企业能够提供更加个性化的服务和营销，及时处理客户反馈，提高客户体验。例如，智能客服系统能够快速解决客户问题；大数据分析能够提供个性化的产品推荐，这些都有助于提高客户满意度和忠诚度。</a:t>
            </a:r>
            <a:endParaRPr lang="en-US" altLang="zh-CN" dirty="0"/>
          </a:p>
        </p:txBody>
      </p:sp>
    </p:spTree>
    <p:extLst>
      <p:ext uri="{BB962C8B-B14F-4D97-AF65-F5344CB8AC3E}">
        <p14:creationId xmlns:p14="http://schemas.microsoft.com/office/powerpoint/2010/main" val="26580293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EEA78C1-B6D9-5512-091F-FC9052088F13}"/>
              </a:ext>
            </a:extLst>
          </p:cNvPr>
          <p:cNvSpPr>
            <a:spLocks noGrp="1"/>
          </p:cNvSpPr>
          <p:nvPr>
            <p:ph type="body" sz="quarter" idx="15"/>
          </p:nvPr>
        </p:nvSpPr>
        <p:spPr/>
        <p:txBody>
          <a:bodyPr/>
          <a:lstStyle/>
          <a:p>
            <a:r>
              <a:rPr lang="en-US" altLang="zh-CN" dirty="0"/>
              <a:t>3.2</a:t>
            </a:r>
            <a:endParaRPr lang="zh-CN" altLang="en-US" dirty="0"/>
          </a:p>
        </p:txBody>
      </p:sp>
      <p:sp>
        <p:nvSpPr>
          <p:cNvPr id="5" name="文本占位符 4">
            <a:extLst>
              <a:ext uri="{FF2B5EF4-FFF2-40B4-BE49-F238E27FC236}">
                <a16:creationId xmlns:a16="http://schemas.microsoft.com/office/drawing/2014/main" id="{D91D32A5-A65A-8CC1-97A7-372EE57B306C}"/>
              </a:ext>
            </a:extLst>
          </p:cNvPr>
          <p:cNvSpPr>
            <a:spLocks noGrp="1"/>
          </p:cNvSpPr>
          <p:nvPr>
            <p:ph type="body" sz="quarter" idx="16"/>
          </p:nvPr>
        </p:nvSpPr>
        <p:spPr/>
        <p:txBody>
          <a:bodyPr/>
          <a:lstStyle/>
          <a:p>
            <a:r>
              <a:rPr lang="zh-CN" altLang="en-US" dirty="0"/>
              <a:t>电子商务技术创新案例分析</a:t>
            </a:r>
          </a:p>
        </p:txBody>
      </p:sp>
    </p:spTree>
    <p:extLst>
      <p:ext uri="{BB962C8B-B14F-4D97-AF65-F5344CB8AC3E}">
        <p14:creationId xmlns:p14="http://schemas.microsoft.com/office/powerpoint/2010/main" val="9257498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2893</TotalTime>
  <Words>18756</Words>
  <Application>Microsoft Office PowerPoint</Application>
  <PresentationFormat>宽屏</PresentationFormat>
  <Paragraphs>1328</Paragraphs>
  <Slides>268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268</vt:i4>
      </vt:variant>
    </vt:vector>
  </HeadingPairs>
  <TitlesOfParts>
    <vt:vector size="273" baseType="lpstr">
      <vt:lpstr>等线</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电子商务创新基础</vt:lpstr>
      <vt:lpstr>电子商务创新基础</vt:lpstr>
      <vt:lpstr>电子商务创新基础</vt:lpstr>
      <vt:lpstr>电子商务创新基础</vt:lpstr>
      <vt:lpstr>电子商务创新基础</vt:lpstr>
      <vt:lpstr>电子商务创新基础</vt:lpstr>
      <vt:lpstr>电子商务创新基础</vt:lpstr>
      <vt:lpstr>PowerPoint 演示文稿</vt:lpstr>
      <vt:lpstr>电子商务创新的方向与实践</vt:lpstr>
      <vt:lpstr>电子商务创新的方向与实践</vt:lpstr>
      <vt:lpstr>电子商务创新的方向与实践</vt:lpstr>
      <vt:lpstr>电子商务创新的方向与实践</vt:lpstr>
      <vt:lpstr>电子商务创新的方向与实践</vt:lpstr>
      <vt:lpstr>电子商务创新的方向与实践</vt:lpstr>
      <vt:lpstr>电子商务创新的方向与实践</vt:lpstr>
      <vt:lpstr>电子商务创新的方向与实践</vt:lpstr>
      <vt:lpstr>电子商务创新的方向与实践</vt:lpstr>
      <vt:lpstr>电子商务创新的方向与实践</vt:lpstr>
      <vt:lpstr>电子商务创新的方向与实践</vt:lpstr>
      <vt:lpstr>PowerPoint 演示文稿</vt:lpstr>
      <vt:lpstr>电子商务创新展望</vt:lpstr>
      <vt:lpstr>电子商务创新展望</vt:lpstr>
      <vt:lpstr>电子商务创新展望</vt:lpstr>
      <vt:lpstr>电子商务创新展望</vt:lpstr>
      <vt:lpstr>电子商务创新展望</vt:lpstr>
      <vt:lpstr>电子商务创新展望</vt:lpstr>
      <vt:lpstr>电子商务创新展望</vt:lpstr>
      <vt:lpstr>电子商务创新展望</vt:lpstr>
      <vt:lpstr>电子商务创新展望</vt:lpstr>
      <vt:lpstr>电子商务创新展望</vt:lpstr>
      <vt:lpstr>电子商务创新展望</vt:lpstr>
      <vt:lpstr>电子商务创新展望</vt:lpstr>
      <vt:lpstr>电子商务创新展望</vt:lpstr>
      <vt:lpstr>电子商务创新展望</vt:lpstr>
      <vt:lpstr>电子商务创新展望</vt:lpstr>
      <vt:lpstr>PowerPoint 演示文稿</vt:lpstr>
      <vt:lpstr>PowerPoint 演示文稿</vt:lpstr>
      <vt:lpstr>PowerPoint 演示文稿</vt:lpstr>
      <vt:lpstr>PowerPoint 演示文稿</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电子商务模式创新综述</vt:lpstr>
      <vt:lpstr>PowerPoint 演示文稿</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电子商务模式创新案例分析</vt:lpstr>
      <vt:lpstr>PowerPoint 演示文稿</vt:lpstr>
      <vt:lpstr>PowerPoint 演示文稿</vt:lpstr>
      <vt:lpstr>PowerPoint 演示文稿</vt:lpstr>
      <vt:lpstr>PowerPoint 演示文稿</vt:lpstr>
      <vt:lpstr>电子商务技术创新综述</vt:lpstr>
      <vt:lpstr>电子商务技术创新综述</vt:lpstr>
      <vt:lpstr>电子商务技术创新综述</vt:lpstr>
      <vt:lpstr>电子商务技术创新综述</vt:lpstr>
      <vt:lpstr>电子商务技术创新综述</vt:lpstr>
      <vt:lpstr>电子商务技术创新综述</vt:lpstr>
      <vt:lpstr>电子商务技术创新综述</vt:lpstr>
      <vt:lpstr>电子商务技术创新综述</vt:lpstr>
      <vt:lpstr>电子商务技术创新综述</vt:lpstr>
      <vt:lpstr>电子商务技术创新综述</vt:lpstr>
      <vt:lpstr>PowerPoint 演示文稿</vt:lpstr>
      <vt:lpstr>电子商务技术创新案例分析</vt:lpstr>
      <vt:lpstr>电子商务技术创新案例分析</vt:lpstr>
      <vt:lpstr>电子商务技术创新案例分析</vt:lpstr>
      <vt:lpstr>电子商务技术创新案例分析</vt:lpstr>
      <vt:lpstr>电子商务技术创新案例分析</vt:lpstr>
      <vt:lpstr>电子商务技术创新案例分析</vt:lpstr>
      <vt:lpstr>电子商务技术创新案例分析</vt:lpstr>
      <vt:lpstr>电子商务技术创新案例分析</vt:lpstr>
      <vt:lpstr>电子商务技术创新案例分析</vt:lpstr>
      <vt:lpstr>电子商务技术创新案例分析</vt:lpstr>
      <vt:lpstr>电子商务技术创新案例分析</vt:lpstr>
      <vt:lpstr>电子商务技术创新案例分析</vt:lpstr>
      <vt:lpstr>PowerPoint 演示文稿</vt:lpstr>
      <vt:lpstr>PowerPoint 演示文稿</vt:lpstr>
      <vt:lpstr>PowerPoint 演示文稿</vt:lpstr>
      <vt:lpstr>PowerPoint 演示文稿</vt:lpstr>
      <vt:lpstr>电子商务产品创新综述</vt:lpstr>
      <vt:lpstr>电子商务产品创新综述</vt:lpstr>
      <vt:lpstr>电子商务产品创新综述</vt:lpstr>
      <vt:lpstr>电子商务产品创新综述</vt:lpstr>
      <vt:lpstr>电子商务产品创新综述</vt:lpstr>
      <vt:lpstr>电子商务产品创新综述</vt:lpstr>
      <vt:lpstr>电子商务产品创新综述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电子商务管理创新</vt:lpstr>
      <vt:lpstr>电子商务管理创新</vt:lpstr>
      <vt:lpstr>电子商务管理创新</vt:lpstr>
      <vt:lpstr>电子商务管理创新</vt:lpstr>
      <vt:lpstr>电子商务管理创新</vt:lpstr>
      <vt:lpstr>电子商务管理创新</vt:lpstr>
      <vt:lpstr>电子商务管理创新</vt:lpstr>
      <vt:lpstr>电子商务管理创新</vt:lpstr>
      <vt:lpstr>电子商务管理创新</vt:lpstr>
      <vt:lpstr>电子商务管理创新</vt:lpstr>
      <vt:lpstr>电子商务管理创新</vt:lpstr>
      <vt:lpstr>电子商务管理创新</vt:lpstr>
      <vt:lpstr>PowerPoint 演示文稿</vt:lpstr>
      <vt:lpstr>电子商务管理创新案例分析</vt:lpstr>
      <vt:lpstr>电子商务管理创新案例分析</vt:lpstr>
      <vt:lpstr>电子商务管理创新案例分析</vt:lpstr>
      <vt:lpstr>电子商务管理创新案例分析</vt:lpstr>
      <vt:lpstr>电子商务管理创新案例分析</vt:lpstr>
      <vt:lpstr>电子商务管理创新案例分析</vt:lpstr>
      <vt:lpstr>电子商务管理创新案例分析</vt:lpstr>
      <vt:lpstr>电子商务管理创新案例分析</vt:lpstr>
      <vt:lpstr>电子商务管理创新案例分析</vt:lpstr>
      <vt:lpstr>电子商务管理创新案例分析</vt:lpstr>
      <vt:lpstr>电子商务管理创新案例分析</vt:lpstr>
      <vt:lpstr>电子商务管理创新案例分析</vt:lpstr>
      <vt:lpstr>PowerPoint 演示文稿</vt:lpstr>
      <vt:lpstr>PowerPoint 演示文稿</vt:lpstr>
      <vt:lpstr>PowerPoint 演示文稿</vt:lpstr>
      <vt:lpstr>PowerPoint 演示文稿</vt:lpstr>
      <vt:lpstr>电子商务营销创新综述</vt:lpstr>
      <vt:lpstr>电子商务营销创新综述</vt:lpstr>
      <vt:lpstr>电子商务营销创新综述</vt:lpstr>
      <vt:lpstr>电子商务营销创新综述</vt:lpstr>
      <vt:lpstr>电子商务营销创新综述</vt:lpstr>
      <vt:lpstr>PowerPoint 演示文稿</vt:lpstr>
      <vt:lpstr>电子商务营销创新综述</vt:lpstr>
      <vt:lpstr>电子商务营销创新综述</vt:lpstr>
      <vt:lpstr>电子商务营销创新综述</vt:lpstr>
      <vt:lpstr>电子商务营销创新综述</vt:lpstr>
      <vt:lpstr>电子商务营销创新综述</vt:lpstr>
      <vt:lpstr>电子商务营销创新综述</vt:lpstr>
      <vt:lpstr>电子商务营销创新综述</vt:lpstr>
      <vt:lpstr>电子商务营销创新综述</vt:lpstr>
      <vt:lpstr>电子商务营销创新综述</vt:lpstr>
      <vt:lpstr>电子商务营销创新综述</vt:lpstr>
      <vt:lpstr>PowerPoint 演示文稿</vt:lpstr>
      <vt:lpstr>PowerPoint 演示文稿</vt:lpstr>
      <vt:lpstr>PowerPoint 演示文稿</vt:lpstr>
      <vt:lpstr>PowerPoint 演示文稿</vt:lpstr>
      <vt:lpstr>电子商务服务创新综述</vt:lpstr>
      <vt:lpstr>电子商务服务创新综述</vt:lpstr>
      <vt:lpstr>电子商务服务创新综述</vt:lpstr>
      <vt:lpstr>电子商务服务创新综述</vt:lpstr>
      <vt:lpstr>电子商务服务创新综述</vt:lpstr>
      <vt:lpstr>电子商务服务创新综述</vt:lpstr>
      <vt:lpstr>电子商务服务创新综述</vt:lpstr>
      <vt:lpstr>电子商务服务创新综述</vt:lpstr>
      <vt:lpstr>电子商务服务创新综述</vt:lpstr>
      <vt:lpstr>电子商务服务创新综述</vt:lpstr>
      <vt:lpstr>电子商务服务创新综述</vt:lpstr>
      <vt:lpstr>电子商务服务创新综述</vt:lpstr>
      <vt:lpstr>PowerPoint 演示文稿</vt:lpstr>
      <vt:lpstr>电子商务服务创新案例分析</vt:lpstr>
      <vt:lpstr>电子商务服务创新案例分析</vt:lpstr>
      <vt:lpstr>电子商务服务创新案例分析</vt:lpstr>
      <vt:lpstr>电子商务服务创新案例分析</vt:lpstr>
      <vt:lpstr>电子商务服务创新案例分析</vt:lpstr>
      <vt:lpstr>电子商务服务创新案例分析</vt:lpstr>
      <vt:lpstr>电子商务服务创新案例分析</vt:lpstr>
      <vt:lpstr>电子商务服务创新案例分析</vt:lpstr>
      <vt:lpstr>电子商务服务创新案例分析</vt:lpstr>
      <vt:lpstr>PowerPoint 演示文稿</vt:lpstr>
      <vt:lpstr>PowerPoint 演示文稿</vt:lpstr>
      <vt:lpstr>PowerPoint 演示文稿</vt:lpstr>
      <vt:lpstr>PowerPoint 演示文稿</vt:lpstr>
      <vt:lpstr>实训项目设计</vt:lpstr>
      <vt:lpstr>实训项目设计</vt:lpstr>
      <vt:lpstr>实训项目设计</vt:lpstr>
      <vt:lpstr>实训项目设计</vt:lpstr>
      <vt:lpstr>实训项目设计</vt:lpstr>
      <vt:lpstr>实训项目设计</vt:lpstr>
      <vt:lpstr>实训项目设计</vt:lpstr>
      <vt:lpstr>PowerPoint 演示文稿</vt:lpstr>
      <vt:lpstr>实训项目监控与调整</vt:lpstr>
      <vt:lpstr>实训项目监控与调整</vt:lpstr>
      <vt:lpstr>实训项目监控与调整</vt:lpstr>
      <vt:lpstr>实训项目监控与调整</vt:lpstr>
      <vt:lpstr>实训项目监控与调整</vt:lpstr>
      <vt:lpstr>PowerPoint 演示文稿</vt:lpstr>
      <vt:lpstr>实训项目评估与优化</vt:lpstr>
      <vt:lpstr>实训项目评估与优化</vt:lpstr>
      <vt:lpstr>实训项目评估与优化</vt:lpstr>
      <vt:lpstr>实训项目评估与优化</vt:lpstr>
      <vt:lpstr>实训项目评估与优化</vt:lpstr>
      <vt:lpstr>实训项目评估与优化</vt:lpstr>
      <vt:lpstr>实训项目评估与优化</vt:lpstr>
      <vt:lpstr>实训项目评估与优化</vt:lpstr>
      <vt:lpstr>实训项目评估与优化</vt:lpstr>
      <vt:lpstr>实训项目评估与优化</vt:lpstr>
      <vt:lpstr>实训项目评估与优化</vt:lpstr>
      <vt:lpstr>实训项目评估与优化</vt:lpstr>
      <vt:lpstr>PowerPoint 演示文稿</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实训项目成果与应用</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洗脸 吃着西瓜</dc:creator>
  <cp:lastModifiedBy>洗脸 吃着西瓜</cp:lastModifiedBy>
  <cp:revision>93</cp:revision>
  <dcterms:created xsi:type="dcterms:W3CDTF">2025-09-30T01:05:43Z</dcterms:created>
  <dcterms:modified xsi:type="dcterms:W3CDTF">2026-05-20T09:10:33Z</dcterms:modified>
</cp:coreProperties>
</file>