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1"/>
  </p:notesMasterIdLst>
  <p:sldIdLst>
    <p:sldId id="256" r:id="rId2"/>
    <p:sldId id="257" r:id="rId3"/>
    <p:sldId id="258" r:id="rId4"/>
    <p:sldId id="259" r:id="rId5"/>
    <p:sldId id="261" r:id="rId6"/>
    <p:sldId id="262"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301" r:id="rId43"/>
    <p:sldId id="300" r:id="rId44"/>
    <p:sldId id="299"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3" r:id="rId66"/>
    <p:sldId id="322" r:id="rId67"/>
    <p:sldId id="324" r:id="rId68"/>
    <p:sldId id="325" r:id="rId69"/>
    <p:sldId id="326" r:id="rId70"/>
    <p:sldId id="327" r:id="rId71"/>
    <p:sldId id="328" r:id="rId72"/>
    <p:sldId id="329" r:id="rId73"/>
    <p:sldId id="330" r:id="rId74"/>
    <p:sldId id="331" r:id="rId75"/>
    <p:sldId id="332" r:id="rId76"/>
    <p:sldId id="333" r:id="rId77"/>
    <p:sldId id="334" r:id="rId78"/>
    <p:sldId id="336" r:id="rId79"/>
    <p:sldId id="337" r:id="rId80"/>
    <p:sldId id="338" r:id="rId81"/>
    <p:sldId id="339" r:id="rId82"/>
    <p:sldId id="340" r:id="rId83"/>
    <p:sldId id="341" r:id="rId84"/>
    <p:sldId id="342" r:id="rId85"/>
    <p:sldId id="343" r:id="rId86"/>
    <p:sldId id="344" r:id="rId87"/>
    <p:sldId id="345" r:id="rId88"/>
    <p:sldId id="346" r:id="rId89"/>
    <p:sldId id="347" r:id="rId90"/>
    <p:sldId id="348" r:id="rId91"/>
    <p:sldId id="349" r:id="rId92"/>
    <p:sldId id="350" r:id="rId93"/>
    <p:sldId id="351" r:id="rId94"/>
    <p:sldId id="352" r:id="rId95"/>
    <p:sldId id="353" r:id="rId96"/>
    <p:sldId id="354" r:id="rId97"/>
    <p:sldId id="355" r:id="rId98"/>
    <p:sldId id="356" r:id="rId99"/>
    <p:sldId id="357" r:id="rId100"/>
    <p:sldId id="358" r:id="rId101"/>
    <p:sldId id="359" r:id="rId102"/>
    <p:sldId id="360" r:id="rId103"/>
    <p:sldId id="361" r:id="rId104"/>
    <p:sldId id="362" r:id="rId105"/>
    <p:sldId id="363" r:id="rId106"/>
    <p:sldId id="364" r:id="rId107"/>
    <p:sldId id="365" r:id="rId108"/>
    <p:sldId id="366" r:id="rId109"/>
    <p:sldId id="367" r:id="rId110"/>
    <p:sldId id="368" r:id="rId111"/>
    <p:sldId id="369" r:id="rId112"/>
    <p:sldId id="370" r:id="rId113"/>
    <p:sldId id="371" r:id="rId114"/>
    <p:sldId id="372" r:id="rId115"/>
    <p:sldId id="373" r:id="rId116"/>
    <p:sldId id="374" r:id="rId117"/>
    <p:sldId id="375" r:id="rId118"/>
    <p:sldId id="376" r:id="rId119"/>
    <p:sldId id="377" r:id="rId120"/>
    <p:sldId id="378" r:id="rId121"/>
    <p:sldId id="379" r:id="rId122"/>
    <p:sldId id="380" r:id="rId123"/>
    <p:sldId id="381" r:id="rId124"/>
    <p:sldId id="382" r:id="rId125"/>
    <p:sldId id="383" r:id="rId126"/>
    <p:sldId id="384" r:id="rId127"/>
    <p:sldId id="385" r:id="rId128"/>
    <p:sldId id="386" r:id="rId129"/>
    <p:sldId id="387" r:id="rId130"/>
    <p:sldId id="388" r:id="rId131"/>
    <p:sldId id="389" r:id="rId132"/>
    <p:sldId id="390" r:id="rId133"/>
    <p:sldId id="391" r:id="rId134"/>
    <p:sldId id="392" r:id="rId135"/>
    <p:sldId id="393" r:id="rId136"/>
    <p:sldId id="394" r:id="rId137"/>
    <p:sldId id="395" r:id="rId138"/>
    <p:sldId id="396" r:id="rId139"/>
    <p:sldId id="397" r:id="rId140"/>
    <p:sldId id="398" r:id="rId141"/>
    <p:sldId id="399" r:id="rId142"/>
    <p:sldId id="400" r:id="rId143"/>
    <p:sldId id="401" r:id="rId144"/>
    <p:sldId id="402" r:id="rId145"/>
    <p:sldId id="403" r:id="rId146"/>
    <p:sldId id="404" r:id="rId147"/>
    <p:sldId id="405" r:id="rId148"/>
    <p:sldId id="406" r:id="rId149"/>
    <p:sldId id="407" r:id="rId150"/>
    <p:sldId id="408" r:id="rId151"/>
    <p:sldId id="409" r:id="rId152"/>
    <p:sldId id="410" r:id="rId153"/>
    <p:sldId id="411" r:id="rId154"/>
    <p:sldId id="412" r:id="rId155"/>
    <p:sldId id="413" r:id="rId156"/>
    <p:sldId id="414" r:id="rId157"/>
    <p:sldId id="415" r:id="rId158"/>
    <p:sldId id="416" r:id="rId159"/>
    <p:sldId id="417" r:id="rId160"/>
    <p:sldId id="418" r:id="rId161"/>
    <p:sldId id="419" r:id="rId162"/>
    <p:sldId id="420" r:id="rId163"/>
    <p:sldId id="421" r:id="rId164"/>
    <p:sldId id="422" r:id="rId165"/>
    <p:sldId id="423" r:id="rId166"/>
    <p:sldId id="424" r:id="rId167"/>
    <p:sldId id="425" r:id="rId168"/>
    <p:sldId id="426" r:id="rId169"/>
    <p:sldId id="427" r:id="rId170"/>
    <p:sldId id="428" r:id="rId171"/>
    <p:sldId id="429" r:id="rId172"/>
    <p:sldId id="430" r:id="rId173"/>
    <p:sldId id="431" r:id="rId174"/>
    <p:sldId id="432" r:id="rId175"/>
    <p:sldId id="433" r:id="rId176"/>
    <p:sldId id="434" r:id="rId177"/>
    <p:sldId id="435" r:id="rId178"/>
    <p:sldId id="436" r:id="rId179"/>
    <p:sldId id="437" r:id="rId180"/>
    <p:sldId id="438" r:id="rId181"/>
    <p:sldId id="439" r:id="rId182"/>
    <p:sldId id="440" r:id="rId183"/>
    <p:sldId id="441" r:id="rId184"/>
    <p:sldId id="442" r:id="rId185"/>
    <p:sldId id="443" r:id="rId186"/>
    <p:sldId id="444" r:id="rId187"/>
    <p:sldId id="445" r:id="rId188"/>
    <p:sldId id="446" r:id="rId189"/>
    <p:sldId id="447" r:id="rId190"/>
    <p:sldId id="448" r:id="rId191"/>
    <p:sldId id="449" r:id="rId192"/>
    <p:sldId id="450" r:id="rId193"/>
    <p:sldId id="451" r:id="rId194"/>
    <p:sldId id="452" r:id="rId195"/>
    <p:sldId id="453" r:id="rId196"/>
    <p:sldId id="454" r:id="rId197"/>
    <p:sldId id="455" r:id="rId198"/>
    <p:sldId id="456" r:id="rId199"/>
    <p:sldId id="457" r:id="rId200"/>
    <p:sldId id="458" r:id="rId201"/>
    <p:sldId id="459" r:id="rId202"/>
    <p:sldId id="460" r:id="rId203"/>
    <p:sldId id="461" r:id="rId204"/>
    <p:sldId id="462" r:id="rId205"/>
    <p:sldId id="463" r:id="rId206"/>
    <p:sldId id="464" r:id="rId207"/>
    <p:sldId id="465" r:id="rId208"/>
    <p:sldId id="466" r:id="rId209"/>
    <p:sldId id="263" r:id="rId2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标题 &amp; 封面" id="{C1640938-03B1-426E-897E-11B54FFF0905}">
          <p14:sldIdLst>
            <p14:sldId id="256"/>
            <p14:sldId id="257"/>
            <p14:sldId id="258"/>
            <p14:sldId id="259"/>
          </p14:sldIdLst>
        </p14:section>
        <p14:section name="第一章 科学与技术发展的普适规律" id="{4D66D8D4-86DA-46ED-B52C-EEA635E3F314}">
          <p14:sldIdLst>
            <p14:sldId id="261"/>
            <p14:sldId id="262"/>
            <p14:sldId id="264"/>
          </p14:sldIdLst>
        </p14:section>
        <p14:section name="第二章 人工智能的基础概念" id="{C77C54B0-4601-4DC5-BDC2-4B882C15BBA7}">
          <p14:sldIdLst>
            <p14:sldId id="265"/>
            <p14:sldId id="266"/>
            <p14:sldId id="267"/>
            <p14:sldId id="268"/>
            <p14:sldId id="269"/>
            <p14:sldId id="270"/>
            <p14:sldId id="271"/>
            <p14:sldId id="272"/>
            <p14:sldId id="273"/>
            <p14:sldId id="274"/>
            <p14:sldId id="275"/>
            <p14:sldId id="276"/>
            <p14:sldId id="277"/>
            <p14:sldId id="278"/>
            <p14:sldId id="279"/>
          </p14:sldIdLst>
        </p14:section>
        <p14:section name="第三章 人工智能的发展历史" id="{415772D0-44A1-4977-9FE2-EF25044ADBAB}">
          <p14:sldIdLst>
            <p14:sldId id="280"/>
            <p14:sldId id="281"/>
            <p14:sldId id="282"/>
            <p14:sldId id="283"/>
            <p14:sldId id="284"/>
            <p14:sldId id="285"/>
            <p14:sldId id="286"/>
            <p14:sldId id="287"/>
            <p14:sldId id="288"/>
            <p14:sldId id="289"/>
            <p14:sldId id="290"/>
            <p14:sldId id="291"/>
            <p14:sldId id="292"/>
            <p14:sldId id="293"/>
            <p14:sldId id="294"/>
            <p14:sldId id="295"/>
          </p14:sldIdLst>
        </p14:section>
        <p14:section name="第四章 现有人工智能的主要方法" id="{24CDBC55-9655-4D09-855C-4FC2FE69BC2C}">
          <p14:sldIdLst>
            <p14:sldId id="296"/>
            <p14:sldId id="297"/>
            <p14:sldId id="298"/>
            <p14:sldId id="301"/>
            <p14:sldId id="300"/>
            <p14:sldId id="299"/>
            <p14:sldId id="302"/>
            <p14:sldId id="303"/>
            <p14:sldId id="304"/>
            <p14:sldId id="305"/>
            <p14:sldId id="306"/>
            <p14:sldId id="307"/>
            <p14:sldId id="308"/>
            <p14:sldId id="309"/>
            <p14:sldId id="310"/>
            <p14:sldId id="311"/>
            <p14:sldId id="312"/>
            <p14:sldId id="313"/>
            <p14:sldId id="314"/>
            <p14:sldId id="315"/>
            <p14:sldId id="316"/>
            <p14:sldId id="317"/>
          </p14:sldIdLst>
        </p14:section>
        <p14:section name="第五章 人工智能的范式革命" id="{B84300ED-6680-4138-AB82-FD2F31EDC82E}">
          <p14:sldIdLst>
            <p14:sldId id="318"/>
            <p14:sldId id="319"/>
            <p14:sldId id="320"/>
            <p14:sldId id="321"/>
            <p14:sldId id="323"/>
            <p14:sldId id="322"/>
            <p14:sldId id="324"/>
            <p14:sldId id="325"/>
            <p14:sldId id="326"/>
          </p14:sldIdLst>
        </p14:section>
        <p14:section name="第六章 智能生成机制的实现与通用人工智能理论" id="{04B2E616-E8D3-49C4-9CF0-CFE7B41E712A}">
          <p14:sldIdLst>
            <p14:sldId id="327"/>
            <p14:sldId id="328"/>
            <p14:sldId id="329"/>
            <p14:sldId id="330"/>
            <p14:sldId id="331"/>
            <p14:sldId id="332"/>
            <p14:sldId id="333"/>
            <p14:sldId id="334"/>
            <p14:sldId id="336"/>
          </p14:sldIdLst>
        </p14:section>
        <p14:section name="第七章 人工智能的应用场景" id="{A593DFA7-ECBD-4819-9976-D1750DFCC44D}">
          <p14:sldIdLst>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58"/>
            <p14:sldId id="359"/>
            <p14:sldId id="360"/>
            <p14:sldId id="361"/>
            <p14:sldId id="362"/>
            <p14:sldId id="363"/>
            <p14:sldId id="364"/>
            <p14:sldId id="365"/>
            <p14:sldId id="366"/>
            <p14:sldId id="367"/>
            <p14:sldId id="368"/>
            <p14:sldId id="369"/>
            <p14:sldId id="370"/>
            <p14:sldId id="371"/>
          </p14:sldIdLst>
        </p14:section>
        <p14:section name="第八章 AIGC的应用场景" id="{A8DB2CEE-AAFC-43E2-822C-CC850C999D4B}">
          <p14:sldIdLst>
            <p14:sldId id="372"/>
            <p14:sldId id="373"/>
            <p14:sldId id="374"/>
            <p14:sldId id="375"/>
            <p14:sldId id="376"/>
            <p14:sldId id="377"/>
            <p14:sldId id="378"/>
            <p14:sldId id="379"/>
            <p14:sldId id="380"/>
            <p14:sldId id="381"/>
            <p14:sldId id="382"/>
            <p14:sldId id="383"/>
            <p14:sldId id="384"/>
            <p14:sldId id="385"/>
            <p14:sldId id="386"/>
            <p14:sldId id="387"/>
            <p14:sldId id="388"/>
            <p14:sldId id="389"/>
            <p14:sldId id="390"/>
            <p14:sldId id="391"/>
            <p14:sldId id="392"/>
            <p14:sldId id="393"/>
            <p14:sldId id="394"/>
            <p14:sldId id="395"/>
            <p14:sldId id="396"/>
            <p14:sldId id="397"/>
            <p14:sldId id="398"/>
            <p14:sldId id="399"/>
            <p14:sldId id="400"/>
            <p14:sldId id="401"/>
            <p14:sldId id="402"/>
            <p14:sldId id="403"/>
            <p14:sldId id="404"/>
            <p14:sldId id="405"/>
            <p14:sldId id="406"/>
            <p14:sldId id="407"/>
            <p14:sldId id="408"/>
            <p14:sldId id="409"/>
            <p14:sldId id="410"/>
            <p14:sldId id="411"/>
            <p14:sldId id="412"/>
            <p14:sldId id="413"/>
            <p14:sldId id="414"/>
          </p14:sldIdLst>
        </p14:section>
        <p14:section name="第九章 人工智能范式革命的宏观意义" id="{EAD7762A-DCB7-4751-BEA3-E2460BEF2CA5}">
          <p14:sldIdLst>
            <p14:sldId id="415"/>
            <p14:sldId id="416"/>
            <p14:sldId id="417"/>
            <p14:sldId id="418"/>
            <p14:sldId id="419"/>
            <p14:sldId id="420"/>
            <p14:sldId id="421"/>
          </p14:sldIdLst>
        </p14:section>
        <p14:section name="第十章 人工智能范式革命的现实意义" id="{2D6E4FAF-5919-4556-9A77-FADD9A30809B}">
          <p14:sldIdLst>
            <p14:sldId id="422"/>
            <p14:sldId id="423"/>
            <p14:sldId id="424"/>
            <p14:sldId id="425"/>
            <p14:sldId id="426"/>
            <p14:sldId id="427"/>
            <p14:sldId id="428"/>
          </p14:sldIdLst>
        </p14:section>
        <p14:section name="第十一章 科学技术的“双刃剑”理论" id="{3985205C-7F83-4D6A-9A6A-6C6350526820}">
          <p14:sldIdLst>
            <p14:sldId id="429"/>
            <p14:sldId id="430"/>
            <p14:sldId id="431"/>
            <p14:sldId id="432"/>
            <p14:sldId id="433"/>
            <p14:sldId id="434"/>
            <p14:sldId id="435"/>
            <p14:sldId id="436"/>
          </p14:sldIdLst>
        </p14:section>
        <p14:section name="第十二章 人工智能全球治理" id="{9B586FC1-4441-4DCA-88B3-F44BDCCED8B1}">
          <p14:sldIdLst>
            <p14:sldId id="437"/>
            <p14:sldId id="438"/>
            <p14:sldId id="439"/>
            <p14:sldId id="440"/>
            <p14:sldId id="441"/>
            <p14:sldId id="442"/>
            <p14:sldId id="443"/>
            <p14:sldId id="444"/>
            <p14:sldId id="445"/>
            <p14:sldId id="446"/>
            <p14:sldId id="447"/>
            <p14:sldId id="448"/>
            <p14:sldId id="449"/>
            <p14:sldId id="450"/>
            <p14:sldId id="451"/>
            <p14:sldId id="452"/>
            <p14:sldId id="453"/>
            <p14:sldId id="454"/>
            <p14:sldId id="455"/>
            <p14:sldId id="456"/>
            <p14:sldId id="457"/>
            <p14:sldId id="458"/>
            <p14:sldId id="459"/>
            <p14:sldId id="460"/>
            <p14:sldId id="461"/>
            <p14:sldId id="462"/>
            <p14:sldId id="463"/>
            <p14:sldId id="464"/>
            <p14:sldId id="465"/>
            <p14:sldId id="466"/>
          </p14:sldIdLst>
        </p14:section>
        <p14:section name="致谢页" id="{98EB0581-E384-4C54-9E73-1D5EC3B890AD}">
          <p14:sldIdLst>
            <p14:sldId id="263"/>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2A40"/>
    <a:srgbClr val="13253D"/>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8" d="100"/>
          <a:sy n="108" d="100"/>
        </p:scale>
        <p:origin x="630" y="96"/>
      </p:cViewPr>
      <p:guideLst/>
    </p:cSldViewPr>
  </p:slideViewPr>
  <p:notesTextViewPr>
    <p:cViewPr>
      <p:scale>
        <a:sx n="1" d="1"/>
        <a:sy n="1" d="1"/>
      </p:scale>
      <p:origin x="0" y="0"/>
    </p:cViewPr>
  </p:notesTextViewPr>
  <p:notesViewPr>
    <p:cSldViewPr snapToGrid="0">
      <p:cViewPr varScale="1">
        <p:scale>
          <a:sx n="82" d="100"/>
          <a:sy n="82" d="100"/>
        </p:scale>
        <p:origin x="3876" y="96"/>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11" Type="http://schemas.openxmlformats.org/officeDocument/2006/relationships/notesMaster" Target="notesMasters/notes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presProps" Target="presProps.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theme" Target="theme/theme1.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tableStyles" Target="tableStyle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78CDB9-5097-444F-92A7-4FE45939CD1D}" type="datetimeFigureOut">
              <a:rPr lang="zh-CN" altLang="en-US" smtClean="0"/>
              <a:t>2026/4/22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E79C5D-EDE6-4C6D-8220-169510D3DEB3}" type="slidenum">
              <a:rPr lang="zh-CN" altLang="en-US" smtClean="0"/>
              <a:t>‹#›</a:t>
            </a:fld>
            <a:endParaRPr lang="zh-CN" altLang="en-US"/>
          </a:p>
        </p:txBody>
      </p:sp>
    </p:spTree>
    <p:extLst>
      <p:ext uri="{BB962C8B-B14F-4D97-AF65-F5344CB8AC3E}">
        <p14:creationId xmlns:p14="http://schemas.microsoft.com/office/powerpoint/2010/main" val="7065110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DE96D631-4CF3-9811-AE31-E2FA1F982A80}"/>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rcRect l="7033" r="7033"/>
          <a:stretch/>
        </p:blipFill>
        <p:spPr>
          <a:xfrm>
            <a:off x="1" y="0"/>
            <a:ext cx="8141606" cy="5329302"/>
          </a:xfrm>
          <a:prstGeom prst="rect">
            <a:avLst/>
          </a:prstGeom>
        </p:spPr>
      </p:pic>
      <p:sp>
        <p:nvSpPr>
          <p:cNvPr id="45" name="矩形 44">
            <a:extLst>
              <a:ext uri="{FF2B5EF4-FFF2-40B4-BE49-F238E27FC236}">
                <a16:creationId xmlns:a16="http://schemas.microsoft.com/office/drawing/2014/main" id="{8F5E7C48-D8C0-C91B-FD0A-37E48CE1C76E}"/>
              </a:ext>
            </a:extLst>
          </p:cNvPr>
          <p:cNvSpPr>
            <a:spLocks/>
          </p:cNvSpPr>
          <p:nvPr userDrawn="1"/>
        </p:nvSpPr>
        <p:spPr>
          <a:xfrm>
            <a:off x="-4788" y="0"/>
            <a:ext cx="12192000" cy="5329302"/>
          </a:xfrm>
          <a:prstGeom prst="rect">
            <a:avLst/>
          </a:prstGeom>
          <a:gradFill flip="none" rotWithShape="1">
            <a:gsLst>
              <a:gs pos="0">
                <a:srgbClr val="FF0000">
                  <a:alpha val="0"/>
                </a:srgbClr>
              </a:gs>
              <a:gs pos="63000">
                <a:schemeClr val="tx2">
                  <a:lumMod val="90000"/>
                  <a:lumOff val="10000"/>
                </a:schemeClr>
              </a:gs>
              <a:gs pos="50000">
                <a:schemeClr val="tx2">
                  <a:lumMod val="90000"/>
                  <a:lumOff val="10000"/>
                  <a:alpha val="5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a:extLst>
              <a:ext uri="{FF2B5EF4-FFF2-40B4-BE49-F238E27FC236}">
                <a16:creationId xmlns:a16="http://schemas.microsoft.com/office/drawing/2014/main" id="{C7306305-7C5D-460F-B155-A6D616AFD65E}"/>
              </a:ext>
            </a:extLst>
          </p:cNvPr>
          <p:cNvGrpSpPr/>
          <p:nvPr userDrawn="1"/>
        </p:nvGrpSpPr>
        <p:grpSpPr>
          <a:xfrm>
            <a:off x="1672231" y="1021583"/>
            <a:ext cx="8837971" cy="2214556"/>
            <a:chOff x="1677013" y="2086511"/>
            <a:chExt cx="8837971" cy="2214556"/>
          </a:xfrm>
        </p:grpSpPr>
        <p:sp>
          <p:nvSpPr>
            <p:cNvPr id="19" name="矩形 18">
              <a:extLst>
                <a:ext uri="{FF2B5EF4-FFF2-40B4-BE49-F238E27FC236}">
                  <a16:creationId xmlns:a16="http://schemas.microsoft.com/office/drawing/2014/main" id="{7E4E3264-B539-41DD-B4E6-C581151EFBF1}"/>
                </a:ext>
              </a:extLst>
            </p:cNvPr>
            <p:cNvSpPr/>
            <p:nvPr/>
          </p:nvSpPr>
          <p:spPr>
            <a:xfrm>
              <a:off x="1677013" y="2086511"/>
              <a:ext cx="8837971" cy="2214556"/>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D20551EE-5B66-4F87-8626-36A35169841F}"/>
                </a:ext>
              </a:extLst>
            </p:cNvPr>
            <p:cNvSpPr/>
            <p:nvPr/>
          </p:nvSpPr>
          <p:spPr>
            <a:xfrm>
              <a:off x="1833865" y="2231804"/>
              <a:ext cx="8524259" cy="192397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占位符 41">
            <a:extLst>
              <a:ext uri="{FF2B5EF4-FFF2-40B4-BE49-F238E27FC236}">
                <a16:creationId xmlns:a16="http://schemas.microsoft.com/office/drawing/2014/main" id="{0CC39FB3-A4A9-D421-64D0-883571920FFC}"/>
              </a:ext>
            </a:extLst>
          </p:cNvPr>
          <p:cNvSpPr>
            <a:spLocks noGrp="1"/>
          </p:cNvSpPr>
          <p:nvPr>
            <p:ph type="body" sz="quarter" idx="10" hasCustomPrompt="1"/>
          </p:nvPr>
        </p:nvSpPr>
        <p:spPr>
          <a:xfrm>
            <a:off x="1838658" y="1667196"/>
            <a:ext cx="8514684" cy="923330"/>
          </a:xfrm>
          <a:prstGeom prst="rect">
            <a:avLst/>
          </a:prstGeom>
        </p:spPr>
        <p:txBody>
          <a:bodyPr wrap="square" anchor="ctr" anchorCtr="1">
            <a:spAutoFit/>
          </a:bodyPr>
          <a:lstStyle>
            <a:lvl1pPr marL="0" indent="0" algn="ctr" defTabSz="914400" rtl="0" eaLnBrk="1" latinLnBrk="0" hangingPunct="1">
              <a:buNone/>
              <a:defRPr lang="zh-CN" altLang="en-US" sz="6000" b="1" kern="1200" dirty="0" smtClean="0">
                <a:gradFill flip="none" rotWithShape="1">
                  <a:gsLst>
                    <a:gs pos="0">
                      <a:schemeClr val="bg1"/>
                    </a:gs>
                    <a:gs pos="100000">
                      <a:schemeClr val="bg1">
                        <a:lumMod val="75000"/>
                      </a:schemeClr>
                    </a:gs>
                  </a:gsLst>
                  <a:lin ang="5400000" scaled="1"/>
                  <a:tileRect/>
                </a:gradFill>
                <a:latin typeface="微软雅黑" panose="020B0503020204020204" pitchFamily="34" charset="-122"/>
                <a:ea typeface="微软雅黑" panose="020B0503020204020204" pitchFamily="34" charset="-122"/>
                <a:cs typeface="+mn-cs"/>
              </a:defRPr>
            </a:lvl1pPr>
          </a:lstStyle>
          <a:p>
            <a:pPr lvl="0"/>
            <a:r>
              <a:rPr lang="zh-CN" altLang="en-US" dirty="0"/>
              <a:t>标题</a:t>
            </a:r>
          </a:p>
        </p:txBody>
      </p:sp>
      <p:pic>
        <p:nvPicPr>
          <p:cNvPr id="44" name="图片 43" descr="亮着灯的招牌&#10;&#10;AI 生成的内容可能不正确。">
            <a:extLst>
              <a:ext uri="{FF2B5EF4-FFF2-40B4-BE49-F238E27FC236}">
                <a16:creationId xmlns:a16="http://schemas.microsoft.com/office/drawing/2014/main" id="{2F5691ED-D2BD-C0E8-06A8-390220727AA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06321" y="5809480"/>
            <a:ext cx="4779358" cy="709626"/>
          </a:xfrm>
          <a:prstGeom prst="rect">
            <a:avLst/>
          </a:prstGeom>
        </p:spPr>
      </p:pic>
    </p:spTree>
    <p:extLst>
      <p:ext uri="{BB962C8B-B14F-4D97-AF65-F5344CB8AC3E}">
        <p14:creationId xmlns:p14="http://schemas.microsoft.com/office/powerpoint/2010/main" val="300282106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alphaModFix amt="50000"/>
            <a:lum/>
          </a:blip>
          <a:srcRect/>
          <a:stretch>
            <a:fillRect/>
          </a:stretch>
        </a:blipFill>
        <a:effectLst/>
      </p:bgPr>
    </p:bg>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2FC510C0-D1CC-28F1-FDD6-B060E06FAA44}"/>
              </a:ext>
            </a:extLst>
          </p:cNvPr>
          <p:cNvPicPr>
            <a:picLocks noChangeAspect="1"/>
          </p:cNvPicPr>
          <p:nvPr userDrawn="1"/>
        </p:nvPicPr>
        <p:blipFill>
          <a:blip r:embed="rId3">
            <a:extLst>
              <a:ext uri="{28A0092B-C50C-407E-A947-70E740481C1C}">
                <a14:useLocalDpi xmlns:a14="http://schemas.microsoft.com/office/drawing/2010/main" val="0"/>
              </a:ext>
            </a:extLst>
          </a:blip>
          <a:srcRect t="12349" b="12349"/>
          <a:stretch/>
        </p:blipFill>
        <p:spPr>
          <a:xfrm>
            <a:off x="0" y="0"/>
            <a:ext cx="5122820" cy="6858000"/>
          </a:xfrm>
          <a:prstGeom prst="rect">
            <a:avLst/>
          </a:prstGeom>
        </p:spPr>
      </p:pic>
      <p:sp>
        <p:nvSpPr>
          <p:cNvPr id="12" name="矩形 11">
            <a:extLst>
              <a:ext uri="{FF2B5EF4-FFF2-40B4-BE49-F238E27FC236}">
                <a16:creationId xmlns:a16="http://schemas.microsoft.com/office/drawing/2014/main" id="{F3147001-4A6A-57BB-3956-976C9E43C2AF}"/>
              </a:ext>
            </a:extLst>
          </p:cNvPr>
          <p:cNvSpPr>
            <a:spLocks/>
          </p:cNvSpPr>
          <p:nvPr userDrawn="1"/>
        </p:nvSpPr>
        <p:spPr>
          <a:xfrm>
            <a:off x="-1" y="0"/>
            <a:ext cx="5122819" cy="6858000"/>
          </a:xfrm>
          <a:prstGeom prst="rect">
            <a:avLst/>
          </a:prstGeom>
          <a:solidFill>
            <a:schemeClr val="tx2">
              <a:lumMod val="90000"/>
              <a:lumOff val="1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CCC406EC-33BE-97A8-A165-58775E7066D4}"/>
              </a:ext>
            </a:extLst>
          </p:cNvPr>
          <p:cNvGrpSpPr/>
          <p:nvPr userDrawn="1"/>
        </p:nvGrpSpPr>
        <p:grpSpPr>
          <a:xfrm>
            <a:off x="286270" y="562368"/>
            <a:ext cx="4474040" cy="1826654"/>
            <a:chOff x="1677013" y="2086511"/>
            <a:chExt cx="8837971" cy="2214556"/>
          </a:xfrm>
        </p:grpSpPr>
        <p:sp>
          <p:nvSpPr>
            <p:cNvPr id="15" name="矩形 14">
              <a:extLst>
                <a:ext uri="{FF2B5EF4-FFF2-40B4-BE49-F238E27FC236}">
                  <a16:creationId xmlns:a16="http://schemas.microsoft.com/office/drawing/2014/main" id="{0AF7A6B4-2090-E3A7-CFC9-17B30E6D36B7}"/>
                </a:ext>
              </a:extLst>
            </p:cNvPr>
            <p:cNvSpPr/>
            <p:nvPr/>
          </p:nvSpPr>
          <p:spPr>
            <a:xfrm>
              <a:off x="1677013" y="2086511"/>
              <a:ext cx="8837971" cy="2214556"/>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6202DB04-AF87-C399-02AB-0A5EDE3E3D3D}"/>
                </a:ext>
              </a:extLst>
            </p:cNvPr>
            <p:cNvSpPr/>
            <p:nvPr/>
          </p:nvSpPr>
          <p:spPr>
            <a:xfrm>
              <a:off x="1833865" y="2231804"/>
              <a:ext cx="8524259" cy="192397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a:extLst>
              <a:ext uri="{FF2B5EF4-FFF2-40B4-BE49-F238E27FC236}">
                <a16:creationId xmlns:a16="http://schemas.microsoft.com/office/drawing/2014/main" id="{6A186C6D-6654-F7B5-9F17-7BA51B9259B2}"/>
              </a:ext>
            </a:extLst>
          </p:cNvPr>
          <p:cNvSpPr txBox="1"/>
          <p:nvPr userDrawn="1"/>
        </p:nvSpPr>
        <p:spPr>
          <a:xfrm>
            <a:off x="979054" y="801421"/>
            <a:ext cx="3164713" cy="923330"/>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sz="6000" b="1" kern="1200" dirty="0">
                <a:gradFill flip="none" rotWithShape="1">
                  <a:gsLst>
                    <a:gs pos="0">
                      <a:schemeClr val="bg1"/>
                    </a:gs>
                    <a:gs pos="100000">
                      <a:schemeClr val="bg1">
                        <a:lumMod val="75000"/>
                      </a:schemeClr>
                    </a:gs>
                  </a:gsLst>
                  <a:lin ang="5400000" scaled="1"/>
                  <a:tileRect/>
                </a:gradFill>
                <a:latin typeface="微软雅黑" panose="020B0503020204020204" pitchFamily="34" charset="-122"/>
                <a:ea typeface="微软雅黑" panose="020B0503020204020204" pitchFamily="34" charset="-122"/>
                <a:cs typeface="+mn-cs"/>
              </a:rPr>
              <a:t>目录</a:t>
            </a:r>
            <a:endParaRPr lang="zh-CN" altLang="en-US" sz="6000" dirty="0"/>
          </a:p>
        </p:txBody>
      </p:sp>
      <p:sp>
        <p:nvSpPr>
          <p:cNvPr id="20" name="文本框 19">
            <a:extLst>
              <a:ext uri="{FF2B5EF4-FFF2-40B4-BE49-F238E27FC236}">
                <a16:creationId xmlns:a16="http://schemas.microsoft.com/office/drawing/2014/main" id="{2B352D71-10D6-1A10-ECF5-4D96C3856A81}"/>
              </a:ext>
            </a:extLst>
          </p:cNvPr>
          <p:cNvSpPr txBox="1"/>
          <p:nvPr userDrawn="1"/>
        </p:nvSpPr>
        <p:spPr>
          <a:xfrm>
            <a:off x="979054" y="1544270"/>
            <a:ext cx="3164712" cy="784830"/>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ltLang="zh-CN" sz="5000" b="1" kern="1200" dirty="0">
                <a:gradFill flip="none" rotWithShape="1">
                  <a:gsLst>
                    <a:gs pos="0">
                      <a:schemeClr val="bg1"/>
                    </a:gs>
                    <a:gs pos="100000">
                      <a:schemeClr val="bg1">
                        <a:lumMod val="75000"/>
                      </a:schemeClr>
                    </a:gs>
                  </a:gsLst>
                  <a:lin ang="5400000" scaled="1"/>
                  <a:tileRect/>
                </a:gradFill>
                <a:latin typeface="微软雅黑" panose="020B0503020204020204" pitchFamily="34" charset="-122"/>
                <a:ea typeface="微软雅黑" panose="020B0503020204020204" pitchFamily="34" charset="-122"/>
                <a:cs typeface="+mn-cs"/>
              </a:rPr>
              <a:t>Contents</a:t>
            </a:r>
          </a:p>
        </p:txBody>
      </p:sp>
      <p:sp>
        <p:nvSpPr>
          <p:cNvPr id="21" name="矩形 20">
            <a:extLst>
              <a:ext uri="{FF2B5EF4-FFF2-40B4-BE49-F238E27FC236}">
                <a16:creationId xmlns:a16="http://schemas.microsoft.com/office/drawing/2014/main" id="{11B64836-5B63-30AC-6EDD-BEAED7B62CB7}"/>
              </a:ext>
            </a:extLst>
          </p:cNvPr>
          <p:cNvSpPr/>
          <p:nvPr userDrawn="1"/>
        </p:nvSpPr>
        <p:spPr>
          <a:xfrm>
            <a:off x="5057961" y="0"/>
            <a:ext cx="64857" cy="68580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id="{541D662B-877F-6804-EFF8-74097529530D}"/>
              </a:ext>
            </a:extLst>
          </p:cNvPr>
          <p:cNvSpPr>
            <a:spLocks noGrp="1"/>
          </p:cNvSpPr>
          <p:nvPr>
            <p:ph type="body" sz="quarter" idx="10" hasCustomPrompt="1"/>
          </p:nvPr>
        </p:nvSpPr>
        <p:spPr>
          <a:xfrm>
            <a:off x="5824530" y="1132553"/>
            <a:ext cx="1560510" cy="546963"/>
          </a:xfrm>
          <a:prstGeom prst="rect">
            <a:avLst/>
          </a:prstGeom>
        </p:spPr>
        <p:txBody>
          <a:bodyPr anchor="ctr" anchorCtr="0"/>
          <a:lstStyle>
            <a:lvl1pPr marL="0" indent="0" algn="l">
              <a:buNone/>
              <a:defRPr sz="2400">
                <a:latin typeface="微软雅黑" panose="020B0503020204020204" pitchFamily="34" charset="-122"/>
                <a:ea typeface="微软雅黑" panose="020B0503020204020204" pitchFamily="34" charset="-122"/>
              </a:defRPr>
            </a:lvl1pPr>
          </a:lstStyle>
          <a:p>
            <a:r>
              <a:rPr lang="zh-CN" altLang="en-US" sz="2400" b="1" dirty="0"/>
              <a:t>序号</a:t>
            </a:r>
          </a:p>
        </p:txBody>
      </p:sp>
      <p:sp>
        <p:nvSpPr>
          <p:cNvPr id="23" name="文本占位符 2">
            <a:extLst>
              <a:ext uri="{FF2B5EF4-FFF2-40B4-BE49-F238E27FC236}">
                <a16:creationId xmlns:a16="http://schemas.microsoft.com/office/drawing/2014/main" id="{63D7D2C3-9689-F0A6-5ECF-96975D829B09}"/>
              </a:ext>
            </a:extLst>
          </p:cNvPr>
          <p:cNvSpPr>
            <a:spLocks noGrp="1"/>
          </p:cNvSpPr>
          <p:nvPr>
            <p:ph type="body" sz="quarter" idx="11" hasCustomPrompt="1"/>
          </p:nvPr>
        </p:nvSpPr>
        <p:spPr>
          <a:xfrm>
            <a:off x="5824531" y="1702466"/>
            <a:ext cx="6081202" cy="569913"/>
          </a:xfrm>
          <a:prstGeom prst="rect">
            <a:avLst/>
          </a:prstGeom>
        </p:spPr>
        <p:txBody>
          <a:bodyPr anchor="ctr" anchorCtr="0"/>
          <a:lstStyle>
            <a:lvl1pPr marL="0" indent="0" algn="l">
              <a:buNone/>
              <a:defRPr sz="2400">
                <a:latin typeface="微软雅黑" panose="020B0503020204020204" pitchFamily="34" charset="-122"/>
                <a:ea typeface="微软雅黑" panose="020B0503020204020204" pitchFamily="34" charset="-122"/>
              </a:defRPr>
            </a:lvl1pPr>
          </a:lstStyle>
          <a:p>
            <a:pPr>
              <a:lnSpc>
                <a:spcPts val="2880"/>
              </a:lnSpc>
            </a:pPr>
            <a:r>
              <a:rPr lang="zh-CN" altLang="en-US" sz="2400" dirty="0"/>
              <a:t>标题</a:t>
            </a:r>
          </a:p>
        </p:txBody>
      </p:sp>
      <p:sp>
        <p:nvSpPr>
          <p:cNvPr id="36" name="文本占位符 1">
            <a:extLst>
              <a:ext uri="{FF2B5EF4-FFF2-40B4-BE49-F238E27FC236}">
                <a16:creationId xmlns:a16="http://schemas.microsoft.com/office/drawing/2014/main" id="{A3A46395-2707-90C9-03B1-FDA3020E2690}"/>
              </a:ext>
            </a:extLst>
          </p:cNvPr>
          <p:cNvSpPr>
            <a:spLocks noGrp="1"/>
          </p:cNvSpPr>
          <p:nvPr>
            <p:ph type="body" sz="quarter" idx="12" hasCustomPrompt="1"/>
          </p:nvPr>
        </p:nvSpPr>
        <p:spPr>
          <a:xfrm>
            <a:off x="5824529" y="2286726"/>
            <a:ext cx="1560510" cy="546963"/>
          </a:xfrm>
          <a:prstGeom prst="rect">
            <a:avLst/>
          </a:prstGeom>
        </p:spPr>
        <p:txBody>
          <a:bodyPr anchor="ctr" anchorCtr="0"/>
          <a:lstStyle>
            <a:lvl1pPr marL="0" indent="0" algn="l">
              <a:buNone/>
              <a:defRPr sz="2400">
                <a:latin typeface="微软雅黑" panose="020B0503020204020204" pitchFamily="34" charset="-122"/>
                <a:ea typeface="微软雅黑" panose="020B0503020204020204" pitchFamily="34" charset="-122"/>
              </a:defRPr>
            </a:lvl1pPr>
          </a:lstStyle>
          <a:p>
            <a:r>
              <a:rPr lang="zh-CN" altLang="en-US" sz="2400" b="1" dirty="0"/>
              <a:t>序号</a:t>
            </a:r>
          </a:p>
        </p:txBody>
      </p:sp>
      <p:sp>
        <p:nvSpPr>
          <p:cNvPr id="37" name="文本占位符 2">
            <a:extLst>
              <a:ext uri="{FF2B5EF4-FFF2-40B4-BE49-F238E27FC236}">
                <a16:creationId xmlns:a16="http://schemas.microsoft.com/office/drawing/2014/main" id="{6B95050F-F4B3-AA3C-C869-C9B5ED926F4E}"/>
              </a:ext>
            </a:extLst>
          </p:cNvPr>
          <p:cNvSpPr>
            <a:spLocks noGrp="1"/>
          </p:cNvSpPr>
          <p:nvPr>
            <p:ph type="body" sz="quarter" idx="13" hasCustomPrompt="1"/>
          </p:nvPr>
        </p:nvSpPr>
        <p:spPr>
          <a:xfrm>
            <a:off x="5824530" y="2856639"/>
            <a:ext cx="6081202" cy="569913"/>
          </a:xfrm>
          <a:prstGeom prst="rect">
            <a:avLst/>
          </a:prstGeom>
        </p:spPr>
        <p:txBody>
          <a:bodyPr anchor="ctr" anchorCtr="0"/>
          <a:lstStyle>
            <a:lvl1pPr marL="0" indent="0" algn="l">
              <a:buNone/>
              <a:defRPr sz="2400">
                <a:latin typeface="微软雅黑" panose="020B0503020204020204" pitchFamily="34" charset="-122"/>
                <a:ea typeface="微软雅黑" panose="020B0503020204020204" pitchFamily="34" charset="-122"/>
              </a:defRPr>
            </a:lvl1pPr>
          </a:lstStyle>
          <a:p>
            <a:pPr>
              <a:lnSpc>
                <a:spcPts val="2880"/>
              </a:lnSpc>
            </a:pPr>
            <a:r>
              <a:rPr lang="zh-CN" altLang="en-US" sz="2400" dirty="0"/>
              <a:t>标题</a:t>
            </a:r>
          </a:p>
        </p:txBody>
      </p:sp>
      <p:sp>
        <p:nvSpPr>
          <p:cNvPr id="38" name="文本占位符 1">
            <a:extLst>
              <a:ext uri="{FF2B5EF4-FFF2-40B4-BE49-F238E27FC236}">
                <a16:creationId xmlns:a16="http://schemas.microsoft.com/office/drawing/2014/main" id="{9D0E8FDE-525A-D11B-4E6C-F4009C1D3841}"/>
              </a:ext>
            </a:extLst>
          </p:cNvPr>
          <p:cNvSpPr>
            <a:spLocks noGrp="1"/>
          </p:cNvSpPr>
          <p:nvPr>
            <p:ph type="body" sz="quarter" idx="14" hasCustomPrompt="1"/>
          </p:nvPr>
        </p:nvSpPr>
        <p:spPr>
          <a:xfrm>
            <a:off x="5824528" y="3440899"/>
            <a:ext cx="1560510" cy="546963"/>
          </a:xfrm>
          <a:prstGeom prst="rect">
            <a:avLst/>
          </a:prstGeom>
        </p:spPr>
        <p:txBody>
          <a:bodyPr anchor="ctr" anchorCtr="0"/>
          <a:lstStyle>
            <a:lvl1pPr marL="0" indent="0" algn="l">
              <a:buNone/>
              <a:defRPr sz="2400">
                <a:latin typeface="微软雅黑" panose="020B0503020204020204" pitchFamily="34" charset="-122"/>
                <a:ea typeface="微软雅黑" panose="020B0503020204020204" pitchFamily="34" charset="-122"/>
              </a:defRPr>
            </a:lvl1pPr>
          </a:lstStyle>
          <a:p>
            <a:r>
              <a:rPr lang="zh-CN" altLang="en-US" sz="2400" b="1" dirty="0"/>
              <a:t>序号</a:t>
            </a:r>
          </a:p>
        </p:txBody>
      </p:sp>
      <p:sp>
        <p:nvSpPr>
          <p:cNvPr id="39" name="文本占位符 2">
            <a:extLst>
              <a:ext uri="{FF2B5EF4-FFF2-40B4-BE49-F238E27FC236}">
                <a16:creationId xmlns:a16="http://schemas.microsoft.com/office/drawing/2014/main" id="{C3228136-E5B3-82BF-F81F-6FAC717329F6}"/>
              </a:ext>
            </a:extLst>
          </p:cNvPr>
          <p:cNvSpPr>
            <a:spLocks noGrp="1"/>
          </p:cNvSpPr>
          <p:nvPr>
            <p:ph type="body" sz="quarter" idx="15" hasCustomPrompt="1"/>
          </p:nvPr>
        </p:nvSpPr>
        <p:spPr>
          <a:xfrm>
            <a:off x="5824529" y="4010812"/>
            <a:ext cx="6081202" cy="569913"/>
          </a:xfrm>
          <a:prstGeom prst="rect">
            <a:avLst/>
          </a:prstGeom>
        </p:spPr>
        <p:txBody>
          <a:bodyPr anchor="ctr" anchorCtr="0"/>
          <a:lstStyle>
            <a:lvl1pPr marL="0" indent="0" algn="l">
              <a:buNone/>
              <a:defRPr sz="2400">
                <a:latin typeface="微软雅黑" panose="020B0503020204020204" pitchFamily="34" charset="-122"/>
                <a:ea typeface="微软雅黑" panose="020B0503020204020204" pitchFamily="34" charset="-122"/>
              </a:defRPr>
            </a:lvl1pPr>
          </a:lstStyle>
          <a:p>
            <a:pPr>
              <a:lnSpc>
                <a:spcPts val="2880"/>
              </a:lnSpc>
            </a:pPr>
            <a:r>
              <a:rPr lang="zh-CN" altLang="en-US" sz="2400" dirty="0"/>
              <a:t>标题</a:t>
            </a:r>
          </a:p>
        </p:txBody>
      </p:sp>
      <p:sp>
        <p:nvSpPr>
          <p:cNvPr id="40" name="文本占位符 1">
            <a:extLst>
              <a:ext uri="{FF2B5EF4-FFF2-40B4-BE49-F238E27FC236}">
                <a16:creationId xmlns:a16="http://schemas.microsoft.com/office/drawing/2014/main" id="{9516AC84-C941-3D3C-77B4-E7475B01BF90}"/>
              </a:ext>
            </a:extLst>
          </p:cNvPr>
          <p:cNvSpPr>
            <a:spLocks noGrp="1"/>
          </p:cNvSpPr>
          <p:nvPr>
            <p:ph type="body" sz="quarter" idx="16" hasCustomPrompt="1"/>
          </p:nvPr>
        </p:nvSpPr>
        <p:spPr>
          <a:xfrm>
            <a:off x="5824527" y="4595072"/>
            <a:ext cx="1560510" cy="546963"/>
          </a:xfrm>
          <a:prstGeom prst="rect">
            <a:avLst/>
          </a:prstGeom>
        </p:spPr>
        <p:txBody>
          <a:bodyPr anchor="ctr" anchorCtr="0"/>
          <a:lstStyle>
            <a:lvl1pPr marL="0" indent="0" algn="l">
              <a:buNone/>
              <a:defRPr sz="2400">
                <a:latin typeface="微软雅黑" panose="020B0503020204020204" pitchFamily="34" charset="-122"/>
                <a:ea typeface="微软雅黑" panose="020B0503020204020204" pitchFamily="34" charset="-122"/>
              </a:defRPr>
            </a:lvl1pPr>
          </a:lstStyle>
          <a:p>
            <a:r>
              <a:rPr lang="zh-CN" altLang="en-US" sz="2400" b="1" dirty="0"/>
              <a:t>序号</a:t>
            </a:r>
          </a:p>
        </p:txBody>
      </p:sp>
      <p:sp>
        <p:nvSpPr>
          <p:cNvPr id="41" name="文本占位符 2">
            <a:extLst>
              <a:ext uri="{FF2B5EF4-FFF2-40B4-BE49-F238E27FC236}">
                <a16:creationId xmlns:a16="http://schemas.microsoft.com/office/drawing/2014/main" id="{D5BA541A-5C05-446B-51FB-A04C50726A23}"/>
              </a:ext>
            </a:extLst>
          </p:cNvPr>
          <p:cNvSpPr>
            <a:spLocks noGrp="1"/>
          </p:cNvSpPr>
          <p:nvPr>
            <p:ph type="body" sz="quarter" idx="17" hasCustomPrompt="1"/>
          </p:nvPr>
        </p:nvSpPr>
        <p:spPr>
          <a:xfrm>
            <a:off x="5824528" y="5164985"/>
            <a:ext cx="6081202" cy="569913"/>
          </a:xfrm>
          <a:prstGeom prst="rect">
            <a:avLst/>
          </a:prstGeom>
        </p:spPr>
        <p:txBody>
          <a:bodyPr anchor="ctr" anchorCtr="0"/>
          <a:lstStyle>
            <a:lvl1pPr marL="0" indent="0" algn="l">
              <a:buNone/>
              <a:defRPr sz="2400">
                <a:latin typeface="微软雅黑" panose="020B0503020204020204" pitchFamily="34" charset="-122"/>
                <a:ea typeface="微软雅黑" panose="020B0503020204020204" pitchFamily="34" charset="-122"/>
              </a:defRPr>
            </a:lvl1pPr>
          </a:lstStyle>
          <a:p>
            <a:pPr>
              <a:lnSpc>
                <a:spcPts val="2880"/>
              </a:lnSpc>
            </a:pPr>
            <a:r>
              <a:rPr lang="zh-CN" altLang="en-US" sz="2400" dirty="0"/>
              <a:t>标题</a:t>
            </a:r>
          </a:p>
        </p:txBody>
      </p:sp>
    </p:spTree>
    <p:extLst>
      <p:ext uri="{BB962C8B-B14F-4D97-AF65-F5344CB8AC3E}">
        <p14:creationId xmlns:p14="http://schemas.microsoft.com/office/powerpoint/2010/main" val="8554670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章标题">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F9E1D625-6B6C-30ED-8BF0-636390CBA966}"/>
              </a:ext>
            </a:extLst>
          </p:cNvPr>
          <p:cNvSpPr/>
          <p:nvPr userDrawn="1"/>
        </p:nvSpPr>
        <p:spPr>
          <a:xfrm>
            <a:off x="719237" y="2821312"/>
            <a:ext cx="1979367" cy="1215375"/>
          </a:xfrm>
          <a:prstGeom prst="rect">
            <a:avLst/>
          </a:prstGeom>
          <a:solidFill>
            <a:schemeClr val="tx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6AFCF9F2-B6BD-4BC9-D64E-D3277D2D5088}"/>
              </a:ext>
            </a:extLst>
          </p:cNvPr>
          <p:cNvSpPr>
            <a:spLocks/>
          </p:cNvSpPr>
          <p:nvPr userDrawn="1"/>
        </p:nvSpPr>
        <p:spPr>
          <a:xfrm rot="10800000">
            <a:off x="1176433" y="3990968"/>
            <a:ext cx="9996487" cy="45719"/>
          </a:xfrm>
          <a:prstGeom prst="rect">
            <a:avLst/>
          </a:prstGeom>
          <a:gradFill flip="none" rotWithShape="1">
            <a:gsLst>
              <a:gs pos="0">
                <a:srgbClr val="FF0000">
                  <a:alpha val="80000"/>
                </a:srgbClr>
              </a:gs>
              <a:gs pos="63000">
                <a:schemeClr val="tx2">
                  <a:lumMod val="90000"/>
                  <a:lumOff val="10000"/>
                </a:schemeClr>
              </a:gs>
              <a:gs pos="50000">
                <a:schemeClr val="tx2">
                  <a:lumMod val="90000"/>
                  <a:lumOff val="10000"/>
                  <a:alpha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占位符 15">
            <a:extLst>
              <a:ext uri="{FF2B5EF4-FFF2-40B4-BE49-F238E27FC236}">
                <a16:creationId xmlns:a16="http://schemas.microsoft.com/office/drawing/2014/main" id="{4BF168D6-1B11-AB4A-47F3-3C20A95409D2}"/>
              </a:ext>
            </a:extLst>
          </p:cNvPr>
          <p:cNvSpPr>
            <a:spLocks noGrp="1"/>
          </p:cNvSpPr>
          <p:nvPr>
            <p:ph type="body" sz="quarter" idx="19" hasCustomPrompt="1"/>
          </p:nvPr>
        </p:nvSpPr>
        <p:spPr>
          <a:xfrm>
            <a:off x="719237" y="2973034"/>
            <a:ext cx="1979367" cy="911932"/>
          </a:xfrm>
          <a:prstGeom prst="rect">
            <a:avLst/>
          </a:prstGeom>
        </p:spPr>
        <p:txBody>
          <a:bodyPr anchor="ctr" anchorCtr="1"/>
          <a:lstStyle>
            <a:lvl1pPr marL="0" indent="0" algn="ctr">
              <a:buNone/>
              <a:defRPr sz="4000" b="1">
                <a:solidFill>
                  <a:schemeClr val="bg1"/>
                </a:solidFill>
                <a:latin typeface="微软雅黑" panose="020B0503020204020204" pitchFamily="34" charset="-122"/>
                <a:ea typeface="微软雅黑" panose="020B0503020204020204" pitchFamily="34" charset="-122"/>
              </a:defRPr>
            </a:lvl1pPr>
            <a:lvl2pPr marL="457177" indent="0">
              <a:buNone/>
              <a:defRPr>
                <a:solidFill>
                  <a:schemeClr val="bg1"/>
                </a:solidFill>
                <a:latin typeface="微软雅黑" panose="020B0503020204020204" pitchFamily="34" charset="-122"/>
                <a:ea typeface="微软雅黑" panose="020B0503020204020204" pitchFamily="34" charset="-122"/>
              </a:defRPr>
            </a:lvl2pPr>
            <a:lvl3pPr marL="914353" indent="0">
              <a:buNone/>
              <a:defRPr>
                <a:solidFill>
                  <a:schemeClr val="bg1"/>
                </a:solidFill>
                <a:latin typeface="微软雅黑" panose="020B0503020204020204" pitchFamily="34" charset="-122"/>
                <a:ea typeface="微软雅黑" panose="020B0503020204020204" pitchFamily="34" charset="-122"/>
              </a:defRPr>
            </a:lvl3pPr>
            <a:lvl4pPr marL="1371531" indent="0">
              <a:buNone/>
              <a:defRPr>
                <a:solidFill>
                  <a:schemeClr val="bg1"/>
                </a:solidFill>
                <a:latin typeface="微软雅黑" panose="020B0503020204020204" pitchFamily="34" charset="-122"/>
                <a:ea typeface="微软雅黑" panose="020B0503020204020204" pitchFamily="34" charset="-122"/>
              </a:defRPr>
            </a:lvl4pPr>
            <a:lvl5pPr marL="1828709" indent="0">
              <a:buNone/>
              <a:defRPr>
                <a:solidFill>
                  <a:schemeClr val="bg1"/>
                </a:solidFill>
                <a:latin typeface="微软雅黑" panose="020B0503020204020204" pitchFamily="34" charset="-122"/>
                <a:ea typeface="微软雅黑" panose="020B0503020204020204" pitchFamily="34" charset="-122"/>
              </a:defRPr>
            </a:lvl5pPr>
          </a:lstStyle>
          <a:p>
            <a:pPr lvl="0"/>
            <a:r>
              <a:rPr lang="zh-CN" altLang="en-US" dirty="0"/>
              <a:t>章序号</a:t>
            </a:r>
          </a:p>
        </p:txBody>
      </p:sp>
      <p:sp>
        <p:nvSpPr>
          <p:cNvPr id="21" name="文本占位符 15">
            <a:extLst>
              <a:ext uri="{FF2B5EF4-FFF2-40B4-BE49-F238E27FC236}">
                <a16:creationId xmlns:a16="http://schemas.microsoft.com/office/drawing/2014/main" id="{E6288A35-E1BE-B1DD-2100-11C694EB3C03}"/>
              </a:ext>
            </a:extLst>
          </p:cNvPr>
          <p:cNvSpPr>
            <a:spLocks noGrp="1"/>
          </p:cNvSpPr>
          <p:nvPr>
            <p:ph type="body" sz="quarter" idx="20" hasCustomPrompt="1"/>
          </p:nvPr>
        </p:nvSpPr>
        <p:spPr>
          <a:xfrm>
            <a:off x="2809188" y="2973034"/>
            <a:ext cx="8363732" cy="911932"/>
          </a:xfrm>
          <a:prstGeom prst="rect">
            <a:avLst/>
          </a:prstGeom>
        </p:spPr>
        <p:txBody>
          <a:bodyPr anchor="ctr" anchorCtr="0"/>
          <a:lstStyle>
            <a:lvl1pPr marL="0" indent="0" algn="l">
              <a:buNone/>
              <a:defRPr sz="4000" b="1">
                <a:solidFill>
                  <a:schemeClr val="tx2">
                    <a:lumMod val="90000"/>
                    <a:lumOff val="10000"/>
                  </a:schemeClr>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vl2pPr marL="457177" indent="0">
              <a:buNone/>
              <a:defRPr>
                <a:solidFill>
                  <a:schemeClr val="bg1"/>
                </a:solidFill>
                <a:latin typeface="微软雅黑" panose="020B0503020204020204" pitchFamily="34" charset="-122"/>
                <a:ea typeface="微软雅黑" panose="020B0503020204020204" pitchFamily="34" charset="-122"/>
              </a:defRPr>
            </a:lvl2pPr>
            <a:lvl3pPr marL="914353" indent="0">
              <a:buNone/>
              <a:defRPr>
                <a:solidFill>
                  <a:schemeClr val="bg1"/>
                </a:solidFill>
                <a:latin typeface="微软雅黑" panose="020B0503020204020204" pitchFamily="34" charset="-122"/>
                <a:ea typeface="微软雅黑" panose="020B0503020204020204" pitchFamily="34" charset="-122"/>
              </a:defRPr>
            </a:lvl3pPr>
            <a:lvl4pPr marL="1371531" indent="0">
              <a:buNone/>
              <a:defRPr>
                <a:solidFill>
                  <a:schemeClr val="bg1"/>
                </a:solidFill>
                <a:latin typeface="微软雅黑" panose="020B0503020204020204" pitchFamily="34" charset="-122"/>
                <a:ea typeface="微软雅黑" panose="020B0503020204020204" pitchFamily="34" charset="-122"/>
              </a:defRPr>
            </a:lvl4pPr>
            <a:lvl5pPr marL="1828709" indent="0">
              <a:buNone/>
              <a:defRPr>
                <a:solidFill>
                  <a:schemeClr val="bg1"/>
                </a:solidFill>
                <a:latin typeface="微软雅黑" panose="020B0503020204020204" pitchFamily="34" charset="-122"/>
                <a:ea typeface="微软雅黑" panose="020B0503020204020204" pitchFamily="34" charset="-122"/>
              </a:defRPr>
            </a:lvl5pPr>
          </a:lstStyle>
          <a:p>
            <a:pPr lvl="0"/>
            <a:r>
              <a:rPr lang="zh-CN" altLang="en-US" dirty="0"/>
              <a:t>章标题</a:t>
            </a:r>
          </a:p>
        </p:txBody>
      </p:sp>
    </p:spTree>
    <p:extLst>
      <p:ext uri="{BB962C8B-B14F-4D97-AF65-F5344CB8AC3E}">
        <p14:creationId xmlns:p14="http://schemas.microsoft.com/office/powerpoint/2010/main" val="179657226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B2956B7D-9770-FC27-457D-48814C633038}"/>
              </a:ext>
            </a:extLst>
          </p:cNvPr>
          <p:cNvSpPr>
            <a:spLocks/>
          </p:cNvSpPr>
          <p:nvPr userDrawn="1"/>
        </p:nvSpPr>
        <p:spPr>
          <a:xfrm rot="10800000">
            <a:off x="0" y="2351440"/>
            <a:ext cx="10363200" cy="51192"/>
          </a:xfrm>
          <a:prstGeom prst="rect">
            <a:avLst/>
          </a:prstGeom>
          <a:gradFill flip="none" rotWithShape="1">
            <a:gsLst>
              <a:gs pos="0">
                <a:srgbClr val="FF0000">
                  <a:alpha val="0"/>
                </a:srgbClr>
              </a:gs>
              <a:gs pos="25000">
                <a:srgbClr val="FF0000">
                  <a:alpha val="80000"/>
                </a:srgbClr>
              </a:gs>
              <a:gs pos="63000">
                <a:schemeClr val="tx2">
                  <a:lumMod val="90000"/>
                  <a:lumOff val="10000"/>
                </a:schemeClr>
              </a:gs>
              <a:gs pos="50000">
                <a:schemeClr val="tx2">
                  <a:lumMod val="90000"/>
                  <a:lumOff val="10000"/>
                  <a:alpha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占位符 15">
            <a:extLst>
              <a:ext uri="{FF2B5EF4-FFF2-40B4-BE49-F238E27FC236}">
                <a16:creationId xmlns:a16="http://schemas.microsoft.com/office/drawing/2014/main" id="{95869CD3-9F2E-F42B-85C6-78BFB6571264}"/>
              </a:ext>
            </a:extLst>
          </p:cNvPr>
          <p:cNvSpPr>
            <a:spLocks noGrp="1"/>
          </p:cNvSpPr>
          <p:nvPr>
            <p:ph type="body" sz="quarter" idx="15" hasCustomPrompt="1"/>
          </p:nvPr>
        </p:nvSpPr>
        <p:spPr>
          <a:xfrm>
            <a:off x="395289" y="1295053"/>
            <a:ext cx="2790825" cy="911932"/>
          </a:xfrm>
          <a:prstGeom prst="rect">
            <a:avLst/>
          </a:prstGeom>
        </p:spPr>
        <p:txBody>
          <a:bodyPr anchor="ctr" anchorCtr="1"/>
          <a:lstStyle>
            <a:lvl1pPr marL="0" indent="0" algn="ctr">
              <a:buNone/>
              <a:defRPr sz="4000" b="1">
                <a:solidFill>
                  <a:schemeClr val="tx2">
                    <a:lumMod val="90000"/>
                    <a:lumOff val="10000"/>
                  </a:schemeClr>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vl2pPr marL="457177" indent="0">
              <a:buNone/>
              <a:defRPr>
                <a:solidFill>
                  <a:schemeClr val="bg1"/>
                </a:solidFill>
                <a:latin typeface="微软雅黑" panose="020B0503020204020204" pitchFamily="34" charset="-122"/>
                <a:ea typeface="微软雅黑" panose="020B0503020204020204" pitchFamily="34" charset="-122"/>
              </a:defRPr>
            </a:lvl2pPr>
            <a:lvl3pPr marL="914353" indent="0">
              <a:buNone/>
              <a:defRPr>
                <a:solidFill>
                  <a:schemeClr val="bg1"/>
                </a:solidFill>
                <a:latin typeface="微软雅黑" panose="020B0503020204020204" pitchFamily="34" charset="-122"/>
                <a:ea typeface="微软雅黑" panose="020B0503020204020204" pitchFamily="34" charset="-122"/>
              </a:defRPr>
            </a:lvl3pPr>
            <a:lvl4pPr marL="1371531" indent="0">
              <a:buNone/>
              <a:defRPr>
                <a:solidFill>
                  <a:schemeClr val="bg1"/>
                </a:solidFill>
                <a:latin typeface="微软雅黑" panose="020B0503020204020204" pitchFamily="34" charset="-122"/>
                <a:ea typeface="微软雅黑" panose="020B0503020204020204" pitchFamily="34" charset="-122"/>
              </a:defRPr>
            </a:lvl4pPr>
            <a:lvl5pPr marL="1828709" indent="0">
              <a:buNone/>
              <a:defRPr>
                <a:solidFill>
                  <a:schemeClr val="bg1"/>
                </a:solidFill>
                <a:latin typeface="微软雅黑" panose="020B0503020204020204" pitchFamily="34" charset="-122"/>
                <a:ea typeface="微软雅黑" panose="020B0503020204020204" pitchFamily="34" charset="-122"/>
              </a:defRPr>
            </a:lvl5pPr>
          </a:lstStyle>
          <a:p>
            <a:pPr lvl="0"/>
            <a:r>
              <a:rPr lang="zh-CN" altLang="en-US" dirty="0"/>
              <a:t>节序号</a:t>
            </a:r>
          </a:p>
        </p:txBody>
      </p:sp>
      <p:sp>
        <p:nvSpPr>
          <p:cNvPr id="7" name="文本占位符 15">
            <a:extLst>
              <a:ext uri="{FF2B5EF4-FFF2-40B4-BE49-F238E27FC236}">
                <a16:creationId xmlns:a16="http://schemas.microsoft.com/office/drawing/2014/main" id="{78A47C6D-D73D-2307-26BA-3181411A7CA9}"/>
              </a:ext>
            </a:extLst>
          </p:cNvPr>
          <p:cNvSpPr>
            <a:spLocks noGrp="1"/>
          </p:cNvSpPr>
          <p:nvPr>
            <p:ph type="body" sz="quarter" idx="16" hasCustomPrompt="1"/>
          </p:nvPr>
        </p:nvSpPr>
        <p:spPr>
          <a:xfrm>
            <a:off x="1900238" y="2691544"/>
            <a:ext cx="8462961" cy="911932"/>
          </a:xfrm>
          <a:prstGeom prst="rect">
            <a:avLst/>
          </a:prstGeom>
        </p:spPr>
        <p:txBody>
          <a:bodyPr anchor="ctr" anchorCtr="0"/>
          <a:lstStyle>
            <a:lvl1pPr marL="0" indent="0" algn="l">
              <a:buNone/>
              <a:defRPr sz="4000" b="1">
                <a:solidFill>
                  <a:schemeClr val="tx2">
                    <a:lumMod val="90000"/>
                    <a:lumOff val="10000"/>
                  </a:schemeClr>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vl2pPr marL="457177" indent="0">
              <a:buNone/>
              <a:defRPr>
                <a:solidFill>
                  <a:schemeClr val="bg1"/>
                </a:solidFill>
                <a:latin typeface="微软雅黑" panose="020B0503020204020204" pitchFamily="34" charset="-122"/>
                <a:ea typeface="微软雅黑" panose="020B0503020204020204" pitchFamily="34" charset="-122"/>
              </a:defRPr>
            </a:lvl2pPr>
            <a:lvl3pPr marL="914353" indent="0">
              <a:buNone/>
              <a:defRPr>
                <a:solidFill>
                  <a:schemeClr val="bg1"/>
                </a:solidFill>
                <a:latin typeface="微软雅黑" panose="020B0503020204020204" pitchFamily="34" charset="-122"/>
                <a:ea typeface="微软雅黑" panose="020B0503020204020204" pitchFamily="34" charset="-122"/>
              </a:defRPr>
            </a:lvl3pPr>
            <a:lvl4pPr marL="1371531" indent="0">
              <a:buNone/>
              <a:defRPr>
                <a:solidFill>
                  <a:schemeClr val="bg1"/>
                </a:solidFill>
                <a:latin typeface="微软雅黑" panose="020B0503020204020204" pitchFamily="34" charset="-122"/>
                <a:ea typeface="微软雅黑" panose="020B0503020204020204" pitchFamily="34" charset="-122"/>
              </a:defRPr>
            </a:lvl4pPr>
            <a:lvl5pPr marL="1828709" indent="0">
              <a:buNone/>
              <a:defRPr>
                <a:solidFill>
                  <a:schemeClr val="bg1"/>
                </a:solidFill>
                <a:latin typeface="微软雅黑" panose="020B0503020204020204" pitchFamily="34" charset="-122"/>
                <a:ea typeface="微软雅黑" panose="020B0503020204020204" pitchFamily="34" charset="-122"/>
              </a:defRPr>
            </a:lvl5pPr>
          </a:lstStyle>
          <a:p>
            <a:pPr lvl="0"/>
            <a:r>
              <a:rPr lang="zh-CN" altLang="en-US" dirty="0"/>
              <a:t>节标题</a:t>
            </a:r>
          </a:p>
        </p:txBody>
      </p:sp>
    </p:spTree>
    <p:extLst>
      <p:ext uri="{BB962C8B-B14F-4D97-AF65-F5344CB8AC3E}">
        <p14:creationId xmlns:p14="http://schemas.microsoft.com/office/powerpoint/2010/main" val="4400923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B1F333-84FA-49EF-AB13-486C067059D2}"/>
              </a:ext>
            </a:extLst>
          </p:cNvPr>
          <p:cNvSpPr>
            <a:spLocks noGrp="1"/>
          </p:cNvSpPr>
          <p:nvPr>
            <p:ph type="title" hasCustomPrompt="1"/>
          </p:nvPr>
        </p:nvSpPr>
        <p:spPr>
          <a:xfrm>
            <a:off x="876300" y="171554"/>
            <a:ext cx="10998993" cy="480131"/>
          </a:xfrm>
          <a:prstGeom prst="rect">
            <a:avLst/>
          </a:prstGeom>
        </p:spPr>
        <p:txBody>
          <a:bodyPr wrap="square" anchor="ctr" anchorCtr="0">
            <a:spAutoFit/>
          </a:bodyPr>
          <a:lstStyle>
            <a:lvl1pPr>
              <a:defRPr sz="2800" b="1">
                <a:solidFill>
                  <a:schemeClr val="tx2">
                    <a:lumMod val="90000"/>
                    <a:lumOff val="10000"/>
                  </a:schemeClr>
                </a:solidFill>
                <a:latin typeface="微软雅黑" panose="020B0503020204020204" pitchFamily="34" charset="-122"/>
                <a:ea typeface="微软雅黑" panose="020B0503020204020204" pitchFamily="34" charset="-122"/>
              </a:defRPr>
            </a:lvl1pPr>
          </a:lstStyle>
          <a:p>
            <a:r>
              <a:rPr lang="zh-CN" altLang="en-US" dirty="0"/>
              <a:t>正文标题</a:t>
            </a:r>
          </a:p>
        </p:txBody>
      </p:sp>
      <p:sp>
        <p:nvSpPr>
          <p:cNvPr id="3" name="矩形 2">
            <a:extLst>
              <a:ext uri="{FF2B5EF4-FFF2-40B4-BE49-F238E27FC236}">
                <a16:creationId xmlns:a16="http://schemas.microsoft.com/office/drawing/2014/main" id="{D9C1AB74-F08D-2479-6426-41547F60B43A}"/>
              </a:ext>
            </a:extLst>
          </p:cNvPr>
          <p:cNvSpPr>
            <a:spLocks/>
          </p:cNvSpPr>
          <p:nvPr userDrawn="1"/>
        </p:nvSpPr>
        <p:spPr>
          <a:xfrm rot="10800000" flipV="1">
            <a:off x="316707" y="642676"/>
            <a:ext cx="11558586" cy="45719"/>
          </a:xfrm>
          <a:prstGeom prst="rect">
            <a:avLst/>
          </a:prstGeom>
          <a:gradFill flip="none" rotWithShape="1">
            <a:gsLst>
              <a:gs pos="0">
                <a:srgbClr val="FF0000">
                  <a:alpha val="80000"/>
                </a:srgbClr>
              </a:gs>
              <a:gs pos="63000">
                <a:schemeClr val="tx2">
                  <a:lumMod val="90000"/>
                  <a:lumOff val="10000"/>
                </a:schemeClr>
              </a:gs>
              <a:gs pos="50000">
                <a:schemeClr val="tx2">
                  <a:lumMod val="90000"/>
                  <a:lumOff val="10000"/>
                  <a:alpha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占位符 7">
            <a:extLst>
              <a:ext uri="{FF2B5EF4-FFF2-40B4-BE49-F238E27FC236}">
                <a16:creationId xmlns:a16="http://schemas.microsoft.com/office/drawing/2014/main" id="{BA1249F7-8359-BDBA-F877-FB4A3BD32FB6}"/>
              </a:ext>
            </a:extLst>
          </p:cNvPr>
          <p:cNvSpPr>
            <a:spLocks noGrp="1"/>
          </p:cNvSpPr>
          <p:nvPr>
            <p:ph type="body" sz="quarter" idx="10" hasCustomPrompt="1"/>
          </p:nvPr>
        </p:nvSpPr>
        <p:spPr>
          <a:xfrm>
            <a:off x="316702" y="3396892"/>
            <a:ext cx="11558585" cy="581057"/>
          </a:xfrm>
          <a:prstGeom prst="rect">
            <a:avLst/>
          </a:prstGeom>
        </p:spPr>
        <p:txBody>
          <a:bodyPr anchor="ctr" anchorCtr="0">
            <a:spAutoFit/>
          </a:bodyPr>
          <a:lstStyle>
            <a:lvl1pPr marL="0" marR="0" indent="714375"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lang="zh-CN" altLang="en-US" sz="2400" b="0" kern="1200" dirty="0" smtClean="0">
                <a:solidFill>
                  <a:schemeClr val="tx1"/>
                </a:solidFill>
                <a:latin typeface="微软雅黑" panose="020B0503020204020204" pitchFamily="34" charset="-122"/>
                <a:ea typeface="微软雅黑" panose="020B0503020204020204" pitchFamily="34" charset="-122"/>
                <a:cs typeface="+mj-cs"/>
              </a:defRPr>
            </a:lvl1pPr>
            <a:lvl2pPr marL="0" indent="714375" algn="l" defTabSz="914400" rtl="0" eaLnBrk="1" latinLnBrk="0" hangingPunct="1">
              <a:lnSpc>
                <a:spcPct val="150000"/>
              </a:lnSpc>
              <a:spcBef>
                <a:spcPts val="375"/>
              </a:spcBef>
              <a:buNone/>
              <a:defRPr lang="zh-CN" altLang="en-US" sz="2500" b="0" kern="1200" dirty="0" smtClean="0">
                <a:solidFill>
                  <a:schemeClr val="tx1"/>
                </a:solidFill>
                <a:latin typeface="微软雅黑" panose="020B0503020204020204" pitchFamily="34" charset="-122"/>
                <a:ea typeface="微软雅黑" panose="020B0503020204020204" pitchFamily="34" charset="-122"/>
                <a:cs typeface="+mj-cs"/>
              </a:defRPr>
            </a:lvl2pPr>
            <a:lvl3pPr marL="0" indent="714375" algn="l" defTabSz="914400" rtl="0" eaLnBrk="1" latinLnBrk="0" hangingPunct="1">
              <a:lnSpc>
                <a:spcPct val="150000"/>
              </a:lnSpc>
              <a:spcBef>
                <a:spcPts val="375"/>
              </a:spcBef>
              <a:buNone/>
              <a:defRPr lang="zh-CN" altLang="en-US" sz="2500" b="0" kern="1200" dirty="0" smtClean="0">
                <a:solidFill>
                  <a:schemeClr val="tx1"/>
                </a:solidFill>
                <a:latin typeface="微软雅黑" panose="020B0503020204020204" pitchFamily="34" charset="-122"/>
                <a:ea typeface="微软雅黑" panose="020B0503020204020204" pitchFamily="34" charset="-122"/>
                <a:cs typeface="+mj-cs"/>
              </a:defRPr>
            </a:lvl3pPr>
            <a:lvl4pPr marL="0" indent="714375" algn="l" defTabSz="914400" rtl="0" eaLnBrk="1" latinLnBrk="0" hangingPunct="1">
              <a:lnSpc>
                <a:spcPct val="150000"/>
              </a:lnSpc>
              <a:spcBef>
                <a:spcPts val="375"/>
              </a:spcBef>
              <a:buNone/>
              <a:defRPr lang="zh-CN" altLang="en-US" sz="2500" b="0" kern="1200" dirty="0" smtClean="0">
                <a:solidFill>
                  <a:schemeClr val="tx1"/>
                </a:solidFill>
                <a:latin typeface="微软雅黑" panose="020B0503020204020204" pitchFamily="34" charset="-122"/>
                <a:ea typeface="微软雅黑" panose="020B0503020204020204" pitchFamily="34" charset="-122"/>
                <a:cs typeface="+mj-cs"/>
              </a:defRPr>
            </a:lvl4pPr>
            <a:lvl5pPr marL="0" indent="714375" algn="l" defTabSz="914400" rtl="0" eaLnBrk="1" latinLnBrk="0" hangingPunct="1">
              <a:lnSpc>
                <a:spcPct val="150000"/>
              </a:lnSpc>
              <a:spcBef>
                <a:spcPts val="375"/>
              </a:spcBef>
              <a:buNone/>
              <a:defRPr lang="zh-CN" altLang="en-US" sz="2500" b="0" kern="1200" dirty="0">
                <a:solidFill>
                  <a:schemeClr val="tx1"/>
                </a:solidFill>
                <a:latin typeface="微软雅黑" panose="020B0503020204020204" pitchFamily="34" charset="-122"/>
                <a:ea typeface="微软雅黑" panose="020B0503020204020204" pitchFamily="34" charset="-122"/>
                <a:cs typeface="+mj-cs"/>
              </a:defRPr>
            </a:lvl5pPr>
          </a:lstStyle>
          <a:p>
            <a:pPr lvl="0"/>
            <a:r>
              <a:rPr lang="zh-CN" altLang="en-US" dirty="0"/>
              <a:t>正文</a:t>
            </a:r>
            <a:endParaRPr lang="en-US" altLang="zh-CN" dirty="0"/>
          </a:p>
        </p:txBody>
      </p:sp>
      <p:sp>
        <p:nvSpPr>
          <p:cNvPr id="9" name="直角三角形 8">
            <a:extLst>
              <a:ext uri="{FF2B5EF4-FFF2-40B4-BE49-F238E27FC236}">
                <a16:creationId xmlns:a16="http://schemas.microsoft.com/office/drawing/2014/main" id="{B04171E2-36EF-C461-1237-FD4B97D6A465}"/>
              </a:ext>
            </a:extLst>
          </p:cNvPr>
          <p:cNvSpPr/>
          <p:nvPr userDrawn="1"/>
        </p:nvSpPr>
        <p:spPr>
          <a:xfrm rot="10800000" flipH="1">
            <a:off x="494508" y="106728"/>
            <a:ext cx="441327" cy="558802"/>
          </a:xfrm>
          <a:prstGeom prst="rtTriangle">
            <a:avLst/>
          </a:prstGeom>
          <a:solidFill>
            <a:schemeClr val="tx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D42AFBB6-FF37-96C2-CCB3-DE9F9662A81A}"/>
              </a:ext>
            </a:extLst>
          </p:cNvPr>
          <p:cNvSpPr/>
          <p:nvPr userDrawn="1"/>
        </p:nvSpPr>
        <p:spPr>
          <a:xfrm>
            <a:off x="316707" y="106733"/>
            <a:ext cx="177801" cy="558802"/>
          </a:xfrm>
          <a:prstGeom prst="rect">
            <a:avLst/>
          </a:prstGeom>
          <a:solidFill>
            <a:schemeClr val="tx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斜纹 10">
            <a:extLst>
              <a:ext uri="{FF2B5EF4-FFF2-40B4-BE49-F238E27FC236}">
                <a16:creationId xmlns:a16="http://schemas.microsoft.com/office/drawing/2014/main" id="{B29C38D6-C70A-1672-BB35-6CD173D9AC5E}"/>
              </a:ext>
            </a:extLst>
          </p:cNvPr>
          <p:cNvSpPr/>
          <p:nvPr userDrawn="1"/>
        </p:nvSpPr>
        <p:spPr>
          <a:xfrm>
            <a:off x="316706" y="106733"/>
            <a:ext cx="441327" cy="558802"/>
          </a:xfrm>
          <a:prstGeom prst="diagStripe">
            <a:avLst>
              <a:gd name="adj" fmla="val 49371"/>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solidFill>
                <a:schemeClr val="tx1"/>
              </a:solidFill>
            </a:endParaRPr>
          </a:p>
        </p:txBody>
      </p:sp>
    </p:spTree>
    <p:extLst>
      <p:ext uri="{BB962C8B-B14F-4D97-AF65-F5344CB8AC3E}">
        <p14:creationId xmlns:p14="http://schemas.microsoft.com/office/powerpoint/2010/main" val="5218288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正文+分栏页">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B1F333-84FA-49EF-AB13-486C067059D2}"/>
              </a:ext>
            </a:extLst>
          </p:cNvPr>
          <p:cNvSpPr>
            <a:spLocks noGrp="1"/>
          </p:cNvSpPr>
          <p:nvPr>
            <p:ph type="title" hasCustomPrompt="1"/>
          </p:nvPr>
        </p:nvSpPr>
        <p:spPr>
          <a:xfrm>
            <a:off x="876300" y="171554"/>
            <a:ext cx="10998993" cy="480131"/>
          </a:xfrm>
          <a:prstGeom prst="rect">
            <a:avLst/>
          </a:prstGeom>
        </p:spPr>
        <p:txBody>
          <a:bodyPr wrap="square" anchor="ctr" anchorCtr="0">
            <a:spAutoFit/>
          </a:bodyPr>
          <a:lstStyle>
            <a:lvl1pPr>
              <a:defRPr sz="2800" b="1">
                <a:solidFill>
                  <a:schemeClr val="tx2">
                    <a:lumMod val="90000"/>
                    <a:lumOff val="10000"/>
                  </a:schemeClr>
                </a:solidFill>
                <a:latin typeface="微软雅黑" panose="020B0503020204020204" pitchFamily="34" charset="-122"/>
                <a:ea typeface="微软雅黑" panose="020B0503020204020204" pitchFamily="34" charset="-122"/>
              </a:defRPr>
            </a:lvl1pPr>
          </a:lstStyle>
          <a:p>
            <a:r>
              <a:rPr lang="zh-CN" altLang="en-US" dirty="0"/>
              <a:t>正文标题</a:t>
            </a:r>
          </a:p>
        </p:txBody>
      </p:sp>
      <p:sp>
        <p:nvSpPr>
          <p:cNvPr id="3" name="矩形 2">
            <a:extLst>
              <a:ext uri="{FF2B5EF4-FFF2-40B4-BE49-F238E27FC236}">
                <a16:creationId xmlns:a16="http://schemas.microsoft.com/office/drawing/2014/main" id="{D9C1AB74-F08D-2479-6426-41547F60B43A}"/>
              </a:ext>
            </a:extLst>
          </p:cNvPr>
          <p:cNvSpPr>
            <a:spLocks/>
          </p:cNvSpPr>
          <p:nvPr userDrawn="1"/>
        </p:nvSpPr>
        <p:spPr>
          <a:xfrm rot="10800000" flipV="1">
            <a:off x="316707" y="642676"/>
            <a:ext cx="11558586" cy="45719"/>
          </a:xfrm>
          <a:prstGeom prst="rect">
            <a:avLst/>
          </a:prstGeom>
          <a:gradFill flip="none" rotWithShape="1">
            <a:gsLst>
              <a:gs pos="0">
                <a:srgbClr val="FF0000">
                  <a:alpha val="80000"/>
                </a:srgbClr>
              </a:gs>
              <a:gs pos="63000">
                <a:schemeClr val="tx2">
                  <a:lumMod val="90000"/>
                  <a:lumOff val="10000"/>
                </a:schemeClr>
              </a:gs>
              <a:gs pos="50000">
                <a:schemeClr val="tx2">
                  <a:lumMod val="90000"/>
                  <a:lumOff val="10000"/>
                  <a:alpha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占位符 7">
            <a:extLst>
              <a:ext uri="{FF2B5EF4-FFF2-40B4-BE49-F238E27FC236}">
                <a16:creationId xmlns:a16="http://schemas.microsoft.com/office/drawing/2014/main" id="{BA1249F7-8359-BDBA-F877-FB4A3BD32FB6}"/>
              </a:ext>
            </a:extLst>
          </p:cNvPr>
          <p:cNvSpPr>
            <a:spLocks noGrp="1"/>
          </p:cNvSpPr>
          <p:nvPr>
            <p:ph type="body" sz="quarter" idx="10" hasCustomPrompt="1"/>
          </p:nvPr>
        </p:nvSpPr>
        <p:spPr>
          <a:xfrm>
            <a:off x="316706" y="694110"/>
            <a:ext cx="11558585" cy="581057"/>
          </a:xfrm>
          <a:prstGeom prst="rect">
            <a:avLst/>
          </a:prstGeom>
        </p:spPr>
        <p:txBody>
          <a:bodyPr>
            <a:spAutoFit/>
          </a:bodyPr>
          <a:lstStyle>
            <a:lvl1pPr marL="0" marR="0" indent="714375" algn="just" defTabSz="914400" rtl="0" eaLnBrk="1" fontAlgn="auto" latinLnBrk="0" hangingPunct="1">
              <a:lnSpc>
                <a:spcPct val="150000"/>
              </a:lnSpc>
              <a:spcBef>
                <a:spcPts val="375"/>
              </a:spcBef>
              <a:spcAft>
                <a:spcPts val="375"/>
              </a:spcAft>
              <a:buClrTx/>
              <a:buSzTx/>
              <a:buFont typeface="Arial" panose="020B0604020202020204" pitchFamily="34" charset="0"/>
              <a:buNone/>
              <a:tabLst/>
              <a:defRPr lang="en-US" altLang="zh-CN" sz="2400" b="0" kern="1200" dirty="0">
                <a:solidFill>
                  <a:schemeClr val="tx1"/>
                </a:solidFill>
                <a:latin typeface="微软雅黑" panose="020B0503020204020204" pitchFamily="34" charset="-122"/>
                <a:ea typeface="微软雅黑" panose="020B0503020204020204" pitchFamily="34" charset="-122"/>
                <a:cs typeface="+mj-cs"/>
              </a:defRPr>
            </a:lvl1pPr>
            <a:lvl2pPr marL="0" indent="714375" algn="l" defTabSz="914400" rtl="0" eaLnBrk="1" latinLnBrk="0" hangingPunct="1">
              <a:lnSpc>
                <a:spcPct val="150000"/>
              </a:lnSpc>
              <a:spcBef>
                <a:spcPts val="375"/>
              </a:spcBef>
              <a:buNone/>
              <a:defRPr lang="zh-CN" altLang="en-US" sz="2500" b="0" kern="1200" dirty="0" smtClean="0">
                <a:solidFill>
                  <a:schemeClr val="tx1"/>
                </a:solidFill>
                <a:latin typeface="微软雅黑" panose="020B0503020204020204" pitchFamily="34" charset="-122"/>
                <a:ea typeface="微软雅黑" panose="020B0503020204020204" pitchFamily="34" charset="-122"/>
                <a:cs typeface="+mj-cs"/>
              </a:defRPr>
            </a:lvl2pPr>
            <a:lvl3pPr marL="0" indent="714375" algn="l" defTabSz="914400" rtl="0" eaLnBrk="1" latinLnBrk="0" hangingPunct="1">
              <a:lnSpc>
                <a:spcPct val="150000"/>
              </a:lnSpc>
              <a:spcBef>
                <a:spcPts val="375"/>
              </a:spcBef>
              <a:buNone/>
              <a:defRPr lang="zh-CN" altLang="en-US" sz="2500" b="0" kern="1200" dirty="0" smtClean="0">
                <a:solidFill>
                  <a:schemeClr val="tx1"/>
                </a:solidFill>
                <a:latin typeface="微软雅黑" panose="020B0503020204020204" pitchFamily="34" charset="-122"/>
                <a:ea typeface="微软雅黑" panose="020B0503020204020204" pitchFamily="34" charset="-122"/>
                <a:cs typeface="+mj-cs"/>
              </a:defRPr>
            </a:lvl3pPr>
            <a:lvl4pPr marL="0" indent="714375" algn="l" defTabSz="914400" rtl="0" eaLnBrk="1" latinLnBrk="0" hangingPunct="1">
              <a:lnSpc>
                <a:spcPct val="150000"/>
              </a:lnSpc>
              <a:spcBef>
                <a:spcPts val="375"/>
              </a:spcBef>
              <a:buNone/>
              <a:defRPr lang="zh-CN" altLang="en-US" sz="2500" b="0" kern="1200" dirty="0" smtClean="0">
                <a:solidFill>
                  <a:schemeClr val="tx1"/>
                </a:solidFill>
                <a:latin typeface="微软雅黑" panose="020B0503020204020204" pitchFamily="34" charset="-122"/>
                <a:ea typeface="微软雅黑" panose="020B0503020204020204" pitchFamily="34" charset="-122"/>
                <a:cs typeface="+mj-cs"/>
              </a:defRPr>
            </a:lvl4pPr>
            <a:lvl5pPr marL="0" indent="714375" algn="l" defTabSz="914400" rtl="0" eaLnBrk="1" latinLnBrk="0" hangingPunct="1">
              <a:lnSpc>
                <a:spcPct val="150000"/>
              </a:lnSpc>
              <a:spcBef>
                <a:spcPts val="375"/>
              </a:spcBef>
              <a:buNone/>
              <a:defRPr lang="zh-CN" altLang="en-US" sz="2500" b="0" kern="1200" dirty="0">
                <a:solidFill>
                  <a:schemeClr val="tx1"/>
                </a:solidFill>
                <a:latin typeface="微软雅黑" panose="020B0503020204020204" pitchFamily="34" charset="-122"/>
                <a:ea typeface="微软雅黑" panose="020B0503020204020204" pitchFamily="34" charset="-122"/>
                <a:cs typeface="+mj-cs"/>
              </a:defRPr>
            </a:lvl5pPr>
          </a:lstStyle>
          <a:p>
            <a:pPr marL="0" marR="0" lvl="0" indent="714375" algn="just" defTabSz="914400" rtl="0" eaLnBrk="1" fontAlgn="auto" latinLnBrk="0" hangingPunct="1">
              <a:lnSpc>
                <a:spcPct val="150000"/>
              </a:lnSpc>
              <a:spcBef>
                <a:spcPts val="0"/>
              </a:spcBef>
              <a:spcAft>
                <a:spcPts val="0"/>
              </a:spcAft>
              <a:buClrTx/>
              <a:buSzTx/>
              <a:buFont typeface="Arial" panose="020B0604020202020204" pitchFamily="34" charset="0"/>
              <a:buNone/>
              <a:tabLst/>
            </a:pPr>
            <a:r>
              <a:rPr lang="zh-CN" altLang="en-US" dirty="0"/>
              <a:t>正文</a:t>
            </a:r>
            <a:endParaRPr lang="en-US" altLang="zh-CN" dirty="0"/>
          </a:p>
        </p:txBody>
      </p:sp>
      <p:sp>
        <p:nvSpPr>
          <p:cNvPr id="9" name="直角三角形 8">
            <a:extLst>
              <a:ext uri="{FF2B5EF4-FFF2-40B4-BE49-F238E27FC236}">
                <a16:creationId xmlns:a16="http://schemas.microsoft.com/office/drawing/2014/main" id="{B04171E2-36EF-C461-1237-FD4B97D6A465}"/>
              </a:ext>
            </a:extLst>
          </p:cNvPr>
          <p:cNvSpPr/>
          <p:nvPr userDrawn="1"/>
        </p:nvSpPr>
        <p:spPr>
          <a:xfrm rot="10800000" flipH="1">
            <a:off x="494508" y="106728"/>
            <a:ext cx="441327" cy="558802"/>
          </a:xfrm>
          <a:prstGeom prst="rtTriangle">
            <a:avLst/>
          </a:prstGeom>
          <a:solidFill>
            <a:schemeClr val="tx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D42AFBB6-FF37-96C2-CCB3-DE9F9662A81A}"/>
              </a:ext>
            </a:extLst>
          </p:cNvPr>
          <p:cNvSpPr/>
          <p:nvPr userDrawn="1"/>
        </p:nvSpPr>
        <p:spPr>
          <a:xfrm>
            <a:off x="316707" y="106733"/>
            <a:ext cx="177801" cy="558802"/>
          </a:xfrm>
          <a:prstGeom prst="rect">
            <a:avLst/>
          </a:prstGeom>
          <a:solidFill>
            <a:schemeClr val="tx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斜纹 10">
            <a:extLst>
              <a:ext uri="{FF2B5EF4-FFF2-40B4-BE49-F238E27FC236}">
                <a16:creationId xmlns:a16="http://schemas.microsoft.com/office/drawing/2014/main" id="{B29C38D6-C70A-1672-BB35-6CD173D9AC5E}"/>
              </a:ext>
            </a:extLst>
          </p:cNvPr>
          <p:cNvSpPr/>
          <p:nvPr userDrawn="1"/>
        </p:nvSpPr>
        <p:spPr>
          <a:xfrm>
            <a:off x="316706" y="106733"/>
            <a:ext cx="441327" cy="558802"/>
          </a:xfrm>
          <a:prstGeom prst="diagStripe">
            <a:avLst>
              <a:gd name="adj" fmla="val 49371"/>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solidFill>
                <a:schemeClr val="tx1"/>
              </a:solidFill>
            </a:endParaRPr>
          </a:p>
        </p:txBody>
      </p:sp>
      <p:sp>
        <p:nvSpPr>
          <p:cNvPr id="4" name="文本占位符 7">
            <a:extLst>
              <a:ext uri="{FF2B5EF4-FFF2-40B4-BE49-F238E27FC236}">
                <a16:creationId xmlns:a16="http://schemas.microsoft.com/office/drawing/2014/main" id="{BA344A8F-2709-4BFC-6A95-CDCBD6D4F8AD}"/>
              </a:ext>
            </a:extLst>
          </p:cNvPr>
          <p:cNvSpPr>
            <a:spLocks noGrp="1"/>
          </p:cNvSpPr>
          <p:nvPr>
            <p:ph type="body" sz="quarter" idx="11" hasCustomPrompt="1"/>
          </p:nvPr>
        </p:nvSpPr>
        <p:spPr>
          <a:xfrm>
            <a:off x="316705" y="1303742"/>
            <a:ext cx="11558585" cy="586764"/>
          </a:xfrm>
          <a:prstGeom prst="rect">
            <a:avLst/>
          </a:prstGeom>
        </p:spPr>
        <p:txBody>
          <a:bodyPr numCol="2">
            <a:spAutoFit/>
          </a:bodyPr>
          <a:lstStyle>
            <a:lvl1pPr marL="0" marR="0" indent="714375" algn="just" defTabSz="914400" rtl="0" eaLnBrk="1" fontAlgn="auto" latinLnBrk="0" hangingPunct="1">
              <a:lnSpc>
                <a:spcPct val="150000"/>
              </a:lnSpc>
              <a:spcBef>
                <a:spcPts val="375"/>
              </a:spcBef>
              <a:spcAft>
                <a:spcPts val="375"/>
              </a:spcAft>
              <a:buClrTx/>
              <a:buSzTx/>
              <a:buFont typeface="Arial" panose="020B0604020202020204" pitchFamily="34" charset="0"/>
              <a:buNone/>
              <a:tabLst/>
              <a:defRPr lang="en-US" altLang="zh-CN" sz="2400" b="0" kern="1200" dirty="0">
                <a:solidFill>
                  <a:schemeClr val="tx1"/>
                </a:solidFill>
                <a:latin typeface="微软雅黑" panose="020B0503020204020204" pitchFamily="34" charset="-122"/>
                <a:ea typeface="微软雅黑" panose="020B0503020204020204" pitchFamily="34" charset="-122"/>
                <a:cs typeface="+mj-cs"/>
              </a:defRPr>
            </a:lvl1pPr>
            <a:lvl2pPr marL="0" indent="714375" algn="l" defTabSz="914400" rtl="0" eaLnBrk="1" latinLnBrk="0" hangingPunct="1">
              <a:lnSpc>
                <a:spcPct val="150000"/>
              </a:lnSpc>
              <a:spcBef>
                <a:spcPts val="375"/>
              </a:spcBef>
              <a:buNone/>
              <a:defRPr lang="zh-CN" altLang="en-US" sz="2500" b="0" kern="1200" dirty="0" smtClean="0">
                <a:solidFill>
                  <a:schemeClr val="tx1"/>
                </a:solidFill>
                <a:latin typeface="微软雅黑" panose="020B0503020204020204" pitchFamily="34" charset="-122"/>
                <a:ea typeface="微软雅黑" panose="020B0503020204020204" pitchFamily="34" charset="-122"/>
                <a:cs typeface="+mj-cs"/>
              </a:defRPr>
            </a:lvl2pPr>
            <a:lvl3pPr marL="0" indent="714375" algn="l" defTabSz="914400" rtl="0" eaLnBrk="1" latinLnBrk="0" hangingPunct="1">
              <a:lnSpc>
                <a:spcPct val="150000"/>
              </a:lnSpc>
              <a:spcBef>
                <a:spcPts val="375"/>
              </a:spcBef>
              <a:buNone/>
              <a:defRPr lang="zh-CN" altLang="en-US" sz="2500" b="0" kern="1200" dirty="0" smtClean="0">
                <a:solidFill>
                  <a:schemeClr val="tx1"/>
                </a:solidFill>
                <a:latin typeface="微软雅黑" panose="020B0503020204020204" pitchFamily="34" charset="-122"/>
                <a:ea typeface="微软雅黑" panose="020B0503020204020204" pitchFamily="34" charset="-122"/>
                <a:cs typeface="+mj-cs"/>
              </a:defRPr>
            </a:lvl3pPr>
            <a:lvl4pPr marL="0" indent="714375" algn="l" defTabSz="914400" rtl="0" eaLnBrk="1" latinLnBrk="0" hangingPunct="1">
              <a:lnSpc>
                <a:spcPct val="150000"/>
              </a:lnSpc>
              <a:spcBef>
                <a:spcPts val="375"/>
              </a:spcBef>
              <a:buNone/>
              <a:defRPr lang="zh-CN" altLang="en-US" sz="2500" b="0" kern="1200" dirty="0" smtClean="0">
                <a:solidFill>
                  <a:schemeClr val="tx1"/>
                </a:solidFill>
                <a:latin typeface="微软雅黑" panose="020B0503020204020204" pitchFamily="34" charset="-122"/>
                <a:ea typeface="微软雅黑" panose="020B0503020204020204" pitchFamily="34" charset="-122"/>
                <a:cs typeface="+mj-cs"/>
              </a:defRPr>
            </a:lvl4pPr>
            <a:lvl5pPr marL="0" indent="714375" algn="l" defTabSz="914400" rtl="0" eaLnBrk="1" latinLnBrk="0" hangingPunct="1">
              <a:lnSpc>
                <a:spcPct val="150000"/>
              </a:lnSpc>
              <a:spcBef>
                <a:spcPts val="375"/>
              </a:spcBef>
              <a:buNone/>
              <a:defRPr lang="zh-CN" altLang="en-US" sz="2500" b="0" kern="1200" dirty="0">
                <a:solidFill>
                  <a:schemeClr val="tx1"/>
                </a:solidFill>
                <a:latin typeface="微软雅黑" panose="020B0503020204020204" pitchFamily="34" charset="-122"/>
                <a:ea typeface="微软雅黑" panose="020B0503020204020204" pitchFamily="34" charset="-122"/>
                <a:cs typeface="+mj-cs"/>
              </a:defRPr>
            </a:lvl5pPr>
          </a:lstStyle>
          <a:p>
            <a:pPr marL="0" marR="0" lvl="0" indent="714375" algn="just" defTabSz="914400" rtl="0" eaLnBrk="1" fontAlgn="auto" latinLnBrk="0" hangingPunct="1">
              <a:lnSpc>
                <a:spcPct val="150000"/>
              </a:lnSpc>
              <a:spcBef>
                <a:spcPts val="0"/>
              </a:spcBef>
              <a:spcAft>
                <a:spcPts val="0"/>
              </a:spcAft>
              <a:buClrTx/>
              <a:buSzTx/>
              <a:buFont typeface="Arial" panose="020B0604020202020204" pitchFamily="34" charset="0"/>
              <a:buNone/>
              <a:tabLst/>
            </a:pPr>
            <a:r>
              <a:rPr lang="zh-CN" altLang="en-US" dirty="0"/>
              <a:t>正文</a:t>
            </a:r>
            <a:endParaRPr lang="en-US" altLang="zh-CN" dirty="0"/>
          </a:p>
        </p:txBody>
      </p:sp>
    </p:spTree>
    <p:extLst>
      <p:ext uri="{BB962C8B-B14F-4D97-AF65-F5344CB8AC3E}">
        <p14:creationId xmlns:p14="http://schemas.microsoft.com/office/powerpoint/2010/main" val="1596463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正文+图片">
    <p:spTree>
      <p:nvGrpSpPr>
        <p:cNvPr id="1" name=""/>
        <p:cNvGrpSpPr/>
        <p:nvPr/>
      </p:nvGrpSpPr>
      <p:grpSpPr>
        <a:xfrm>
          <a:off x="0" y="0"/>
          <a:ext cx="0" cy="0"/>
          <a:chOff x="0" y="0"/>
          <a:chExt cx="0" cy="0"/>
        </a:xfrm>
      </p:grpSpPr>
      <p:sp>
        <p:nvSpPr>
          <p:cNvPr id="2" name="文本占位符 7">
            <a:extLst>
              <a:ext uri="{FF2B5EF4-FFF2-40B4-BE49-F238E27FC236}">
                <a16:creationId xmlns:a16="http://schemas.microsoft.com/office/drawing/2014/main" id="{10AA3C92-9600-5FF8-DC24-F6D777A94A47}"/>
              </a:ext>
            </a:extLst>
          </p:cNvPr>
          <p:cNvSpPr>
            <a:spLocks noGrp="1"/>
          </p:cNvSpPr>
          <p:nvPr>
            <p:ph type="body" sz="quarter" idx="13" hasCustomPrompt="1"/>
          </p:nvPr>
        </p:nvSpPr>
        <p:spPr>
          <a:xfrm>
            <a:off x="316706" y="3333944"/>
            <a:ext cx="4958680" cy="581057"/>
          </a:xfrm>
          <a:prstGeom prst="rect">
            <a:avLst/>
          </a:prstGeom>
        </p:spPr>
        <p:txBody>
          <a:bodyPr wrap="square" anchor="ctr" anchorCtr="0">
            <a:spAutoFit/>
          </a:bodyPr>
          <a:lstStyle>
            <a:lvl1pPr marL="0" marR="0" indent="714375"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lang="zh-CN" altLang="en-US" sz="2400" b="0" kern="1200" dirty="0" smtClean="0">
                <a:solidFill>
                  <a:schemeClr val="tx1"/>
                </a:solidFill>
                <a:latin typeface="微软雅黑" panose="020B0503020204020204" pitchFamily="34" charset="-122"/>
                <a:ea typeface="微软雅黑" panose="020B0503020204020204" pitchFamily="34" charset="-122"/>
                <a:cs typeface="+mj-cs"/>
              </a:defRPr>
            </a:lvl1pPr>
            <a:lvl2pPr marL="0" indent="714375" algn="l" defTabSz="914400" rtl="0" eaLnBrk="1" latinLnBrk="0" hangingPunct="1">
              <a:lnSpc>
                <a:spcPct val="150000"/>
              </a:lnSpc>
              <a:spcBef>
                <a:spcPts val="375"/>
              </a:spcBef>
              <a:buNone/>
              <a:defRPr lang="zh-CN" altLang="en-US" sz="2500" b="0" kern="1200" dirty="0" smtClean="0">
                <a:solidFill>
                  <a:schemeClr val="tx1"/>
                </a:solidFill>
                <a:latin typeface="微软雅黑" panose="020B0503020204020204" pitchFamily="34" charset="-122"/>
                <a:ea typeface="微软雅黑" panose="020B0503020204020204" pitchFamily="34" charset="-122"/>
                <a:cs typeface="+mj-cs"/>
              </a:defRPr>
            </a:lvl2pPr>
            <a:lvl3pPr marL="0" indent="714375" algn="l" defTabSz="914400" rtl="0" eaLnBrk="1" latinLnBrk="0" hangingPunct="1">
              <a:lnSpc>
                <a:spcPct val="150000"/>
              </a:lnSpc>
              <a:spcBef>
                <a:spcPts val="375"/>
              </a:spcBef>
              <a:buNone/>
              <a:defRPr lang="zh-CN" altLang="en-US" sz="2500" b="0" kern="1200" dirty="0" smtClean="0">
                <a:solidFill>
                  <a:schemeClr val="tx1"/>
                </a:solidFill>
                <a:latin typeface="微软雅黑" panose="020B0503020204020204" pitchFamily="34" charset="-122"/>
                <a:ea typeface="微软雅黑" panose="020B0503020204020204" pitchFamily="34" charset="-122"/>
                <a:cs typeface="+mj-cs"/>
              </a:defRPr>
            </a:lvl3pPr>
            <a:lvl4pPr marL="0" indent="714375" algn="l" defTabSz="914400" rtl="0" eaLnBrk="1" latinLnBrk="0" hangingPunct="1">
              <a:lnSpc>
                <a:spcPct val="150000"/>
              </a:lnSpc>
              <a:spcBef>
                <a:spcPts val="375"/>
              </a:spcBef>
              <a:buNone/>
              <a:defRPr lang="zh-CN" altLang="en-US" sz="2500" b="0" kern="1200" dirty="0" smtClean="0">
                <a:solidFill>
                  <a:schemeClr val="tx1"/>
                </a:solidFill>
                <a:latin typeface="微软雅黑" panose="020B0503020204020204" pitchFamily="34" charset="-122"/>
                <a:ea typeface="微软雅黑" panose="020B0503020204020204" pitchFamily="34" charset="-122"/>
                <a:cs typeface="+mj-cs"/>
              </a:defRPr>
            </a:lvl4pPr>
            <a:lvl5pPr marL="0" indent="714375" algn="l" defTabSz="914400" rtl="0" eaLnBrk="1" latinLnBrk="0" hangingPunct="1">
              <a:lnSpc>
                <a:spcPct val="150000"/>
              </a:lnSpc>
              <a:spcBef>
                <a:spcPts val="375"/>
              </a:spcBef>
              <a:buNone/>
              <a:defRPr lang="zh-CN" altLang="en-US" sz="2500" b="0" kern="1200" dirty="0">
                <a:solidFill>
                  <a:schemeClr val="tx1"/>
                </a:solidFill>
                <a:latin typeface="微软雅黑" panose="020B0503020204020204" pitchFamily="34" charset="-122"/>
                <a:ea typeface="微软雅黑" panose="020B0503020204020204" pitchFamily="34" charset="-122"/>
                <a:cs typeface="+mj-cs"/>
              </a:defRPr>
            </a:lvl5pPr>
          </a:lstStyle>
          <a:p>
            <a:pPr lvl="0"/>
            <a:r>
              <a:rPr lang="zh-CN" altLang="en-US" dirty="0"/>
              <a:t>正文</a:t>
            </a:r>
            <a:endParaRPr lang="en-US" altLang="zh-CN" dirty="0"/>
          </a:p>
        </p:txBody>
      </p:sp>
      <p:sp>
        <p:nvSpPr>
          <p:cNvPr id="3" name="标题 1">
            <a:extLst>
              <a:ext uri="{FF2B5EF4-FFF2-40B4-BE49-F238E27FC236}">
                <a16:creationId xmlns:a16="http://schemas.microsoft.com/office/drawing/2014/main" id="{2FC72328-CA8D-2DE4-4F9C-1BAC5959C3DB}"/>
              </a:ext>
            </a:extLst>
          </p:cNvPr>
          <p:cNvSpPr>
            <a:spLocks noGrp="1"/>
          </p:cNvSpPr>
          <p:nvPr>
            <p:ph type="title" hasCustomPrompt="1"/>
          </p:nvPr>
        </p:nvSpPr>
        <p:spPr>
          <a:xfrm>
            <a:off x="876300" y="171554"/>
            <a:ext cx="10998993" cy="480131"/>
          </a:xfrm>
          <a:prstGeom prst="rect">
            <a:avLst/>
          </a:prstGeom>
        </p:spPr>
        <p:txBody>
          <a:bodyPr wrap="square" anchor="ctr" anchorCtr="0">
            <a:spAutoFit/>
          </a:bodyPr>
          <a:lstStyle>
            <a:lvl1pPr>
              <a:defRPr sz="2800" b="1">
                <a:solidFill>
                  <a:schemeClr val="tx2">
                    <a:lumMod val="90000"/>
                    <a:lumOff val="10000"/>
                  </a:schemeClr>
                </a:solidFill>
                <a:latin typeface="微软雅黑" panose="020B0503020204020204" pitchFamily="34" charset="-122"/>
                <a:ea typeface="微软雅黑" panose="020B0503020204020204" pitchFamily="34" charset="-122"/>
              </a:defRPr>
            </a:lvl1pPr>
          </a:lstStyle>
          <a:p>
            <a:r>
              <a:rPr lang="zh-CN" altLang="en-US" dirty="0"/>
              <a:t>正文标题</a:t>
            </a:r>
          </a:p>
        </p:txBody>
      </p:sp>
      <p:sp>
        <p:nvSpPr>
          <p:cNvPr id="4" name="矩形 3">
            <a:extLst>
              <a:ext uri="{FF2B5EF4-FFF2-40B4-BE49-F238E27FC236}">
                <a16:creationId xmlns:a16="http://schemas.microsoft.com/office/drawing/2014/main" id="{E50122B9-4506-E05B-A4EB-D6F04CECE692}"/>
              </a:ext>
            </a:extLst>
          </p:cNvPr>
          <p:cNvSpPr>
            <a:spLocks/>
          </p:cNvSpPr>
          <p:nvPr userDrawn="1"/>
        </p:nvSpPr>
        <p:spPr>
          <a:xfrm rot="10800000" flipV="1">
            <a:off x="316707" y="642676"/>
            <a:ext cx="11558586" cy="45719"/>
          </a:xfrm>
          <a:prstGeom prst="rect">
            <a:avLst/>
          </a:prstGeom>
          <a:gradFill flip="none" rotWithShape="1">
            <a:gsLst>
              <a:gs pos="0">
                <a:srgbClr val="FF0000">
                  <a:alpha val="80000"/>
                </a:srgbClr>
              </a:gs>
              <a:gs pos="63000">
                <a:schemeClr val="tx2">
                  <a:lumMod val="90000"/>
                  <a:lumOff val="10000"/>
                </a:schemeClr>
              </a:gs>
              <a:gs pos="50000">
                <a:schemeClr val="tx2">
                  <a:lumMod val="90000"/>
                  <a:lumOff val="10000"/>
                  <a:alpha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a:extLst>
              <a:ext uri="{FF2B5EF4-FFF2-40B4-BE49-F238E27FC236}">
                <a16:creationId xmlns:a16="http://schemas.microsoft.com/office/drawing/2014/main" id="{40DE3177-146D-E434-C7F8-5E81F3552B06}"/>
              </a:ext>
            </a:extLst>
          </p:cNvPr>
          <p:cNvSpPr/>
          <p:nvPr userDrawn="1"/>
        </p:nvSpPr>
        <p:spPr>
          <a:xfrm rot="10800000" flipH="1">
            <a:off x="494508" y="106728"/>
            <a:ext cx="441327" cy="558802"/>
          </a:xfrm>
          <a:prstGeom prst="rtTriangle">
            <a:avLst/>
          </a:prstGeom>
          <a:solidFill>
            <a:schemeClr val="tx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E826B6C7-CE6C-3328-CF79-8AA32FCDB072}"/>
              </a:ext>
            </a:extLst>
          </p:cNvPr>
          <p:cNvSpPr/>
          <p:nvPr userDrawn="1"/>
        </p:nvSpPr>
        <p:spPr>
          <a:xfrm>
            <a:off x="316707" y="106733"/>
            <a:ext cx="177801" cy="558802"/>
          </a:xfrm>
          <a:prstGeom prst="rect">
            <a:avLst/>
          </a:prstGeom>
          <a:solidFill>
            <a:schemeClr val="tx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斜纹 7">
            <a:extLst>
              <a:ext uri="{FF2B5EF4-FFF2-40B4-BE49-F238E27FC236}">
                <a16:creationId xmlns:a16="http://schemas.microsoft.com/office/drawing/2014/main" id="{C3246432-D613-5D27-65F4-3AD3B98BD625}"/>
              </a:ext>
            </a:extLst>
          </p:cNvPr>
          <p:cNvSpPr/>
          <p:nvPr userDrawn="1"/>
        </p:nvSpPr>
        <p:spPr>
          <a:xfrm>
            <a:off x="316706" y="106733"/>
            <a:ext cx="441327" cy="558802"/>
          </a:xfrm>
          <a:prstGeom prst="diagStripe">
            <a:avLst>
              <a:gd name="adj" fmla="val 49371"/>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solidFill>
                <a:schemeClr val="tx1"/>
              </a:solidFill>
            </a:endParaRPr>
          </a:p>
        </p:txBody>
      </p:sp>
      <p:sp>
        <p:nvSpPr>
          <p:cNvPr id="9" name="图片占位符 8">
            <a:extLst>
              <a:ext uri="{FF2B5EF4-FFF2-40B4-BE49-F238E27FC236}">
                <a16:creationId xmlns:a16="http://schemas.microsoft.com/office/drawing/2014/main" id="{DB88D9B3-F287-5757-DD1C-B08FC1685AAC}"/>
              </a:ext>
            </a:extLst>
          </p:cNvPr>
          <p:cNvSpPr>
            <a:spLocks noGrp="1"/>
          </p:cNvSpPr>
          <p:nvPr>
            <p:ph type="pic" sz="quarter" idx="12"/>
          </p:nvPr>
        </p:nvSpPr>
        <p:spPr>
          <a:xfrm>
            <a:off x="5363307" y="665529"/>
            <a:ext cx="6511985" cy="6020917"/>
          </a:xfrm>
          <a:prstGeom prst="rect">
            <a:avLst/>
          </a:prstGeom>
        </p:spPr>
        <p:txBody>
          <a:bodyPr/>
          <a:lstStyle/>
          <a:p>
            <a:endParaRPr lang="zh-CN" altLang="en-US"/>
          </a:p>
        </p:txBody>
      </p:sp>
    </p:spTree>
    <p:extLst>
      <p:ext uri="{BB962C8B-B14F-4D97-AF65-F5344CB8AC3E}">
        <p14:creationId xmlns:p14="http://schemas.microsoft.com/office/powerpoint/2010/main" val="10350699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2FC72328-CA8D-2DE4-4F9C-1BAC5959C3DB}"/>
              </a:ext>
            </a:extLst>
          </p:cNvPr>
          <p:cNvSpPr>
            <a:spLocks noGrp="1"/>
          </p:cNvSpPr>
          <p:nvPr>
            <p:ph type="title" hasCustomPrompt="1"/>
          </p:nvPr>
        </p:nvSpPr>
        <p:spPr>
          <a:xfrm>
            <a:off x="876300" y="171554"/>
            <a:ext cx="10998993" cy="480131"/>
          </a:xfrm>
          <a:prstGeom prst="rect">
            <a:avLst/>
          </a:prstGeom>
        </p:spPr>
        <p:txBody>
          <a:bodyPr wrap="square" anchor="ctr" anchorCtr="0">
            <a:spAutoFit/>
          </a:bodyPr>
          <a:lstStyle>
            <a:lvl1pPr>
              <a:defRPr sz="2800" b="1">
                <a:solidFill>
                  <a:schemeClr val="tx2">
                    <a:lumMod val="90000"/>
                    <a:lumOff val="10000"/>
                  </a:schemeClr>
                </a:solidFill>
                <a:latin typeface="微软雅黑" panose="020B0503020204020204" pitchFamily="34" charset="-122"/>
                <a:ea typeface="微软雅黑" panose="020B0503020204020204" pitchFamily="34" charset="-122"/>
              </a:defRPr>
            </a:lvl1pPr>
          </a:lstStyle>
          <a:p>
            <a:r>
              <a:rPr lang="zh-CN" altLang="en-US" dirty="0"/>
              <a:t>正文标题</a:t>
            </a:r>
          </a:p>
        </p:txBody>
      </p:sp>
      <p:sp>
        <p:nvSpPr>
          <p:cNvPr id="4" name="矩形 3">
            <a:extLst>
              <a:ext uri="{FF2B5EF4-FFF2-40B4-BE49-F238E27FC236}">
                <a16:creationId xmlns:a16="http://schemas.microsoft.com/office/drawing/2014/main" id="{E50122B9-4506-E05B-A4EB-D6F04CECE692}"/>
              </a:ext>
            </a:extLst>
          </p:cNvPr>
          <p:cNvSpPr>
            <a:spLocks/>
          </p:cNvSpPr>
          <p:nvPr userDrawn="1"/>
        </p:nvSpPr>
        <p:spPr>
          <a:xfrm rot="10800000" flipV="1">
            <a:off x="316707" y="642676"/>
            <a:ext cx="11558586" cy="45719"/>
          </a:xfrm>
          <a:prstGeom prst="rect">
            <a:avLst/>
          </a:prstGeom>
          <a:gradFill flip="none" rotWithShape="1">
            <a:gsLst>
              <a:gs pos="0">
                <a:srgbClr val="FF0000">
                  <a:alpha val="80000"/>
                </a:srgbClr>
              </a:gs>
              <a:gs pos="63000">
                <a:schemeClr val="tx2">
                  <a:lumMod val="90000"/>
                  <a:lumOff val="10000"/>
                </a:schemeClr>
              </a:gs>
              <a:gs pos="50000">
                <a:schemeClr val="tx2">
                  <a:lumMod val="90000"/>
                  <a:lumOff val="10000"/>
                  <a:alpha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a:extLst>
              <a:ext uri="{FF2B5EF4-FFF2-40B4-BE49-F238E27FC236}">
                <a16:creationId xmlns:a16="http://schemas.microsoft.com/office/drawing/2014/main" id="{40DE3177-146D-E434-C7F8-5E81F3552B06}"/>
              </a:ext>
            </a:extLst>
          </p:cNvPr>
          <p:cNvSpPr/>
          <p:nvPr userDrawn="1"/>
        </p:nvSpPr>
        <p:spPr>
          <a:xfrm rot="10800000" flipH="1">
            <a:off x="494508" y="106728"/>
            <a:ext cx="441327" cy="558802"/>
          </a:xfrm>
          <a:prstGeom prst="rtTriangle">
            <a:avLst/>
          </a:prstGeom>
          <a:solidFill>
            <a:schemeClr val="tx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E826B6C7-CE6C-3328-CF79-8AA32FCDB072}"/>
              </a:ext>
            </a:extLst>
          </p:cNvPr>
          <p:cNvSpPr/>
          <p:nvPr userDrawn="1"/>
        </p:nvSpPr>
        <p:spPr>
          <a:xfrm>
            <a:off x="316707" y="106733"/>
            <a:ext cx="177801" cy="558802"/>
          </a:xfrm>
          <a:prstGeom prst="rect">
            <a:avLst/>
          </a:prstGeom>
          <a:solidFill>
            <a:schemeClr val="tx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斜纹 7">
            <a:extLst>
              <a:ext uri="{FF2B5EF4-FFF2-40B4-BE49-F238E27FC236}">
                <a16:creationId xmlns:a16="http://schemas.microsoft.com/office/drawing/2014/main" id="{C3246432-D613-5D27-65F4-3AD3B98BD625}"/>
              </a:ext>
            </a:extLst>
          </p:cNvPr>
          <p:cNvSpPr/>
          <p:nvPr userDrawn="1"/>
        </p:nvSpPr>
        <p:spPr>
          <a:xfrm>
            <a:off x="316706" y="106733"/>
            <a:ext cx="441327" cy="558802"/>
          </a:xfrm>
          <a:prstGeom prst="diagStripe">
            <a:avLst>
              <a:gd name="adj" fmla="val 49371"/>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solidFill>
                <a:schemeClr val="tx1"/>
              </a:solidFill>
            </a:endParaRPr>
          </a:p>
        </p:txBody>
      </p:sp>
      <p:sp>
        <p:nvSpPr>
          <p:cNvPr id="9" name="图片占位符 8">
            <a:extLst>
              <a:ext uri="{FF2B5EF4-FFF2-40B4-BE49-F238E27FC236}">
                <a16:creationId xmlns:a16="http://schemas.microsoft.com/office/drawing/2014/main" id="{DB88D9B3-F287-5757-DD1C-B08FC1685AAC}"/>
              </a:ext>
            </a:extLst>
          </p:cNvPr>
          <p:cNvSpPr>
            <a:spLocks noGrp="1"/>
          </p:cNvSpPr>
          <p:nvPr>
            <p:ph type="pic" sz="quarter" idx="12"/>
          </p:nvPr>
        </p:nvSpPr>
        <p:spPr>
          <a:xfrm>
            <a:off x="316705" y="665529"/>
            <a:ext cx="11558587" cy="6020917"/>
          </a:xfrm>
          <a:prstGeom prst="rect">
            <a:avLst/>
          </a:prstGeom>
        </p:spPr>
        <p:txBody>
          <a:bodyPr/>
          <a:lstStyle/>
          <a:p>
            <a:endParaRPr lang="zh-CN" altLang="en-US"/>
          </a:p>
        </p:txBody>
      </p:sp>
    </p:spTree>
    <p:extLst>
      <p:ext uri="{BB962C8B-B14F-4D97-AF65-F5344CB8AC3E}">
        <p14:creationId xmlns:p14="http://schemas.microsoft.com/office/powerpoint/2010/main" val="14851142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alphaModFix amt="75000"/>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58104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5" r:id="rId5"/>
    <p:sldLayoutId id="2147483657" r:id="rId6"/>
    <p:sldLayoutId id="2147483656" r:id="rId7"/>
    <p:sldLayoutId id="2147483658"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51DEA06-4107-8C5A-643A-560692C6A5EB}"/>
              </a:ext>
            </a:extLst>
          </p:cNvPr>
          <p:cNvSpPr>
            <a:spLocks noGrp="1"/>
          </p:cNvSpPr>
          <p:nvPr>
            <p:ph type="body" sz="quarter" idx="10"/>
          </p:nvPr>
        </p:nvSpPr>
        <p:spPr/>
        <p:txBody>
          <a:bodyPr/>
          <a:lstStyle/>
          <a:p>
            <a:r>
              <a:rPr lang="zh-CN" altLang="en-US" dirty="0"/>
              <a:t>人 工 智 能 通 识</a:t>
            </a:r>
          </a:p>
        </p:txBody>
      </p:sp>
    </p:spTree>
    <p:extLst>
      <p:ext uri="{BB962C8B-B14F-4D97-AF65-F5344CB8AC3E}">
        <p14:creationId xmlns:p14="http://schemas.microsoft.com/office/powerpoint/2010/main" val="5975843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3FA62B-6BEC-5413-BFF2-0F4A25F3598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484FFA4-32D5-4AE0-4899-BBBF2B8584E4}"/>
              </a:ext>
            </a:extLst>
          </p:cNvPr>
          <p:cNvSpPr>
            <a:spLocks noGrp="1"/>
          </p:cNvSpPr>
          <p:nvPr>
            <p:ph type="title"/>
          </p:nvPr>
        </p:nvSpPr>
        <p:spPr/>
        <p:txBody>
          <a:bodyPr/>
          <a:lstStyle/>
          <a:p>
            <a:r>
              <a:rPr lang="en-US" altLang="zh-CN" dirty="0"/>
              <a:t>2.1</a:t>
            </a:r>
            <a:r>
              <a:rPr lang="zh-CN" altLang="en-US" dirty="0"/>
              <a:t>　智能的相关概念　 </a:t>
            </a:r>
          </a:p>
        </p:txBody>
      </p:sp>
      <p:sp>
        <p:nvSpPr>
          <p:cNvPr id="5" name="文本占位符 4">
            <a:extLst>
              <a:ext uri="{FF2B5EF4-FFF2-40B4-BE49-F238E27FC236}">
                <a16:creationId xmlns:a16="http://schemas.microsoft.com/office/drawing/2014/main" id="{EC9E4FDA-7A50-9E43-7EE7-3A5A87F30BA6}"/>
              </a:ext>
            </a:extLst>
          </p:cNvPr>
          <p:cNvSpPr>
            <a:spLocks noGrp="1"/>
          </p:cNvSpPr>
          <p:nvPr>
            <p:ph type="body" sz="quarter" idx="10"/>
          </p:nvPr>
        </p:nvSpPr>
        <p:spPr>
          <a:xfrm>
            <a:off x="316702" y="2565896"/>
            <a:ext cx="11558585" cy="2243050"/>
          </a:xfrm>
        </p:spPr>
        <p:txBody>
          <a:bodyPr/>
          <a:lstStyle/>
          <a:p>
            <a:r>
              <a:rPr lang="en-US" altLang="zh-CN" dirty="0"/>
              <a:t>2.1.2</a:t>
            </a:r>
            <a:r>
              <a:rPr lang="zh-CN" altLang="en-US" dirty="0"/>
              <a:t>　人类智慧</a:t>
            </a:r>
            <a:endParaRPr lang="en-US" altLang="zh-CN" dirty="0"/>
          </a:p>
          <a:p>
            <a:r>
              <a:rPr lang="zh-CN" altLang="en-US" dirty="0"/>
              <a:t>人类智慧是人类智力中的如下能力：人类为了生存发展的目的而运用知识去探索未来，发现对未来发展有价值且有可能解决的问题，进而制定解决问题的工作框架（定义问题、预设求解问题目标、提供求解问题所需种子知识）。</a:t>
            </a:r>
          </a:p>
        </p:txBody>
      </p:sp>
    </p:spTree>
    <p:extLst>
      <p:ext uri="{BB962C8B-B14F-4D97-AF65-F5344CB8AC3E}">
        <p14:creationId xmlns:p14="http://schemas.microsoft.com/office/powerpoint/2010/main" val="29057698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6F81C1-77C9-CCB5-DAF0-8FBE2BFAD36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CA244CF-EC06-F295-7B5F-196E4D245FA3}"/>
              </a:ext>
            </a:extLst>
          </p:cNvPr>
          <p:cNvSpPr>
            <a:spLocks noGrp="1"/>
          </p:cNvSpPr>
          <p:nvPr>
            <p:ph type="title"/>
          </p:nvPr>
        </p:nvSpPr>
        <p:spPr/>
        <p:txBody>
          <a:bodyPr/>
          <a:lstStyle/>
          <a:p>
            <a:r>
              <a:rPr lang="en-US" altLang="zh-CN" dirty="0"/>
              <a:t>7.5</a:t>
            </a:r>
            <a:r>
              <a:rPr lang="zh-CN" altLang="en-US" dirty="0"/>
              <a:t>　智能教育</a:t>
            </a:r>
          </a:p>
        </p:txBody>
      </p:sp>
      <p:sp>
        <p:nvSpPr>
          <p:cNvPr id="5" name="文本占位符 4">
            <a:extLst>
              <a:ext uri="{FF2B5EF4-FFF2-40B4-BE49-F238E27FC236}">
                <a16:creationId xmlns:a16="http://schemas.microsoft.com/office/drawing/2014/main" id="{1CAB8979-9E51-4DF1-F05B-58755E1B02E0}"/>
              </a:ext>
            </a:extLst>
          </p:cNvPr>
          <p:cNvSpPr>
            <a:spLocks noGrp="1"/>
          </p:cNvSpPr>
          <p:nvPr>
            <p:ph type="body" sz="quarter" idx="10"/>
          </p:nvPr>
        </p:nvSpPr>
        <p:spPr>
          <a:xfrm>
            <a:off x="316702" y="2842894"/>
            <a:ext cx="11558585" cy="1689052"/>
          </a:xfrm>
        </p:spPr>
        <p:txBody>
          <a:bodyPr/>
          <a:lstStyle/>
          <a:p>
            <a:r>
              <a:rPr lang="en-US" altLang="zh-CN" dirty="0"/>
              <a:t>7.5.5</a:t>
            </a:r>
            <a:r>
              <a:rPr lang="zh-CN" altLang="en-US" dirty="0"/>
              <a:t>　智能教育管理系统</a:t>
            </a:r>
          </a:p>
          <a:p>
            <a:r>
              <a:rPr lang="zh-CN" altLang="en-US" dirty="0"/>
              <a:t>智能教育的范畴远不止局限于课堂教学这一核心环节，通过构建一体化智能管理平台，学校能够实现对人、财、物等各类资源的高效调配与精细化管理。</a:t>
            </a:r>
            <a:endParaRPr lang="en-US" altLang="zh-CN" dirty="0"/>
          </a:p>
        </p:txBody>
      </p:sp>
    </p:spTree>
    <p:extLst>
      <p:ext uri="{BB962C8B-B14F-4D97-AF65-F5344CB8AC3E}">
        <p14:creationId xmlns:p14="http://schemas.microsoft.com/office/powerpoint/2010/main" val="17387645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F33338-0969-CADE-7579-A658736977A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CFBA244A-F48F-03BF-223A-21A8128D8DBA}"/>
              </a:ext>
            </a:extLst>
          </p:cNvPr>
          <p:cNvSpPr>
            <a:spLocks noGrp="1"/>
          </p:cNvSpPr>
          <p:nvPr>
            <p:ph type="title"/>
          </p:nvPr>
        </p:nvSpPr>
        <p:spPr/>
        <p:txBody>
          <a:bodyPr/>
          <a:lstStyle/>
          <a:p>
            <a:r>
              <a:rPr lang="en-US" altLang="zh-CN" dirty="0"/>
              <a:t>7.6</a:t>
            </a:r>
            <a:r>
              <a:rPr lang="zh-CN" altLang="en-US" dirty="0"/>
              <a:t>　自动驾驶</a:t>
            </a:r>
          </a:p>
        </p:txBody>
      </p:sp>
      <p:sp>
        <p:nvSpPr>
          <p:cNvPr id="5" name="文本占位符 4">
            <a:extLst>
              <a:ext uri="{FF2B5EF4-FFF2-40B4-BE49-F238E27FC236}">
                <a16:creationId xmlns:a16="http://schemas.microsoft.com/office/drawing/2014/main" id="{9187F94C-D9A6-2745-CF27-9C9957D32DE1}"/>
              </a:ext>
            </a:extLst>
          </p:cNvPr>
          <p:cNvSpPr>
            <a:spLocks noGrp="1"/>
          </p:cNvSpPr>
          <p:nvPr>
            <p:ph type="body" sz="quarter" idx="10"/>
          </p:nvPr>
        </p:nvSpPr>
        <p:spPr>
          <a:xfrm>
            <a:off x="316702" y="903902"/>
            <a:ext cx="11558585" cy="5567037"/>
          </a:xfrm>
        </p:spPr>
        <p:txBody>
          <a:bodyPr/>
          <a:lstStyle/>
          <a:p>
            <a:r>
              <a:rPr lang="en-US" altLang="zh-CN" dirty="0"/>
              <a:t>7.6.1</a:t>
            </a:r>
            <a:r>
              <a:rPr lang="zh-CN" altLang="en-US" dirty="0"/>
              <a:t>　精准感知与协同决策系统</a:t>
            </a:r>
          </a:p>
          <a:p>
            <a:r>
              <a:rPr lang="zh-CN" altLang="en-US" dirty="0"/>
              <a:t>自动驾驶的实现，离不开高精度的环境感知与智能决策控制系统。车端传感器如同汽车的“眼睛”和“耳朵”，激光雷达、摄像头、毫米波雷达等各司其职，精准捕捉车辆周边的物体、路况、行人动态。然而，单一车端感知存在盲区，这就凸显出路端传感器的重要性。路端的智能摄像头、感应线圈等设备，与车端传感器深度融合，实现全方位、无死角的环境监测，数据实时共享，为车辆提供超视距的信息视野。</a:t>
            </a:r>
            <a:endParaRPr lang="en-US" altLang="zh-CN" dirty="0"/>
          </a:p>
          <a:p>
            <a:r>
              <a:rPr lang="zh-CN" altLang="en-US" dirty="0"/>
              <a:t>车路云一体化协同决策与控制更是核心所在。车辆将采集到的实时信息上传至云端，云端结合大数据分析、深度学习算法等综合处理来自众多车辆与路端的数据，快速制定最优行驶策略，并回传至车辆执行。这一过程如同为每辆车配备了一位超级智能领航员，在瞬息万变的路况中精准导航。</a:t>
            </a:r>
            <a:endParaRPr lang="en-US" altLang="zh-CN" dirty="0"/>
          </a:p>
        </p:txBody>
      </p:sp>
    </p:spTree>
    <p:extLst>
      <p:ext uri="{BB962C8B-B14F-4D97-AF65-F5344CB8AC3E}">
        <p14:creationId xmlns:p14="http://schemas.microsoft.com/office/powerpoint/2010/main" val="105672456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7578E-59F1-1C00-0078-AEA22196F9DB}"/>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05B1A96-17B7-D7A2-88B7-ECB42F082DB2}"/>
              </a:ext>
            </a:extLst>
          </p:cNvPr>
          <p:cNvSpPr>
            <a:spLocks noGrp="1"/>
          </p:cNvSpPr>
          <p:nvPr>
            <p:ph type="title"/>
          </p:nvPr>
        </p:nvSpPr>
        <p:spPr/>
        <p:txBody>
          <a:bodyPr/>
          <a:lstStyle/>
          <a:p>
            <a:r>
              <a:rPr lang="en-US" altLang="zh-CN" dirty="0"/>
              <a:t>7.6</a:t>
            </a:r>
            <a:r>
              <a:rPr lang="zh-CN" altLang="en-US" dirty="0"/>
              <a:t>　自动驾驶</a:t>
            </a:r>
          </a:p>
        </p:txBody>
      </p:sp>
      <p:sp>
        <p:nvSpPr>
          <p:cNvPr id="5" name="文本占位符 4">
            <a:extLst>
              <a:ext uri="{FF2B5EF4-FFF2-40B4-BE49-F238E27FC236}">
                <a16:creationId xmlns:a16="http://schemas.microsoft.com/office/drawing/2014/main" id="{974979C1-B6E3-4ED4-D7FD-4A1E22DFD82B}"/>
              </a:ext>
            </a:extLst>
          </p:cNvPr>
          <p:cNvSpPr>
            <a:spLocks noGrp="1"/>
          </p:cNvSpPr>
          <p:nvPr>
            <p:ph type="body" sz="quarter" idx="10"/>
          </p:nvPr>
        </p:nvSpPr>
        <p:spPr>
          <a:xfrm>
            <a:off x="316702" y="2011898"/>
            <a:ext cx="11558585" cy="3351046"/>
          </a:xfrm>
        </p:spPr>
        <p:txBody>
          <a:bodyPr/>
          <a:lstStyle/>
          <a:p>
            <a:r>
              <a:rPr lang="en-US" altLang="zh-CN" dirty="0"/>
              <a:t>7.6.2</a:t>
            </a:r>
            <a:r>
              <a:rPr lang="zh-CN" altLang="en-US" dirty="0"/>
              <a:t>　应用场景概览</a:t>
            </a:r>
            <a:endParaRPr lang="en-US" altLang="zh-CN" dirty="0"/>
          </a:p>
          <a:p>
            <a:r>
              <a:rPr lang="en-US" altLang="zh-CN" dirty="0"/>
              <a:t>1. </a:t>
            </a:r>
            <a:r>
              <a:rPr lang="zh-CN" altLang="en-US" dirty="0"/>
              <a:t>高速公路无人物流</a:t>
            </a:r>
            <a:endParaRPr lang="en-US" altLang="zh-CN" dirty="0"/>
          </a:p>
          <a:p>
            <a:r>
              <a:rPr lang="zh-CN" altLang="en-US" dirty="0"/>
              <a:t>高速公路路况相对单一且规则明确，成为无人物流率先突破的阵地。物流企业与科技公司合作，打造自动驾驶货运车队。这些货运卡车配备先进的自动驾驶系统，依托车路云协同，在高速公路上编队行驶。头车负责领航，利用高精度定位与环境感知技术保持稳定车速和行车路线，后续车辆通过车车通信保持安全间距，自动跟随。</a:t>
            </a:r>
            <a:endParaRPr lang="en-US" altLang="zh-CN" dirty="0"/>
          </a:p>
        </p:txBody>
      </p:sp>
    </p:spTree>
    <p:extLst>
      <p:ext uri="{BB962C8B-B14F-4D97-AF65-F5344CB8AC3E}">
        <p14:creationId xmlns:p14="http://schemas.microsoft.com/office/powerpoint/2010/main" val="288464801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B254BA-3B0F-C889-300B-6C201D38CD7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8EB4AA9A-754B-5069-F386-65C0858D218D}"/>
              </a:ext>
            </a:extLst>
          </p:cNvPr>
          <p:cNvSpPr>
            <a:spLocks noGrp="1"/>
          </p:cNvSpPr>
          <p:nvPr>
            <p:ph type="title"/>
          </p:nvPr>
        </p:nvSpPr>
        <p:spPr/>
        <p:txBody>
          <a:bodyPr/>
          <a:lstStyle/>
          <a:p>
            <a:r>
              <a:rPr lang="en-US" altLang="zh-CN" dirty="0"/>
              <a:t>7.6</a:t>
            </a:r>
            <a:r>
              <a:rPr lang="zh-CN" altLang="en-US" dirty="0"/>
              <a:t>　自动驾驶</a:t>
            </a:r>
          </a:p>
        </p:txBody>
      </p:sp>
      <p:sp>
        <p:nvSpPr>
          <p:cNvPr id="5" name="文本占位符 4">
            <a:extLst>
              <a:ext uri="{FF2B5EF4-FFF2-40B4-BE49-F238E27FC236}">
                <a16:creationId xmlns:a16="http://schemas.microsoft.com/office/drawing/2014/main" id="{AC8D476D-0AAB-825F-DE7B-C7E5A045E1A4}"/>
              </a:ext>
            </a:extLst>
          </p:cNvPr>
          <p:cNvSpPr>
            <a:spLocks noGrp="1"/>
          </p:cNvSpPr>
          <p:nvPr>
            <p:ph type="body" sz="quarter" idx="10"/>
          </p:nvPr>
        </p:nvSpPr>
        <p:spPr>
          <a:xfrm>
            <a:off x="316702" y="1180902"/>
            <a:ext cx="11558585" cy="5013039"/>
          </a:xfrm>
        </p:spPr>
        <p:txBody>
          <a:bodyPr/>
          <a:lstStyle/>
          <a:p>
            <a:r>
              <a:rPr lang="en-US" altLang="zh-CN" dirty="0"/>
              <a:t>7.6.2</a:t>
            </a:r>
            <a:r>
              <a:rPr lang="zh-CN" altLang="en-US" dirty="0"/>
              <a:t>　应用场景概览</a:t>
            </a:r>
            <a:endParaRPr lang="en-US" altLang="zh-CN" dirty="0"/>
          </a:p>
          <a:p>
            <a:r>
              <a:rPr lang="en-US" altLang="zh-CN" dirty="0"/>
              <a:t>2. </a:t>
            </a:r>
            <a:r>
              <a:rPr lang="zh-CN" altLang="en-US" dirty="0"/>
              <a:t>高级别自动驾驶汽车</a:t>
            </a:r>
          </a:p>
          <a:p>
            <a:r>
              <a:rPr lang="zh-CN" altLang="en-US" dirty="0"/>
              <a:t>面向个人出行市场的高级别自动驾驶汽车正逐步走进现实。越来越多的车企纷纷加大研发投入，推出具备高度自动驾驶辅助功能甚至接近完全自动驾驶的车型。这些车辆在日常通勤道路上大显身手，例如，在早晚高峰拥堵的城市快速路上，开启自动驾驶功能后，车辆自动跟随前车缓行，车主无须频繁踩踏油门、刹车，极大地缓解了驾驶疲劳；当接近匝道口，车辆还会提前精准规划变道时机，平稳驶入匝道，整个过程如行云流水；若遇到紧急情况，如前方突然刹车或有车辆违规变道，自动驾驶系统能迅速反应，比人类驾驶员更快做出制动或避让动作，从而保障行车安全。</a:t>
            </a:r>
            <a:endParaRPr lang="en-US" altLang="zh-CN" dirty="0"/>
          </a:p>
        </p:txBody>
      </p:sp>
    </p:spTree>
    <p:extLst>
      <p:ext uri="{BB962C8B-B14F-4D97-AF65-F5344CB8AC3E}">
        <p14:creationId xmlns:p14="http://schemas.microsoft.com/office/powerpoint/2010/main" val="4127216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EB96D-226E-31B5-F871-70F78A9C0F5D}"/>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416C3133-E762-8984-813A-E80B66C11EF7}"/>
              </a:ext>
            </a:extLst>
          </p:cNvPr>
          <p:cNvSpPr>
            <a:spLocks noGrp="1"/>
          </p:cNvSpPr>
          <p:nvPr>
            <p:ph type="title"/>
          </p:nvPr>
        </p:nvSpPr>
        <p:spPr/>
        <p:txBody>
          <a:bodyPr/>
          <a:lstStyle/>
          <a:p>
            <a:r>
              <a:rPr lang="en-US" altLang="zh-CN" dirty="0"/>
              <a:t>7.6</a:t>
            </a:r>
            <a:r>
              <a:rPr lang="zh-CN" altLang="en-US" dirty="0"/>
              <a:t>　自动驾驶</a:t>
            </a:r>
          </a:p>
        </p:txBody>
      </p:sp>
      <p:sp>
        <p:nvSpPr>
          <p:cNvPr id="5" name="文本占位符 4">
            <a:extLst>
              <a:ext uri="{FF2B5EF4-FFF2-40B4-BE49-F238E27FC236}">
                <a16:creationId xmlns:a16="http://schemas.microsoft.com/office/drawing/2014/main" id="{A4B38365-E4D0-E0CA-03F4-D7A055E5E606}"/>
              </a:ext>
            </a:extLst>
          </p:cNvPr>
          <p:cNvSpPr>
            <a:spLocks noGrp="1"/>
          </p:cNvSpPr>
          <p:nvPr>
            <p:ph type="body" sz="quarter" idx="10"/>
          </p:nvPr>
        </p:nvSpPr>
        <p:spPr>
          <a:xfrm>
            <a:off x="316702" y="2288897"/>
            <a:ext cx="11558585" cy="2797048"/>
          </a:xfrm>
        </p:spPr>
        <p:txBody>
          <a:bodyPr/>
          <a:lstStyle/>
          <a:p>
            <a:r>
              <a:rPr lang="en-US" altLang="zh-CN" dirty="0"/>
              <a:t>7.6.2</a:t>
            </a:r>
            <a:r>
              <a:rPr lang="zh-CN" altLang="en-US" dirty="0"/>
              <a:t>　应用场景概览</a:t>
            </a:r>
            <a:endParaRPr lang="en-US" altLang="zh-CN" dirty="0"/>
          </a:p>
          <a:p>
            <a:r>
              <a:rPr lang="en-US" altLang="zh-CN" dirty="0"/>
              <a:t>3. </a:t>
            </a:r>
            <a:r>
              <a:rPr lang="zh-CN" altLang="en-US" dirty="0"/>
              <a:t>智能网联公交车</a:t>
            </a:r>
          </a:p>
          <a:p>
            <a:r>
              <a:rPr lang="zh-CN" altLang="en-US" dirty="0"/>
              <a:t>在城市公共交通领域，智能网联公交车为市民出行带来全新体验。它们沿着预设线路行驶，通过车路云协同，与交通信号灯智能交互，实现“绿波通行”。车内乘客信息系统实时更新到站信息、换乘指引，提升服务质量。</a:t>
            </a:r>
            <a:endParaRPr lang="en-US" altLang="zh-CN" dirty="0"/>
          </a:p>
        </p:txBody>
      </p:sp>
    </p:spTree>
    <p:extLst>
      <p:ext uri="{BB962C8B-B14F-4D97-AF65-F5344CB8AC3E}">
        <p14:creationId xmlns:p14="http://schemas.microsoft.com/office/powerpoint/2010/main" val="16228057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91A10-F858-6FB6-25F0-C9EB3154601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AB0884D-EC2C-F2A3-3675-FDF4AE02E58D}"/>
              </a:ext>
            </a:extLst>
          </p:cNvPr>
          <p:cNvSpPr>
            <a:spLocks noGrp="1"/>
          </p:cNvSpPr>
          <p:nvPr>
            <p:ph type="title"/>
          </p:nvPr>
        </p:nvSpPr>
        <p:spPr/>
        <p:txBody>
          <a:bodyPr/>
          <a:lstStyle/>
          <a:p>
            <a:r>
              <a:rPr lang="en-US" altLang="zh-CN" dirty="0"/>
              <a:t>7.6</a:t>
            </a:r>
            <a:r>
              <a:rPr lang="zh-CN" altLang="en-US" dirty="0"/>
              <a:t>　自动驾驶</a:t>
            </a:r>
          </a:p>
        </p:txBody>
      </p:sp>
      <p:sp>
        <p:nvSpPr>
          <p:cNvPr id="5" name="文本占位符 4">
            <a:extLst>
              <a:ext uri="{FF2B5EF4-FFF2-40B4-BE49-F238E27FC236}">
                <a16:creationId xmlns:a16="http://schemas.microsoft.com/office/drawing/2014/main" id="{C9BC3C15-62DD-DE86-5F3D-9CD626C95D3C}"/>
              </a:ext>
            </a:extLst>
          </p:cNvPr>
          <p:cNvSpPr>
            <a:spLocks noGrp="1"/>
          </p:cNvSpPr>
          <p:nvPr>
            <p:ph type="body" sz="quarter" idx="10"/>
          </p:nvPr>
        </p:nvSpPr>
        <p:spPr>
          <a:xfrm>
            <a:off x="316702" y="2288897"/>
            <a:ext cx="11558585" cy="2797048"/>
          </a:xfrm>
        </p:spPr>
        <p:txBody>
          <a:bodyPr/>
          <a:lstStyle/>
          <a:p>
            <a:r>
              <a:rPr lang="en-US" altLang="zh-CN" dirty="0"/>
              <a:t>7.6.2</a:t>
            </a:r>
            <a:r>
              <a:rPr lang="zh-CN" altLang="en-US" dirty="0"/>
              <a:t>　应用场景概览</a:t>
            </a:r>
            <a:endParaRPr lang="en-US" altLang="zh-CN" dirty="0"/>
          </a:p>
          <a:p>
            <a:r>
              <a:rPr lang="en-US" altLang="zh-CN" dirty="0"/>
              <a:t>4. </a:t>
            </a:r>
            <a:r>
              <a:rPr lang="zh-CN" altLang="en-US" dirty="0"/>
              <a:t>自主代客泊车</a:t>
            </a:r>
          </a:p>
          <a:p>
            <a:r>
              <a:rPr lang="zh-CN" altLang="en-US" dirty="0"/>
              <a:t>商场、写字楼等停车难问题一直困扰着城市出行者，自主代客泊车技术提供了解决方案。车主驾车到达目的地停车场入口，下车后通过手机 </a:t>
            </a:r>
            <a:r>
              <a:rPr lang="en-US" altLang="zh-CN" dirty="0"/>
              <a:t>App </a:t>
            </a:r>
            <a:r>
              <a:rPr lang="zh-CN" altLang="en-US" dirty="0"/>
              <a:t>下达泊车指令，车辆便自行寻找空闲车位泊入。取车时，同样一键操作，车辆自动驶出至指定地点。</a:t>
            </a:r>
            <a:endParaRPr lang="en-US" altLang="zh-CN" dirty="0"/>
          </a:p>
        </p:txBody>
      </p:sp>
    </p:spTree>
    <p:extLst>
      <p:ext uri="{BB962C8B-B14F-4D97-AF65-F5344CB8AC3E}">
        <p14:creationId xmlns:p14="http://schemas.microsoft.com/office/powerpoint/2010/main" val="37303817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B3FEF-06FA-1A44-DB53-7741E7162FF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EB5605A3-ECEB-FBDC-5373-2030FF99E8BD}"/>
              </a:ext>
            </a:extLst>
          </p:cNvPr>
          <p:cNvSpPr>
            <a:spLocks noGrp="1"/>
          </p:cNvSpPr>
          <p:nvPr>
            <p:ph type="title"/>
          </p:nvPr>
        </p:nvSpPr>
        <p:spPr/>
        <p:txBody>
          <a:bodyPr/>
          <a:lstStyle/>
          <a:p>
            <a:r>
              <a:rPr lang="en-US" altLang="zh-CN" dirty="0"/>
              <a:t>7.7</a:t>
            </a:r>
            <a:r>
              <a:rPr lang="zh-CN" altLang="en-US" dirty="0"/>
              <a:t>　智能诊疗</a:t>
            </a:r>
          </a:p>
        </p:txBody>
      </p:sp>
      <p:sp>
        <p:nvSpPr>
          <p:cNvPr id="5" name="文本占位符 4">
            <a:extLst>
              <a:ext uri="{FF2B5EF4-FFF2-40B4-BE49-F238E27FC236}">
                <a16:creationId xmlns:a16="http://schemas.microsoft.com/office/drawing/2014/main" id="{9F965E39-30E6-BC57-043C-6BF6AF7D6EE4}"/>
              </a:ext>
            </a:extLst>
          </p:cNvPr>
          <p:cNvSpPr>
            <a:spLocks noGrp="1"/>
          </p:cNvSpPr>
          <p:nvPr>
            <p:ph type="body" sz="quarter" idx="10"/>
          </p:nvPr>
        </p:nvSpPr>
        <p:spPr>
          <a:xfrm>
            <a:off x="316702" y="1180902"/>
            <a:ext cx="11558585" cy="5013039"/>
          </a:xfrm>
        </p:spPr>
        <p:txBody>
          <a:bodyPr/>
          <a:lstStyle/>
          <a:p>
            <a:r>
              <a:rPr lang="en-US" altLang="zh-CN" dirty="0"/>
              <a:t>7.7.1</a:t>
            </a:r>
            <a:r>
              <a:rPr lang="zh-CN" altLang="en-US" dirty="0"/>
              <a:t>　智能诊疗的数据与模型支撑</a:t>
            </a:r>
            <a:endParaRPr lang="en-US" altLang="zh-CN" dirty="0"/>
          </a:p>
          <a:p>
            <a:r>
              <a:rPr lang="zh-CN" altLang="en-US" dirty="0"/>
              <a:t>文献、临床病例、检查检验结果等信息。这些数据来自各级医疗机构多年的沉淀积累，比如北京协和医院、四川大学华西医院等多家国内知名三甲医院，经过严格的清洗、标注与结构化处理，为后续的精准诊疗提供了丰富且可靠的依据。</a:t>
            </a:r>
          </a:p>
          <a:p>
            <a:r>
              <a:rPr lang="zh-CN" altLang="en-US" dirty="0"/>
              <a:t>与此同时，大规模医疗人工智能模型训练则是挖掘数据价值的核心引擎。科研团队利用深度学习算法，将海量医疗数据“投喂”给模型，使其学习疾病的特征、诊断规律以及治疗方案的选择逻辑。例如，针对糖尿病、高血压等慢性病，模型通过分析数以百万计患者的长期病历，包括病史、用药情况、血糖血压波动曲线等，逐渐掌握疾病的演变模式，进而能够在面对新患者时，快速给出具有参考价值的诊疗建议。</a:t>
            </a:r>
            <a:endParaRPr lang="en-US" altLang="zh-CN" dirty="0"/>
          </a:p>
        </p:txBody>
      </p:sp>
    </p:spTree>
    <p:extLst>
      <p:ext uri="{BB962C8B-B14F-4D97-AF65-F5344CB8AC3E}">
        <p14:creationId xmlns:p14="http://schemas.microsoft.com/office/powerpoint/2010/main" val="32986802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0A6B52-DEF7-D2D9-5FFC-7E06B4FE9BA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8AFED453-A209-AFB9-F857-33B95EC50EC1}"/>
              </a:ext>
            </a:extLst>
          </p:cNvPr>
          <p:cNvSpPr>
            <a:spLocks noGrp="1"/>
          </p:cNvSpPr>
          <p:nvPr>
            <p:ph type="title"/>
          </p:nvPr>
        </p:nvSpPr>
        <p:spPr/>
        <p:txBody>
          <a:bodyPr/>
          <a:lstStyle/>
          <a:p>
            <a:r>
              <a:rPr lang="en-US" altLang="zh-CN" dirty="0"/>
              <a:t>7.7</a:t>
            </a:r>
            <a:r>
              <a:rPr lang="zh-CN" altLang="en-US" dirty="0"/>
              <a:t>　智能诊疗</a:t>
            </a:r>
          </a:p>
        </p:txBody>
      </p:sp>
      <p:sp>
        <p:nvSpPr>
          <p:cNvPr id="5" name="文本占位符 4">
            <a:extLst>
              <a:ext uri="{FF2B5EF4-FFF2-40B4-BE49-F238E27FC236}">
                <a16:creationId xmlns:a16="http://schemas.microsoft.com/office/drawing/2014/main" id="{085948AB-6B06-FF7D-96BA-319BB2DC9C65}"/>
              </a:ext>
            </a:extLst>
          </p:cNvPr>
          <p:cNvSpPr>
            <a:spLocks noGrp="1"/>
          </p:cNvSpPr>
          <p:nvPr>
            <p:ph type="body" sz="quarter" idx="10"/>
          </p:nvPr>
        </p:nvSpPr>
        <p:spPr>
          <a:xfrm>
            <a:off x="316702" y="1734900"/>
            <a:ext cx="11558585" cy="3905043"/>
          </a:xfrm>
        </p:spPr>
        <p:txBody>
          <a:bodyPr/>
          <a:lstStyle/>
          <a:p>
            <a:r>
              <a:rPr lang="en-US" altLang="zh-CN" dirty="0"/>
              <a:t>7.7.2</a:t>
            </a:r>
            <a:r>
              <a:rPr lang="zh-CN" altLang="en-US" dirty="0"/>
              <a:t>　人工智能可循证诊疗决策</a:t>
            </a:r>
          </a:p>
          <a:p>
            <a:r>
              <a:rPr lang="zh-CN" altLang="en-US" dirty="0"/>
              <a:t>人工智能可循证诊疗决策技术是智能诊疗的核心驱动力。在实际诊疗过程中，当患者走进县级医院，医生将患者的症状、病史、初步检查结果等信息输入智能诊疗系统，系统迅速在知识库中检索匹配相似病例，结合人工智能模型的分析，为医生呈现出一套条理清晰的诊疗决策路径。</a:t>
            </a:r>
          </a:p>
          <a:p>
            <a:r>
              <a:rPr lang="zh-CN" altLang="en-US" dirty="0"/>
              <a:t>这一路径不仅包含可能的疾病诊断，还详细罗列了每种诊断的依据、相关检查项目的必要性排序，以及不同治疗方案的循证医学证据、疗效预测与风险评估。</a:t>
            </a:r>
            <a:endParaRPr lang="en-US" altLang="zh-CN" dirty="0"/>
          </a:p>
        </p:txBody>
      </p:sp>
    </p:spTree>
    <p:extLst>
      <p:ext uri="{BB962C8B-B14F-4D97-AF65-F5344CB8AC3E}">
        <p14:creationId xmlns:p14="http://schemas.microsoft.com/office/powerpoint/2010/main" val="6485675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E7A5F2-F3D1-98CA-953B-56C5769F3689}"/>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315D9F20-9F07-D5F0-18BD-1BD9868FAAA0}"/>
              </a:ext>
            </a:extLst>
          </p:cNvPr>
          <p:cNvSpPr>
            <a:spLocks noGrp="1"/>
          </p:cNvSpPr>
          <p:nvPr>
            <p:ph type="title"/>
          </p:nvPr>
        </p:nvSpPr>
        <p:spPr/>
        <p:txBody>
          <a:bodyPr/>
          <a:lstStyle/>
          <a:p>
            <a:r>
              <a:rPr lang="en-US" altLang="zh-CN" dirty="0"/>
              <a:t>7.7</a:t>
            </a:r>
            <a:r>
              <a:rPr lang="zh-CN" altLang="en-US" dirty="0"/>
              <a:t>　智能诊疗</a:t>
            </a:r>
          </a:p>
        </p:txBody>
      </p:sp>
      <p:sp>
        <p:nvSpPr>
          <p:cNvPr id="5" name="文本占位符 4">
            <a:extLst>
              <a:ext uri="{FF2B5EF4-FFF2-40B4-BE49-F238E27FC236}">
                <a16:creationId xmlns:a16="http://schemas.microsoft.com/office/drawing/2014/main" id="{164BD50E-DB12-C6F7-2655-80A95C5E133E}"/>
              </a:ext>
            </a:extLst>
          </p:cNvPr>
          <p:cNvSpPr>
            <a:spLocks noGrp="1"/>
          </p:cNvSpPr>
          <p:nvPr>
            <p:ph type="body" sz="quarter" idx="10"/>
          </p:nvPr>
        </p:nvSpPr>
        <p:spPr>
          <a:xfrm>
            <a:off x="316702" y="2565897"/>
            <a:ext cx="11558585" cy="2243050"/>
          </a:xfrm>
        </p:spPr>
        <p:txBody>
          <a:bodyPr/>
          <a:lstStyle/>
          <a:p>
            <a:r>
              <a:rPr lang="en-US" altLang="zh-CN" dirty="0"/>
              <a:t>7.7.3</a:t>
            </a:r>
            <a:r>
              <a:rPr lang="zh-CN" altLang="en-US" dirty="0"/>
              <a:t>　全方位场景应用</a:t>
            </a:r>
            <a:endParaRPr lang="en-US" altLang="zh-CN" dirty="0"/>
          </a:p>
          <a:p>
            <a:r>
              <a:rPr lang="en-US" altLang="zh-CN" dirty="0"/>
              <a:t>1. </a:t>
            </a:r>
            <a:r>
              <a:rPr lang="zh-CN" altLang="en-US" dirty="0"/>
              <a:t>常见病高效初筛与诊断</a:t>
            </a:r>
          </a:p>
          <a:p>
            <a:r>
              <a:rPr lang="zh-CN" altLang="en-US" dirty="0"/>
              <a:t>常见病在县级医院日常接诊中占比极高，智能诊疗系统大幅提升了常见病的诊疗效率与准确性。</a:t>
            </a:r>
            <a:endParaRPr lang="en-US" altLang="zh-CN" dirty="0"/>
          </a:p>
        </p:txBody>
      </p:sp>
    </p:spTree>
    <p:extLst>
      <p:ext uri="{BB962C8B-B14F-4D97-AF65-F5344CB8AC3E}">
        <p14:creationId xmlns:p14="http://schemas.microsoft.com/office/powerpoint/2010/main" val="6456161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0417C3-D259-1CB0-C8F4-E2597D54564D}"/>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AD29B0F1-8E56-4CE2-8262-9A439D588E8E}"/>
              </a:ext>
            </a:extLst>
          </p:cNvPr>
          <p:cNvSpPr>
            <a:spLocks noGrp="1"/>
          </p:cNvSpPr>
          <p:nvPr>
            <p:ph type="title"/>
          </p:nvPr>
        </p:nvSpPr>
        <p:spPr/>
        <p:txBody>
          <a:bodyPr/>
          <a:lstStyle/>
          <a:p>
            <a:r>
              <a:rPr lang="en-US" altLang="zh-CN" dirty="0"/>
              <a:t>7.7</a:t>
            </a:r>
            <a:r>
              <a:rPr lang="zh-CN" altLang="en-US" dirty="0"/>
              <a:t>　智能诊疗</a:t>
            </a:r>
          </a:p>
        </p:txBody>
      </p:sp>
      <p:sp>
        <p:nvSpPr>
          <p:cNvPr id="5" name="文本占位符 4">
            <a:extLst>
              <a:ext uri="{FF2B5EF4-FFF2-40B4-BE49-F238E27FC236}">
                <a16:creationId xmlns:a16="http://schemas.microsoft.com/office/drawing/2014/main" id="{98029AD5-FA0C-6E93-37F8-084EB9DE524D}"/>
              </a:ext>
            </a:extLst>
          </p:cNvPr>
          <p:cNvSpPr>
            <a:spLocks noGrp="1"/>
          </p:cNvSpPr>
          <p:nvPr>
            <p:ph type="body" sz="quarter" idx="10"/>
          </p:nvPr>
        </p:nvSpPr>
        <p:spPr>
          <a:xfrm>
            <a:off x="316702" y="2842896"/>
            <a:ext cx="11558585" cy="1689052"/>
          </a:xfrm>
        </p:spPr>
        <p:txBody>
          <a:bodyPr/>
          <a:lstStyle/>
          <a:p>
            <a:r>
              <a:rPr lang="en-US" altLang="zh-CN" dirty="0"/>
              <a:t>7.7.3</a:t>
            </a:r>
            <a:r>
              <a:rPr lang="zh-CN" altLang="en-US" dirty="0"/>
              <a:t>　全方位场景应用</a:t>
            </a:r>
            <a:endParaRPr lang="en-US" altLang="zh-CN" dirty="0"/>
          </a:p>
          <a:p>
            <a:r>
              <a:rPr lang="en-US" altLang="zh-CN" dirty="0"/>
              <a:t>2. </a:t>
            </a:r>
            <a:r>
              <a:rPr lang="zh-CN" altLang="en-US" dirty="0"/>
              <a:t>慢性病长期跟踪与个性化干预</a:t>
            </a:r>
          </a:p>
          <a:p>
            <a:r>
              <a:rPr lang="zh-CN" altLang="en-US" dirty="0"/>
              <a:t>慢性病管理是基层医疗的重点工作，智能诊疗为其带来全新模式。</a:t>
            </a:r>
            <a:endParaRPr lang="en-US" altLang="zh-CN" dirty="0"/>
          </a:p>
        </p:txBody>
      </p:sp>
    </p:spTree>
    <p:extLst>
      <p:ext uri="{BB962C8B-B14F-4D97-AF65-F5344CB8AC3E}">
        <p14:creationId xmlns:p14="http://schemas.microsoft.com/office/powerpoint/2010/main" val="1301906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3F219E-E273-CDD1-2A9C-9B6AE5EF513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49D45963-1F64-70A5-75FB-6EC56299FA2A}"/>
              </a:ext>
            </a:extLst>
          </p:cNvPr>
          <p:cNvSpPr>
            <a:spLocks noGrp="1"/>
          </p:cNvSpPr>
          <p:nvPr>
            <p:ph type="title"/>
          </p:nvPr>
        </p:nvSpPr>
        <p:spPr/>
        <p:txBody>
          <a:bodyPr/>
          <a:lstStyle/>
          <a:p>
            <a:r>
              <a:rPr lang="en-US" altLang="zh-CN" dirty="0"/>
              <a:t>2.1</a:t>
            </a:r>
            <a:r>
              <a:rPr lang="zh-CN" altLang="en-US" dirty="0"/>
              <a:t>　智能的相关概念　 </a:t>
            </a:r>
          </a:p>
        </p:txBody>
      </p:sp>
      <p:sp>
        <p:nvSpPr>
          <p:cNvPr id="5" name="文本占位符 4">
            <a:extLst>
              <a:ext uri="{FF2B5EF4-FFF2-40B4-BE49-F238E27FC236}">
                <a16:creationId xmlns:a16="http://schemas.microsoft.com/office/drawing/2014/main" id="{27DDD945-6611-BC24-13B6-F9077E31765C}"/>
              </a:ext>
            </a:extLst>
          </p:cNvPr>
          <p:cNvSpPr>
            <a:spLocks noGrp="1"/>
          </p:cNvSpPr>
          <p:nvPr>
            <p:ph type="body" sz="quarter" idx="10"/>
          </p:nvPr>
        </p:nvSpPr>
        <p:spPr>
          <a:xfrm>
            <a:off x="316702" y="2011898"/>
            <a:ext cx="11558585" cy="3351046"/>
          </a:xfrm>
        </p:spPr>
        <p:txBody>
          <a:bodyPr/>
          <a:lstStyle/>
          <a:p>
            <a:r>
              <a:rPr lang="en-US" altLang="zh-CN" dirty="0"/>
              <a:t>2.1.3</a:t>
            </a:r>
            <a:r>
              <a:rPr lang="zh-CN" altLang="en-US" dirty="0"/>
              <a:t>　人类智能</a:t>
            </a:r>
          </a:p>
          <a:p>
            <a:r>
              <a:rPr lang="zh-CN" altLang="en-US" dirty="0"/>
              <a:t>人类智能是人类智力中的信息生态演化能力，即：利用工作框架提供的信息，在目标引导下，辨识问题、关联知识、通过主客交互生成智能、解决问题。如果求解问题的结果与预设目标存在误差，就把误差作为对工作框架信息的补充，据此去学习新知识，优化策略，改善效果。如果无论怎样优化都无法达到目标，就要求人类智慧调整工作框架提供的预设目标，然后重新求解，直至满意地解决问题。</a:t>
            </a:r>
          </a:p>
        </p:txBody>
      </p:sp>
    </p:spTree>
    <p:extLst>
      <p:ext uri="{BB962C8B-B14F-4D97-AF65-F5344CB8AC3E}">
        <p14:creationId xmlns:p14="http://schemas.microsoft.com/office/powerpoint/2010/main" val="279745059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CAA7EA-34FB-2738-E839-8D0FFA416909}"/>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58E839A-E8D0-ABDD-B19F-3BC0A9452EEA}"/>
              </a:ext>
            </a:extLst>
          </p:cNvPr>
          <p:cNvSpPr>
            <a:spLocks noGrp="1"/>
          </p:cNvSpPr>
          <p:nvPr>
            <p:ph type="title"/>
          </p:nvPr>
        </p:nvSpPr>
        <p:spPr/>
        <p:txBody>
          <a:bodyPr/>
          <a:lstStyle/>
          <a:p>
            <a:r>
              <a:rPr lang="en-US" altLang="zh-CN" dirty="0"/>
              <a:t>7.7</a:t>
            </a:r>
            <a:r>
              <a:rPr lang="zh-CN" altLang="en-US" dirty="0"/>
              <a:t>　智能诊疗</a:t>
            </a:r>
          </a:p>
        </p:txBody>
      </p:sp>
      <p:sp>
        <p:nvSpPr>
          <p:cNvPr id="5" name="文本占位符 4">
            <a:extLst>
              <a:ext uri="{FF2B5EF4-FFF2-40B4-BE49-F238E27FC236}">
                <a16:creationId xmlns:a16="http://schemas.microsoft.com/office/drawing/2014/main" id="{1244BE1D-37FC-3117-B7BC-6CA671AB41C6}"/>
              </a:ext>
            </a:extLst>
          </p:cNvPr>
          <p:cNvSpPr>
            <a:spLocks noGrp="1"/>
          </p:cNvSpPr>
          <p:nvPr>
            <p:ph type="body" sz="quarter" idx="10"/>
          </p:nvPr>
        </p:nvSpPr>
        <p:spPr>
          <a:xfrm>
            <a:off x="316702" y="2565897"/>
            <a:ext cx="11558585" cy="2243050"/>
          </a:xfrm>
        </p:spPr>
        <p:txBody>
          <a:bodyPr/>
          <a:lstStyle/>
          <a:p>
            <a:r>
              <a:rPr lang="en-US" altLang="zh-CN" dirty="0"/>
              <a:t>7.7.3</a:t>
            </a:r>
            <a:r>
              <a:rPr lang="zh-CN" altLang="en-US" dirty="0"/>
              <a:t>　全方位场景应用</a:t>
            </a:r>
            <a:endParaRPr lang="en-US" altLang="zh-CN" dirty="0"/>
          </a:p>
          <a:p>
            <a:r>
              <a:rPr lang="en-US" altLang="zh-CN" dirty="0"/>
              <a:t>3. </a:t>
            </a:r>
            <a:r>
              <a:rPr lang="zh-CN" altLang="en-US" dirty="0"/>
              <a:t>多发病区域协同防治与预警防控</a:t>
            </a:r>
          </a:p>
          <a:p>
            <a:r>
              <a:rPr lang="zh-CN" altLang="en-US" dirty="0"/>
              <a:t>对于一些在特定地区高发的多发病，智能诊疗正助力县级医院实现区域协同防治。</a:t>
            </a:r>
            <a:endParaRPr lang="en-US" altLang="zh-CN" dirty="0"/>
          </a:p>
        </p:txBody>
      </p:sp>
    </p:spTree>
    <p:extLst>
      <p:ext uri="{BB962C8B-B14F-4D97-AF65-F5344CB8AC3E}">
        <p14:creationId xmlns:p14="http://schemas.microsoft.com/office/powerpoint/2010/main" val="374482154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88814B-9A87-7C49-D6DF-98218CFD587E}"/>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BFE9D76-734B-CE43-C9B8-91F3A1F1FA20}"/>
              </a:ext>
            </a:extLst>
          </p:cNvPr>
          <p:cNvSpPr>
            <a:spLocks noGrp="1"/>
          </p:cNvSpPr>
          <p:nvPr>
            <p:ph type="title"/>
          </p:nvPr>
        </p:nvSpPr>
        <p:spPr/>
        <p:txBody>
          <a:bodyPr/>
          <a:lstStyle/>
          <a:p>
            <a:r>
              <a:rPr lang="en-US" altLang="zh-CN" dirty="0"/>
              <a:t>7.8</a:t>
            </a:r>
            <a:r>
              <a:rPr lang="zh-CN" altLang="en-US" dirty="0"/>
              <a:t>　智能供应链</a:t>
            </a:r>
          </a:p>
        </p:txBody>
      </p:sp>
      <p:sp>
        <p:nvSpPr>
          <p:cNvPr id="5" name="文本占位符 4">
            <a:extLst>
              <a:ext uri="{FF2B5EF4-FFF2-40B4-BE49-F238E27FC236}">
                <a16:creationId xmlns:a16="http://schemas.microsoft.com/office/drawing/2014/main" id="{8DCD2B2F-DA46-E7E3-987A-90EE3365FE37}"/>
              </a:ext>
            </a:extLst>
          </p:cNvPr>
          <p:cNvSpPr>
            <a:spLocks noGrp="1"/>
          </p:cNvSpPr>
          <p:nvPr>
            <p:ph type="body" sz="quarter" idx="10"/>
          </p:nvPr>
        </p:nvSpPr>
        <p:spPr>
          <a:xfrm>
            <a:off x="316702" y="2565897"/>
            <a:ext cx="11558585" cy="2243050"/>
          </a:xfrm>
        </p:spPr>
        <p:txBody>
          <a:bodyPr/>
          <a:lstStyle/>
          <a:p>
            <a:r>
              <a:rPr lang="en-US" altLang="zh-CN" dirty="0"/>
              <a:t>7.8.1</a:t>
            </a:r>
            <a:r>
              <a:rPr lang="zh-CN" altLang="en-US" dirty="0"/>
              <a:t>　技术支撑</a:t>
            </a:r>
          </a:p>
          <a:p>
            <a:r>
              <a:rPr lang="zh-CN" altLang="en-US" dirty="0"/>
              <a:t>人机交互技术在智能供应链中搭建起人与设备、系统顺畅沟通的桥梁。在仓库管理系统中，操作员通过简洁直观的界面输入指令、查询库存信息，系统即时响应并提供可视化指引，极大地提高了操作的便捷性与准确性。</a:t>
            </a:r>
            <a:endParaRPr lang="en-US" altLang="zh-CN" dirty="0"/>
          </a:p>
        </p:txBody>
      </p:sp>
    </p:spTree>
    <p:extLst>
      <p:ext uri="{BB962C8B-B14F-4D97-AF65-F5344CB8AC3E}">
        <p14:creationId xmlns:p14="http://schemas.microsoft.com/office/powerpoint/2010/main" val="25440435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8BD5CC-02B4-4562-ADFA-FEC048A401A9}"/>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21243090-94A9-8991-990D-CDF95DB371E4}"/>
              </a:ext>
            </a:extLst>
          </p:cNvPr>
          <p:cNvSpPr>
            <a:spLocks noGrp="1"/>
          </p:cNvSpPr>
          <p:nvPr>
            <p:ph type="title"/>
          </p:nvPr>
        </p:nvSpPr>
        <p:spPr/>
        <p:txBody>
          <a:bodyPr/>
          <a:lstStyle/>
          <a:p>
            <a:r>
              <a:rPr lang="en-US" altLang="zh-CN" dirty="0"/>
              <a:t>7.8</a:t>
            </a:r>
            <a:r>
              <a:rPr lang="zh-CN" altLang="en-US" dirty="0"/>
              <a:t>　智能供应链</a:t>
            </a:r>
          </a:p>
        </p:txBody>
      </p:sp>
      <p:sp>
        <p:nvSpPr>
          <p:cNvPr id="5" name="文本占位符 4">
            <a:extLst>
              <a:ext uri="{FF2B5EF4-FFF2-40B4-BE49-F238E27FC236}">
                <a16:creationId xmlns:a16="http://schemas.microsoft.com/office/drawing/2014/main" id="{0F41D843-E4D3-4C6C-44FA-830EFA36B7B3}"/>
              </a:ext>
            </a:extLst>
          </p:cNvPr>
          <p:cNvSpPr>
            <a:spLocks noGrp="1"/>
          </p:cNvSpPr>
          <p:nvPr>
            <p:ph type="body" sz="quarter" idx="10"/>
          </p:nvPr>
        </p:nvSpPr>
        <p:spPr>
          <a:xfrm>
            <a:off x="316702" y="2288898"/>
            <a:ext cx="11558585" cy="2797048"/>
          </a:xfrm>
        </p:spPr>
        <p:txBody>
          <a:bodyPr/>
          <a:lstStyle/>
          <a:p>
            <a:r>
              <a:rPr lang="en-US" altLang="zh-CN" dirty="0"/>
              <a:t>7.8.2</a:t>
            </a:r>
            <a:r>
              <a:rPr lang="zh-CN" altLang="en-US" dirty="0"/>
              <a:t>　场景应用</a:t>
            </a:r>
            <a:endParaRPr lang="en-US" altLang="zh-CN" dirty="0"/>
          </a:p>
          <a:p>
            <a:r>
              <a:rPr lang="en-US" altLang="zh-CN" dirty="0"/>
              <a:t>1. </a:t>
            </a:r>
            <a:r>
              <a:rPr lang="zh-CN" altLang="en-US" dirty="0"/>
              <a:t>智能仓储</a:t>
            </a:r>
          </a:p>
          <a:p>
            <a:r>
              <a:rPr lang="zh-CN" altLang="en-US" dirty="0"/>
              <a:t>智能仓储是供应链的核心枢纽，借助上述技术可实现高效运作。</a:t>
            </a:r>
            <a:endParaRPr lang="en-US" altLang="zh-CN" dirty="0"/>
          </a:p>
          <a:p>
            <a:r>
              <a:rPr lang="zh-CN" altLang="en-US" dirty="0"/>
              <a:t>此外，仓库引入智能库存管理系统，利用需求预测技术实时监控库存水平，设定动态补货点。</a:t>
            </a:r>
            <a:endParaRPr lang="en-US" altLang="zh-CN" dirty="0"/>
          </a:p>
        </p:txBody>
      </p:sp>
    </p:spTree>
    <p:extLst>
      <p:ext uri="{BB962C8B-B14F-4D97-AF65-F5344CB8AC3E}">
        <p14:creationId xmlns:p14="http://schemas.microsoft.com/office/powerpoint/2010/main" val="2044366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E7108C-0B03-459B-A414-7963C834EE2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C7F55C3-C726-F3B4-3DEE-554CFE5F67CA}"/>
              </a:ext>
            </a:extLst>
          </p:cNvPr>
          <p:cNvSpPr>
            <a:spLocks noGrp="1"/>
          </p:cNvSpPr>
          <p:nvPr>
            <p:ph type="title"/>
          </p:nvPr>
        </p:nvSpPr>
        <p:spPr/>
        <p:txBody>
          <a:bodyPr/>
          <a:lstStyle/>
          <a:p>
            <a:r>
              <a:rPr lang="en-US" altLang="zh-CN" dirty="0"/>
              <a:t>7.8</a:t>
            </a:r>
            <a:r>
              <a:rPr lang="zh-CN" altLang="en-US" dirty="0"/>
              <a:t>　智能供应链</a:t>
            </a:r>
          </a:p>
        </p:txBody>
      </p:sp>
      <p:sp>
        <p:nvSpPr>
          <p:cNvPr id="5" name="文本占位符 4">
            <a:extLst>
              <a:ext uri="{FF2B5EF4-FFF2-40B4-BE49-F238E27FC236}">
                <a16:creationId xmlns:a16="http://schemas.microsoft.com/office/drawing/2014/main" id="{7B74C841-FD8D-42A8-F5FE-F5ABEF2E20B2}"/>
              </a:ext>
            </a:extLst>
          </p:cNvPr>
          <p:cNvSpPr>
            <a:spLocks noGrp="1"/>
          </p:cNvSpPr>
          <p:nvPr>
            <p:ph type="body" sz="quarter" idx="10"/>
          </p:nvPr>
        </p:nvSpPr>
        <p:spPr>
          <a:xfrm>
            <a:off x="316702" y="2842897"/>
            <a:ext cx="11558585" cy="1689052"/>
          </a:xfrm>
        </p:spPr>
        <p:txBody>
          <a:bodyPr/>
          <a:lstStyle/>
          <a:p>
            <a:r>
              <a:rPr lang="en-US" altLang="zh-CN" dirty="0"/>
              <a:t>7.8.3</a:t>
            </a:r>
            <a:r>
              <a:rPr lang="zh-CN" altLang="en-US" dirty="0"/>
              <a:t>　协同效应</a:t>
            </a:r>
            <a:endParaRPr lang="en-US" altLang="zh-CN" dirty="0"/>
          </a:p>
          <a:p>
            <a:r>
              <a:rPr lang="zh-CN" altLang="en-US" dirty="0"/>
              <a:t>智能供应链强调各环节协同运作，上下游企业通过信息共享平台实时交互数据，实现无缝对接。</a:t>
            </a:r>
            <a:endParaRPr lang="en-US" altLang="zh-CN" dirty="0"/>
          </a:p>
        </p:txBody>
      </p:sp>
    </p:spTree>
    <p:extLst>
      <p:ext uri="{BB962C8B-B14F-4D97-AF65-F5344CB8AC3E}">
        <p14:creationId xmlns:p14="http://schemas.microsoft.com/office/powerpoint/2010/main" val="11606571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459D8901-0D38-578D-4B51-B30276A38C4E}"/>
              </a:ext>
            </a:extLst>
          </p:cNvPr>
          <p:cNvSpPr>
            <a:spLocks noGrp="1"/>
          </p:cNvSpPr>
          <p:nvPr>
            <p:ph type="body" sz="quarter" idx="15"/>
          </p:nvPr>
        </p:nvSpPr>
        <p:spPr/>
        <p:txBody>
          <a:bodyPr/>
          <a:lstStyle/>
          <a:p>
            <a:r>
              <a:rPr lang="zh-CN" altLang="en-US" dirty="0"/>
              <a:t>第 </a:t>
            </a:r>
            <a:r>
              <a:rPr lang="en-US" altLang="zh-CN" dirty="0"/>
              <a:t>8 </a:t>
            </a:r>
            <a:r>
              <a:rPr lang="zh-CN" altLang="en-US" dirty="0"/>
              <a:t>章</a:t>
            </a:r>
          </a:p>
        </p:txBody>
      </p:sp>
      <p:sp>
        <p:nvSpPr>
          <p:cNvPr id="5" name="文本占位符 4">
            <a:extLst>
              <a:ext uri="{FF2B5EF4-FFF2-40B4-BE49-F238E27FC236}">
                <a16:creationId xmlns:a16="http://schemas.microsoft.com/office/drawing/2014/main" id="{096C91C8-363B-593A-728E-3DB5ED93EA35}"/>
              </a:ext>
            </a:extLst>
          </p:cNvPr>
          <p:cNvSpPr>
            <a:spLocks noGrp="1"/>
          </p:cNvSpPr>
          <p:nvPr>
            <p:ph type="body" sz="quarter" idx="16"/>
          </p:nvPr>
        </p:nvSpPr>
        <p:spPr/>
        <p:txBody>
          <a:bodyPr/>
          <a:lstStyle/>
          <a:p>
            <a:r>
              <a:rPr lang="en-US" altLang="zh-CN" dirty="0"/>
              <a:t>AIGC </a:t>
            </a:r>
            <a:r>
              <a:rPr lang="zh-CN" altLang="en-US" dirty="0"/>
              <a:t>的应用场景</a:t>
            </a:r>
          </a:p>
        </p:txBody>
      </p:sp>
    </p:spTree>
    <p:extLst>
      <p:ext uri="{BB962C8B-B14F-4D97-AF65-F5344CB8AC3E}">
        <p14:creationId xmlns:p14="http://schemas.microsoft.com/office/powerpoint/2010/main" val="327020861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2E6F9381-A662-C287-9756-ECCB587A57DF}"/>
              </a:ext>
            </a:extLst>
          </p:cNvPr>
          <p:cNvSpPr>
            <a:spLocks noGrp="1"/>
          </p:cNvSpPr>
          <p:nvPr>
            <p:ph type="title"/>
          </p:nvPr>
        </p:nvSpPr>
        <p:spPr/>
        <p:txBody>
          <a:bodyPr/>
          <a:lstStyle/>
          <a:p>
            <a:r>
              <a:rPr lang="en-US" altLang="zh-CN" dirty="0"/>
              <a:t>8.1</a:t>
            </a:r>
            <a:r>
              <a:rPr lang="zh-CN" altLang="en-US" dirty="0"/>
              <a:t>　</a:t>
            </a:r>
            <a:r>
              <a:rPr lang="en-US" altLang="zh-CN" dirty="0"/>
              <a:t>AIGC </a:t>
            </a:r>
            <a:r>
              <a:rPr lang="zh-CN" altLang="en-US" dirty="0"/>
              <a:t>基础　 </a:t>
            </a:r>
          </a:p>
        </p:txBody>
      </p:sp>
      <p:sp>
        <p:nvSpPr>
          <p:cNvPr id="5" name="文本占位符 4">
            <a:extLst>
              <a:ext uri="{FF2B5EF4-FFF2-40B4-BE49-F238E27FC236}">
                <a16:creationId xmlns:a16="http://schemas.microsoft.com/office/drawing/2014/main" id="{B7169768-ECF7-5B26-687C-704157404942}"/>
              </a:ext>
            </a:extLst>
          </p:cNvPr>
          <p:cNvSpPr>
            <a:spLocks noGrp="1"/>
          </p:cNvSpPr>
          <p:nvPr>
            <p:ph type="body" sz="quarter" idx="10"/>
          </p:nvPr>
        </p:nvSpPr>
        <p:spPr>
          <a:xfrm>
            <a:off x="316702" y="1457900"/>
            <a:ext cx="11558585" cy="4459041"/>
          </a:xfrm>
        </p:spPr>
        <p:txBody>
          <a:bodyPr/>
          <a:lstStyle/>
          <a:p>
            <a:r>
              <a:rPr lang="en-US" altLang="zh-CN" dirty="0"/>
              <a:t>8.1.1</a:t>
            </a:r>
            <a:r>
              <a:rPr lang="zh-CN" altLang="en-US" dirty="0"/>
              <a:t>　</a:t>
            </a:r>
            <a:r>
              <a:rPr lang="en-US" altLang="zh-CN" dirty="0"/>
              <a:t>AIGC</a:t>
            </a:r>
            <a:r>
              <a:rPr lang="zh-CN" altLang="en-US" dirty="0"/>
              <a:t>的工作原理</a:t>
            </a:r>
          </a:p>
          <a:p>
            <a:r>
              <a:rPr lang="en-US" altLang="zh-CN" dirty="0"/>
              <a:t>AIGC</a:t>
            </a:r>
            <a:r>
              <a:rPr lang="zh-CN" altLang="en-US" dirty="0"/>
              <a:t>的运行离不开海量的数据，这些数据涵盖了文本、图像、音频等各种各样的信息。以文本生成类</a:t>
            </a:r>
            <a:r>
              <a:rPr lang="en-US" altLang="zh-CN" dirty="0"/>
              <a:t>AIGC</a:t>
            </a:r>
            <a:r>
              <a:rPr lang="zh-CN" altLang="en-US" dirty="0"/>
              <a:t>为例，它可能吸收了从古至今的文学作品、新闻报道、学术论文，甚至日常的社交媒体聊天记录等无数的文字资料。图像生成类</a:t>
            </a:r>
            <a:r>
              <a:rPr lang="en-US" altLang="zh-CN" dirty="0"/>
              <a:t>AIGC</a:t>
            </a:r>
            <a:r>
              <a:rPr lang="zh-CN" altLang="en-US" dirty="0"/>
              <a:t>则依托大量的绘画作品、摄影图片，从古典油画到现代数码摄影，无所不包。音频生成类</a:t>
            </a:r>
            <a:r>
              <a:rPr lang="en-US" altLang="zh-CN" dirty="0"/>
              <a:t>AIGC</a:t>
            </a:r>
            <a:r>
              <a:rPr lang="zh-CN" altLang="en-US" dirty="0"/>
              <a:t>收集了各类音乐风格的曲目、不同场景下的音效以及人们日常交流的语音片段等。通过对这些海量且多样的数据进行“学习”，</a:t>
            </a:r>
            <a:r>
              <a:rPr lang="en-US" altLang="zh-CN" dirty="0"/>
              <a:t>AIGC</a:t>
            </a:r>
            <a:r>
              <a:rPr lang="zh-CN" altLang="en-US" dirty="0"/>
              <a:t>可以逐渐掌握不同类型内容的模式、风格和特征。</a:t>
            </a:r>
          </a:p>
        </p:txBody>
      </p:sp>
    </p:spTree>
    <p:extLst>
      <p:ext uri="{BB962C8B-B14F-4D97-AF65-F5344CB8AC3E}">
        <p14:creationId xmlns:p14="http://schemas.microsoft.com/office/powerpoint/2010/main" val="279120346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F93955-31EC-D3F0-85CB-C0319AD89D9E}"/>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441A1FC2-51B0-4D3D-167E-77E7C4DFF5F9}"/>
              </a:ext>
            </a:extLst>
          </p:cNvPr>
          <p:cNvSpPr>
            <a:spLocks noGrp="1"/>
          </p:cNvSpPr>
          <p:nvPr>
            <p:ph type="title"/>
          </p:nvPr>
        </p:nvSpPr>
        <p:spPr/>
        <p:txBody>
          <a:bodyPr/>
          <a:lstStyle/>
          <a:p>
            <a:r>
              <a:rPr lang="en-US" altLang="zh-CN" dirty="0"/>
              <a:t>8.1</a:t>
            </a:r>
            <a:r>
              <a:rPr lang="zh-CN" altLang="en-US" dirty="0"/>
              <a:t>　</a:t>
            </a:r>
            <a:r>
              <a:rPr lang="en-US" altLang="zh-CN" dirty="0"/>
              <a:t>AIGC </a:t>
            </a:r>
            <a:r>
              <a:rPr lang="zh-CN" altLang="en-US" dirty="0"/>
              <a:t>基础　 </a:t>
            </a:r>
          </a:p>
        </p:txBody>
      </p:sp>
      <p:sp>
        <p:nvSpPr>
          <p:cNvPr id="5" name="文本占位符 4">
            <a:extLst>
              <a:ext uri="{FF2B5EF4-FFF2-40B4-BE49-F238E27FC236}">
                <a16:creationId xmlns:a16="http://schemas.microsoft.com/office/drawing/2014/main" id="{92F2B123-93B9-6AA7-B03F-7ED0DE0D6BD3}"/>
              </a:ext>
            </a:extLst>
          </p:cNvPr>
          <p:cNvSpPr>
            <a:spLocks noGrp="1"/>
          </p:cNvSpPr>
          <p:nvPr>
            <p:ph type="body" sz="quarter" idx="10"/>
          </p:nvPr>
        </p:nvSpPr>
        <p:spPr>
          <a:xfrm>
            <a:off x="316702" y="2565896"/>
            <a:ext cx="11558585" cy="2243050"/>
          </a:xfrm>
        </p:spPr>
        <p:txBody>
          <a:bodyPr/>
          <a:lstStyle/>
          <a:p>
            <a:r>
              <a:rPr lang="en-US" altLang="zh-CN" dirty="0"/>
              <a:t>8.1.2</a:t>
            </a:r>
            <a:r>
              <a:rPr lang="zh-CN" altLang="en-US" dirty="0"/>
              <a:t>　</a:t>
            </a:r>
            <a:r>
              <a:rPr lang="en-US" altLang="zh-CN" dirty="0"/>
              <a:t>AIGC</a:t>
            </a:r>
            <a:r>
              <a:rPr lang="zh-CN" altLang="en-US" dirty="0"/>
              <a:t>的主要类别</a:t>
            </a:r>
            <a:endParaRPr lang="en-US" altLang="zh-CN" dirty="0"/>
          </a:p>
          <a:p>
            <a:r>
              <a:rPr lang="en-US" altLang="zh-CN" dirty="0"/>
              <a:t>1. </a:t>
            </a:r>
            <a:r>
              <a:rPr lang="zh-CN" altLang="en-US" dirty="0"/>
              <a:t>文本生成</a:t>
            </a:r>
            <a:endParaRPr lang="en-US" altLang="zh-CN" dirty="0"/>
          </a:p>
          <a:p>
            <a:r>
              <a:rPr lang="zh-CN" altLang="en-US" dirty="0"/>
              <a:t>文本生成是</a:t>
            </a:r>
            <a:r>
              <a:rPr lang="en-US" altLang="zh-CN" dirty="0"/>
              <a:t>AIGC</a:t>
            </a:r>
            <a:r>
              <a:rPr lang="zh-CN" altLang="en-US" dirty="0"/>
              <a:t>最为常见且应用广泛的领域之一。基于自然语言处理技术，文本生成模型能够模仿人类的写作风格，产出各种类型的文本。</a:t>
            </a:r>
          </a:p>
        </p:txBody>
      </p:sp>
    </p:spTree>
    <p:extLst>
      <p:ext uri="{BB962C8B-B14F-4D97-AF65-F5344CB8AC3E}">
        <p14:creationId xmlns:p14="http://schemas.microsoft.com/office/powerpoint/2010/main" val="386805650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845BCC-3AD4-4B6E-6725-970D4182986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0A00D99F-9AF5-1F7C-8AB7-62CF71D3C055}"/>
              </a:ext>
            </a:extLst>
          </p:cNvPr>
          <p:cNvSpPr>
            <a:spLocks noGrp="1"/>
          </p:cNvSpPr>
          <p:nvPr>
            <p:ph type="title"/>
          </p:nvPr>
        </p:nvSpPr>
        <p:spPr/>
        <p:txBody>
          <a:bodyPr/>
          <a:lstStyle/>
          <a:p>
            <a:r>
              <a:rPr lang="en-US" altLang="zh-CN" dirty="0"/>
              <a:t>8.1</a:t>
            </a:r>
            <a:r>
              <a:rPr lang="zh-CN" altLang="en-US" dirty="0"/>
              <a:t>　</a:t>
            </a:r>
            <a:r>
              <a:rPr lang="en-US" altLang="zh-CN" dirty="0"/>
              <a:t>AIGC </a:t>
            </a:r>
            <a:r>
              <a:rPr lang="zh-CN" altLang="en-US" dirty="0"/>
              <a:t>基础　 </a:t>
            </a:r>
          </a:p>
        </p:txBody>
      </p:sp>
      <p:sp>
        <p:nvSpPr>
          <p:cNvPr id="5" name="文本占位符 4">
            <a:extLst>
              <a:ext uri="{FF2B5EF4-FFF2-40B4-BE49-F238E27FC236}">
                <a16:creationId xmlns:a16="http://schemas.microsoft.com/office/drawing/2014/main" id="{B2774156-4886-F226-929B-4975D5365AE6}"/>
              </a:ext>
            </a:extLst>
          </p:cNvPr>
          <p:cNvSpPr>
            <a:spLocks noGrp="1"/>
          </p:cNvSpPr>
          <p:nvPr>
            <p:ph type="body" sz="quarter" idx="10"/>
          </p:nvPr>
        </p:nvSpPr>
        <p:spPr>
          <a:xfrm>
            <a:off x="316702" y="2565896"/>
            <a:ext cx="11558585" cy="2243050"/>
          </a:xfrm>
        </p:spPr>
        <p:txBody>
          <a:bodyPr/>
          <a:lstStyle/>
          <a:p>
            <a:r>
              <a:rPr lang="en-US" altLang="zh-CN" dirty="0"/>
              <a:t>8.1.2</a:t>
            </a:r>
            <a:r>
              <a:rPr lang="zh-CN" altLang="en-US" dirty="0"/>
              <a:t>　</a:t>
            </a:r>
            <a:r>
              <a:rPr lang="en-US" altLang="zh-CN" dirty="0"/>
              <a:t>AIGC</a:t>
            </a:r>
            <a:r>
              <a:rPr lang="zh-CN" altLang="en-US" dirty="0"/>
              <a:t>的主要类别</a:t>
            </a:r>
            <a:endParaRPr lang="en-US" altLang="zh-CN" dirty="0"/>
          </a:p>
          <a:p>
            <a:r>
              <a:rPr lang="en-US" altLang="zh-CN" dirty="0"/>
              <a:t>2. </a:t>
            </a:r>
            <a:r>
              <a:rPr lang="zh-CN" altLang="en-US" dirty="0"/>
              <a:t>图像生成</a:t>
            </a:r>
            <a:endParaRPr lang="en-US" altLang="zh-CN" dirty="0"/>
          </a:p>
          <a:p>
            <a:r>
              <a:rPr lang="zh-CN" altLang="en-US" dirty="0"/>
              <a:t>图像生成是</a:t>
            </a:r>
            <a:r>
              <a:rPr lang="en-US" altLang="zh-CN" dirty="0"/>
              <a:t>AIGC</a:t>
            </a:r>
            <a:r>
              <a:rPr lang="zh-CN" altLang="en-US" dirty="0"/>
              <a:t>的一大亮点，其主要用武之地涵盖风格迁移、条件生成、图像修复与增强等方面。</a:t>
            </a:r>
          </a:p>
        </p:txBody>
      </p:sp>
    </p:spTree>
    <p:extLst>
      <p:ext uri="{BB962C8B-B14F-4D97-AF65-F5344CB8AC3E}">
        <p14:creationId xmlns:p14="http://schemas.microsoft.com/office/powerpoint/2010/main" val="186528681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994C62-6730-377F-E8C3-AF5AE5CE009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88257F97-18BB-27AC-BC23-F3DA47E75F1A}"/>
              </a:ext>
            </a:extLst>
          </p:cNvPr>
          <p:cNvSpPr>
            <a:spLocks noGrp="1"/>
          </p:cNvSpPr>
          <p:nvPr>
            <p:ph type="title"/>
          </p:nvPr>
        </p:nvSpPr>
        <p:spPr/>
        <p:txBody>
          <a:bodyPr/>
          <a:lstStyle/>
          <a:p>
            <a:r>
              <a:rPr lang="en-US" altLang="zh-CN" dirty="0"/>
              <a:t>8.1</a:t>
            </a:r>
            <a:r>
              <a:rPr lang="zh-CN" altLang="en-US" dirty="0"/>
              <a:t>　</a:t>
            </a:r>
            <a:r>
              <a:rPr lang="en-US" altLang="zh-CN" dirty="0"/>
              <a:t>AIGC </a:t>
            </a:r>
            <a:r>
              <a:rPr lang="zh-CN" altLang="en-US" dirty="0"/>
              <a:t>基础　 </a:t>
            </a:r>
          </a:p>
        </p:txBody>
      </p:sp>
      <p:sp>
        <p:nvSpPr>
          <p:cNvPr id="5" name="文本占位符 4">
            <a:extLst>
              <a:ext uri="{FF2B5EF4-FFF2-40B4-BE49-F238E27FC236}">
                <a16:creationId xmlns:a16="http://schemas.microsoft.com/office/drawing/2014/main" id="{7BAC4432-7BE2-A610-5BF4-B6677C629550}"/>
              </a:ext>
            </a:extLst>
          </p:cNvPr>
          <p:cNvSpPr>
            <a:spLocks noGrp="1"/>
          </p:cNvSpPr>
          <p:nvPr>
            <p:ph type="body" sz="quarter" idx="10"/>
          </p:nvPr>
        </p:nvSpPr>
        <p:spPr>
          <a:xfrm>
            <a:off x="316702" y="2565896"/>
            <a:ext cx="11558585" cy="2243050"/>
          </a:xfrm>
        </p:spPr>
        <p:txBody>
          <a:bodyPr/>
          <a:lstStyle/>
          <a:p>
            <a:r>
              <a:rPr lang="en-US" altLang="zh-CN" dirty="0"/>
              <a:t>8.1.2</a:t>
            </a:r>
            <a:r>
              <a:rPr lang="zh-CN" altLang="en-US" dirty="0"/>
              <a:t>　</a:t>
            </a:r>
            <a:r>
              <a:rPr lang="en-US" altLang="zh-CN" dirty="0"/>
              <a:t>AIGC</a:t>
            </a:r>
            <a:r>
              <a:rPr lang="zh-CN" altLang="en-US" dirty="0"/>
              <a:t>的主要类别</a:t>
            </a:r>
            <a:endParaRPr lang="en-US" altLang="zh-CN" dirty="0"/>
          </a:p>
          <a:p>
            <a:r>
              <a:rPr lang="en-US" altLang="zh-CN" dirty="0"/>
              <a:t>3. </a:t>
            </a:r>
            <a:r>
              <a:rPr lang="zh-CN" altLang="en-US" dirty="0"/>
              <a:t>音频生成</a:t>
            </a:r>
            <a:endParaRPr lang="en-US" altLang="zh-CN" dirty="0"/>
          </a:p>
          <a:p>
            <a:r>
              <a:rPr lang="zh-CN" altLang="en-US" dirty="0"/>
              <a:t>音频领域的</a:t>
            </a:r>
            <a:r>
              <a:rPr lang="en-US" altLang="zh-CN" dirty="0"/>
              <a:t>AIGC</a:t>
            </a:r>
            <a:r>
              <a:rPr lang="zh-CN" altLang="en-US" dirty="0"/>
              <a:t>同样丰富多彩，常用的音频生成方式有音乐创作、语音合成、音效生成等几种。</a:t>
            </a:r>
          </a:p>
        </p:txBody>
      </p:sp>
    </p:spTree>
    <p:extLst>
      <p:ext uri="{BB962C8B-B14F-4D97-AF65-F5344CB8AC3E}">
        <p14:creationId xmlns:p14="http://schemas.microsoft.com/office/powerpoint/2010/main" val="10876971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36B21C-C350-7D9B-DA56-D6B7B876984C}"/>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DED20204-2F37-6E36-714E-78450F6E4C84}"/>
              </a:ext>
            </a:extLst>
          </p:cNvPr>
          <p:cNvSpPr>
            <a:spLocks noGrp="1"/>
          </p:cNvSpPr>
          <p:nvPr>
            <p:ph type="title"/>
          </p:nvPr>
        </p:nvSpPr>
        <p:spPr/>
        <p:txBody>
          <a:bodyPr/>
          <a:lstStyle/>
          <a:p>
            <a:r>
              <a:rPr lang="en-US" altLang="zh-CN" dirty="0"/>
              <a:t>8.1</a:t>
            </a:r>
            <a:r>
              <a:rPr lang="zh-CN" altLang="en-US" dirty="0"/>
              <a:t>　</a:t>
            </a:r>
            <a:r>
              <a:rPr lang="en-US" altLang="zh-CN" dirty="0"/>
              <a:t>AIGC </a:t>
            </a:r>
            <a:r>
              <a:rPr lang="zh-CN" altLang="en-US" dirty="0"/>
              <a:t>基础　 </a:t>
            </a:r>
          </a:p>
        </p:txBody>
      </p:sp>
      <p:sp>
        <p:nvSpPr>
          <p:cNvPr id="5" name="文本占位符 4">
            <a:extLst>
              <a:ext uri="{FF2B5EF4-FFF2-40B4-BE49-F238E27FC236}">
                <a16:creationId xmlns:a16="http://schemas.microsoft.com/office/drawing/2014/main" id="{07B08900-1CD1-CAF9-8CAC-DA6DA0DD76E0}"/>
              </a:ext>
            </a:extLst>
          </p:cNvPr>
          <p:cNvSpPr>
            <a:spLocks noGrp="1"/>
          </p:cNvSpPr>
          <p:nvPr>
            <p:ph type="body" sz="quarter" idx="10"/>
          </p:nvPr>
        </p:nvSpPr>
        <p:spPr>
          <a:xfrm>
            <a:off x="316702" y="2565896"/>
            <a:ext cx="11558585" cy="2243050"/>
          </a:xfrm>
        </p:spPr>
        <p:txBody>
          <a:bodyPr/>
          <a:lstStyle/>
          <a:p>
            <a:r>
              <a:rPr lang="en-US" altLang="zh-CN" dirty="0"/>
              <a:t>8.1.2</a:t>
            </a:r>
            <a:r>
              <a:rPr lang="zh-CN" altLang="en-US" dirty="0"/>
              <a:t>　</a:t>
            </a:r>
            <a:r>
              <a:rPr lang="en-US" altLang="zh-CN" dirty="0"/>
              <a:t>AIGC</a:t>
            </a:r>
            <a:r>
              <a:rPr lang="zh-CN" altLang="en-US" dirty="0"/>
              <a:t>的主要类别</a:t>
            </a:r>
            <a:endParaRPr lang="en-US" altLang="zh-CN" dirty="0"/>
          </a:p>
          <a:p>
            <a:r>
              <a:rPr lang="en-US" altLang="zh-CN" dirty="0"/>
              <a:t>4. </a:t>
            </a:r>
            <a:r>
              <a:rPr lang="zh-CN" altLang="en-US" dirty="0"/>
              <a:t>视频生成</a:t>
            </a:r>
            <a:endParaRPr lang="en-US" altLang="zh-CN" dirty="0"/>
          </a:p>
          <a:p>
            <a:r>
              <a:rPr lang="zh-CN" altLang="en-US" dirty="0"/>
              <a:t>视频生成是</a:t>
            </a:r>
            <a:r>
              <a:rPr lang="en-US" altLang="zh-CN" dirty="0"/>
              <a:t>AIGC</a:t>
            </a:r>
            <a:r>
              <a:rPr lang="zh-CN" altLang="en-US" dirty="0"/>
              <a:t>领域相对较新但发展迅猛的方向。目前，它已在短视频创作、动画制作、视频内容智能剪辑方面获得广泛应用。</a:t>
            </a:r>
          </a:p>
        </p:txBody>
      </p:sp>
    </p:spTree>
    <p:extLst>
      <p:ext uri="{BB962C8B-B14F-4D97-AF65-F5344CB8AC3E}">
        <p14:creationId xmlns:p14="http://schemas.microsoft.com/office/powerpoint/2010/main" val="241697356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0A04A1-8C43-96E3-D1B7-A23C3A04537B}"/>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25E75576-C003-5E41-1F04-8B68DDC1CC43}"/>
              </a:ext>
            </a:extLst>
          </p:cNvPr>
          <p:cNvSpPr>
            <a:spLocks noGrp="1"/>
          </p:cNvSpPr>
          <p:nvPr>
            <p:ph type="title"/>
          </p:nvPr>
        </p:nvSpPr>
        <p:spPr/>
        <p:txBody>
          <a:bodyPr/>
          <a:lstStyle/>
          <a:p>
            <a:r>
              <a:rPr lang="en-US" altLang="zh-CN" dirty="0"/>
              <a:t>2.1</a:t>
            </a:r>
            <a:r>
              <a:rPr lang="zh-CN" altLang="en-US" dirty="0"/>
              <a:t>　智能的相关概念　 </a:t>
            </a:r>
          </a:p>
        </p:txBody>
      </p:sp>
      <p:sp>
        <p:nvSpPr>
          <p:cNvPr id="5" name="文本占位符 4">
            <a:extLst>
              <a:ext uri="{FF2B5EF4-FFF2-40B4-BE49-F238E27FC236}">
                <a16:creationId xmlns:a16="http://schemas.microsoft.com/office/drawing/2014/main" id="{48DA390C-A44C-0771-3D00-07B909E64290}"/>
              </a:ext>
            </a:extLst>
          </p:cNvPr>
          <p:cNvSpPr>
            <a:spLocks noGrp="1"/>
          </p:cNvSpPr>
          <p:nvPr>
            <p:ph type="body" sz="quarter" idx="10"/>
          </p:nvPr>
        </p:nvSpPr>
        <p:spPr>
          <a:xfrm>
            <a:off x="316702" y="1457901"/>
            <a:ext cx="11558585" cy="4459041"/>
          </a:xfrm>
        </p:spPr>
        <p:txBody>
          <a:bodyPr/>
          <a:lstStyle/>
          <a:p>
            <a:r>
              <a:rPr lang="en-US" altLang="zh-CN" dirty="0"/>
              <a:t>2.1.4</a:t>
            </a:r>
            <a:r>
              <a:rPr lang="zh-CN" altLang="en-US" dirty="0"/>
              <a:t>　人工智能</a:t>
            </a:r>
          </a:p>
          <a:p>
            <a:r>
              <a:rPr lang="zh-CN" altLang="en-US" dirty="0"/>
              <a:t>有了人类智力、人类智慧、人类智能这些概念做基础，人工智能的概念就水到渠成了。宏观上说，人工智能是根据人类智能的启迪，在人造机器上所实现的人类智能。更具体地说，人工智能是指人造机器的这种能力：根据人类智慧所设工作框架提供的信息，在目标引导下去辨识问题、关联知识、通过主客交互生成智能、解决问题；如果求解问题的结果与预设目标存在明显误差，就把误差作为对工作框架信息的补充，据此去学习新知识，优化策略，改善效果；如果无论怎样优化都无法达到目标，就要求调整预设目标，然后重新求解，直至满意地解决问题。</a:t>
            </a:r>
          </a:p>
        </p:txBody>
      </p:sp>
    </p:spTree>
    <p:extLst>
      <p:ext uri="{BB962C8B-B14F-4D97-AF65-F5344CB8AC3E}">
        <p14:creationId xmlns:p14="http://schemas.microsoft.com/office/powerpoint/2010/main" val="149321031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C317C6-66BF-3E0C-F6A4-99781CCBD7B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8F9A8969-85CC-12B4-EAFF-743F08C9D40A}"/>
              </a:ext>
            </a:extLst>
          </p:cNvPr>
          <p:cNvSpPr>
            <a:spLocks noGrp="1"/>
          </p:cNvSpPr>
          <p:nvPr>
            <p:ph type="title"/>
          </p:nvPr>
        </p:nvSpPr>
        <p:spPr/>
        <p:txBody>
          <a:bodyPr/>
          <a:lstStyle/>
          <a:p>
            <a:r>
              <a:rPr lang="en-US" altLang="zh-CN" dirty="0"/>
              <a:t>8.1</a:t>
            </a:r>
            <a:r>
              <a:rPr lang="zh-CN" altLang="en-US" dirty="0"/>
              <a:t>　</a:t>
            </a:r>
            <a:r>
              <a:rPr lang="en-US" altLang="zh-CN" dirty="0"/>
              <a:t>AIGC </a:t>
            </a:r>
            <a:r>
              <a:rPr lang="zh-CN" altLang="en-US" dirty="0"/>
              <a:t>基础　 </a:t>
            </a:r>
          </a:p>
        </p:txBody>
      </p:sp>
      <p:sp>
        <p:nvSpPr>
          <p:cNvPr id="5" name="文本占位符 4">
            <a:extLst>
              <a:ext uri="{FF2B5EF4-FFF2-40B4-BE49-F238E27FC236}">
                <a16:creationId xmlns:a16="http://schemas.microsoft.com/office/drawing/2014/main" id="{261A5A39-8E06-F493-19E8-53B92A87FE57}"/>
              </a:ext>
            </a:extLst>
          </p:cNvPr>
          <p:cNvSpPr>
            <a:spLocks noGrp="1"/>
          </p:cNvSpPr>
          <p:nvPr>
            <p:ph type="body" sz="quarter" idx="10"/>
          </p:nvPr>
        </p:nvSpPr>
        <p:spPr>
          <a:xfrm>
            <a:off x="316702" y="903903"/>
            <a:ext cx="11558585" cy="5567037"/>
          </a:xfrm>
        </p:spPr>
        <p:txBody>
          <a:bodyPr/>
          <a:lstStyle/>
          <a:p>
            <a:r>
              <a:rPr lang="en-US" altLang="zh-CN" dirty="0"/>
              <a:t>8.1.3</a:t>
            </a:r>
            <a:r>
              <a:rPr lang="zh-CN" altLang="en-US" dirty="0"/>
              <a:t>　</a:t>
            </a:r>
            <a:r>
              <a:rPr lang="en-US" altLang="zh-CN" dirty="0"/>
              <a:t>AIGC</a:t>
            </a:r>
            <a:r>
              <a:rPr lang="zh-CN" altLang="en-US" dirty="0"/>
              <a:t>的技术引擎</a:t>
            </a:r>
            <a:r>
              <a:rPr lang="en-US" altLang="zh-CN" dirty="0"/>
              <a:t>——</a:t>
            </a:r>
            <a:r>
              <a:rPr lang="zh-CN" altLang="en-US" dirty="0"/>
              <a:t>大模型</a:t>
            </a:r>
            <a:endParaRPr lang="en-US" altLang="zh-CN" dirty="0"/>
          </a:p>
          <a:p>
            <a:r>
              <a:rPr lang="zh-CN" altLang="en-US" dirty="0"/>
              <a:t>大模型通常指的是大语言模型（</a:t>
            </a:r>
            <a:r>
              <a:rPr lang="en-US" altLang="zh-CN" dirty="0"/>
              <a:t>large language model</a:t>
            </a:r>
            <a:r>
              <a:rPr lang="zh-CN" altLang="en-US" dirty="0"/>
              <a:t>，</a:t>
            </a:r>
            <a:r>
              <a:rPr lang="en-US" altLang="zh-CN" dirty="0"/>
              <a:t>LLM</a:t>
            </a:r>
            <a:r>
              <a:rPr lang="zh-CN" altLang="en-US" dirty="0"/>
              <a:t>），它是建立在“</a:t>
            </a:r>
            <a:r>
              <a:rPr lang="en-US" altLang="zh-CN" dirty="0"/>
              <a:t>Transformer”</a:t>
            </a:r>
            <a:r>
              <a:rPr lang="zh-CN" altLang="en-US" dirty="0"/>
              <a:t>架构之上，使用海量数据（如互联网上的全部文本）进行训练的超大规模人工智能模型。</a:t>
            </a:r>
            <a:endParaRPr lang="en-US" altLang="zh-CN" dirty="0"/>
          </a:p>
          <a:p>
            <a:r>
              <a:rPr lang="zh-CN" altLang="en-US" dirty="0"/>
              <a:t>大模型的核心特点是：</a:t>
            </a:r>
            <a:endParaRPr lang="en-US" altLang="zh-CN" dirty="0"/>
          </a:p>
          <a:p>
            <a:pPr marL="1074738" indent="-342900">
              <a:buSzPct val="80000"/>
              <a:buFont typeface="Wingdings" panose="05000000000000000000" pitchFamily="2" charset="2"/>
              <a:buChar char="l"/>
            </a:pPr>
            <a:r>
              <a:rPr lang="zh-CN" altLang="en-US" dirty="0"/>
              <a:t>规模巨大，其参数动辄达百亿、千亿甚至万亿级别。</a:t>
            </a:r>
            <a:endParaRPr lang="en-US" altLang="zh-CN" dirty="0"/>
          </a:p>
          <a:p>
            <a:pPr marL="1074738" indent="-342900">
              <a:buSzPct val="80000"/>
              <a:buFont typeface="Wingdings" panose="05000000000000000000" pitchFamily="2" charset="2"/>
              <a:buChar char="l"/>
            </a:pPr>
            <a:r>
              <a:rPr lang="zh-CN" altLang="en-US" dirty="0"/>
              <a:t>能力通用，不再是“一个模型只做一件事”，而是通过预训练学到了通用的知识和逻辑推理能力。</a:t>
            </a:r>
            <a:endParaRPr lang="en-US" altLang="zh-CN" dirty="0"/>
          </a:p>
          <a:p>
            <a:pPr marL="1074738" indent="-342900">
              <a:buSzPct val="80000"/>
              <a:buFont typeface="Wingdings" panose="05000000000000000000" pitchFamily="2" charset="2"/>
              <a:buChar char="l"/>
            </a:pPr>
            <a:r>
              <a:rPr lang="zh-CN" altLang="en-US" dirty="0"/>
              <a:t>涌现能力强，当模型规模达到一定程度后，会“涌现”出在小模型上没有的复杂能力，如理解复杂指令、进行逻辑链推理、解决新问题等。</a:t>
            </a:r>
          </a:p>
        </p:txBody>
      </p:sp>
    </p:spTree>
    <p:extLst>
      <p:ext uri="{BB962C8B-B14F-4D97-AF65-F5344CB8AC3E}">
        <p14:creationId xmlns:p14="http://schemas.microsoft.com/office/powerpoint/2010/main" val="166685315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3020FD-B13A-7DB1-DB84-2BD1A6376B26}"/>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3D0D636-3FB8-70E4-D9F4-F19AC940B9F8}"/>
              </a:ext>
            </a:extLst>
          </p:cNvPr>
          <p:cNvSpPr>
            <a:spLocks noGrp="1"/>
          </p:cNvSpPr>
          <p:nvPr>
            <p:ph type="title"/>
          </p:nvPr>
        </p:nvSpPr>
        <p:spPr/>
        <p:txBody>
          <a:bodyPr/>
          <a:lstStyle/>
          <a:p>
            <a:r>
              <a:rPr lang="en-US" altLang="zh-CN" dirty="0"/>
              <a:t>8.2</a:t>
            </a:r>
            <a:r>
              <a:rPr lang="zh-CN" altLang="en-US" dirty="0"/>
              <a:t>　通用大模型的应用场景</a:t>
            </a:r>
          </a:p>
        </p:txBody>
      </p:sp>
      <p:sp>
        <p:nvSpPr>
          <p:cNvPr id="5" name="文本占位符 4">
            <a:extLst>
              <a:ext uri="{FF2B5EF4-FFF2-40B4-BE49-F238E27FC236}">
                <a16:creationId xmlns:a16="http://schemas.microsoft.com/office/drawing/2014/main" id="{956A9A33-0F5C-30DA-46C8-D7F9AA139C1E}"/>
              </a:ext>
            </a:extLst>
          </p:cNvPr>
          <p:cNvSpPr>
            <a:spLocks noGrp="1"/>
          </p:cNvSpPr>
          <p:nvPr>
            <p:ph type="body" sz="quarter" idx="10"/>
          </p:nvPr>
        </p:nvSpPr>
        <p:spPr>
          <a:xfrm>
            <a:off x="316702" y="1457902"/>
            <a:ext cx="11558585" cy="4459041"/>
          </a:xfrm>
        </p:spPr>
        <p:txBody>
          <a:bodyPr/>
          <a:lstStyle/>
          <a:p>
            <a:r>
              <a:rPr lang="en-US" altLang="zh-CN" dirty="0"/>
              <a:t>8.2.1</a:t>
            </a:r>
            <a:r>
              <a:rPr lang="zh-CN" altLang="en-US" dirty="0"/>
              <a:t>　自然语言处理领域</a:t>
            </a:r>
            <a:endParaRPr lang="en-US" altLang="zh-CN" dirty="0"/>
          </a:p>
          <a:p>
            <a:r>
              <a:rPr lang="en-US" altLang="zh-CN" dirty="0"/>
              <a:t>1. </a:t>
            </a:r>
            <a:r>
              <a:rPr lang="zh-CN" altLang="en-US" dirty="0"/>
              <a:t>智能客服与对话系统</a:t>
            </a:r>
          </a:p>
          <a:p>
            <a:r>
              <a:rPr lang="zh-CN" altLang="en-US" dirty="0"/>
              <a:t>大模型在智能客服领域的应用显著提升了客户服务的质量和效率。例如，某电商平台采用基于大模型的智能客服系统，能够准确理解客户的问题，无论是关于产品咨询、订单查询还是售后问题，都能快速给出准确、详细且人性化的回答。该系统利用大模型对海量的客服对话数据进行训练，使其具备了强大的语义理解和生成能力。据统计，该智能客服系统上线后，客户满意度提升了</a:t>
            </a:r>
            <a:r>
              <a:rPr lang="en-US" altLang="zh-CN" dirty="0"/>
              <a:t>30%</a:t>
            </a:r>
            <a:r>
              <a:rPr lang="zh-CN" altLang="en-US" dirty="0"/>
              <a:t>，人工客服的工作量减少了</a:t>
            </a:r>
            <a:r>
              <a:rPr lang="en-US" altLang="zh-CN" dirty="0"/>
              <a:t>50%</a:t>
            </a:r>
            <a:r>
              <a:rPr lang="zh-CN" altLang="en-US" dirty="0"/>
              <a:t>，大大降低了企业的运营成本。</a:t>
            </a:r>
          </a:p>
        </p:txBody>
      </p:sp>
    </p:spTree>
    <p:extLst>
      <p:ext uri="{BB962C8B-B14F-4D97-AF65-F5344CB8AC3E}">
        <p14:creationId xmlns:p14="http://schemas.microsoft.com/office/powerpoint/2010/main" val="11939654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233470-F158-8D7B-5566-F707E683DED4}"/>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7674A1A3-C78F-9337-DA89-C9797733059A}"/>
              </a:ext>
            </a:extLst>
          </p:cNvPr>
          <p:cNvSpPr>
            <a:spLocks noGrp="1"/>
          </p:cNvSpPr>
          <p:nvPr>
            <p:ph type="title"/>
          </p:nvPr>
        </p:nvSpPr>
        <p:spPr/>
        <p:txBody>
          <a:bodyPr/>
          <a:lstStyle/>
          <a:p>
            <a:r>
              <a:rPr lang="en-US" altLang="zh-CN" dirty="0"/>
              <a:t>8.2</a:t>
            </a:r>
            <a:r>
              <a:rPr lang="zh-CN" altLang="en-US" dirty="0"/>
              <a:t>　通用大模型的应用场景</a:t>
            </a:r>
          </a:p>
        </p:txBody>
      </p:sp>
      <p:sp>
        <p:nvSpPr>
          <p:cNvPr id="5" name="文本占位符 4">
            <a:extLst>
              <a:ext uri="{FF2B5EF4-FFF2-40B4-BE49-F238E27FC236}">
                <a16:creationId xmlns:a16="http://schemas.microsoft.com/office/drawing/2014/main" id="{8C021E7D-E817-0098-23A6-8E9ABA5DFF1E}"/>
              </a:ext>
            </a:extLst>
          </p:cNvPr>
          <p:cNvSpPr>
            <a:spLocks noGrp="1"/>
          </p:cNvSpPr>
          <p:nvPr>
            <p:ph type="body" sz="quarter" idx="10"/>
          </p:nvPr>
        </p:nvSpPr>
        <p:spPr>
          <a:xfrm>
            <a:off x="316702" y="1180903"/>
            <a:ext cx="11558585" cy="5013039"/>
          </a:xfrm>
        </p:spPr>
        <p:txBody>
          <a:bodyPr/>
          <a:lstStyle/>
          <a:p>
            <a:r>
              <a:rPr lang="en-US" altLang="zh-CN" dirty="0"/>
              <a:t>8.2.1</a:t>
            </a:r>
            <a:r>
              <a:rPr lang="zh-CN" altLang="en-US" dirty="0"/>
              <a:t>　自然语言处理领域</a:t>
            </a:r>
            <a:endParaRPr lang="en-US" altLang="zh-CN" dirty="0"/>
          </a:p>
          <a:p>
            <a:r>
              <a:rPr lang="en-US" altLang="zh-CN" dirty="0"/>
              <a:t>2. </a:t>
            </a:r>
            <a:r>
              <a:rPr lang="zh-CN" altLang="en-US" dirty="0"/>
              <a:t>机器翻译</a:t>
            </a:r>
          </a:p>
          <a:p>
            <a:r>
              <a:rPr lang="zh-CN" altLang="en-US" dirty="0"/>
              <a:t>大模型为机器翻译带来了新的突破。以谷歌翻译为例，其背后的大模型能够处理多种语言之间的翻译任务，不仅在常见语言对（如英语</a:t>
            </a:r>
            <a:r>
              <a:rPr lang="en-US" altLang="zh-CN" dirty="0"/>
              <a:t>-</a:t>
            </a:r>
            <a:r>
              <a:rPr lang="zh-CN" altLang="en-US" dirty="0"/>
              <a:t>中文、法语</a:t>
            </a:r>
            <a:r>
              <a:rPr lang="en-US" altLang="zh-CN" dirty="0"/>
              <a:t>-</a:t>
            </a:r>
            <a:r>
              <a:rPr lang="zh-CN" altLang="en-US" dirty="0"/>
              <a:t>德语等）的翻译上更加准确流畅，而且在一些小语种和低资源语言的翻译上也取得了显著进步。大模型通过学习大规模的平行语料库，能够捕捉到语言之间的细微差异和复杂的语法结构，从而生成更符合目标语言习惯的译文。一项研究表明，基于大模型的机器翻译系统在</a:t>
            </a:r>
            <a:r>
              <a:rPr lang="en-US" altLang="zh-CN" dirty="0"/>
              <a:t>BLEU</a:t>
            </a:r>
            <a:r>
              <a:rPr lang="zh-CN" altLang="en-US" dirty="0"/>
              <a:t>（双语互译质量评估辅助工具）得分上比传统机器翻译方法提高了</a:t>
            </a:r>
            <a:r>
              <a:rPr lang="en-US" altLang="zh-CN" dirty="0"/>
              <a:t>15%</a:t>
            </a:r>
            <a:r>
              <a:rPr lang="zh-CN" altLang="en-US" dirty="0"/>
              <a:t>～</a:t>
            </a:r>
            <a:r>
              <a:rPr lang="en-US" altLang="zh-CN" dirty="0"/>
              <a:t>20%</a:t>
            </a:r>
            <a:r>
              <a:rPr lang="zh-CN" altLang="en-US" dirty="0"/>
              <a:t>。</a:t>
            </a:r>
          </a:p>
        </p:txBody>
      </p:sp>
    </p:spTree>
    <p:extLst>
      <p:ext uri="{BB962C8B-B14F-4D97-AF65-F5344CB8AC3E}">
        <p14:creationId xmlns:p14="http://schemas.microsoft.com/office/powerpoint/2010/main" val="7084073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34E718-CDE9-3C4F-4BF6-7DCD325453CB}"/>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7334FF79-64C6-4283-D004-12484B50B4D0}"/>
              </a:ext>
            </a:extLst>
          </p:cNvPr>
          <p:cNvSpPr>
            <a:spLocks noGrp="1"/>
          </p:cNvSpPr>
          <p:nvPr>
            <p:ph type="title"/>
          </p:nvPr>
        </p:nvSpPr>
        <p:spPr/>
        <p:txBody>
          <a:bodyPr/>
          <a:lstStyle/>
          <a:p>
            <a:r>
              <a:rPr lang="en-US" altLang="zh-CN" dirty="0"/>
              <a:t>8.2</a:t>
            </a:r>
            <a:r>
              <a:rPr lang="zh-CN" altLang="en-US" dirty="0"/>
              <a:t>　通用大模型的应用场景</a:t>
            </a:r>
          </a:p>
        </p:txBody>
      </p:sp>
      <p:sp>
        <p:nvSpPr>
          <p:cNvPr id="5" name="文本占位符 4">
            <a:extLst>
              <a:ext uri="{FF2B5EF4-FFF2-40B4-BE49-F238E27FC236}">
                <a16:creationId xmlns:a16="http://schemas.microsoft.com/office/drawing/2014/main" id="{7F817EEB-E8E4-2A40-9E38-B780F62F5A05}"/>
              </a:ext>
            </a:extLst>
          </p:cNvPr>
          <p:cNvSpPr>
            <a:spLocks noGrp="1"/>
          </p:cNvSpPr>
          <p:nvPr>
            <p:ph type="body" sz="quarter" idx="10"/>
          </p:nvPr>
        </p:nvSpPr>
        <p:spPr>
          <a:xfrm>
            <a:off x="316702" y="1180903"/>
            <a:ext cx="11558585" cy="5013039"/>
          </a:xfrm>
        </p:spPr>
        <p:txBody>
          <a:bodyPr/>
          <a:lstStyle/>
          <a:p>
            <a:r>
              <a:rPr lang="en-US" altLang="zh-CN" dirty="0"/>
              <a:t>8.2.1</a:t>
            </a:r>
            <a:r>
              <a:rPr lang="zh-CN" altLang="en-US" dirty="0"/>
              <a:t>　自然语言处理领域</a:t>
            </a:r>
            <a:endParaRPr lang="en-US" altLang="zh-CN" dirty="0"/>
          </a:p>
          <a:p>
            <a:r>
              <a:rPr lang="en-US" altLang="zh-CN" dirty="0"/>
              <a:t>3. </a:t>
            </a:r>
            <a:r>
              <a:rPr lang="zh-CN" altLang="en-US" dirty="0"/>
              <a:t>文本生成与创作</a:t>
            </a:r>
          </a:p>
          <a:p>
            <a:r>
              <a:rPr lang="zh-CN" altLang="en-US" dirty="0"/>
              <a:t>在文本生成方面，大模型可以用于新闻报道、小说创作、广告文案撰写等。例如，</a:t>
            </a:r>
            <a:r>
              <a:rPr lang="en-US" altLang="zh-CN" dirty="0"/>
              <a:t>OpenAI</a:t>
            </a:r>
            <a:r>
              <a:rPr lang="zh-CN" altLang="en-US" dirty="0"/>
              <a:t>的</a:t>
            </a:r>
            <a:r>
              <a:rPr lang="en-US" altLang="zh-CN" dirty="0"/>
              <a:t>GPT</a:t>
            </a:r>
            <a:r>
              <a:rPr lang="zh-CN" altLang="en-US" dirty="0"/>
              <a:t>系列模型可以根据给定的主题和关键词生成高质量的文章。一些新闻机构尝试使用大模型来辅助撰写新闻稿件，尤其是对于一些数据密集型或重复性较高的新闻，如体育赛事报道、财经新闻等，通过大模型能够快速整合相关数据和信息，生成结构清晰、内容丰富的新闻文本，大大提高了新闻生产的效率。同时，在小说创作领域，也有作者利用大模型来激发灵感，生成故事大纲或部分情节，然后在此基础上做进一步的创作和完善。</a:t>
            </a:r>
          </a:p>
        </p:txBody>
      </p:sp>
    </p:spTree>
    <p:extLst>
      <p:ext uri="{BB962C8B-B14F-4D97-AF65-F5344CB8AC3E}">
        <p14:creationId xmlns:p14="http://schemas.microsoft.com/office/powerpoint/2010/main" val="271045674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EEAC0A-09B8-BD41-6BF8-284F7BF17683}"/>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BFD961B4-27FA-B00B-65C4-EFB19953A73C}"/>
              </a:ext>
            </a:extLst>
          </p:cNvPr>
          <p:cNvSpPr>
            <a:spLocks noGrp="1"/>
          </p:cNvSpPr>
          <p:nvPr>
            <p:ph type="title"/>
          </p:nvPr>
        </p:nvSpPr>
        <p:spPr/>
        <p:txBody>
          <a:bodyPr/>
          <a:lstStyle/>
          <a:p>
            <a:r>
              <a:rPr lang="en-US" altLang="zh-CN" dirty="0"/>
              <a:t>8.2</a:t>
            </a:r>
            <a:r>
              <a:rPr lang="zh-CN" altLang="en-US" dirty="0"/>
              <a:t>　通用大模型的应用场景</a:t>
            </a:r>
          </a:p>
        </p:txBody>
      </p:sp>
      <p:sp>
        <p:nvSpPr>
          <p:cNvPr id="5" name="文本占位符 4">
            <a:extLst>
              <a:ext uri="{FF2B5EF4-FFF2-40B4-BE49-F238E27FC236}">
                <a16:creationId xmlns:a16="http://schemas.microsoft.com/office/drawing/2014/main" id="{93A1E546-9623-7F55-3455-AA160198FC2C}"/>
              </a:ext>
            </a:extLst>
          </p:cNvPr>
          <p:cNvSpPr>
            <a:spLocks noGrp="1"/>
          </p:cNvSpPr>
          <p:nvPr>
            <p:ph type="body" sz="quarter" idx="10"/>
          </p:nvPr>
        </p:nvSpPr>
        <p:spPr>
          <a:xfrm>
            <a:off x="316702" y="1457903"/>
            <a:ext cx="11558585" cy="4459041"/>
          </a:xfrm>
        </p:spPr>
        <p:txBody>
          <a:bodyPr/>
          <a:lstStyle/>
          <a:p>
            <a:r>
              <a:rPr lang="en-US" altLang="zh-CN" dirty="0"/>
              <a:t>8.2.2</a:t>
            </a:r>
            <a:r>
              <a:rPr lang="zh-CN" altLang="en-US" dirty="0"/>
              <a:t>　计算机视觉领域</a:t>
            </a:r>
            <a:endParaRPr lang="en-US" altLang="zh-CN" dirty="0"/>
          </a:p>
          <a:p>
            <a:r>
              <a:rPr lang="en-US" altLang="zh-CN" dirty="0"/>
              <a:t>1. </a:t>
            </a:r>
            <a:r>
              <a:rPr lang="zh-CN" altLang="en-US" dirty="0"/>
              <a:t>图像识别与分类</a:t>
            </a:r>
          </a:p>
          <a:p>
            <a:r>
              <a:rPr lang="zh-CN" altLang="en-US" dirty="0"/>
              <a:t>大模型在图像识别与分类任务中表现出色。例如，在医学影像诊断中，大模型可以辅助医生对</a:t>
            </a:r>
            <a:r>
              <a:rPr lang="en-US" altLang="zh-CN" dirty="0"/>
              <a:t>X</a:t>
            </a:r>
            <a:r>
              <a:rPr lang="zh-CN" altLang="en-US" dirty="0"/>
              <a:t>光片、</a:t>
            </a:r>
            <a:r>
              <a:rPr lang="en-US" altLang="zh-CN" dirty="0"/>
              <a:t>CT</a:t>
            </a:r>
            <a:r>
              <a:rPr lang="zh-CN" altLang="en-US" dirty="0"/>
              <a:t>扫描图像、核磁共振图像等进行分析和诊断。通过对大量标注的医学影像数据进行训练，大模型能够识别出各种疾病的特征，如肿瘤、骨折、心血管疾病等，并给出初步的诊断建议。一项针对肺癌检测的研究表明，基于大模型的辅助诊断系统能够将肺癌的早期检测准确率提高</a:t>
            </a:r>
            <a:r>
              <a:rPr lang="en-US" altLang="zh-CN" dirty="0"/>
              <a:t>10%</a:t>
            </a:r>
            <a:r>
              <a:rPr lang="zh-CN" altLang="en-US" dirty="0"/>
              <a:t>～</a:t>
            </a:r>
            <a:r>
              <a:rPr lang="en-US" altLang="zh-CN" dirty="0"/>
              <a:t>15%</a:t>
            </a:r>
            <a:r>
              <a:rPr lang="zh-CN" altLang="en-US" dirty="0"/>
              <a:t>，为患者的早期治疗提供了有力支持。</a:t>
            </a:r>
          </a:p>
        </p:txBody>
      </p:sp>
    </p:spTree>
    <p:extLst>
      <p:ext uri="{BB962C8B-B14F-4D97-AF65-F5344CB8AC3E}">
        <p14:creationId xmlns:p14="http://schemas.microsoft.com/office/powerpoint/2010/main" val="18335845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3979B6-E187-5719-3A94-434D9E9C65FC}"/>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B9CF65D0-D431-9051-C626-EC1A5FEF57B1}"/>
              </a:ext>
            </a:extLst>
          </p:cNvPr>
          <p:cNvSpPr>
            <a:spLocks noGrp="1"/>
          </p:cNvSpPr>
          <p:nvPr>
            <p:ph type="title"/>
          </p:nvPr>
        </p:nvSpPr>
        <p:spPr/>
        <p:txBody>
          <a:bodyPr/>
          <a:lstStyle/>
          <a:p>
            <a:r>
              <a:rPr lang="en-US" altLang="zh-CN" dirty="0"/>
              <a:t>8.2</a:t>
            </a:r>
            <a:r>
              <a:rPr lang="zh-CN" altLang="en-US" dirty="0"/>
              <a:t>　通用大模型的应用场景</a:t>
            </a:r>
          </a:p>
        </p:txBody>
      </p:sp>
      <p:sp>
        <p:nvSpPr>
          <p:cNvPr id="5" name="文本占位符 4">
            <a:extLst>
              <a:ext uri="{FF2B5EF4-FFF2-40B4-BE49-F238E27FC236}">
                <a16:creationId xmlns:a16="http://schemas.microsoft.com/office/drawing/2014/main" id="{63E73FC4-0458-0F52-832C-31861BC26F88}"/>
              </a:ext>
            </a:extLst>
          </p:cNvPr>
          <p:cNvSpPr>
            <a:spLocks noGrp="1"/>
          </p:cNvSpPr>
          <p:nvPr>
            <p:ph type="body" sz="quarter" idx="10"/>
          </p:nvPr>
        </p:nvSpPr>
        <p:spPr>
          <a:xfrm>
            <a:off x="316702" y="1734902"/>
            <a:ext cx="11558585" cy="3905043"/>
          </a:xfrm>
        </p:spPr>
        <p:txBody>
          <a:bodyPr/>
          <a:lstStyle/>
          <a:p>
            <a:r>
              <a:rPr lang="en-US" altLang="zh-CN" dirty="0"/>
              <a:t>8.2.2</a:t>
            </a:r>
            <a:r>
              <a:rPr lang="zh-CN" altLang="en-US" dirty="0"/>
              <a:t>　计算机视觉领域</a:t>
            </a:r>
            <a:endParaRPr lang="en-US" altLang="zh-CN" dirty="0"/>
          </a:p>
          <a:p>
            <a:r>
              <a:rPr lang="en-US" altLang="zh-CN" dirty="0"/>
              <a:t>2. </a:t>
            </a:r>
            <a:r>
              <a:rPr lang="zh-CN" altLang="en-US" dirty="0"/>
              <a:t>目标检测与跟踪</a:t>
            </a:r>
          </a:p>
          <a:p>
            <a:r>
              <a:rPr lang="zh-CN" altLang="en-US" dirty="0"/>
              <a:t>在安防领域，大模型可用于目标检测与跟踪。例如，一些城市的智能安防系统采用大模型技术，能够实时检测、监控视频中的行人、车辆等目标，并对其进行跟踪和行为分析。当检测到异常行为（如人群聚集、车辆逆行等）时，系统会自动发出警报，提醒相关人员进行处理。这种基于大模型的安防系统大大提高了城市的安全管理水平，有效预防和打击了各类违法犯罪活动。</a:t>
            </a:r>
          </a:p>
        </p:txBody>
      </p:sp>
    </p:spTree>
    <p:extLst>
      <p:ext uri="{BB962C8B-B14F-4D97-AF65-F5344CB8AC3E}">
        <p14:creationId xmlns:p14="http://schemas.microsoft.com/office/powerpoint/2010/main" val="356510798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3B10BE-524F-43E1-BD4E-5BFE2E4071EA}"/>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0470613-B944-8649-63CA-F9DF93E118C8}"/>
              </a:ext>
            </a:extLst>
          </p:cNvPr>
          <p:cNvSpPr>
            <a:spLocks noGrp="1"/>
          </p:cNvSpPr>
          <p:nvPr>
            <p:ph type="title"/>
          </p:nvPr>
        </p:nvSpPr>
        <p:spPr/>
        <p:txBody>
          <a:bodyPr/>
          <a:lstStyle/>
          <a:p>
            <a:r>
              <a:rPr lang="en-US" altLang="zh-CN" dirty="0"/>
              <a:t>8.2</a:t>
            </a:r>
            <a:r>
              <a:rPr lang="zh-CN" altLang="en-US" dirty="0"/>
              <a:t>　通用大模型的应用场景</a:t>
            </a:r>
          </a:p>
        </p:txBody>
      </p:sp>
      <p:sp>
        <p:nvSpPr>
          <p:cNvPr id="5" name="文本占位符 4">
            <a:extLst>
              <a:ext uri="{FF2B5EF4-FFF2-40B4-BE49-F238E27FC236}">
                <a16:creationId xmlns:a16="http://schemas.microsoft.com/office/drawing/2014/main" id="{FB431427-DEAE-795C-B52C-1F8F5A864920}"/>
              </a:ext>
            </a:extLst>
          </p:cNvPr>
          <p:cNvSpPr>
            <a:spLocks noGrp="1"/>
          </p:cNvSpPr>
          <p:nvPr>
            <p:ph type="body" sz="quarter" idx="10"/>
          </p:nvPr>
        </p:nvSpPr>
        <p:spPr>
          <a:xfrm>
            <a:off x="316702" y="1734902"/>
            <a:ext cx="11558585" cy="3905043"/>
          </a:xfrm>
        </p:spPr>
        <p:txBody>
          <a:bodyPr/>
          <a:lstStyle/>
          <a:p>
            <a:r>
              <a:rPr lang="en-US" altLang="zh-CN" dirty="0"/>
              <a:t>8.2.2</a:t>
            </a:r>
            <a:r>
              <a:rPr lang="zh-CN" altLang="en-US" dirty="0"/>
              <a:t>　计算机视觉领域</a:t>
            </a:r>
            <a:endParaRPr lang="en-US" altLang="zh-CN" dirty="0"/>
          </a:p>
          <a:p>
            <a:r>
              <a:rPr lang="en-US" altLang="zh-CN" dirty="0"/>
              <a:t>3. </a:t>
            </a:r>
            <a:r>
              <a:rPr lang="zh-CN" altLang="en-US" dirty="0"/>
              <a:t>图像生成与风格迁移</a:t>
            </a:r>
          </a:p>
          <a:p>
            <a:r>
              <a:rPr lang="zh-CN" altLang="en-US" dirty="0"/>
              <a:t>大模型还可以用于图像生成和风格迁移。例如，一些图像编辑软件利用大模型，用户只需输入简单的文字描述，如“一幅海边日落的油画”，软件就能生成一幅符合描述的精美图像。此外，大模型还可以将一张图像的风格迁移到另一张图像上，创造出独特的艺术效果。这种技术在艺术创作、广告设计、游戏开发等领域有着广泛的应用前景，为设计师和艺术家提供了更多的创意工具和灵感来源。</a:t>
            </a:r>
          </a:p>
        </p:txBody>
      </p:sp>
    </p:spTree>
    <p:extLst>
      <p:ext uri="{BB962C8B-B14F-4D97-AF65-F5344CB8AC3E}">
        <p14:creationId xmlns:p14="http://schemas.microsoft.com/office/powerpoint/2010/main" val="31342902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5019A6-62B5-7EB3-B012-E867A571301A}"/>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A8628BEB-53C7-1663-01DF-37728C70BBE2}"/>
              </a:ext>
            </a:extLst>
          </p:cNvPr>
          <p:cNvSpPr>
            <a:spLocks noGrp="1"/>
          </p:cNvSpPr>
          <p:nvPr>
            <p:ph type="title"/>
          </p:nvPr>
        </p:nvSpPr>
        <p:spPr/>
        <p:txBody>
          <a:bodyPr/>
          <a:lstStyle/>
          <a:p>
            <a:r>
              <a:rPr lang="en-US" altLang="zh-CN" dirty="0"/>
              <a:t>8.2</a:t>
            </a:r>
            <a:r>
              <a:rPr lang="zh-CN" altLang="en-US" dirty="0"/>
              <a:t>　通用大模型的应用场景</a:t>
            </a:r>
          </a:p>
        </p:txBody>
      </p:sp>
      <p:sp>
        <p:nvSpPr>
          <p:cNvPr id="5" name="文本占位符 4">
            <a:extLst>
              <a:ext uri="{FF2B5EF4-FFF2-40B4-BE49-F238E27FC236}">
                <a16:creationId xmlns:a16="http://schemas.microsoft.com/office/drawing/2014/main" id="{EDA4EFDE-742E-92D4-2E0D-4A202B0A9B6A}"/>
              </a:ext>
            </a:extLst>
          </p:cNvPr>
          <p:cNvSpPr>
            <a:spLocks noGrp="1"/>
          </p:cNvSpPr>
          <p:nvPr>
            <p:ph type="body" sz="quarter" idx="10"/>
          </p:nvPr>
        </p:nvSpPr>
        <p:spPr>
          <a:xfrm>
            <a:off x="316702" y="2011901"/>
            <a:ext cx="11558585" cy="3351046"/>
          </a:xfrm>
        </p:spPr>
        <p:txBody>
          <a:bodyPr/>
          <a:lstStyle/>
          <a:p>
            <a:r>
              <a:rPr lang="en-US" altLang="zh-CN" dirty="0"/>
              <a:t>8.2.3</a:t>
            </a:r>
            <a:r>
              <a:rPr lang="zh-CN" altLang="en-US" dirty="0"/>
              <a:t>　个人处理日常工作</a:t>
            </a:r>
            <a:endParaRPr lang="en-US" altLang="zh-CN" dirty="0"/>
          </a:p>
          <a:p>
            <a:r>
              <a:rPr lang="zh-CN" altLang="en-US" dirty="0"/>
              <a:t>对于个人处理日常工作而言，通用大模型更是一款不可或缺的智能工具。在日常办公中，面对堆积如山的文档资料，通用大模型可以充当高效的文档整理助手。它能够快速识别文档的主题、关键内容以及格式规范，自动按照用户需求进行分类归档，大大节省了人工整理文档的时间与精力，使工作资料存放井井有条，用户查找所需文件时能够迅速定位。</a:t>
            </a:r>
          </a:p>
        </p:txBody>
      </p:sp>
    </p:spTree>
    <p:extLst>
      <p:ext uri="{BB962C8B-B14F-4D97-AF65-F5344CB8AC3E}">
        <p14:creationId xmlns:p14="http://schemas.microsoft.com/office/powerpoint/2010/main" val="147112966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3936A-AE28-D0C4-4020-A8475CF9F45E}"/>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602AD62-6DAC-B3A1-032E-5ED663D4918E}"/>
              </a:ext>
            </a:extLst>
          </p:cNvPr>
          <p:cNvSpPr>
            <a:spLocks noGrp="1"/>
          </p:cNvSpPr>
          <p:nvPr>
            <p:ph type="title"/>
          </p:nvPr>
        </p:nvSpPr>
        <p:spPr/>
        <p:txBody>
          <a:bodyPr/>
          <a:lstStyle/>
          <a:p>
            <a:r>
              <a:rPr lang="en-US" altLang="zh-CN" dirty="0"/>
              <a:t>8.2</a:t>
            </a:r>
            <a:r>
              <a:rPr lang="zh-CN" altLang="en-US" dirty="0"/>
              <a:t>　通用大模型的应用场景</a:t>
            </a:r>
          </a:p>
        </p:txBody>
      </p:sp>
      <p:sp>
        <p:nvSpPr>
          <p:cNvPr id="5" name="文本占位符 4">
            <a:extLst>
              <a:ext uri="{FF2B5EF4-FFF2-40B4-BE49-F238E27FC236}">
                <a16:creationId xmlns:a16="http://schemas.microsoft.com/office/drawing/2014/main" id="{C373F366-7975-EB45-EA3F-D386C8BA919B}"/>
              </a:ext>
            </a:extLst>
          </p:cNvPr>
          <p:cNvSpPr>
            <a:spLocks noGrp="1"/>
          </p:cNvSpPr>
          <p:nvPr>
            <p:ph type="body" sz="quarter" idx="10"/>
          </p:nvPr>
        </p:nvSpPr>
        <p:spPr>
          <a:xfrm>
            <a:off x="316702" y="2288900"/>
            <a:ext cx="11558585" cy="2797048"/>
          </a:xfrm>
        </p:spPr>
        <p:txBody>
          <a:bodyPr/>
          <a:lstStyle/>
          <a:p>
            <a:r>
              <a:rPr lang="en-US" altLang="zh-CN" dirty="0"/>
              <a:t>8.2.4</a:t>
            </a:r>
            <a:r>
              <a:rPr lang="zh-CN" altLang="en-US" dirty="0"/>
              <a:t>　知识图谱构建领域</a:t>
            </a:r>
            <a:endParaRPr lang="en-US" altLang="zh-CN" dirty="0"/>
          </a:p>
          <a:p>
            <a:r>
              <a:rPr lang="zh-CN" altLang="en-US" dirty="0"/>
              <a:t>在知识图谱构建领域，通用大模型发挥着无可替代的关键作用，如同一位卓越的知识架构师，搭建起连接人类知识宝库的桥梁。在当今数字化时代，信息呈爆炸式增长，知识碎片化现象愈发严重，如何从海量、多源、异构的数据中挖掘出有价值的知识，并构建成系统全面的知识网络，成为了各领域亟待解决的问题。</a:t>
            </a:r>
          </a:p>
        </p:txBody>
      </p:sp>
    </p:spTree>
    <p:extLst>
      <p:ext uri="{BB962C8B-B14F-4D97-AF65-F5344CB8AC3E}">
        <p14:creationId xmlns:p14="http://schemas.microsoft.com/office/powerpoint/2010/main" val="31721360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926742-0C99-09D7-BFD1-7882BF45AB5B}"/>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D4A5BE0D-7AA8-0BB5-F87F-CDD5CED3E3FB}"/>
              </a:ext>
            </a:extLst>
          </p:cNvPr>
          <p:cNvSpPr>
            <a:spLocks noGrp="1"/>
          </p:cNvSpPr>
          <p:nvPr>
            <p:ph type="title"/>
          </p:nvPr>
        </p:nvSpPr>
        <p:spPr/>
        <p:txBody>
          <a:bodyPr/>
          <a:lstStyle/>
          <a:p>
            <a:r>
              <a:rPr lang="en-US" altLang="zh-CN" dirty="0"/>
              <a:t>8.2</a:t>
            </a:r>
            <a:r>
              <a:rPr lang="zh-CN" altLang="en-US" dirty="0"/>
              <a:t>　通用大模型的应用场景</a:t>
            </a:r>
          </a:p>
        </p:txBody>
      </p:sp>
      <p:sp>
        <p:nvSpPr>
          <p:cNvPr id="5" name="文本占位符 4">
            <a:extLst>
              <a:ext uri="{FF2B5EF4-FFF2-40B4-BE49-F238E27FC236}">
                <a16:creationId xmlns:a16="http://schemas.microsoft.com/office/drawing/2014/main" id="{FCF31C8B-9545-A342-8492-C71124CAC733}"/>
              </a:ext>
            </a:extLst>
          </p:cNvPr>
          <p:cNvSpPr>
            <a:spLocks noGrp="1"/>
          </p:cNvSpPr>
          <p:nvPr>
            <p:ph type="body" sz="quarter" idx="10"/>
          </p:nvPr>
        </p:nvSpPr>
        <p:spPr>
          <a:xfrm>
            <a:off x="316702" y="2288900"/>
            <a:ext cx="11558585" cy="2797048"/>
          </a:xfrm>
        </p:spPr>
        <p:txBody>
          <a:bodyPr/>
          <a:lstStyle/>
          <a:p>
            <a:r>
              <a:rPr lang="en-US" altLang="zh-CN" dirty="0"/>
              <a:t>8.2.5</a:t>
            </a:r>
            <a:r>
              <a:rPr lang="zh-CN" altLang="en-US" dirty="0"/>
              <a:t>　情感分析与社交洞察领域</a:t>
            </a:r>
          </a:p>
          <a:p>
            <a:r>
              <a:rPr lang="zh-CN" altLang="en-US" dirty="0"/>
              <a:t>在情感分析与社交洞察领域，通用大模型成为洞察大众心理、把握社会舆情的得力工具。在社交媒体、网络论坛等数字化平台蓬勃发展的今天，每天都会产生海量的文本信息，这些信息背后蕴含着公众的、态度与意见，对于企业、政府等各类组织而言，精准解读这些信息具有极高的价值。</a:t>
            </a:r>
            <a:endParaRPr lang="en-US" altLang="zh-CN" dirty="0"/>
          </a:p>
        </p:txBody>
      </p:sp>
    </p:spTree>
    <p:extLst>
      <p:ext uri="{BB962C8B-B14F-4D97-AF65-F5344CB8AC3E}">
        <p14:creationId xmlns:p14="http://schemas.microsoft.com/office/powerpoint/2010/main" val="36988079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9A6DD6-DB27-60FF-4814-10AA420973C2}"/>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A05C2763-DDBD-5AE3-8F5D-0DBF34BBBAF9}"/>
              </a:ext>
            </a:extLst>
          </p:cNvPr>
          <p:cNvSpPr>
            <a:spLocks noGrp="1"/>
          </p:cNvSpPr>
          <p:nvPr>
            <p:ph type="title"/>
          </p:nvPr>
        </p:nvSpPr>
        <p:spPr/>
        <p:txBody>
          <a:bodyPr/>
          <a:lstStyle/>
          <a:p>
            <a:r>
              <a:rPr lang="en-US" altLang="zh-CN" dirty="0"/>
              <a:t>2.2</a:t>
            </a:r>
            <a:r>
              <a:rPr lang="zh-CN" altLang="en-US" dirty="0"/>
              <a:t>　信息的相关概念　 </a:t>
            </a:r>
          </a:p>
        </p:txBody>
      </p:sp>
      <p:sp>
        <p:nvSpPr>
          <p:cNvPr id="5" name="文本占位符 4">
            <a:extLst>
              <a:ext uri="{FF2B5EF4-FFF2-40B4-BE49-F238E27FC236}">
                <a16:creationId xmlns:a16="http://schemas.microsoft.com/office/drawing/2014/main" id="{8F135190-BEDF-06C9-CC40-FCFD53F943F1}"/>
              </a:ext>
            </a:extLst>
          </p:cNvPr>
          <p:cNvSpPr>
            <a:spLocks noGrp="1"/>
          </p:cNvSpPr>
          <p:nvPr>
            <p:ph type="body" sz="quarter" idx="10"/>
          </p:nvPr>
        </p:nvSpPr>
        <p:spPr>
          <a:xfrm>
            <a:off x="316702" y="2565896"/>
            <a:ext cx="11558585" cy="2243050"/>
          </a:xfrm>
        </p:spPr>
        <p:txBody>
          <a:bodyPr/>
          <a:lstStyle/>
          <a:p>
            <a:r>
              <a:rPr lang="en-US" altLang="zh-CN" dirty="0"/>
              <a:t>2.2.1</a:t>
            </a:r>
            <a:r>
              <a:rPr lang="zh-CN" altLang="en-US" dirty="0"/>
              <a:t>　客体信息</a:t>
            </a:r>
            <a:endParaRPr lang="en-US" altLang="zh-CN" dirty="0"/>
          </a:p>
          <a:p>
            <a:r>
              <a:rPr lang="zh-CN" altLang="en-US" dirty="0"/>
              <a:t>客体事物产生的“客体信息”是指“该客体事物所呈现的自身状态及其变化方式”的形式。它只与客体事物本身有关，而与认识主体的因素无关。因此，在哲学研究领域也把客体信息称为“本体论信息”。</a:t>
            </a:r>
          </a:p>
        </p:txBody>
      </p:sp>
    </p:spTree>
    <p:extLst>
      <p:ext uri="{BB962C8B-B14F-4D97-AF65-F5344CB8AC3E}">
        <p14:creationId xmlns:p14="http://schemas.microsoft.com/office/powerpoint/2010/main" val="5780348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D4C123-949C-83E6-2678-334A563277BC}"/>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EE7C102-4164-16C0-11D1-EE24FC04F238}"/>
              </a:ext>
            </a:extLst>
          </p:cNvPr>
          <p:cNvSpPr>
            <a:spLocks noGrp="1"/>
          </p:cNvSpPr>
          <p:nvPr>
            <p:ph type="title"/>
          </p:nvPr>
        </p:nvSpPr>
        <p:spPr/>
        <p:txBody>
          <a:bodyPr/>
          <a:lstStyle/>
          <a:p>
            <a:r>
              <a:rPr lang="en-US" altLang="zh-CN" dirty="0"/>
              <a:t>8.2</a:t>
            </a:r>
            <a:r>
              <a:rPr lang="zh-CN" altLang="en-US" dirty="0"/>
              <a:t>　通用大模型的应用场景</a:t>
            </a:r>
          </a:p>
        </p:txBody>
      </p:sp>
      <p:sp>
        <p:nvSpPr>
          <p:cNvPr id="5" name="文本占位符 4">
            <a:extLst>
              <a:ext uri="{FF2B5EF4-FFF2-40B4-BE49-F238E27FC236}">
                <a16:creationId xmlns:a16="http://schemas.microsoft.com/office/drawing/2014/main" id="{05252ED9-2159-9914-1FE0-F9969118E0C3}"/>
              </a:ext>
            </a:extLst>
          </p:cNvPr>
          <p:cNvSpPr>
            <a:spLocks noGrp="1"/>
          </p:cNvSpPr>
          <p:nvPr>
            <p:ph type="body" sz="quarter" idx="10"/>
          </p:nvPr>
        </p:nvSpPr>
        <p:spPr>
          <a:xfrm>
            <a:off x="316702" y="2288900"/>
            <a:ext cx="11558585" cy="2797048"/>
          </a:xfrm>
        </p:spPr>
        <p:txBody>
          <a:bodyPr/>
          <a:lstStyle/>
          <a:p>
            <a:r>
              <a:rPr lang="en-US" altLang="zh-CN" dirty="0"/>
              <a:t>8.2.6</a:t>
            </a:r>
            <a:r>
              <a:rPr lang="zh-CN" altLang="en-US" dirty="0"/>
              <a:t>　舆情监测领域</a:t>
            </a:r>
          </a:p>
          <a:p>
            <a:r>
              <a:rPr lang="zh-CN" altLang="en-US" dirty="0"/>
              <a:t>在舆情监测领域，政府部门借助通用大模型的情感分析能力，能够及时察觉社会热点事件引发的公众情绪波动，了解民生民意，为制定科学合理的公共政策提供依据。例如，在城市规划项目公示期间，通过分析市民在网络上的留言讨论，政府可以精准把握民众对项目的支持度、担忧点，进而优化规</a:t>
            </a:r>
            <a:endParaRPr lang="en-US" altLang="zh-CN" dirty="0"/>
          </a:p>
        </p:txBody>
      </p:sp>
    </p:spTree>
    <p:extLst>
      <p:ext uri="{BB962C8B-B14F-4D97-AF65-F5344CB8AC3E}">
        <p14:creationId xmlns:p14="http://schemas.microsoft.com/office/powerpoint/2010/main" val="264530296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9DB3BB-6D4B-66AA-A7D9-87C66E28677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1607FC89-A968-5AC1-77F4-11AE9827C4F8}"/>
              </a:ext>
            </a:extLst>
          </p:cNvPr>
          <p:cNvSpPr>
            <a:spLocks noGrp="1"/>
          </p:cNvSpPr>
          <p:nvPr>
            <p:ph type="title"/>
          </p:nvPr>
        </p:nvSpPr>
        <p:spPr/>
        <p:txBody>
          <a:bodyPr/>
          <a:lstStyle/>
          <a:p>
            <a:r>
              <a:rPr lang="en-US" altLang="zh-CN" dirty="0"/>
              <a:t>8.2</a:t>
            </a:r>
            <a:r>
              <a:rPr lang="zh-CN" altLang="en-US" dirty="0"/>
              <a:t>　通用大模型的应用场景</a:t>
            </a:r>
          </a:p>
        </p:txBody>
      </p:sp>
      <p:sp>
        <p:nvSpPr>
          <p:cNvPr id="5" name="文本占位符 4">
            <a:extLst>
              <a:ext uri="{FF2B5EF4-FFF2-40B4-BE49-F238E27FC236}">
                <a16:creationId xmlns:a16="http://schemas.microsoft.com/office/drawing/2014/main" id="{4ADB931A-AFA4-B5B4-D1AB-562E4CF654F5}"/>
              </a:ext>
            </a:extLst>
          </p:cNvPr>
          <p:cNvSpPr>
            <a:spLocks noGrp="1"/>
          </p:cNvSpPr>
          <p:nvPr>
            <p:ph type="body" sz="quarter" idx="10"/>
          </p:nvPr>
        </p:nvSpPr>
        <p:spPr>
          <a:xfrm>
            <a:off x="316702" y="2288900"/>
            <a:ext cx="11558585" cy="2797048"/>
          </a:xfrm>
        </p:spPr>
        <p:txBody>
          <a:bodyPr/>
          <a:lstStyle/>
          <a:p>
            <a:r>
              <a:rPr lang="en-US" altLang="zh-CN" dirty="0"/>
              <a:t>8.2.7</a:t>
            </a:r>
            <a:r>
              <a:rPr lang="zh-CN" altLang="en-US" dirty="0"/>
              <a:t>　通用大模型应用面临的挑战与未来发展趋势</a:t>
            </a:r>
          </a:p>
          <a:p>
            <a:r>
              <a:rPr lang="zh-CN" altLang="en-US" dirty="0"/>
              <a:t>大模型的训练需要大量的数据，其中可能包含用户的敏感信息。如何确保数据隐私和安全是大模型应用面临的重要挑战之一。一方面，需要加强数据加密、访问控制等技术手段，防止数据泄露；另一方面，也需要建立完善的数据隐私保护法律法规和伦理规范，保障用户的合法权益。</a:t>
            </a:r>
            <a:endParaRPr lang="en-US" altLang="zh-CN" dirty="0"/>
          </a:p>
        </p:txBody>
      </p:sp>
    </p:spTree>
    <p:extLst>
      <p:ext uri="{BB962C8B-B14F-4D97-AF65-F5344CB8AC3E}">
        <p14:creationId xmlns:p14="http://schemas.microsoft.com/office/powerpoint/2010/main" val="8319752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2A5910-2DD1-A094-18ED-778666F476C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ECE73F83-98C4-A223-12D5-F73C1DFF242B}"/>
              </a:ext>
            </a:extLst>
          </p:cNvPr>
          <p:cNvSpPr>
            <a:spLocks noGrp="1"/>
          </p:cNvSpPr>
          <p:nvPr>
            <p:ph type="title"/>
          </p:nvPr>
        </p:nvSpPr>
        <p:spPr/>
        <p:txBody>
          <a:bodyPr/>
          <a:lstStyle/>
          <a:p>
            <a:r>
              <a:rPr lang="en-US" altLang="zh-CN" dirty="0"/>
              <a:t>8.3</a:t>
            </a:r>
            <a:r>
              <a:rPr lang="zh-CN" altLang="en-US" dirty="0"/>
              <a:t>　行业大模型的应用场景</a:t>
            </a:r>
          </a:p>
        </p:txBody>
      </p:sp>
      <p:sp>
        <p:nvSpPr>
          <p:cNvPr id="5" name="文本占位符 4">
            <a:extLst>
              <a:ext uri="{FF2B5EF4-FFF2-40B4-BE49-F238E27FC236}">
                <a16:creationId xmlns:a16="http://schemas.microsoft.com/office/drawing/2014/main" id="{B09EA52C-18F0-FFAF-49B8-343C4894A0B7}"/>
              </a:ext>
            </a:extLst>
          </p:cNvPr>
          <p:cNvSpPr>
            <a:spLocks noGrp="1"/>
          </p:cNvSpPr>
          <p:nvPr>
            <p:ph type="body" sz="quarter" idx="10"/>
          </p:nvPr>
        </p:nvSpPr>
        <p:spPr>
          <a:xfrm>
            <a:off x="316702" y="1180905"/>
            <a:ext cx="11558585" cy="5013039"/>
          </a:xfrm>
        </p:spPr>
        <p:txBody>
          <a:bodyPr/>
          <a:lstStyle/>
          <a:p>
            <a:r>
              <a:rPr lang="en-US" altLang="zh-CN" dirty="0"/>
              <a:t>8.3.1</a:t>
            </a:r>
            <a:r>
              <a:rPr lang="zh-CN" altLang="en-US" dirty="0"/>
              <a:t>　医疗行业</a:t>
            </a:r>
            <a:endParaRPr lang="en-US" altLang="zh-CN" dirty="0"/>
          </a:p>
          <a:p>
            <a:r>
              <a:rPr lang="en-US" altLang="zh-CN" dirty="0"/>
              <a:t>1. </a:t>
            </a:r>
            <a:r>
              <a:rPr lang="zh-CN" altLang="en-US" dirty="0"/>
              <a:t>疾病诊断与辅助决策</a:t>
            </a:r>
          </a:p>
          <a:p>
            <a:r>
              <a:rPr lang="zh-CN" altLang="en-US" dirty="0"/>
              <a:t>在医疗领域，行业专用大模型可助力医生进行疾病诊断和辅助决策。例如，复旦大学附属肿瘤医院利用基于大量医学影像、病历数据及临床经验训练的大模型，当医生输入患者的</a:t>
            </a:r>
            <a:r>
              <a:rPr lang="en-US" altLang="zh-CN" dirty="0"/>
              <a:t>CT</a:t>
            </a:r>
            <a:r>
              <a:rPr lang="zh-CN" altLang="en-US" dirty="0"/>
              <a:t>影像和相关症状时，模型能够快速分析并提供可能的疾病诊断建议，包括肿瘤的类型、分期、位置等信息，准确率相较于传统方法提高了</a:t>
            </a:r>
            <a:r>
              <a:rPr lang="en-US" altLang="zh-CN" dirty="0"/>
              <a:t>15%</a:t>
            </a:r>
            <a:r>
              <a:rPr lang="zh-CN" altLang="en-US" dirty="0"/>
              <a:t>～</a:t>
            </a:r>
            <a:r>
              <a:rPr lang="en-US" altLang="zh-CN" dirty="0"/>
              <a:t>20%</a:t>
            </a:r>
            <a:r>
              <a:rPr lang="zh-CN" altLang="en-US" dirty="0"/>
              <a:t>。此外，模型还能结合患者的基因检测数据、家族病史等，为医生提供个性化的治疗方案推荐，如手术方式、化疗药物选择、放疗剂量等，帮助医生做出更精准的决策，提高治疗效果。</a:t>
            </a:r>
            <a:endParaRPr lang="en-US" altLang="zh-CN" dirty="0"/>
          </a:p>
        </p:txBody>
      </p:sp>
    </p:spTree>
    <p:extLst>
      <p:ext uri="{BB962C8B-B14F-4D97-AF65-F5344CB8AC3E}">
        <p14:creationId xmlns:p14="http://schemas.microsoft.com/office/powerpoint/2010/main" val="262417335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569F53-8E2E-7F50-F10F-A24FC864D5CD}"/>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E6232807-26C3-9E8B-9092-E8085AB4ED84}"/>
              </a:ext>
            </a:extLst>
          </p:cNvPr>
          <p:cNvSpPr>
            <a:spLocks noGrp="1"/>
          </p:cNvSpPr>
          <p:nvPr>
            <p:ph type="title"/>
          </p:nvPr>
        </p:nvSpPr>
        <p:spPr/>
        <p:txBody>
          <a:bodyPr/>
          <a:lstStyle/>
          <a:p>
            <a:r>
              <a:rPr lang="en-US" altLang="zh-CN" dirty="0"/>
              <a:t>8.3</a:t>
            </a:r>
            <a:r>
              <a:rPr lang="zh-CN" altLang="en-US" dirty="0"/>
              <a:t>　行业大模型的应用场景</a:t>
            </a:r>
          </a:p>
        </p:txBody>
      </p:sp>
      <p:sp>
        <p:nvSpPr>
          <p:cNvPr id="5" name="文本占位符 4">
            <a:extLst>
              <a:ext uri="{FF2B5EF4-FFF2-40B4-BE49-F238E27FC236}">
                <a16:creationId xmlns:a16="http://schemas.microsoft.com/office/drawing/2014/main" id="{0B5355B8-DA7D-CFB5-3E65-86BB937AD73F}"/>
              </a:ext>
            </a:extLst>
          </p:cNvPr>
          <p:cNvSpPr>
            <a:spLocks noGrp="1"/>
          </p:cNvSpPr>
          <p:nvPr>
            <p:ph type="body" sz="quarter" idx="10"/>
          </p:nvPr>
        </p:nvSpPr>
        <p:spPr>
          <a:xfrm>
            <a:off x="316702" y="1457904"/>
            <a:ext cx="11558585" cy="4459041"/>
          </a:xfrm>
        </p:spPr>
        <p:txBody>
          <a:bodyPr/>
          <a:lstStyle/>
          <a:p>
            <a:r>
              <a:rPr lang="en-US" altLang="zh-CN" dirty="0"/>
              <a:t>8.3.1</a:t>
            </a:r>
            <a:r>
              <a:rPr lang="zh-CN" altLang="en-US" dirty="0"/>
              <a:t>　医疗行业</a:t>
            </a:r>
            <a:endParaRPr lang="en-US" altLang="zh-CN" dirty="0"/>
          </a:p>
          <a:p>
            <a:r>
              <a:rPr lang="en-US" altLang="zh-CN" dirty="0"/>
              <a:t>2. </a:t>
            </a:r>
            <a:r>
              <a:rPr lang="zh-CN" altLang="en-US" dirty="0"/>
              <a:t>药物研发与临床试验</a:t>
            </a:r>
          </a:p>
          <a:p>
            <a:r>
              <a:rPr lang="zh-CN" altLang="en-US" dirty="0"/>
              <a:t>行业专用大模型在药物研发过程中发挥着重要作用。通过对海量的生物医学文献、化合物结构数据、临床试验数据等进行分析，模型可以预测化合物的活性、毒性和药代动力学特性，加速药物靶点的发现和化合物筛选。例如，某医药公司借助大模型，将药物研发前期的靶点筛选时间缩短了</a:t>
            </a:r>
            <a:r>
              <a:rPr lang="en-US" altLang="zh-CN" dirty="0"/>
              <a:t>30%</a:t>
            </a:r>
            <a:r>
              <a:rPr lang="zh-CN" altLang="en-US" dirty="0"/>
              <a:t>，同时提高了筛选出的潜在药物靶点的质量。在临床试验阶段，大模型可以优化患者招募流程，根据患者的病情、基因特征等信息，精准匹配适合的临床试验项目，提高临床试验的效率和成功率。</a:t>
            </a:r>
            <a:endParaRPr lang="en-US" altLang="zh-CN" dirty="0"/>
          </a:p>
        </p:txBody>
      </p:sp>
    </p:spTree>
    <p:extLst>
      <p:ext uri="{BB962C8B-B14F-4D97-AF65-F5344CB8AC3E}">
        <p14:creationId xmlns:p14="http://schemas.microsoft.com/office/powerpoint/2010/main" val="130330171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571FA9-98DC-6399-40DE-4222D0AD40A9}"/>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D8281CBB-FB76-2CEC-F535-ED22CA674B17}"/>
              </a:ext>
            </a:extLst>
          </p:cNvPr>
          <p:cNvSpPr>
            <a:spLocks noGrp="1"/>
          </p:cNvSpPr>
          <p:nvPr>
            <p:ph type="title"/>
          </p:nvPr>
        </p:nvSpPr>
        <p:spPr/>
        <p:txBody>
          <a:bodyPr/>
          <a:lstStyle/>
          <a:p>
            <a:r>
              <a:rPr lang="en-US" altLang="zh-CN" dirty="0"/>
              <a:t>8.3</a:t>
            </a:r>
            <a:r>
              <a:rPr lang="zh-CN" altLang="en-US" dirty="0"/>
              <a:t>　行业大模型的应用场景</a:t>
            </a:r>
          </a:p>
        </p:txBody>
      </p:sp>
      <p:sp>
        <p:nvSpPr>
          <p:cNvPr id="5" name="文本占位符 4">
            <a:extLst>
              <a:ext uri="{FF2B5EF4-FFF2-40B4-BE49-F238E27FC236}">
                <a16:creationId xmlns:a16="http://schemas.microsoft.com/office/drawing/2014/main" id="{7595EEA4-A50E-9AD3-3B24-AB11E1A36313}"/>
              </a:ext>
            </a:extLst>
          </p:cNvPr>
          <p:cNvSpPr>
            <a:spLocks noGrp="1"/>
          </p:cNvSpPr>
          <p:nvPr>
            <p:ph type="body" sz="quarter" idx="10"/>
          </p:nvPr>
        </p:nvSpPr>
        <p:spPr>
          <a:xfrm>
            <a:off x="316702" y="1734903"/>
            <a:ext cx="11558585" cy="3905043"/>
          </a:xfrm>
        </p:spPr>
        <p:txBody>
          <a:bodyPr/>
          <a:lstStyle/>
          <a:p>
            <a:r>
              <a:rPr lang="en-US" altLang="zh-CN" dirty="0"/>
              <a:t>8.3.1</a:t>
            </a:r>
            <a:r>
              <a:rPr lang="zh-CN" altLang="en-US" dirty="0"/>
              <a:t>　医疗行业</a:t>
            </a:r>
            <a:endParaRPr lang="en-US" altLang="zh-CN" dirty="0"/>
          </a:p>
          <a:p>
            <a:r>
              <a:rPr lang="en-US" altLang="zh-CN" dirty="0"/>
              <a:t>3. </a:t>
            </a:r>
            <a:r>
              <a:rPr lang="zh-CN" altLang="en-US" dirty="0"/>
              <a:t>医疗资源管理与优化</a:t>
            </a:r>
          </a:p>
          <a:p>
            <a:r>
              <a:rPr lang="zh-CN" altLang="en-US" dirty="0"/>
              <a:t>医疗机构常面临着复杂的医疗资源管理问题，行业专用大模型可提供有效的解决方案。大模型可以分析医院的历史就诊数据、床位使用情况、医护人员排班等信息，预测不同时间段的患者流量和医疗资源需求，从而优化床位分配、医护人员调度和医疗设备配置。例如，北京某知名医院应用大模型后，床位周转率提高了</a:t>
            </a:r>
            <a:r>
              <a:rPr lang="en-US" altLang="zh-CN" dirty="0"/>
              <a:t>25%</a:t>
            </a:r>
            <a:r>
              <a:rPr lang="zh-CN" altLang="en-US" dirty="0"/>
              <a:t>，患者等待时间平均缩短了</a:t>
            </a:r>
            <a:r>
              <a:rPr lang="en-US" altLang="zh-CN" dirty="0"/>
              <a:t>30</a:t>
            </a:r>
            <a:r>
              <a:rPr lang="zh-CN" altLang="en-US" dirty="0"/>
              <a:t>分钟，有效提升了医院的运营效率和患者满意度。</a:t>
            </a:r>
            <a:endParaRPr lang="en-US" altLang="zh-CN" dirty="0"/>
          </a:p>
        </p:txBody>
      </p:sp>
    </p:spTree>
    <p:extLst>
      <p:ext uri="{BB962C8B-B14F-4D97-AF65-F5344CB8AC3E}">
        <p14:creationId xmlns:p14="http://schemas.microsoft.com/office/powerpoint/2010/main" val="218971928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0EBA29-FFAD-164E-DAE5-A6A51B48F686}"/>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C0EFA0F9-2E95-8F5E-2BAA-5669FC762494}"/>
              </a:ext>
            </a:extLst>
          </p:cNvPr>
          <p:cNvSpPr>
            <a:spLocks noGrp="1"/>
          </p:cNvSpPr>
          <p:nvPr>
            <p:ph type="title"/>
          </p:nvPr>
        </p:nvSpPr>
        <p:spPr/>
        <p:txBody>
          <a:bodyPr/>
          <a:lstStyle/>
          <a:p>
            <a:r>
              <a:rPr lang="en-US" altLang="zh-CN" dirty="0"/>
              <a:t>8.3</a:t>
            </a:r>
            <a:r>
              <a:rPr lang="zh-CN" altLang="en-US" dirty="0"/>
              <a:t>　行业大模型的应用场景</a:t>
            </a:r>
          </a:p>
        </p:txBody>
      </p:sp>
      <p:sp>
        <p:nvSpPr>
          <p:cNvPr id="5" name="文本占位符 4">
            <a:extLst>
              <a:ext uri="{FF2B5EF4-FFF2-40B4-BE49-F238E27FC236}">
                <a16:creationId xmlns:a16="http://schemas.microsoft.com/office/drawing/2014/main" id="{6583A5CC-8AE5-A907-3D3C-D612E3EDB9DE}"/>
              </a:ext>
            </a:extLst>
          </p:cNvPr>
          <p:cNvSpPr>
            <a:spLocks noGrp="1"/>
          </p:cNvSpPr>
          <p:nvPr>
            <p:ph type="body" sz="quarter" idx="10"/>
          </p:nvPr>
        </p:nvSpPr>
        <p:spPr>
          <a:xfrm>
            <a:off x="316702" y="2288901"/>
            <a:ext cx="11558585" cy="2797048"/>
          </a:xfrm>
        </p:spPr>
        <p:txBody>
          <a:bodyPr/>
          <a:lstStyle/>
          <a:p>
            <a:r>
              <a:rPr lang="en-US" altLang="zh-CN" dirty="0"/>
              <a:t>8.3.2</a:t>
            </a:r>
            <a:r>
              <a:rPr lang="zh-CN" altLang="en-US" dirty="0"/>
              <a:t>　金融行业</a:t>
            </a:r>
            <a:endParaRPr lang="en-US" altLang="zh-CN" dirty="0"/>
          </a:p>
          <a:p>
            <a:r>
              <a:rPr lang="en-US" altLang="zh-CN" dirty="0"/>
              <a:t>1. </a:t>
            </a:r>
            <a:r>
              <a:rPr lang="zh-CN" altLang="en-US" dirty="0"/>
              <a:t>风险评估与信用评级</a:t>
            </a:r>
          </a:p>
          <a:p>
            <a:r>
              <a:rPr lang="zh-CN" altLang="en-US" dirty="0"/>
              <a:t>金融机构对风险的精准评估和信用评级至关重要，行业专用大模型为此提供了强大支持。银行可以利用大模型分析企业客户的财务报表、交易流水、行业动态、宏观经济数据等多维度信息，构建更全面、准确的风险评估模型。</a:t>
            </a:r>
            <a:endParaRPr lang="en-US" altLang="zh-CN" dirty="0"/>
          </a:p>
        </p:txBody>
      </p:sp>
    </p:spTree>
    <p:extLst>
      <p:ext uri="{BB962C8B-B14F-4D97-AF65-F5344CB8AC3E}">
        <p14:creationId xmlns:p14="http://schemas.microsoft.com/office/powerpoint/2010/main" val="401690605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2D4397-346D-9BD7-AAF8-E5E83DB52F9E}"/>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E4459B9C-25F3-858B-700C-C1C26B749B27}"/>
              </a:ext>
            </a:extLst>
          </p:cNvPr>
          <p:cNvSpPr>
            <a:spLocks noGrp="1"/>
          </p:cNvSpPr>
          <p:nvPr>
            <p:ph type="title"/>
          </p:nvPr>
        </p:nvSpPr>
        <p:spPr/>
        <p:txBody>
          <a:bodyPr/>
          <a:lstStyle/>
          <a:p>
            <a:r>
              <a:rPr lang="en-US" altLang="zh-CN" dirty="0"/>
              <a:t>8.3</a:t>
            </a:r>
            <a:r>
              <a:rPr lang="zh-CN" altLang="en-US" dirty="0"/>
              <a:t>　行业大模型的应用场景</a:t>
            </a:r>
          </a:p>
        </p:txBody>
      </p:sp>
      <p:sp>
        <p:nvSpPr>
          <p:cNvPr id="5" name="文本占位符 4">
            <a:extLst>
              <a:ext uri="{FF2B5EF4-FFF2-40B4-BE49-F238E27FC236}">
                <a16:creationId xmlns:a16="http://schemas.microsoft.com/office/drawing/2014/main" id="{2F40D867-3BA8-61A8-DE4F-EC6CA398967B}"/>
              </a:ext>
            </a:extLst>
          </p:cNvPr>
          <p:cNvSpPr>
            <a:spLocks noGrp="1"/>
          </p:cNvSpPr>
          <p:nvPr>
            <p:ph type="body" sz="quarter" idx="10"/>
          </p:nvPr>
        </p:nvSpPr>
        <p:spPr>
          <a:xfrm>
            <a:off x="316702" y="1180906"/>
            <a:ext cx="11558585" cy="5013039"/>
          </a:xfrm>
        </p:spPr>
        <p:txBody>
          <a:bodyPr/>
          <a:lstStyle/>
          <a:p>
            <a:r>
              <a:rPr lang="en-US" altLang="zh-CN" dirty="0"/>
              <a:t>8.3.2</a:t>
            </a:r>
            <a:r>
              <a:rPr lang="zh-CN" altLang="en-US" dirty="0"/>
              <a:t>　金融行业</a:t>
            </a:r>
            <a:endParaRPr lang="en-US" altLang="zh-CN" dirty="0"/>
          </a:p>
          <a:p>
            <a:r>
              <a:rPr lang="en-US" altLang="zh-CN" dirty="0"/>
              <a:t>2. </a:t>
            </a:r>
            <a:r>
              <a:rPr lang="zh-CN" altLang="en-US" dirty="0"/>
              <a:t>金融市场预测与交易策略</a:t>
            </a:r>
          </a:p>
          <a:p>
            <a:r>
              <a:rPr lang="zh-CN" altLang="en-US" dirty="0"/>
              <a:t>行业专用大模型在金融市场预测和交易策略制定方面具有一定潜力。通过对股票市场、债券市场、外汇市场等的历史数据、实时新闻舆情、宏观经济指标等进行深度学习，大模型可以捕捉市场趋势和波动规律，为投资者提供交易信号和策略建议。美国某金融集团利用大模型预测股票价格走势，在一年中，集团基于模型的交易策略取得了超过市场平均水平</a:t>
            </a:r>
            <a:r>
              <a:rPr lang="en-US" altLang="zh-CN" dirty="0"/>
              <a:t>10%</a:t>
            </a:r>
            <a:r>
              <a:rPr lang="zh-CN" altLang="en-US" dirty="0"/>
              <a:t>的收益率。然而，需要注意的是，金融市场的复杂性和不确定性使得模型预测结果仅作为参考，投资者仍需结合自身经验和风险承受能力进行决策。</a:t>
            </a:r>
            <a:endParaRPr lang="en-US" altLang="zh-CN" dirty="0"/>
          </a:p>
        </p:txBody>
      </p:sp>
    </p:spTree>
    <p:extLst>
      <p:ext uri="{BB962C8B-B14F-4D97-AF65-F5344CB8AC3E}">
        <p14:creationId xmlns:p14="http://schemas.microsoft.com/office/powerpoint/2010/main" val="42418695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ECDB73-E224-49AD-2FDC-EDF619F3D45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C0197D00-DBCD-6B12-A863-A875BE70BED2}"/>
              </a:ext>
            </a:extLst>
          </p:cNvPr>
          <p:cNvSpPr>
            <a:spLocks noGrp="1"/>
          </p:cNvSpPr>
          <p:nvPr>
            <p:ph type="title"/>
          </p:nvPr>
        </p:nvSpPr>
        <p:spPr/>
        <p:txBody>
          <a:bodyPr/>
          <a:lstStyle/>
          <a:p>
            <a:r>
              <a:rPr lang="en-US" altLang="zh-CN" dirty="0"/>
              <a:t>8.3</a:t>
            </a:r>
            <a:r>
              <a:rPr lang="zh-CN" altLang="en-US" dirty="0"/>
              <a:t>　行业大模型的应用场景</a:t>
            </a:r>
          </a:p>
        </p:txBody>
      </p:sp>
      <p:sp>
        <p:nvSpPr>
          <p:cNvPr id="5" name="文本占位符 4">
            <a:extLst>
              <a:ext uri="{FF2B5EF4-FFF2-40B4-BE49-F238E27FC236}">
                <a16:creationId xmlns:a16="http://schemas.microsoft.com/office/drawing/2014/main" id="{44FFAA78-60EE-201A-7428-1C9DEA296932}"/>
              </a:ext>
            </a:extLst>
          </p:cNvPr>
          <p:cNvSpPr>
            <a:spLocks noGrp="1"/>
          </p:cNvSpPr>
          <p:nvPr>
            <p:ph type="body" sz="quarter" idx="10"/>
          </p:nvPr>
        </p:nvSpPr>
        <p:spPr>
          <a:xfrm>
            <a:off x="316702" y="1457905"/>
            <a:ext cx="11558585" cy="4459041"/>
          </a:xfrm>
        </p:spPr>
        <p:txBody>
          <a:bodyPr/>
          <a:lstStyle/>
          <a:p>
            <a:r>
              <a:rPr lang="en-US" altLang="zh-CN" dirty="0"/>
              <a:t>8.3.2</a:t>
            </a:r>
            <a:r>
              <a:rPr lang="zh-CN" altLang="en-US" dirty="0"/>
              <a:t>　金融行业</a:t>
            </a:r>
            <a:endParaRPr lang="en-US" altLang="zh-CN" dirty="0"/>
          </a:p>
          <a:p>
            <a:r>
              <a:rPr lang="en-US" altLang="zh-CN" dirty="0"/>
              <a:t>3. </a:t>
            </a:r>
            <a:r>
              <a:rPr lang="zh-CN" altLang="en-US" dirty="0"/>
              <a:t>反欺诈与合规监测</a:t>
            </a:r>
          </a:p>
          <a:p>
            <a:r>
              <a:rPr lang="zh-CN" altLang="en-US" dirty="0"/>
              <a:t>金融行业面临着严峻的欺诈风险和合规监管要求，行业专用大模型可有效应对这些挑战。大模型可以实时监测金融交易数据，识别异常交易模式和潜在的欺诈行为，如信用卡欺诈、洗钱活动等。例如，中国银联的大模型通过分析用户的交易时间、地点、金额、交易对手等信息，能够及时发现可疑交易并发出预警。该大模型已成功阻止了多起欺诈交易，为公司和个人挽回了大量经济损失。同时，大模型还可用于金融机构的合规监测，确保业务操作符合法律法规和监管要求，从而降低合规风险。</a:t>
            </a:r>
            <a:endParaRPr lang="en-US" altLang="zh-CN" dirty="0"/>
          </a:p>
        </p:txBody>
      </p:sp>
    </p:spTree>
    <p:extLst>
      <p:ext uri="{BB962C8B-B14F-4D97-AF65-F5344CB8AC3E}">
        <p14:creationId xmlns:p14="http://schemas.microsoft.com/office/powerpoint/2010/main" val="27465419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B90E89-D3A9-6C51-5B06-B862496990F9}"/>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A15485ED-235A-6EF1-2FFF-968EE93F7FB3}"/>
              </a:ext>
            </a:extLst>
          </p:cNvPr>
          <p:cNvSpPr>
            <a:spLocks noGrp="1"/>
          </p:cNvSpPr>
          <p:nvPr>
            <p:ph type="title"/>
          </p:nvPr>
        </p:nvSpPr>
        <p:spPr/>
        <p:txBody>
          <a:bodyPr/>
          <a:lstStyle/>
          <a:p>
            <a:r>
              <a:rPr lang="en-US" altLang="zh-CN" dirty="0"/>
              <a:t>8.3</a:t>
            </a:r>
            <a:r>
              <a:rPr lang="zh-CN" altLang="en-US" dirty="0"/>
              <a:t>　行业大模型的应用场景</a:t>
            </a:r>
          </a:p>
        </p:txBody>
      </p:sp>
      <p:sp>
        <p:nvSpPr>
          <p:cNvPr id="5" name="文本占位符 4">
            <a:extLst>
              <a:ext uri="{FF2B5EF4-FFF2-40B4-BE49-F238E27FC236}">
                <a16:creationId xmlns:a16="http://schemas.microsoft.com/office/drawing/2014/main" id="{14F16D26-88DC-ADD2-0F39-A75356604B1F}"/>
              </a:ext>
            </a:extLst>
          </p:cNvPr>
          <p:cNvSpPr>
            <a:spLocks noGrp="1"/>
          </p:cNvSpPr>
          <p:nvPr>
            <p:ph type="body" sz="quarter" idx="10"/>
          </p:nvPr>
        </p:nvSpPr>
        <p:spPr>
          <a:xfrm>
            <a:off x="316702" y="1180907"/>
            <a:ext cx="11558585" cy="5013039"/>
          </a:xfrm>
        </p:spPr>
        <p:txBody>
          <a:bodyPr/>
          <a:lstStyle/>
          <a:p>
            <a:r>
              <a:rPr lang="en-US" altLang="zh-CN" dirty="0"/>
              <a:t>8.3.3</a:t>
            </a:r>
            <a:r>
              <a:rPr lang="zh-CN" altLang="en-US" dirty="0"/>
              <a:t>　教育行业</a:t>
            </a:r>
            <a:endParaRPr lang="en-US" altLang="zh-CN" dirty="0"/>
          </a:p>
          <a:p>
            <a:r>
              <a:rPr lang="en-US" altLang="zh-CN" dirty="0"/>
              <a:t>1. </a:t>
            </a:r>
            <a:r>
              <a:rPr lang="zh-CN" altLang="en-US" dirty="0"/>
              <a:t>个性化学习路径规划</a:t>
            </a:r>
          </a:p>
          <a:p>
            <a:r>
              <a:rPr lang="zh-CN" altLang="en-US" dirty="0"/>
              <a:t>教育行业专用大模型能够根据学生的个体差异，为其规划个性化的学习路径。在线教育平台可以利用大模型分析学生的学习成绩、学习习惯、兴趣爱好、学习进度等数据，为每个学生量身定制学习计划。例如，北京某网校利用大模型为一名数学成绩较好但英语较弱的学生，推荐更多适合其英语水平的学习资源，如基础语法课程、词汇练习、英语阅读材料等，并合理安排学习时间和顺序，使学生能够有针对性地提高英语能力。实践证明，采用个性化学习路径的学生，学习成绩提升速度比传统学习方式快</a:t>
            </a:r>
            <a:r>
              <a:rPr lang="en-US" altLang="zh-CN" dirty="0"/>
              <a:t>20%</a:t>
            </a:r>
            <a:r>
              <a:rPr lang="zh-CN" altLang="en-US" dirty="0"/>
              <a:t>～</a:t>
            </a:r>
            <a:r>
              <a:rPr lang="en-US" altLang="zh-CN" dirty="0"/>
              <a:t>30%</a:t>
            </a:r>
            <a:r>
              <a:rPr lang="zh-CN" altLang="en-US" dirty="0"/>
              <a:t>。</a:t>
            </a:r>
            <a:endParaRPr lang="en-US" altLang="zh-CN" dirty="0"/>
          </a:p>
        </p:txBody>
      </p:sp>
    </p:spTree>
    <p:extLst>
      <p:ext uri="{BB962C8B-B14F-4D97-AF65-F5344CB8AC3E}">
        <p14:creationId xmlns:p14="http://schemas.microsoft.com/office/powerpoint/2010/main" val="126888278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513445-ED53-F553-9077-329220ABD36C}"/>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C623DDEE-2ECD-BE34-210D-5704414E7BFD}"/>
              </a:ext>
            </a:extLst>
          </p:cNvPr>
          <p:cNvSpPr>
            <a:spLocks noGrp="1"/>
          </p:cNvSpPr>
          <p:nvPr>
            <p:ph type="title"/>
          </p:nvPr>
        </p:nvSpPr>
        <p:spPr/>
        <p:txBody>
          <a:bodyPr/>
          <a:lstStyle/>
          <a:p>
            <a:r>
              <a:rPr lang="en-US" altLang="zh-CN" dirty="0"/>
              <a:t>8.3</a:t>
            </a:r>
            <a:r>
              <a:rPr lang="zh-CN" altLang="en-US" dirty="0"/>
              <a:t>　行业大模型的应用场景</a:t>
            </a:r>
          </a:p>
        </p:txBody>
      </p:sp>
      <p:sp>
        <p:nvSpPr>
          <p:cNvPr id="5" name="文本占位符 4">
            <a:extLst>
              <a:ext uri="{FF2B5EF4-FFF2-40B4-BE49-F238E27FC236}">
                <a16:creationId xmlns:a16="http://schemas.microsoft.com/office/drawing/2014/main" id="{3DA83860-41AC-FC54-7954-6810AC64B2B4}"/>
              </a:ext>
            </a:extLst>
          </p:cNvPr>
          <p:cNvSpPr>
            <a:spLocks noGrp="1"/>
          </p:cNvSpPr>
          <p:nvPr>
            <p:ph type="body" sz="quarter" idx="10"/>
          </p:nvPr>
        </p:nvSpPr>
        <p:spPr>
          <a:xfrm>
            <a:off x="316702" y="1457906"/>
            <a:ext cx="11558585" cy="4459041"/>
          </a:xfrm>
        </p:spPr>
        <p:txBody>
          <a:bodyPr/>
          <a:lstStyle/>
          <a:p>
            <a:r>
              <a:rPr lang="en-US" altLang="zh-CN" dirty="0"/>
              <a:t>8.3.3</a:t>
            </a:r>
            <a:r>
              <a:rPr lang="zh-CN" altLang="en-US" dirty="0"/>
              <a:t>　教育行业</a:t>
            </a:r>
            <a:endParaRPr lang="en-US" altLang="zh-CN" dirty="0"/>
          </a:p>
          <a:p>
            <a:r>
              <a:rPr lang="en-US" altLang="zh-CN" dirty="0"/>
              <a:t>2. </a:t>
            </a:r>
            <a:r>
              <a:rPr lang="zh-CN" altLang="en-US" dirty="0"/>
              <a:t>智能教学辅导与答疑</a:t>
            </a:r>
          </a:p>
          <a:p>
            <a:r>
              <a:rPr lang="zh-CN" altLang="en-US" dirty="0"/>
              <a:t>教育行业的大模型可充当智能教学辅导助手，为学生提供实时的答疑和辅导服务。学生在学习过程中遇到问题时，可以通过平台向大模型提问，无论是数学难题、语文作文修改还是科学实验疑问，大模型都能快速给出详细、准确的解答和指导。例如，某作业平台的大模型在解答数学问题时，不仅会给出答案，还会展示多种解题思路和方法，帮助学生深入理解知识点。此外，大模型还能根据学生的提问和回答情况，自动调整辅导内容和难度，满足学生不断变化的学习需求。</a:t>
            </a:r>
            <a:endParaRPr lang="en-US" altLang="zh-CN" dirty="0"/>
          </a:p>
        </p:txBody>
      </p:sp>
    </p:spTree>
    <p:extLst>
      <p:ext uri="{BB962C8B-B14F-4D97-AF65-F5344CB8AC3E}">
        <p14:creationId xmlns:p14="http://schemas.microsoft.com/office/powerpoint/2010/main" val="41906795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A9F71-B758-9D07-E85C-2F73AA0F8CE4}"/>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1732BAC4-5A67-90FF-B74A-B06573076DC9}"/>
              </a:ext>
            </a:extLst>
          </p:cNvPr>
          <p:cNvSpPr>
            <a:spLocks noGrp="1"/>
          </p:cNvSpPr>
          <p:nvPr>
            <p:ph type="title"/>
          </p:nvPr>
        </p:nvSpPr>
        <p:spPr/>
        <p:txBody>
          <a:bodyPr/>
          <a:lstStyle/>
          <a:p>
            <a:r>
              <a:rPr lang="en-US" altLang="zh-CN" dirty="0"/>
              <a:t>2.2</a:t>
            </a:r>
            <a:r>
              <a:rPr lang="zh-CN" altLang="en-US" dirty="0"/>
              <a:t>　信息的相关概念　 </a:t>
            </a:r>
          </a:p>
        </p:txBody>
      </p:sp>
      <p:sp>
        <p:nvSpPr>
          <p:cNvPr id="5" name="文本占位符 4">
            <a:extLst>
              <a:ext uri="{FF2B5EF4-FFF2-40B4-BE49-F238E27FC236}">
                <a16:creationId xmlns:a16="http://schemas.microsoft.com/office/drawing/2014/main" id="{CB8E8B38-7FE2-19FE-C1DC-FD46A8531A85}"/>
              </a:ext>
            </a:extLst>
          </p:cNvPr>
          <p:cNvSpPr>
            <a:spLocks noGrp="1"/>
          </p:cNvSpPr>
          <p:nvPr>
            <p:ph type="body" sz="quarter" idx="10"/>
          </p:nvPr>
        </p:nvSpPr>
        <p:spPr>
          <a:xfrm>
            <a:off x="316702" y="1457901"/>
            <a:ext cx="11558585" cy="4459041"/>
          </a:xfrm>
        </p:spPr>
        <p:txBody>
          <a:bodyPr/>
          <a:lstStyle/>
          <a:p>
            <a:r>
              <a:rPr lang="en-US" altLang="zh-CN" dirty="0"/>
              <a:t>2.2.2</a:t>
            </a:r>
            <a:r>
              <a:rPr lang="zh-CN" altLang="en-US" dirty="0"/>
              <a:t>　感知信息</a:t>
            </a:r>
            <a:endParaRPr lang="en-US" altLang="zh-CN" dirty="0"/>
          </a:p>
          <a:p>
            <a:r>
              <a:rPr lang="zh-CN" altLang="en-US" dirty="0"/>
              <a:t>认识主体从客体信息所获得的感知信息，具有三个相辅相成的分量，即：</a:t>
            </a:r>
            <a:endParaRPr lang="en-US" altLang="zh-CN" dirty="0"/>
          </a:p>
          <a:p>
            <a:r>
              <a:rPr lang="zh-CN" altLang="en-US" dirty="0"/>
              <a:t>（ </a:t>
            </a:r>
            <a:r>
              <a:rPr lang="en-US" altLang="zh-CN" dirty="0"/>
              <a:t>1 </a:t>
            </a:r>
            <a:r>
              <a:rPr lang="zh-CN" altLang="en-US" dirty="0"/>
              <a:t>）由主体感觉器官所获得的关于客体状态及其变化方式的形式，称为“语法 信息”。</a:t>
            </a:r>
          </a:p>
          <a:p>
            <a:r>
              <a:rPr lang="zh-CN" altLang="en-US" dirty="0"/>
              <a:t>（ </a:t>
            </a:r>
            <a:r>
              <a:rPr lang="en-US" altLang="zh-CN" dirty="0"/>
              <a:t>2 </a:t>
            </a:r>
            <a:r>
              <a:rPr lang="zh-CN" altLang="en-US" dirty="0"/>
              <a:t>）由主体的目的检验功能所获得的关于客体对主体目标而言的效用，称为“语用信息”。</a:t>
            </a:r>
          </a:p>
          <a:p>
            <a:r>
              <a:rPr lang="zh-CN" altLang="en-US" dirty="0"/>
              <a:t>（ </a:t>
            </a:r>
            <a:r>
              <a:rPr lang="en-US" altLang="zh-CN" dirty="0"/>
              <a:t>3 </a:t>
            </a:r>
            <a:r>
              <a:rPr lang="zh-CN" altLang="en-US" dirty="0"/>
              <a:t>）由语法信息和语用信息组成的偶对映射生成的整体内容及其名称，称为“语义信息”。</a:t>
            </a:r>
          </a:p>
        </p:txBody>
      </p:sp>
    </p:spTree>
    <p:extLst>
      <p:ext uri="{BB962C8B-B14F-4D97-AF65-F5344CB8AC3E}">
        <p14:creationId xmlns:p14="http://schemas.microsoft.com/office/powerpoint/2010/main" val="30670609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72B96C-EB19-DD00-4715-FC27A4B831D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DB2BB33A-4390-A648-C405-F6B3865E244B}"/>
              </a:ext>
            </a:extLst>
          </p:cNvPr>
          <p:cNvSpPr>
            <a:spLocks noGrp="1"/>
          </p:cNvSpPr>
          <p:nvPr>
            <p:ph type="title"/>
          </p:nvPr>
        </p:nvSpPr>
        <p:spPr/>
        <p:txBody>
          <a:bodyPr/>
          <a:lstStyle/>
          <a:p>
            <a:r>
              <a:rPr lang="en-US" altLang="zh-CN" dirty="0"/>
              <a:t>8.3</a:t>
            </a:r>
            <a:r>
              <a:rPr lang="zh-CN" altLang="en-US" dirty="0"/>
              <a:t>　行业大模型的应用场景</a:t>
            </a:r>
          </a:p>
        </p:txBody>
      </p:sp>
      <p:sp>
        <p:nvSpPr>
          <p:cNvPr id="5" name="文本占位符 4">
            <a:extLst>
              <a:ext uri="{FF2B5EF4-FFF2-40B4-BE49-F238E27FC236}">
                <a16:creationId xmlns:a16="http://schemas.microsoft.com/office/drawing/2014/main" id="{248574C3-F7B8-322D-50A1-9E0766D8EEE8}"/>
              </a:ext>
            </a:extLst>
          </p:cNvPr>
          <p:cNvSpPr>
            <a:spLocks noGrp="1"/>
          </p:cNvSpPr>
          <p:nvPr>
            <p:ph type="body" sz="quarter" idx="10"/>
          </p:nvPr>
        </p:nvSpPr>
        <p:spPr>
          <a:xfrm>
            <a:off x="316702" y="1457906"/>
            <a:ext cx="11558585" cy="4459041"/>
          </a:xfrm>
        </p:spPr>
        <p:txBody>
          <a:bodyPr/>
          <a:lstStyle/>
          <a:p>
            <a:r>
              <a:rPr lang="en-US" altLang="zh-CN" dirty="0"/>
              <a:t>8.3.3</a:t>
            </a:r>
            <a:r>
              <a:rPr lang="zh-CN" altLang="en-US" dirty="0"/>
              <a:t>　教育行业</a:t>
            </a:r>
            <a:endParaRPr lang="en-US" altLang="zh-CN" dirty="0"/>
          </a:p>
          <a:p>
            <a:r>
              <a:rPr lang="en-US" altLang="zh-CN" dirty="0"/>
              <a:t>3. </a:t>
            </a:r>
            <a:r>
              <a:rPr lang="zh-CN" altLang="en-US" dirty="0"/>
              <a:t>教育资源智能生成与推荐</a:t>
            </a:r>
          </a:p>
          <a:p>
            <a:r>
              <a:rPr lang="zh-CN" altLang="en-US" dirty="0"/>
              <a:t>教师可以借助行业专用大模型生成高质量的教育资源，如课程课件、练习题、试卷等。教师只需输入课程主题、教学目标、学生年级等信息，大模型就能自动生成相应的教育资源，大大节省了教师的备课时间和精力。同时，大模型还能根据学生的学习情况和反馈，智能推荐适合的教育资源。例如，某互动教学大模型，当学生在某个知识点上掌握不牢固时，会推荐相关的练习题和拓展学习资料，帮助学生巩固知识，提高学习效果。</a:t>
            </a:r>
            <a:endParaRPr lang="en-US" altLang="zh-CN" dirty="0"/>
          </a:p>
        </p:txBody>
      </p:sp>
    </p:spTree>
    <p:extLst>
      <p:ext uri="{BB962C8B-B14F-4D97-AF65-F5344CB8AC3E}">
        <p14:creationId xmlns:p14="http://schemas.microsoft.com/office/powerpoint/2010/main" val="919435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E7CA8-048D-78DD-44B7-1065C4294D77}"/>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C0C3BE10-E350-8B6F-4FD4-E8D0134C81E1}"/>
              </a:ext>
            </a:extLst>
          </p:cNvPr>
          <p:cNvSpPr>
            <a:spLocks noGrp="1"/>
          </p:cNvSpPr>
          <p:nvPr>
            <p:ph type="title"/>
          </p:nvPr>
        </p:nvSpPr>
        <p:spPr/>
        <p:txBody>
          <a:bodyPr/>
          <a:lstStyle/>
          <a:p>
            <a:r>
              <a:rPr lang="en-US" altLang="zh-CN" dirty="0"/>
              <a:t>8.3</a:t>
            </a:r>
            <a:r>
              <a:rPr lang="zh-CN" altLang="en-US" dirty="0"/>
              <a:t>　行业大模型的应用场景</a:t>
            </a:r>
          </a:p>
        </p:txBody>
      </p:sp>
      <p:sp>
        <p:nvSpPr>
          <p:cNvPr id="5" name="文本占位符 4">
            <a:extLst>
              <a:ext uri="{FF2B5EF4-FFF2-40B4-BE49-F238E27FC236}">
                <a16:creationId xmlns:a16="http://schemas.microsoft.com/office/drawing/2014/main" id="{2BB33C96-D2C1-2910-3098-BE7640BD8BAA}"/>
              </a:ext>
            </a:extLst>
          </p:cNvPr>
          <p:cNvSpPr>
            <a:spLocks noGrp="1"/>
          </p:cNvSpPr>
          <p:nvPr>
            <p:ph type="body" sz="quarter" idx="10"/>
          </p:nvPr>
        </p:nvSpPr>
        <p:spPr>
          <a:xfrm>
            <a:off x="316702" y="1457907"/>
            <a:ext cx="11558585" cy="4459041"/>
          </a:xfrm>
        </p:spPr>
        <p:txBody>
          <a:bodyPr/>
          <a:lstStyle/>
          <a:p>
            <a:r>
              <a:rPr lang="en-US" altLang="zh-CN" dirty="0"/>
              <a:t>8.3.4</a:t>
            </a:r>
            <a:r>
              <a:rPr lang="zh-CN" altLang="en-US" dirty="0"/>
              <a:t>　制造业</a:t>
            </a:r>
            <a:endParaRPr lang="en-US" altLang="zh-CN" dirty="0"/>
          </a:p>
          <a:p>
            <a:r>
              <a:rPr lang="en-US" altLang="zh-CN" dirty="0"/>
              <a:t>1. </a:t>
            </a:r>
            <a:r>
              <a:rPr lang="zh-CN" altLang="en-US" dirty="0"/>
              <a:t>产品设计与创新</a:t>
            </a:r>
          </a:p>
          <a:p>
            <a:r>
              <a:rPr lang="zh-CN" altLang="en-US" dirty="0"/>
              <a:t>在制造业中，行业专用大模型可助力产品设计与创新。设计师可以将产品的功能需求、用户偏好、市场趋势、技术限制等信息输入大模型，模型能够生成多种创新的产品设计方案和概念模型。例如，国内某汽车制造企业利用大模型进行新车设计，模型结合了消费者对汽车外观、内饰、性能等方面的需求以及当前的汽车技术发展趋势，生成了多款具有前瞻性的设计方案，其中一款最终被采纳并投入生产，上市后受到了消费者的广泛好评，销量较同类车型提高了</a:t>
            </a:r>
            <a:r>
              <a:rPr lang="en-US" altLang="zh-CN" dirty="0"/>
              <a:t>20%</a:t>
            </a:r>
            <a:r>
              <a:rPr lang="zh-CN" altLang="en-US" dirty="0"/>
              <a:t>。</a:t>
            </a:r>
            <a:endParaRPr lang="en-US" altLang="zh-CN" dirty="0"/>
          </a:p>
        </p:txBody>
      </p:sp>
    </p:spTree>
    <p:extLst>
      <p:ext uri="{BB962C8B-B14F-4D97-AF65-F5344CB8AC3E}">
        <p14:creationId xmlns:p14="http://schemas.microsoft.com/office/powerpoint/2010/main" val="426557675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73310-3221-74F6-5204-E9FD9BFE013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DC6D06E-AAE9-3EA6-0F70-0B23CCFF66F6}"/>
              </a:ext>
            </a:extLst>
          </p:cNvPr>
          <p:cNvSpPr>
            <a:spLocks noGrp="1"/>
          </p:cNvSpPr>
          <p:nvPr>
            <p:ph type="title"/>
          </p:nvPr>
        </p:nvSpPr>
        <p:spPr/>
        <p:txBody>
          <a:bodyPr/>
          <a:lstStyle/>
          <a:p>
            <a:r>
              <a:rPr lang="en-US" altLang="zh-CN" dirty="0"/>
              <a:t>8.3</a:t>
            </a:r>
            <a:r>
              <a:rPr lang="zh-CN" altLang="en-US" dirty="0"/>
              <a:t>　行业大模型的应用场景</a:t>
            </a:r>
          </a:p>
        </p:txBody>
      </p:sp>
      <p:sp>
        <p:nvSpPr>
          <p:cNvPr id="5" name="文本占位符 4">
            <a:extLst>
              <a:ext uri="{FF2B5EF4-FFF2-40B4-BE49-F238E27FC236}">
                <a16:creationId xmlns:a16="http://schemas.microsoft.com/office/drawing/2014/main" id="{9B6E0193-006F-5A9E-A6CE-9B6154D2AABC}"/>
              </a:ext>
            </a:extLst>
          </p:cNvPr>
          <p:cNvSpPr>
            <a:spLocks noGrp="1"/>
          </p:cNvSpPr>
          <p:nvPr>
            <p:ph type="body" sz="quarter" idx="10"/>
          </p:nvPr>
        </p:nvSpPr>
        <p:spPr>
          <a:xfrm>
            <a:off x="316702" y="1180908"/>
            <a:ext cx="11558585" cy="5013039"/>
          </a:xfrm>
        </p:spPr>
        <p:txBody>
          <a:bodyPr/>
          <a:lstStyle/>
          <a:p>
            <a:r>
              <a:rPr lang="en-US" altLang="zh-CN" dirty="0"/>
              <a:t>8.3.4</a:t>
            </a:r>
            <a:r>
              <a:rPr lang="zh-CN" altLang="en-US" dirty="0"/>
              <a:t>　制造业</a:t>
            </a:r>
            <a:endParaRPr lang="en-US" altLang="zh-CN" dirty="0"/>
          </a:p>
          <a:p>
            <a:r>
              <a:rPr lang="en-US" altLang="zh-CN" dirty="0"/>
              <a:t>2. </a:t>
            </a:r>
            <a:r>
              <a:rPr lang="zh-CN" altLang="en-US" dirty="0"/>
              <a:t>生产过程优化与质量控制</a:t>
            </a:r>
          </a:p>
          <a:p>
            <a:r>
              <a:rPr lang="zh-CN" altLang="en-US" dirty="0"/>
              <a:t>行业专用大模型可对生产过程进行实时优化和质量控制。通过连接生产线上的各种传感器和设备，大模型能够实时采集和分析生产数据，如设备运行参数、生产工艺指标、产品质量检测数据等。当发现生产过程中的异常情况或质量问题时，大模型能够及时发出预警并提供优化建议。例如，某电子产品制造企业，在生产中用大模型监测电路板焊接过程中的温度、时间、电流等参数，一旦发现参数偏离标准范围，立即调整焊接设备的参数，确保产品质量稳定，相较传统生产方式，产品合格率提高了</a:t>
            </a:r>
            <a:r>
              <a:rPr lang="en-US" altLang="zh-CN" dirty="0"/>
              <a:t>15%</a:t>
            </a:r>
            <a:r>
              <a:rPr lang="zh-CN" altLang="en-US" dirty="0"/>
              <a:t>～</a:t>
            </a:r>
            <a:r>
              <a:rPr lang="en-US" altLang="zh-CN" dirty="0"/>
              <a:t>20%</a:t>
            </a:r>
            <a:r>
              <a:rPr lang="zh-CN" altLang="en-US" dirty="0"/>
              <a:t>。</a:t>
            </a:r>
            <a:endParaRPr lang="en-US" altLang="zh-CN" dirty="0"/>
          </a:p>
        </p:txBody>
      </p:sp>
    </p:spTree>
    <p:extLst>
      <p:ext uri="{BB962C8B-B14F-4D97-AF65-F5344CB8AC3E}">
        <p14:creationId xmlns:p14="http://schemas.microsoft.com/office/powerpoint/2010/main" val="246836577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48DE2B-4062-5965-9E12-3BF4E4607B6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A1573353-A1CE-FDB7-9978-815F557E3BED}"/>
              </a:ext>
            </a:extLst>
          </p:cNvPr>
          <p:cNvSpPr>
            <a:spLocks noGrp="1"/>
          </p:cNvSpPr>
          <p:nvPr>
            <p:ph type="title"/>
          </p:nvPr>
        </p:nvSpPr>
        <p:spPr/>
        <p:txBody>
          <a:bodyPr/>
          <a:lstStyle/>
          <a:p>
            <a:r>
              <a:rPr lang="en-US" altLang="zh-CN" dirty="0"/>
              <a:t>8.3</a:t>
            </a:r>
            <a:r>
              <a:rPr lang="zh-CN" altLang="en-US" dirty="0"/>
              <a:t>　行业大模型的应用场景</a:t>
            </a:r>
          </a:p>
        </p:txBody>
      </p:sp>
      <p:sp>
        <p:nvSpPr>
          <p:cNvPr id="5" name="文本占位符 4">
            <a:extLst>
              <a:ext uri="{FF2B5EF4-FFF2-40B4-BE49-F238E27FC236}">
                <a16:creationId xmlns:a16="http://schemas.microsoft.com/office/drawing/2014/main" id="{48399E67-CB9C-A0CE-9F1B-2EC86093AB0E}"/>
              </a:ext>
            </a:extLst>
          </p:cNvPr>
          <p:cNvSpPr>
            <a:spLocks noGrp="1"/>
          </p:cNvSpPr>
          <p:nvPr>
            <p:ph type="body" sz="quarter" idx="10"/>
          </p:nvPr>
        </p:nvSpPr>
        <p:spPr>
          <a:xfrm>
            <a:off x="316702" y="1180908"/>
            <a:ext cx="11558585" cy="5013039"/>
          </a:xfrm>
        </p:spPr>
        <p:txBody>
          <a:bodyPr/>
          <a:lstStyle/>
          <a:p>
            <a:r>
              <a:rPr lang="en-US" altLang="zh-CN" dirty="0"/>
              <a:t>8.3.4</a:t>
            </a:r>
            <a:r>
              <a:rPr lang="zh-CN" altLang="en-US" dirty="0"/>
              <a:t>　制造业</a:t>
            </a:r>
            <a:endParaRPr lang="en-US" altLang="zh-CN" dirty="0"/>
          </a:p>
          <a:p>
            <a:r>
              <a:rPr lang="en-US" altLang="zh-CN" dirty="0"/>
              <a:t>3. </a:t>
            </a:r>
            <a:r>
              <a:rPr lang="zh-CN" altLang="en-US" dirty="0"/>
              <a:t>供应链智能管理</a:t>
            </a:r>
          </a:p>
          <a:p>
            <a:r>
              <a:rPr lang="zh-CN" altLang="en-US" dirty="0"/>
              <a:t>制造业的供应链管理涉及众多环节和复杂的数据，行业专用大模型可实现供应链的智能化管理。大模型可以分析供应商的交货时间、产品质量、价格波动、物流运输情况等信息，预测供应链中的潜在风险和需求波动，优化采购计划、库存管理和生产调度。例如，国内某大型家电生产企业利用大模型对其供应链进行管理，根据模型预测的原材料价格上涨趋势，提前与供应商签订长期采购合同，锁定价格，降低了采购成本；同时，根据市场需求预测，合理调整生产计划和库存水平，减少了库存积压和缺货情况，提高了供应链的整体效率和灵活性。</a:t>
            </a:r>
            <a:endParaRPr lang="en-US" altLang="zh-CN" dirty="0"/>
          </a:p>
        </p:txBody>
      </p:sp>
    </p:spTree>
    <p:extLst>
      <p:ext uri="{BB962C8B-B14F-4D97-AF65-F5344CB8AC3E}">
        <p14:creationId xmlns:p14="http://schemas.microsoft.com/office/powerpoint/2010/main" val="36102359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1E6C7F-58D2-13C4-3624-2CE6A165B28B}"/>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8FD81A9-FF85-A7B6-99EA-240A98E7B755}"/>
              </a:ext>
            </a:extLst>
          </p:cNvPr>
          <p:cNvSpPr>
            <a:spLocks noGrp="1"/>
          </p:cNvSpPr>
          <p:nvPr>
            <p:ph type="title"/>
          </p:nvPr>
        </p:nvSpPr>
        <p:spPr/>
        <p:txBody>
          <a:bodyPr/>
          <a:lstStyle/>
          <a:p>
            <a:r>
              <a:rPr lang="en-US" altLang="zh-CN" dirty="0"/>
              <a:t>8.3</a:t>
            </a:r>
            <a:r>
              <a:rPr lang="zh-CN" altLang="en-US" dirty="0"/>
              <a:t>　行业大模型的应用场景</a:t>
            </a:r>
          </a:p>
        </p:txBody>
      </p:sp>
      <p:sp>
        <p:nvSpPr>
          <p:cNvPr id="5" name="文本占位符 4">
            <a:extLst>
              <a:ext uri="{FF2B5EF4-FFF2-40B4-BE49-F238E27FC236}">
                <a16:creationId xmlns:a16="http://schemas.microsoft.com/office/drawing/2014/main" id="{A16117D0-12A7-C9D1-150A-5BD245C7A8C9}"/>
              </a:ext>
            </a:extLst>
          </p:cNvPr>
          <p:cNvSpPr>
            <a:spLocks noGrp="1"/>
          </p:cNvSpPr>
          <p:nvPr>
            <p:ph type="body" sz="quarter" idx="10"/>
          </p:nvPr>
        </p:nvSpPr>
        <p:spPr>
          <a:xfrm>
            <a:off x="316702" y="1180909"/>
            <a:ext cx="11558585" cy="5013039"/>
          </a:xfrm>
        </p:spPr>
        <p:txBody>
          <a:bodyPr/>
          <a:lstStyle/>
          <a:p>
            <a:r>
              <a:rPr lang="en-US" altLang="zh-CN" dirty="0"/>
              <a:t>8.3.5</a:t>
            </a:r>
            <a:r>
              <a:rPr lang="zh-CN" altLang="en-US" dirty="0"/>
              <a:t>　能源行业</a:t>
            </a:r>
            <a:endParaRPr lang="en-US" altLang="zh-CN" dirty="0"/>
          </a:p>
          <a:p>
            <a:r>
              <a:rPr lang="en-US" altLang="zh-CN" dirty="0"/>
              <a:t>1. </a:t>
            </a:r>
            <a:r>
              <a:rPr lang="zh-CN" altLang="en-US" dirty="0"/>
              <a:t>能源需求预测与调度</a:t>
            </a:r>
          </a:p>
          <a:p>
            <a:r>
              <a:rPr lang="zh-CN" altLang="en-US" dirty="0"/>
              <a:t>能源行业专用大模型可用于能源需求预测和调度优化。通过分析历史能源消费数据、天气数据、经济活动数据、节假日安排等因素，大模型能够准确预测不同地区、不同时间段的能源需求，如电力、天然气、石油等。电力公司可以根据预测结果，合理安排发电计划、调度电力资源，确保电力供应的稳定性和可靠性。例如，国家电网某省级电力公司利用大模型预测冬季供暖期的电力需求，提前安排火电厂、水电站、风电场等的发电出力，有效避免了电力短缺和过剩现象，提高了电网的运行效率和能源利用效率。</a:t>
            </a:r>
            <a:endParaRPr lang="en-US" altLang="zh-CN" dirty="0"/>
          </a:p>
        </p:txBody>
      </p:sp>
    </p:spTree>
    <p:extLst>
      <p:ext uri="{BB962C8B-B14F-4D97-AF65-F5344CB8AC3E}">
        <p14:creationId xmlns:p14="http://schemas.microsoft.com/office/powerpoint/2010/main" val="30021155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42F0CC-3BA5-179C-04EA-A94641100DE7}"/>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48B2AEF3-62EC-6FDE-7043-DC087B00C2B9}"/>
              </a:ext>
            </a:extLst>
          </p:cNvPr>
          <p:cNvSpPr>
            <a:spLocks noGrp="1"/>
          </p:cNvSpPr>
          <p:nvPr>
            <p:ph type="title"/>
          </p:nvPr>
        </p:nvSpPr>
        <p:spPr/>
        <p:txBody>
          <a:bodyPr/>
          <a:lstStyle/>
          <a:p>
            <a:r>
              <a:rPr lang="en-US" altLang="zh-CN" dirty="0"/>
              <a:t>8.3</a:t>
            </a:r>
            <a:r>
              <a:rPr lang="zh-CN" altLang="en-US" dirty="0"/>
              <a:t>　行业大模型的应用场景</a:t>
            </a:r>
          </a:p>
        </p:txBody>
      </p:sp>
      <p:sp>
        <p:nvSpPr>
          <p:cNvPr id="5" name="文本占位符 4">
            <a:extLst>
              <a:ext uri="{FF2B5EF4-FFF2-40B4-BE49-F238E27FC236}">
                <a16:creationId xmlns:a16="http://schemas.microsoft.com/office/drawing/2014/main" id="{9FCED9F1-E73B-47C6-5E02-6E18BC0B187F}"/>
              </a:ext>
            </a:extLst>
          </p:cNvPr>
          <p:cNvSpPr>
            <a:spLocks noGrp="1"/>
          </p:cNvSpPr>
          <p:nvPr>
            <p:ph type="body" sz="quarter" idx="10"/>
          </p:nvPr>
        </p:nvSpPr>
        <p:spPr>
          <a:xfrm>
            <a:off x="316702" y="1457908"/>
            <a:ext cx="11558585" cy="4459041"/>
          </a:xfrm>
        </p:spPr>
        <p:txBody>
          <a:bodyPr/>
          <a:lstStyle/>
          <a:p>
            <a:r>
              <a:rPr lang="en-US" altLang="zh-CN" dirty="0"/>
              <a:t>8.3.5</a:t>
            </a:r>
            <a:r>
              <a:rPr lang="zh-CN" altLang="en-US" dirty="0"/>
              <a:t>　能源行业</a:t>
            </a:r>
            <a:endParaRPr lang="en-US" altLang="zh-CN" dirty="0"/>
          </a:p>
          <a:p>
            <a:r>
              <a:rPr lang="en-US" altLang="zh-CN" dirty="0"/>
              <a:t>2. </a:t>
            </a:r>
            <a:r>
              <a:rPr lang="zh-CN" altLang="en-US" dirty="0"/>
              <a:t>能源设备故障诊断与预测性维护</a:t>
            </a:r>
          </a:p>
          <a:p>
            <a:r>
              <a:rPr lang="zh-CN" altLang="en-US" dirty="0"/>
              <a:t>在能源生产和传输过程中，设备的正常运行至关重要。行业专用大模型可以对能源设备的运行数据进行实时监测和分析，实现故障诊断和预测性维护。例如，某风电企业的风力发电机组利用大模型分析叶片的振动数据、发电机的温度数据、齿轮箱的油液状态等，可以及时发现设备的潜在故障，并预测设备的剩余使用寿命，提醒运维人员进行维护和更换部件，能有效避免设备因突发故障导致停机的重大生产损失，使设备的平均故障间隔时间延长了</a:t>
            </a:r>
            <a:r>
              <a:rPr lang="en-US" altLang="zh-CN" dirty="0"/>
              <a:t>30%</a:t>
            </a:r>
            <a:r>
              <a:rPr lang="zh-CN" altLang="en-US" dirty="0"/>
              <a:t>。</a:t>
            </a:r>
            <a:endParaRPr lang="en-US" altLang="zh-CN" dirty="0"/>
          </a:p>
        </p:txBody>
      </p:sp>
    </p:spTree>
    <p:extLst>
      <p:ext uri="{BB962C8B-B14F-4D97-AF65-F5344CB8AC3E}">
        <p14:creationId xmlns:p14="http://schemas.microsoft.com/office/powerpoint/2010/main" val="26510952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3B8B80-1481-FB22-23D9-32596CFC24C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37A85C9-A41D-18E5-4F10-109FDFE84E75}"/>
              </a:ext>
            </a:extLst>
          </p:cNvPr>
          <p:cNvSpPr>
            <a:spLocks noGrp="1"/>
          </p:cNvSpPr>
          <p:nvPr>
            <p:ph type="title"/>
          </p:nvPr>
        </p:nvSpPr>
        <p:spPr/>
        <p:txBody>
          <a:bodyPr/>
          <a:lstStyle/>
          <a:p>
            <a:r>
              <a:rPr lang="en-US" altLang="zh-CN" dirty="0"/>
              <a:t>8.3</a:t>
            </a:r>
            <a:r>
              <a:rPr lang="zh-CN" altLang="en-US" dirty="0"/>
              <a:t>　行业大模型的应用场景</a:t>
            </a:r>
          </a:p>
        </p:txBody>
      </p:sp>
      <p:sp>
        <p:nvSpPr>
          <p:cNvPr id="5" name="文本占位符 4">
            <a:extLst>
              <a:ext uri="{FF2B5EF4-FFF2-40B4-BE49-F238E27FC236}">
                <a16:creationId xmlns:a16="http://schemas.microsoft.com/office/drawing/2014/main" id="{0530F0E8-7DEE-F075-1393-D756CA3C34ED}"/>
              </a:ext>
            </a:extLst>
          </p:cNvPr>
          <p:cNvSpPr>
            <a:spLocks noGrp="1"/>
          </p:cNvSpPr>
          <p:nvPr>
            <p:ph type="body" sz="quarter" idx="10"/>
          </p:nvPr>
        </p:nvSpPr>
        <p:spPr>
          <a:xfrm>
            <a:off x="316702" y="1457908"/>
            <a:ext cx="11558585" cy="4459041"/>
          </a:xfrm>
        </p:spPr>
        <p:txBody>
          <a:bodyPr/>
          <a:lstStyle/>
          <a:p>
            <a:r>
              <a:rPr lang="en-US" altLang="zh-CN" dirty="0"/>
              <a:t>8.3.5</a:t>
            </a:r>
            <a:r>
              <a:rPr lang="zh-CN" altLang="en-US" dirty="0"/>
              <a:t>　能源行业</a:t>
            </a:r>
            <a:endParaRPr lang="en-US" altLang="zh-CN" dirty="0"/>
          </a:p>
          <a:p>
            <a:r>
              <a:rPr lang="en-US" altLang="zh-CN" dirty="0"/>
              <a:t>3. </a:t>
            </a:r>
            <a:r>
              <a:rPr lang="zh-CN" altLang="en-US" dirty="0"/>
              <a:t>可再生能源并网与优化</a:t>
            </a:r>
          </a:p>
          <a:p>
            <a:r>
              <a:rPr lang="zh-CN" altLang="en-US" dirty="0"/>
              <a:t>随着可再生能源在能源结构中的比重不断增加，行业专用大模型可助力可再生能源的并网和优化。大模型可以分析太阳能、风能等可再生能源的发电特性、电网的负荷情况、储能系统的状态等，优化可再生能源的并网策略，提高可再生能源的消纳能力和电网的稳定性。例如，在三峡新能源的太阳能发电场，根据天气预报和实时光照强度，利用大模型预测太阳能发电量，并结合电网的实时负荷需求，调整储能系统的充放电策略，确保太阳能电力的平稳接入和高效利用。</a:t>
            </a:r>
            <a:endParaRPr lang="en-US" altLang="zh-CN" dirty="0"/>
          </a:p>
        </p:txBody>
      </p:sp>
    </p:spTree>
    <p:extLst>
      <p:ext uri="{BB962C8B-B14F-4D97-AF65-F5344CB8AC3E}">
        <p14:creationId xmlns:p14="http://schemas.microsoft.com/office/powerpoint/2010/main" val="74606815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52E38-B50D-CBF4-760A-9765997C6FE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F9410C6E-7037-08D6-AA97-ACA08A26667D}"/>
              </a:ext>
            </a:extLst>
          </p:cNvPr>
          <p:cNvSpPr>
            <a:spLocks noGrp="1"/>
          </p:cNvSpPr>
          <p:nvPr>
            <p:ph type="title"/>
          </p:nvPr>
        </p:nvSpPr>
        <p:spPr/>
        <p:txBody>
          <a:bodyPr/>
          <a:lstStyle/>
          <a:p>
            <a:r>
              <a:rPr lang="en-US" altLang="zh-CN" dirty="0"/>
              <a:t>8.3</a:t>
            </a:r>
            <a:r>
              <a:rPr lang="zh-CN" altLang="en-US" dirty="0"/>
              <a:t>　行业大模型的应用场景</a:t>
            </a:r>
          </a:p>
        </p:txBody>
      </p:sp>
      <p:sp>
        <p:nvSpPr>
          <p:cNvPr id="5" name="文本占位符 4">
            <a:extLst>
              <a:ext uri="{FF2B5EF4-FFF2-40B4-BE49-F238E27FC236}">
                <a16:creationId xmlns:a16="http://schemas.microsoft.com/office/drawing/2014/main" id="{DAC3D264-D3C6-F81C-3DEE-F308C645FB7D}"/>
              </a:ext>
            </a:extLst>
          </p:cNvPr>
          <p:cNvSpPr>
            <a:spLocks noGrp="1"/>
          </p:cNvSpPr>
          <p:nvPr>
            <p:ph type="body" sz="quarter" idx="10"/>
          </p:nvPr>
        </p:nvSpPr>
        <p:spPr>
          <a:xfrm>
            <a:off x="316702" y="1457909"/>
            <a:ext cx="11558585" cy="4459041"/>
          </a:xfrm>
        </p:spPr>
        <p:txBody>
          <a:bodyPr/>
          <a:lstStyle/>
          <a:p>
            <a:r>
              <a:rPr lang="en-US" altLang="zh-CN" dirty="0"/>
              <a:t>8.3.6</a:t>
            </a:r>
            <a:r>
              <a:rPr lang="zh-CN" altLang="en-US" dirty="0"/>
              <a:t>　交通行业</a:t>
            </a:r>
            <a:endParaRPr lang="en-US" altLang="zh-CN" dirty="0"/>
          </a:p>
          <a:p>
            <a:r>
              <a:rPr lang="en-US" altLang="zh-CN" dirty="0"/>
              <a:t>1. </a:t>
            </a:r>
            <a:r>
              <a:rPr lang="zh-CN" altLang="en-US" dirty="0"/>
              <a:t>智能交通流量管理</a:t>
            </a:r>
          </a:p>
          <a:p>
            <a:r>
              <a:rPr lang="zh-CN" altLang="en-US" dirty="0"/>
              <a:t>交通行业专用大模型可实现智能交通流量管理，缓解交通拥堵。通过分析城市道路的实时交通流量数据、交通事故信息、天气状况、节假日安排等因素，大模型能够预测不同路段、不同时间段的交通流量，为交通管理部门提供决策支持。例如，北京市交通指挥中心可以根据大模型的预测结果，动态调整交通信号灯的配时方案，优化交通流的分配，使城市主干道的平均车速提高了</a:t>
            </a:r>
            <a:r>
              <a:rPr lang="en-US" altLang="zh-CN" dirty="0"/>
              <a:t>15%</a:t>
            </a:r>
            <a:r>
              <a:rPr lang="zh-CN" altLang="en-US" dirty="0"/>
              <a:t>～</a:t>
            </a:r>
            <a:r>
              <a:rPr lang="en-US" altLang="zh-CN" dirty="0"/>
              <a:t>20%</a:t>
            </a:r>
            <a:r>
              <a:rPr lang="zh-CN" altLang="en-US" dirty="0"/>
              <a:t>，有效减少了交通拥堵现象。</a:t>
            </a:r>
            <a:endParaRPr lang="en-US" altLang="zh-CN" dirty="0"/>
          </a:p>
        </p:txBody>
      </p:sp>
    </p:spTree>
    <p:extLst>
      <p:ext uri="{BB962C8B-B14F-4D97-AF65-F5344CB8AC3E}">
        <p14:creationId xmlns:p14="http://schemas.microsoft.com/office/powerpoint/2010/main" val="41411837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C60D74-E641-F538-906A-3366D8E909F3}"/>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59BE30CB-46BA-B748-F852-24DEDAA3A8DA}"/>
              </a:ext>
            </a:extLst>
          </p:cNvPr>
          <p:cNvSpPr>
            <a:spLocks noGrp="1"/>
          </p:cNvSpPr>
          <p:nvPr>
            <p:ph type="title"/>
          </p:nvPr>
        </p:nvSpPr>
        <p:spPr/>
        <p:txBody>
          <a:bodyPr/>
          <a:lstStyle/>
          <a:p>
            <a:r>
              <a:rPr lang="en-US" altLang="zh-CN" dirty="0"/>
              <a:t>8.3</a:t>
            </a:r>
            <a:r>
              <a:rPr lang="zh-CN" altLang="en-US" dirty="0"/>
              <a:t>　行业大模型的应用场景</a:t>
            </a:r>
          </a:p>
        </p:txBody>
      </p:sp>
      <p:sp>
        <p:nvSpPr>
          <p:cNvPr id="5" name="文本占位符 4">
            <a:extLst>
              <a:ext uri="{FF2B5EF4-FFF2-40B4-BE49-F238E27FC236}">
                <a16:creationId xmlns:a16="http://schemas.microsoft.com/office/drawing/2014/main" id="{2E231C56-36CC-03E3-CE25-4142B4130E0D}"/>
              </a:ext>
            </a:extLst>
          </p:cNvPr>
          <p:cNvSpPr>
            <a:spLocks noGrp="1"/>
          </p:cNvSpPr>
          <p:nvPr>
            <p:ph type="body" sz="quarter" idx="10"/>
          </p:nvPr>
        </p:nvSpPr>
        <p:spPr>
          <a:xfrm>
            <a:off x="316702" y="1180910"/>
            <a:ext cx="11558585" cy="5013039"/>
          </a:xfrm>
        </p:spPr>
        <p:txBody>
          <a:bodyPr/>
          <a:lstStyle/>
          <a:p>
            <a:r>
              <a:rPr lang="en-US" altLang="zh-CN" dirty="0"/>
              <a:t>8.3.6</a:t>
            </a:r>
            <a:r>
              <a:rPr lang="zh-CN" altLang="en-US" dirty="0"/>
              <a:t>　交通行业</a:t>
            </a:r>
            <a:endParaRPr lang="en-US" altLang="zh-CN" dirty="0"/>
          </a:p>
          <a:p>
            <a:r>
              <a:rPr lang="en-US" altLang="zh-CN" dirty="0"/>
              <a:t>2. </a:t>
            </a:r>
            <a:r>
              <a:rPr lang="zh-CN" altLang="en-US" dirty="0"/>
              <a:t>自动驾驶与智能辅助驾驶</a:t>
            </a:r>
          </a:p>
          <a:p>
            <a:r>
              <a:rPr lang="zh-CN" altLang="en-US" dirty="0"/>
              <a:t>在自动驾驶领域，行业专用大模型是关键技术之一。大模型可以处理来自车载传感器（如摄像头、激光雷达、毫米波雷达等）的海量数据，实时感知周围环境，包括道路标志、行人、车辆、障碍物等，并做出准确的决策和控制。例如，某自动驾驶汽车公司利用大模型，使车辆在复杂的城市道路环境中能够准确识别交通信号灯、行人过马路和行为，实现安全、高效的自动驾驶。此外，大模型还可用于智能辅助驾驶系统，为驾驶员提供实时的路况信息、驾驶建议和预警信息，提高驾驶安全性和舒适性。</a:t>
            </a:r>
            <a:endParaRPr lang="en-US" altLang="zh-CN" dirty="0"/>
          </a:p>
        </p:txBody>
      </p:sp>
    </p:spTree>
    <p:extLst>
      <p:ext uri="{BB962C8B-B14F-4D97-AF65-F5344CB8AC3E}">
        <p14:creationId xmlns:p14="http://schemas.microsoft.com/office/powerpoint/2010/main" val="19009651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BC433E-D887-6E78-DB9B-E58920379AC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BB52FE0-BF97-4248-D349-80E0F53803BF}"/>
              </a:ext>
            </a:extLst>
          </p:cNvPr>
          <p:cNvSpPr>
            <a:spLocks noGrp="1"/>
          </p:cNvSpPr>
          <p:nvPr>
            <p:ph type="title"/>
          </p:nvPr>
        </p:nvSpPr>
        <p:spPr/>
        <p:txBody>
          <a:bodyPr/>
          <a:lstStyle/>
          <a:p>
            <a:r>
              <a:rPr lang="en-US" altLang="zh-CN" dirty="0"/>
              <a:t>8.3</a:t>
            </a:r>
            <a:r>
              <a:rPr lang="zh-CN" altLang="en-US" dirty="0"/>
              <a:t>　行业大模型的应用场景</a:t>
            </a:r>
          </a:p>
        </p:txBody>
      </p:sp>
      <p:sp>
        <p:nvSpPr>
          <p:cNvPr id="5" name="文本占位符 4">
            <a:extLst>
              <a:ext uri="{FF2B5EF4-FFF2-40B4-BE49-F238E27FC236}">
                <a16:creationId xmlns:a16="http://schemas.microsoft.com/office/drawing/2014/main" id="{18CDA059-E62A-6FA0-78B8-0B3AEA09201E}"/>
              </a:ext>
            </a:extLst>
          </p:cNvPr>
          <p:cNvSpPr>
            <a:spLocks noGrp="1"/>
          </p:cNvSpPr>
          <p:nvPr>
            <p:ph type="body" sz="quarter" idx="10"/>
          </p:nvPr>
        </p:nvSpPr>
        <p:spPr>
          <a:xfrm>
            <a:off x="316702" y="1457909"/>
            <a:ext cx="11558585" cy="4459041"/>
          </a:xfrm>
        </p:spPr>
        <p:txBody>
          <a:bodyPr/>
          <a:lstStyle/>
          <a:p>
            <a:r>
              <a:rPr lang="en-US" altLang="zh-CN" dirty="0"/>
              <a:t>8.3.6</a:t>
            </a:r>
            <a:r>
              <a:rPr lang="zh-CN" altLang="en-US" dirty="0"/>
              <a:t>　交通行业</a:t>
            </a:r>
            <a:endParaRPr lang="en-US" altLang="zh-CN" dirty="0"/>
          </a:p>
          <a:p>
            <a:r>
              <a:rPr lang="en-US" altLang="zh-CN" dirty="0"/>
              <a:t>3. </a:t>
            </a:r>
            <a:r>
              <a:rPr lang="zh-CN" altLang="en-US" dirty="0"/>
              <a:t>公共交通优化与调度</a:t>
            </a:r>
          </a:p>
          <a:p>
            <a:r>
              <a:rPr lang="zh-CN" altLang="en-US" dirty="0"/>
              <a:t>公共交通系统的优化和调度对于提高城市交通效率和居民出行便利性具有重要意义。行业专用大模型可以分析公交、地铁等公共交通工具的运行数据、乘客流量数据、线路规划等信息，优化公共交通的线路设置、发车频率和车辆调度。例如，广州市公交公司利用大模型，根据不同时间段、不同区域的乘客流量变化，动态调整公交线路和发车时间，使公交车辆的满载率提高了</a:t>
            </a:r>
            <a:r>
              <a:rPr lang="en-US" altLang="zh-CN" dirty="0"/>
              <a:t>20%</a:t>
            </a:r>
            <a:r>
              <a:rPr lang="zh-CN" altLang="en-US" dirty="0"/>
              <a:t>，乘客的平均候车时间缩短了</a:t>
            </a:r>
            <a:r>
              <a:rPr lang="en-US" altLang="zh-CN" dirty="0"/>
              <a:t>10</a:t>
            </a:r>
            <a:r>
              <a:rPr lang="zh-CN" altLang="en-US" dirty="0"/>
              <a:t>分钟，大大提升了公共交通的服务质量和运营效率。</a:t>
            </a:r>
            <a:endParaRPr lang="en-US" altLang="zh-CN" dirty="0"/>
          </a:p>
        </p:txBody>
      </p:sp>
    </p:spTree>
    <p:extLst>
      <p:ext uri="{BB962C8B-B14F-4D97-AF65-F5344CB8AC3E}">
        <p14:creationId xmlns:p14="http://schemas.microsoft.com/office/powerpoint/2010/main" val="393997635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3D159-CEFD-7D08-3279-C012C7E3F83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75C52DF1-5817-BE8B-FA0F-DE7162B3E864}"/>
              </a:ext>
            </a:extLst>
          </p:cNvPr>
          <p:cNvSpPr>
            <a:spLocks noGrp="1"/>
          </p:cNvSpPr>
          <p:nvPr>
            <p:ph type="title"/>
          </p:nvPr>
        </p:nvSpPr>
        <p:spPr/>
        <p:txBody>
          <a:bodyPr/>
          <a:lstStyle/>
          <a:p>
            <a:r>
              <a:rPr lang="en-US" altLang="zh-CN" dirty="0"/>
              <a:t>2.2</a:t>
            </a:r>
            <a:r>
              <a:rPr lang="zh-CN" altLang="en-US" dirty="0"/>
              <a:t>　信息的相关概念　 </a:t>
            </a:r>
          </a:p>
        </p:txBody>
      </p:sp>
      <p:sp>
        <p:nvSpPr>
          <p:cNvPr id="5" name="文本占位符 4">
            <a:extLst>
              <a:ext uri="{FF2B5EF4-FFF2-40B4-BE49-F238E27FC236}">
                <a16:creationId xmlns:a16="http://schemas.microsoft.com/office/drawing/2014/main" id="{7662F674-C502-93B0-C4D9-46D2260CB491}"/>
              </a:ext>
            </a:extLst>
          </p:cNvPr>
          <p:cNvSpPr>
            <a:spLocks noGrp="1"/>
          </p:cNvSpPr>
          <p:nvPr>
            <p:ph type="body" sz="quarter" idx="10"/>
          </p:nvPr>
        </p:nvSpPr>
        <p:spPr>
          <a:xfrm>
            <a:off x="316702" y="2565897"/>
            <a:ext cx="11558585" cy="2243050"/>
          </a:xfrm>
        </p:spPr>
        <p:txBody>
          <a:bodyPr/>
          <a:lstStyle/>
          <a:p>
            <a:r>
              <a:rPr lang="en-US" altLang="zh-CN" dirty="0"/>
              <a:t>2.2.3</a:t>
            </a:r>
            <a:r>
              <a:rPr lang="zh-CN" altLang="en-US" dirty="0"/>
              <a:t>　知识</a:t>
            </a:r>
            <a:endParaRPr lang="en-US" altLang="zh-CN" dirty="0"/>
          </a:p>
          <a:p>
            <a:r>
              <a:rPr lang="zh-CN" altLang="en-US" dirty="0"/>
              <a:t>人类主体关于某个事物的“知识”，是人类主体所认识的关于该事物的状态及其变化规律，包括状态及其变化规律的形式、价值和内容，分别称为形式性知识、价值性知识和内容性知识。</a:t>
            </a:r>
          </a:p>
        </p:txBody>
      </p:sp>
    </p:spTree>
    <p:extLst>
      <p:ext uri="{BB962C8B-B14F-4D97-AF65-F5344CB8AC3E}">
        <p14:creationId xmlns:p14="http://schemas.microsoft.com/office/powerpoint/2010/main" val="23402877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1935E1-0CFC-6161-5F2C-162552D93B03}"/>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1E5CA2B-EF32-0C99-F9BF-8D72F40659B8}"/>
              </a:ext>
            </a:extLst>
          </p:cNvPr>
          <p:cNvSpPr>
            <a:spLocks noGrp="1"/>
          </p:cNvSpPr>
          <p:nvPr>
            <p:ph type="title"/>
          </p:nvPr>
        </p:nvSpPr>
        <p:spPr/>
        <p:txBody>
          <a:bodyPr/>
          <a:lstStyle/>
          <a:p>
            <a:r>
              <a:rPr lang="en-US" altLang="zh-CN" dirty="0"/>
              <a:t>8.3</a:t>
            </a:r>
            <a:r>
              <a:rPr lang="zh-CN" altLang="en-US" dirty="0"/>
              <a:t>　行业大模型的应用场景</a:t>
            </a:r>
          </a:p>
        </p:txBody>
      </p:sp>
      <p:sp>
        <p:nvSpPr>
          <p:cNvPr id="5" name="文本占位符 4">
            <a:extLst>
              <a:ext uri="{FF2B5EF4-FFF2-40B4-BE49-F238E27FC236}">
                <a16:creationId xmlns:a16="http://schemas.microsoft.com/office/drawing/2014/main" id="{FD671CF8-1D37-8B15-A0C7-2FCAB1E3C013}"/>
              </a:ext>
            </a:extLst>
          </p:cNvPr>
          <p:cNvSpPr>
            <a:spLocks noGrp="1"/>
          </p:cNvSpPr>
          <p:nvPr>
            <p:ph type="body" sz="quarter" idx="10"/>
          </p:nvPr>
        </p:nvSpPr>
        <p:spPr>
          <a:xfrm>
            <a:off x="316702" y="2011907"/>
            <a:ext cx="11558585" cy="3351046"/>
          </a:xfrm>
        </p:spPr>
        <p:txBody>
          <a:bodyPr/>
          <a:lstStyle/>
          <a:p>
            <a:r>
              <a:rPr lang="en-US" altLang="zh-CN" dirty="0"/>
              <a:t>8.3.7</a:t>
            </a:r>
            <a:r>
              <a:rPr lang="zh-CN" altLang="en-US" dirty="0"/>
              <a:t>　行业大模型应用面临的挑战与未来发展趋势</a:t>
            </a:r>
            <a:endParaRPr lang="en-US" altLang="zh-CN" dirty="0"/>
          </a:p>
          <a:p>
            <a:r>
              <a:rPr lang="zh-CN" altLang="en-US" dirty="0"/>
              <a:t>行业专用大模型的性能高度依赖于数据的质量和标注。然而，各行业数据往往存在数据缺失、噪声大、标注不准确等问题，这会影响模型的训练效果和准确性。例如，在医疗影像数据中，由于不同医院的设备差异和医生标注的主观性，可能导致数据质量参差不齐。因此，需要建立完善的数据采集、清洗、标注和管理流程，确保数据的高质量和一致性，以提高行业专用大模型的性能。</a:t>
            </a:r>
            <a:endParaRPr lang="en-US" altLang="zh-CN" dirty="0"/>
          </a:p>
        </p:txBody>
      </p:sp>
    </p:spTree>
    <p:extLst>
      <p:ext uri="{BB962C8B-B14F-4D97-AF65-F5344CB8AC3E}">
        <p14:creationId xmlns:p14="http://schemas.microsoft.com/office/powerpoint/2010/main" val="386946902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DE780-F467-7522-AB59-E9F3D0FBD592}"/>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457143B-E3C7-6736-DF67-B22AA458EDAF}"/>
              </a:ext>
            </a:extLst>
          </p:cNvPr>
          <p:cNvSpPr>
            <a:spLocks noGrp="1"/>
          </p:cNvSpPr>
          <p:nvPr>
            <p:ph type="title"/>
          </p:nvPr>
        </p:nvSpPr>
        <p:spPr/>
        <p:txBody>
          <a:bodyPr/>
          <a:lstStyle/>
          <a:p>
            <a:r>
              <a:rPr lang="en-US" altLang="zh-CN" dirty="0"/>
              <a:t>8.3</a:t>
            </a:r>
            <a:r>
              <a:rPr lang="zh-CN" altLang="en-US" dirty="0"/>
              <a:t>　行业大模型的应用场景</a:t>
            </a:r>
          </a:p>
        </p:txBody>
      </p:sp>
      <p:sp>
        <p:nvSpPr>
          <p:cNvPr id="5" name="文本占位符 4">
            <a:extLst>
              <a:ext uri="{FF2B5EF4-FFF2-40B4-BE49-F238E27FC236}">
                <a16:creationId xmlns:a16="http://schemas.microsoft.com/office/drawing/2014/main" id="{6498E0AC-DFA5-F160-A624-8349F0DDEE7E}"/>
              </a:ext>
            </a:extLst>
          </p:cNvPr>
          <p:cNvSpPr>
            <a:spLocks noGrp="1"/>
          </p:cNvSpPr>
          <p:nvPr>
            <p:ph type="body" sz="quarter" idx="10"/>
          </p:nvPr>
        </p:nvSpPr>
        <p:spPr>
          <a:xfrm>
            <a:off x="316702" y="2011907"/>
            <a:ext cx="11558585" cy="3351046"/>
          </a:xfrm>
        </p:spPr>
        <p:txBody>
          <a:bodyPr/>
          <a:lstStyle/>
          <a:p>
            <a:r>
              <a:rPr lang="en-US" altLang="zh-CN" dirty="0"/>
              <a:t>8.4</a:t>
            </a:r>
            <a:r>
              <a:rPr lang="zh-CN" altLang="en-US" dirty="0"/>
              <a:t>　 大语言模型</a:t>
            </a:r>
            <a:r>
              <a:rPr lang="en-US" altLang="zh-CN" dirty="0"/>
              <a:t>DeepSeek</a:t>
            </a:r>
            <a:r>
              <a:rPr lang="zh-CN" altLang="en-US" dirty="0"/>
              <a:t>：技术革新与应用实践</a:t>
            </a:r>
            <a:endParaRPr lang="en-US" altLang="zh-CN" dirty="0"/>
          </a:p>
          <a:p>
            <a:r>
              <a:rPr lang="en-US" altLang="zh-CN" dirty="0"/>
              <a:t>8.4.1</a:t>
            </a:r>
            <a:r>
              <a:rPr lang="zh-CN" altLang="en-US" dirty="0"/>
              <a:t>　</a:t>
            </a:r>
            <a:r>
              <a:rPr lang="en-US" altLang="zh-CN" dirty="0"/>
              <a:t>DeepSeek</a:t>
            </a:r>
            <a:r>
              <a:rPr lang="zh-CN" altLang="en-US" dirty="0"/>
              <a:t>的技术定位与特点</a:t>
            </a:r>
          </a:p>
          <a:p>
            <a:r>
              <a:rPr lang="en-US" altLang="zh-CN" dirty="0"/>
              <a:t>DeepSeek</a:t>
            </a:r>
            <a:r>
              <a:rPr lang="zh-CN" altLang="en-US" dirty="0"/>
              <a:t>作为一家专注于通用人工智能（</a:t>
            </a:r>
            <a:r>
              <a:rPr lang="en-US" altLang="zh-CN" dirty="0"/>
              <a:t>AGI</a:t>
            </a:r>
            <a:r>
              <a:rPr lang="zh-CN" altLang="en-US" dirty="0"/>
              <a:t>）研发的中国科技企业，其大模型具有独特的技术定位和显著的技术特点。</a:t>
            </a:r>
            <a:endParaRPr lang="en-US" altLang="zh-CN" dirty="0"/>
          </a:p>
          <a:p>
            <a:r>
              <a:rPr lang="en-US" altLang="zh-CN" dirty="0"/>
              <a:t>1. </a:t>
            </a:r>
            <a:r>
              <a:rPr lang="zh-CN" altLang="en-US" dirty="0"/>
              <a:t>技术定位</a:t>
            </a:r>
            <a:endParaRPr lang="en-US" altLang="zh-CN" dirty="0"/>
          </a:p>
          <a:p>
            <a:r>
              <a:rPr lang="en-US" altLang="zh-CN" dirty="0"/>
              <a:t>2. </a:t>
            </a:r>
            <a:r>
              <a:rPr lang="zh-CN" altLang="en-US" dirty="0"/>
              <a:t>技术特点</a:t>
            </a:r>
            <a:endParaRPr lang="en-US" altLang="zh-CN" dirty="0"/>
          </a:p>
        </p:txBody>
      </p:sp>
    </p:spTree>
    <p:extLst>
      <p:ext uri="{BB962C8B-B14F-4D97-AF65-F5344CB8AC3E}">
        <p14:creationId xmlns:p14="http://schemas.microsoft.com/office/powerpoint/2010/main" val="1916794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AD95AD-9EA5-B0A0-F410-D5BB00A857D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CA93AB50-3779-273E-89A9-8CD3E58974B3}"/>
              </a:ext>
            </a:extLst>
          </p:cNvPr>
          <p:cNvSpPr>
            <a:spLocks noGrp="1"/>
          </p:cNvSpPr>
          <p:nvPr>
            <p:ph type="title"/>
          </p:nvPr>
        </p:nvSpPr>
        <p:spPr/>
        <p:txBody>
          <a:bodyPr/>
          <a:lstStyle/>
          <a:p>
            <a:r>
              <a:rPr lang="en-US" altLang="zh-CN" dirty="0"/>
              <a:t>8.3</a:t>
            </a:r>
            <a:r>
              <a:rPr lang="zh-CN" altLang="en-US" dirty="0"/>
              <a:t>　行业大模型的应用场景</a:t>
            </a:r>
          </a:p>
        </p:txBody>
      </p:sp>
      <p:sp>
        <p:nvSpPr>
          <p:cNvPr id="5" name="文本占位符 4">
            <a:extLst>
              <a:ext uri="{FF2B5EF4-FFF2-40B4-BE49-F238E27FC236}">
                <a16:creationId xmlns:a16="http://schemas.microsoft.com/office/drawing/2014/main" id="{0FB3FB5E-57C2-6015-DF09-543D671C3A8B}"/>
              </a:ext>
            </a:extLst>
          </p:cNvPr>
          <p:cNvSpPr>
            <a:spLocks noGrp="1"/>
          </p:cNvSpPr>
          <p:nvPr>
            <p:ph type="body" sz="quarter" idx="10"/>
          </p:nvPr>
        </p:nvSpPr>
        <p:spPr>
          <a:xfrm>
            <a:off x="316702" y="1180911"/>
            <a:ext cx="11558585" cy="5013039"/>
          </a:xfrm>
        </p:spPr>
        <p:txBody>
          <a:bodyPr/>
          <a:lstStyle/>
          <a:p>
            <a:r>
              <a:rPr lang="en-US" altLang="zh-CN" dirty="0"/>
              <a:t>8.4</a:t>
            </a:r>
            <a:r>
              <a:rPr lang="zh-CN" altLang="en-US" dirty="0"/>
              <a:t>　 大语言模型</a:t>
            </a:r>
            <a:r>
              <a:rPr lang="en-US" altLang="zh-CN" dirty="0"/>
              <a:t>DeepSeek</a:t>
            </a:r>
            <a:r>
              <a:rPr lang="zh-CN" altLang="en-US" dirty="0"/>
              <a:t>：技术革新与应用实践</a:t>
            </a:r>
            <a:endParaRPr lang="en-US" altLang="zh-CN" dirty="0"/>
          </a:p>
          <a:p>
            <a:r>
              <a:rPr lang="en-US" altLang="zh-CN" dirty="0"/>
              <a:t>8.4.2</a:t>
            </a:r>
            <a:r>
              <a:rPr lang="zh-CN" altLang="en-US" dirty="0"/>
              <a:t>　</a:t>
            </a:r>
            <a:r>
              <a:rPr lang="en-US" altLang="zh-CN" dirty="0"/>
              <a:t>DeepSeek</a:t>
            </a:r>
            <a:r>
              <a:rPr lang="zh-CN" altLang="en-US" dirty="0"/>
              <a:t>的应用场景</a:t>
            </a:r>
            <a:endParaRPr lang="en-US" altLang="zh-CN" dirty="0"/>
          </a:p>
          <a:p>
            <a:r>
              <a:rPr lang="en-US" altLang="zh-CN" dirty="0"/>
              <a:t>1. </a:t>
            </a:r>
            <a:r>
              <a:rPr lang="zh-CN" altLang="en-US" dirty="0"/>
              <a:t>内容创作与编辑</a:t>
            </a:r>
            <a:endParaRPr lang="en-US" altLang="zh-CN" dirty="0"/>
          </a:p>
          <a:p>
            <a:r>
              <a:rPr lang="en-US" altLang="zh-CN" dirty="0"/>
              <a:t>DeepSeek</a:t>
            </a:r>
            <a:r>
              <a:rPr lang="zh-CN" altLang="en-US" dirty="0"/>
              <a:t>能够快速生成结构清晰、逻辑严谨的文章，涵盖新闻报道、学术论文、故事、诗歌等多种类型。例如，某媒体的记者利用</a:t>
            </a:r>
            <a:r>
              <a:rPr lang="en-US" altLang="zh-CN" dirty="0"/>
              <a:t>DeepSeek</a:t>
            </a:r>
            <a:r>
              <a:rPr lang="zh-CN" altLang="en-US" dirty="0"/>
              <a:t>的</a:t>
            </a:r>
            <a:r>
              <a:rPr lang="en-US" altLang="zh-CN" dirty="0"/>
              <a:t>AI</a:t>
            </a:r>
            <a:r>
              <a:rPr lang="zh-CN" altLang="en-US" dirty="0"/>
              <a:t>问答功能获取背景资料，自动完成季度热点策划方案、采访提纲等内容，节省了大量创作时间。同时，它还能对文本进行语法检查、纠错、润色、风格调整等操作，提升文本质量。基于对文本的深度理解，</a:t>
            </a:r>
            <a:r>
              <a:rPr lang="en-US" altLang="zh-CN" dirty="0"/>
              <a:t>DeepSeek</a:t>
            </a:r>
            <a:r>
              <a:rPr lang="zh-CN" altLang="en-US" dirty="0"/>
              <a:t>可以为视觉创作提供详细的配图描述或建议，辅助创意工作流程。</a:t>
            </a:r>
            <a:endParaRPr lang="en-US" altLang="zh-CN" dirty="0"/>
          </a:p>
        </p:txBody>
      </p:sp>
    </p:spTree>
    <p:extLst>
      <p:ext uri="{BB962C8B-B14F-4D97-AF65-F5344CB8AC3E}">
        <p14:creationId xmlns:p14="http://schemas.microsoft.com/office/powerpoint/2010/main" val="228369807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10AA6D-1F52-BA46-A7DE-2745C1DE490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28C07775-5C34-6848-ACCC-9DD0D43DA706}"/>
              </a:ext>
            </a:extLst>
          </p:cNvPr>
          <p:cNvSpPr>
            <a:spLocks noGrp="1"/>
          </p:cNvSpPr>
          <p:nvPr>
            <p:ph type="title"/>
          </p:nvPr>
        </p:nvSpPr>
        <p:spPr/>
        <p:txBody>
          <a:bodyPr/>
          <a:lstStyle/>
          <a:p>
            <a:r>
              <a:rPr lang="en-US" altLang="zh-CN" dirty="0"/>
              <a:t>8.3</a:t>
            </a:r>
            <a:r>
              <a:rPr lang="zh-CN" altLang="en-US" dirty="0"/>
              <a:t>　行业大模型的应用场景</a:t>
            </a:r>
          </a:p>
        </p:txBody>
      </p:sp>
      <p:sp>
        <p:nvSpPr>
          <p:cNvPr id="5" name="文本占位符 4">
            <a:extLst>
              <a:ext uri="{FF2B5EF4-FFF2-40B4-BE49-F238E27FC236}">
                <a16:creationId xmlns:a16="http://schemas.microsoft.com/office/drawing/2014/main" id="{2E1BAF69-A257-0E2D-7ECE-E1EB704C12BD}"/>
              </a:ext>
            </a:extLst>
          </p:cNvPr>
          <p:cNvSpPr>
            <a:spLocks noGrp="1"/>
          </p:cNvSpPr>
          <p:nvPr>
            <p:ph type="body" sz="quarter" idx="10"/>
          </p:nvPr>
        </p:nvSpPr>
        <p:spPr>
          <a:xfrm>
            <a:off x="316702" y="1457910"/>
            <a:ext cx="11558585" cy="4459041"/>
          </a:xfrm>
        </p:spPr>
        <p:txBody>
          <a:bodyPr/>
          <a:lstStyle/>
          <a:p>
            <a:r>
              <a:rPr lang="en-US" altLang="zh-CN" dirty="0"/>
              <a:t>8.4</a:t>
            </a:r>
            <a:r>
              <a:rPr lang="zh-CN" altLang="en-US" dirty="0"/>
              <a:t>　 大语言模型</a:t>
            </a:r>
            <a:r>
              <a:rPr lang="en-US" altLang="zh-CN" dirty="0"/>
              <a:t>DeepSeek</a:t>
            </a:r>
            <a:r>
              <a:rPr lang="zh-CN" altLang="en-US" dirty="0"/>
              <a:t>：技术革新与应用实践</a:t>
            </a:r>
            <a:endParaRPr lang="en-US" altLang="zh-CN" dirty="0"/>
          </a:p>
          <a:p>
            <a:r>
              <a:rPr lang="en-US" altLang="zh-CN" dirty="0"/>
              <a:t>8.4.2</a:t>
            </a:r>
            <a:r>
              <a:rPr lang="zh-CN" altLang="en-US" dirty="0"/>
              <a:t>　</a:t>
            </a:r>
            <a:r>
              <a:rPr lang="en-US" altLang="zh-CN" dirty="0"/>
              <a:t>DeepSeek</a:t>
            </a:r>
            <a:r>
              <a:rPr lang="zh-CN" altLang="en-US" dirty="0"/>
              <a:t>的应用场景</a:t>
            </a:r>
            <a:endParaRPr lang="en-US" altLang="zh-CN" dirty="0"/>
          </a:p>
          <a:p>
            <a:r>
              <a:rPr lang="en-US" altLang="zh-CN" dirty="0"/>
              <a:t>2. </a:t>
            </a:r>
            <a:r>
              <a:rPr lang="zh-CN" altLang="en-US" dirty="0"/>
              <a:t>商业智能与决策支持</a:t>
            </a:r>
            <a:endParaRPr lang="en-US" altLang="zh-CN" dirty="0"/>
          </a:p>
          <a:p>
            <a:r>
              <a:rPr lang="en-US" altLang="zh-CN" dirty="0"/>
              <a:t>DeepSeek</a:t>
            </a:r>
            <a:r>
              <a:rPr lang="zh-CN" altLang="en-US" dirty="0"/>
              <a:t>能够快速读取和分析各种数据（如市场报告、用户评论、财报等），为企业提供数据洞察。例如，在零售领域，可通过分析用户的浏览、购买记录，预测热门商品和产品趋势，帮助企业优化库存管理和营销策略。在金融市场中，可辅助研读公告和新闻，进行风险分析。</a:t>
            </a:r>
            <a:r>
              <a:rPr lang="en-US" altLang="zh-CN" dirty="0"/>
              <a:t>DeepSeek</a:t>
            </a:r>
            <a:r>
              <a:rPr lang="zh-CN" altLang="en-US" dirty="0"/>
              <a:t>具有强大的总结和推理能力，能够为决策者提供有价值的信息整合与建议。</a:t>
            </a:r>
            <a:endParaRPr lang="en-US" altLang="zh-CN" dirty="0"/>
          </a:p>
        </p:txBody>
      </p:sp>
    </p:spTree>
    <p:extLst>
      <p:ext uri="{BB962C8B-B14F-4D97-AF65-F5344CB8AC3E}">
        <p14:creationId xmlns:p14="http://schemas.microsoft.com/office/powerpoint/2010/main" val="41814500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3A9978-C4AE-00CA-1B2A-DE1E02EDC14A}"/>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5344F373-C1B2-591D-A4E6-FF3D6E16D0B2}"/>
              </a:ext>
            </a:extLst>
          </p:cNvPr>
          <p:cNvSpPr>
            <a:spLocks noGrp="1"/>
          </p:cNvSpPr>
          <p:nvPr>
            <p:ph type="title"/>
          </p:nvPr>
        </p:nvSpPr>
        <p:spPr/>
        <p:txBody>
          <a:bodyPr/>
          <a:lstStyle/>
          <a:p>
            <a:r>
              <a:rPr lang="en-US" altLang="zh-CN" dirty="0"/>
              <a:t>8.3</a:t>
            </a:r>
            <a:r>
              <a:rPr lang="zh-CN" altLang="en-US" dirty="0"/>
              <a:t>　行业大模型的应用场景</a:t>
            </a:r>
          </a:p>
        </p:txBody>
      </p:sp>
      <p:sp>
        <p:nvSpPr>
          <p:cNvPr id="5" name="文本占位符 4">
            <a:extLst>
              <a:ext uri="{FF2B5EF4-FFF2-40B4-BE49-F238E27FC236}">
                <a16:creationId xmlns:a16="http://schemas.microsoft.com/office/drawing/2014/main" id="{0C9D74C4-49BD-B272-9549-A2617C01B518}"/>
              </a:ext>
            </a:extLst>
          </p:cNvPr>
          <p:cNvSpPr>
            <a:spLocks noGrp="1"/>
          </p:cNvSpPr>
          <p:nvPr>
            <p:ph type="body" sz="quarter" idx="10"/>
          </p:nvPr>
        </p:nvSpPr>
        <p:spPr>
          <a:xfrm>
            <a:off x="316702" y="1734909"/>
            <a:ext cx="11558585" cy="3905043"/>
          </a:xfrm>
        </p:spPr>
        <p:txBody>
          <a:bodyPr/>
          <a:lstStyle/>
          <a:p>
            <a:r>
              <a:rPr lang="en-US" altLang="zh-CN" dirty="0"/>
              <a:t>8.4</a:t>
            </a:r>
            <a:r>
              <a:rPr lang="zh-CN" altLang="en-US" dirty="0"/>
              <a:t>　 大语言模型</a:t>
            </a:r>
            <a:r>
              <a:rPr lang="en-US" altLang="zh-CN" dirty="0"/>
              <a:t>DeepSeek</a:t>
            </a:r>
            <a:r>
              <a:rPr lang="zh-CN" altLang="en-US" dirty="0"/>
              <a:t>：技术革新与应用实践</a:t>
            </a:r>
            <a:endParaRPr lang="en-US" altLang="zh-CN" dirty="0"/>
          </a:p>
          <a:p>
            <a:r>
              <a:rPr lang="en-US" altLang="zh-CN" dirty="0"/>
              <a:t>8.4.2</a:t>
            </a:r>
            <a:r>
              <a:rPr lang="zh-CN" altLang="en-US" dirty="0"/>
              <a:t>　</a:t>
            </a:r>
            <a:r>
              <a:rPr lang="en-US" altLang="zh-CN" dirty="0"/>
              <a:t>DeepSeek</a:t>
            </a:r>
            <a:r>
              <a:rPr lang="zh-CN" altLang="en-US" dirty="0"/>
              <a:t>的应用场景</a:t>
            </a:r>
            <a:endParaRPr lang="en-US" altLang="zh-CN" dirty="0"/>
          </a:p>
          <a:p>
            <a:r>
              <a:rPr lang="en-US" altLang="zh-CN" dirty="0"/>
              <a:t>3. </a:t>
            </a:r>
            <a:r>
              <a:rPr lang="zh-CN" altLang="en-US" dirty="0"/>
              <a:t>教育与培训</a:t>
            </a:r>
            <a:endParaRPr lang="en-US" altLang="zh-CN" dirty="0"/>
          </a:p>
          <a:p>
            <a:r>
              <a:rPr lang="en-US" altLang="zh-CN" dirty="0"/>
              <a:t>DeepSeek</a:t>
            </a:r>
            <a:r>
              <a:rPr lang="zh-CN" altLang="en-US" dirty="0"/>
              <a:t>可以作为强大的教学辅助工具，根据需求生成教案、习题和知识讲解。作为智能辅导助手，它能为学生提供个性化的答疑服务，逐步引导解题思路。例如，它可以为编程学习者提供代码示例、解释代码错误并给出优化建议。此外，它还能帮助学生规划学习路径，推荐学习资源。</a:t>
            </a:r>
            <a:endParaRPr lang="en-US" altLang="zh-CN" dirty="0"/>
          </a:p>
        </p:txBody>
      </p:sp>
    </p:spTree>
    <p:extLst>
      <p:ext uri="{BB962C8B-B14F-4D97-AF65-F5344CB8AC3E}">
        <p14:creationId xmlns:p14="http://schemas.microsoft.com/office/powerpoint/2010/main" val="36080544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691C3C-3A09-BAB4-36CA-31FBF025CD4E}"/>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8D254F0A-2DE3-0FF2-DDE3-3B28F82BD53D}"/>
              </a:ext>
            </a:extLst>
          </p:cNvPr>
          <p:cNvSpPr>
            <a:spLocks noGrp="1"/>
          </p:cNvSpPr>
          <p:nvPr>
            <p:ph type="title"/>
          </p:nvPr>
        </p:nvSpPr>
        <p:spPr/>
        <p:txBody>
          <a:bodyPr/>
          <a:lstStyle/>
          <a:p>
            <a:r>
              <a:rPr lang="en-US" altLang="zh-CN" dirty="0"/>
              <a:t>8.3</a:t>
            </a:r>
            <a:r>
              <a:rPr lang="zh-CN" altLang="en-US" dirty="0"/>
              <a:t>　行业大模型的应用场景</a:t>
            </a:r>
          </a:p>
        </p:txBody>
      </p:sp>
      <p:sp>
        <p:nvSpPr>
          <p:cNvPr id="5" name="文本占位符 4">
            <a:extLst>
              <a:ext uri="{FF2B5EF4-FFF2-40B4-BE49-F238E27FC236}">
                <a16:creationId xmlns:a16="http://schemas.microsoft.com/office/drawing/2014/main" id="{0E8C8C07-2BDE-D2EC-6B4B-F0FE6E337D8D}"/>
              </a:ext>
            </a:extLst>
          </p:cNvPr>
          <p:cNvSpPr>
            <a:spLocks noGrp="1"/>
          </p:cNvSpPr>
          <p:nvPr>
            <p:ph type="body" sz="quarter" idx="10"/>
          </p:nvPr>
        </p:nvSpPr>
        <p:spPr>
          <a:xfrm>
            <a:off x="316702" y="1734909"/>
            <a:ext cx="11558585" cy="3905043"/>
          </a:xfrm>
        </p:spPr>
        <p:txBody>
          <a:bodyPr/>
          <a:lstStyle/>
          <a:p>
            <a:r>
              <a:rPr lang="en-US" altLang="zh-CN" dirty="0"/>
              <a:t>8.4</a:t>
            </a:r>
            <a:r>
              <a:rPr lang="zh-CN" altLang="en-US" dirty="0"/>
              <a:t>　 大语言模型</a:t>
            </a:r>
            <a:r>
              <a:rPr lang="en-US" altLang="zh-CN" dirty="0"/>
              <a:t>DeepSeek</a:t>
            </a:r>
            <a:r>
              <a:rPr lang="zh-CN" altLang="en-US" dirty="0"/>
              <a:t>：技术革新与应用实践</a:t>
            </a:r>
            <a:endParaRPr lang="en-US" altLang="zh-CN" dirty="0"/>
          </a:p>
          <a:p>
            <a:r>
              <a:rPr lang="en-US" altLang="zh-CN" dirty="0"/>
              <a:t>8.4.2</a:t>
            </a:r>
            <a:r>
              <a:rPr lang="zh-CN" altLang="en-US" dirty="0"/>
              <a:t>　</a:t>
            </a:r>
            <a:r>
              <a:rPr lang="en-US" altLang="zh-CN" dirty="0"/>
              <a:t>DeepSeek</a:t>
            </a:r>
            <a:r>
              <a:rPr lang="zh-CN" altLang="en-US" dirty="0"/>
              <a:t>的应用场景</a:t>
            </a:r>
            <a:endParaRPr lang="en-US" altLang="zh-CN" dirty="0"/>
          </a:p>
          <a:p>
            <a:r>
              <a:rPr lang="en-US" altLang="zh-CN" dirty="0"/>
              <a:t>4. </a:t>
            </a:r>
            <a:r>
              <a:rPr lang="zh-CN" altLang="en-US" dirty="0"/>
              <a:t>客户服务与支持</a:t>
            </a:r>
            <a:endParaRPr lang="en-US" altLang="zh-CN" dirty="0"/>
          </a:p>
          <a:p>
            <a:r>
              <a:rPr lang="en-US" altLang="zh-CN" dirty="0"/>
              <a:t>DeepSeek</a:t>
            </a:r>
            <a:r>
              <a:rPr lang="zh-CN" altLang="en-US" dirty="0"/>
              <a:t>可以驱动智能客服机器人，通过自然语言对话自动识别并回答客户的常见问题，提供</a:t>
            </a:r>
            <a:r>
              <a:rPr lang="en-US" altLang="zh-CN" dirty="0"/>
              <a:t>7×24</a:t>
            </a:r>
            <a:r>
              <a:rPr lang="zh-CN" altLang="en-US" dirty="0"/>
              <a:t>小时的服务，提升响应效率与一致性。同时，它可以分析大量的客户反馈文本，自动总结投诉要点、情感倾向与潜在问题，帮助企业优化产品与服务。</a:t>
            </a:r>
            <a:endParaRPr lang="en-US" altLang="zh-CN" dirty="0"/>
          </a:p>
        </p:txBody>
      </p:sp>
    </p:spTree>
    <p:extLst>
      <p:ext uri="{BB962C8B-B14F-4D97-AF65-F5344CB8AC3E}">
        <p14:creationId xmlns:p14="http://schemas.microsoft.com/office/powerpoint/2010/main" val="38853958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2C9A04-9C29-0C86-CE55-2B1EE0734F75}"/>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71972C5-9F9A-B251-8A87-3643093DE2F6}"/>
              </a:ext>
            </a:extLst>
          </p:cNvPr>
          <p:cNvSpPr>
            <a:spLocks noGrp="1"/>
          </p:cNvSpPr>
          <p:nvPr>
            <p:ph type="title"/>
          </p:nvPr>
        </p:nvSpPr>
        <p:spPr/>
        <p:txBody>
          <a:bodyPr/>
          <a:lstStyle/>
          <a:p>
            <a:r>
              <a:rPr lang="en-US" altLang="zh-CN" dirty="0"/>
              <a:t>8.3</a:t>
            </a:r>
            <a:r>
              <a:rPr lang="zh-CN" altLang="en-US" dirty="0"/>
              <a:t>　行业大模型的应用场景</a:t>
            </a:r>
          </a:p>
        </p:txBody>
      </p:sp>
      <p:sp>
        <p:nvSpPr>
          <p:cNvPr id="5" name="文本占位符 4">
            <a:extLst>
              <a:ext uri="{FF2B5EF4-FFF2-40B4-BE49-F238E27FC236}">
                <a16:creationId xmlns:a16="http://schemas.microsoft.com/office/drawing/2014/main" id="{3459C5BC-5C45-C585-721D-498B9C13C6FE}"/>
              </a:ext>
            </a:extLst>
          </p:cNvPr>
          <p:cNvSpPr>
            <a:spLocks noGrp="1"/>
          </p:cNvSpPr>
          <p:nvPr>
            <p:ph type="body" sz="quarter" idx="10"/>
          </p:nvPr>
        </p:nvSpPr>
        <p:spPr>
          <a:xfrm>
            <a:off x="316702" y="1734909"/>
            <a:ext cx="11558585" cy="3905043"/>
          </a:xfrm>
        </p:spPr>
        <p:txBody>
          <a:bodyPr/>
          <a:lstStyle/>
          <a:p>
            <a:r>
              <a:rPr lang="en-US" altLang="zh-CN" dirty="0"/>
              <a:t>8.4</a:t>
            </a:r>
            <a:r>
              <a:rPr lang="zh-CN" altLang="en-US" dirty="0"/>
              <a:t>　 大语言模型</a:t>
            </a:r>
            <a:r>
              <a:rPr lang="en-US" altLang="zh-CN" dirty="0"/>
              <a:t>DeepSeek</a:t>
            </a:r>
            <a:r>
              <a:rPr lang="zh-CN" altLang="en-US" dirty="0"/>
              <a:t>：技术革新与应用实践</a:t>
            </a:r>
            <a:endParaRPr lang="en-US" altLang="zh-CN" dirty="0"/>
          </a:p>
          <a:p>
            <a:r>
              <a:rPr lang="en-US" altLang="zh-CN" dirty="0"/>
              <a:t>8.4.2</a:t>
            </a:r>
            <a:r>
              <a:rPr lang="zh-CN" altLang="en-US" dirty="0"/>
              <a:t>　</a:t>
            </a:r>
            <a:r>
              <a:rPr lang="en-US" altLang="zh-CN" dirty="0"/>
              <a:t>DeepSeek</a:t>
            </a:r>
            <a:r>
              <a:rPr lang="zh-CN" altLang="en-US" dirty="0"/>
              <a:t>的应用场景</a:t>
            </a:r>
            <a:endParaRPr lang="en-US" altLang="zh-CN" dirty="0"/>
          </a:p>
          <a:p>
            <a:r>
              <a:rPr lang="en-US" altLang="zh-CN" dirty="0"/>
              <a:t>5. </a:t>
            </a:r>
            <a:r>
              <a:rPr lang="zh-CN" altLang="en-US" dirty="0"/>
              <a:t>医疗健康与生命科学</a:t>
            </a:r>
            <a:endParaRPr lang="en-US" altLang="zh-CN" dirty="0"/>
          </a:p>
          <a:p>
            <a:r>
              <a:rPr lang="en-US" altLang="zh-CN" dirty="0"/>
              <a:t>DeepSeek</a:t>
            </a:r>
            <a:r>
              <a:rPr lang="zh-CN" altLang="en-US" dirty="0"/>
              <a:t>能够高效处理和分析海量医学文献、临床指南与研究论文，帮助医生和研究人员快速获取最新医学证据。通过深度理解电子病历及检查报告中的文本信息，它可以为医生提供辅助性的诊疗思路参考。在药物研发中，其强大的文献挖掘与数据关联分析能力也能加速前期研究进程。</a:t>
            </a:r>
            <a:endParaRPr lang="en-US" altLang="zh-CN" dirty="0"/>
          </a:p>
        </p:txBody>
      </p:sp>
    </p:spTree>
    <p:extLst>
      <p:ext uri="{BB962C8B-B14F-4D97-AF65-F5344CB8AC3E}">
        <p14:creationId xmlns:p14="http://schemas.microsoft.com/office/powerpoint/2010/main" val="367280541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3E1992A6-9FC0-3579-9C41-0B6FB927A6BE}"/>
              </a:ext>
            </a:extLst>
          </p:cNvPr>
          <p:cNvSpPr>
            <a:spLocks noGrp="1"/>
          </p:cNvSpPr>
          <p:nvPr>
            <p:ph type="body" sz="quarter" idx="15"/>
          </p:nvPr>
        </p:nvSpPr>
        <p:spPr/>
        <p:txBody>
          <a:bodyPr/>
          <a:lstStyle/>
          <a:p>
            <a:r>
              <a:rPr lang="zh-CN" altLang="en-US" dirty="0"/>
              <a:t>第 </a:t>
            </a:r>
            <a:r>
              <a:rPr lang="en-US" altLang="zh-CN" dirty="0"/>
              <a:t>9 </a:t>
            </a:r>
            <a:r>
              <a:rPr lang="zh-CN" altLang="en-US" dirty="0"/>
              <a:t>章</a:t>
            </a:r>
          </a:p>
        </p:txBody>
      </p:sp>
      <p:sp>
        <p:nvSpPr>
          <p:cNvPr id="5" name="文本占位符 4">
            <a:extLst>
              <a:ext uri="{FF2B5EF4-FFF2-40B4-BE49-F238E27FC236}">
                <a16:creationId xmlns:a16="http://schemas.microsoft.com/office/drawing/2014/main" id="{21F47F9C-4AAA-6E00-107B-FA90200F5659}"/>
              </a:ext>
            </a:extLst>
          </p:cNvPr>
          <p:cNvSpPr>
            <a:spLocks noGrp="1"/>
          </p:cNvSpPr>
          <p:nvPr>
            <p:ph type="body" sz="quarter" idx="16"/>
          </p:nvPr>
        </p:nvSpPr>
        <p:spPr/>
        <p:txBody>
          <a:bodyPr/>
          <a:lstStyle/>
          <a:p>
            <a:r>
              <a:rPr lang="zh-CN" altLang="en-US" dirty="0"/>
              <a:t>人工智能范式革命的宏观意义</a:t>
            </a:r>
          </a:p>
        </p:txBody>
      </p:sp>
    </p:spTree>
    <p:extLst>
      <p:ext uri="{BB962C8B-B14F-4D97-AF65-F5344CB8AC3E}">
        <p14:creationId xmlns:p14="http://schemas.microsoft.com/office/powerpoint/2010/main" val="23694485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9A4F7CD8-26AB-233A-4DFF-AA6CAC2715AA}"/>
              </a:ext>
            </a:extLst>
          </p:cNvPr>
          <p:cNvSpPr>
            <a:spLocks noGrp="1"/>
          </p:cNvSpPr>
          <p:nvPr>
            <p:ph type="title"/>
          </p:nvPr>
        </p:nvSpPr>
        <p:spPr/>
        <p:txBody>
          <a:bodyPr/>
          <a:lstStyle/>
          <a:p>
            <a:r>
              <a:rPr lang="en-US" altLang="zh-CN" dirty="0"/>
              <a:t>9.1</a:t>
            </a:r>
            <a:r>
              <a:rPr lang="zh-CN" altLang="en-US" dirty="0"/>
              <a:t>　人工智能范式革命与新质生产力和中国式现代化</a:t>
            </a:r>
          </a:p>
        </p:txBody>
      </p:sp>
      <p:sp>
        <p:nvSpPr>
          <p:cNvPr id="5" name="文本占位符 4">
            <a:extLst>
              <a:ext uri="{FF2B5EF4-FFF2-40B4-BE49-F238E27FC236}">
                <a16:creationId xmlns:a16="http://schemas.microsoft.com/office/drawing/2014/main" id="{F136D5D9-41B5-A85A-55A7-BF9EADD40CF8}"/>
              </a:ext>
            </a:extLst>
          </p:cNvPr>
          <p:cNvSpPr>
            <a:spLocks noGrp="1"/>
          </p:cNvSpPr>
          <p:nvPr>
            <p:ph type="body" sz="quarter" idx="10"/>
          </p:nvPr>
        </p:nvSpPr>
        <p:spPr>
          <a:xfrm>
            <a:off x="316702" y="2288897"/>
            <a:ext cx="11558585" cy="2797048"/>
          </a:xfrm>
        </p:spPr>
        <p:txBody>
          <a:bodyPr/>
          <a:lstStyle/>
          <a:p>
            <a:r>
              <a:rPr lang="en-US" altLang="zh-CN" dirty="0"/>
              <a:t>9.1.1</a:t>
            </a:r>
            <a:r>
              <a:rPr lang="zh-CN" altLang="en-US" dirty="0"/>
              <a:t>　人工智能范式革命与新质生产力</a:t>
            </a:r>
            <a:endParaRPr lang="en-US" altLang="zh-CN" dirty="0"/>
          </a:p>
          <a:p>
            <a:r>
              <a:rPr lang="zh-CN" altLang="en-US" dirty="0"/>
              <a:t>社会生产力的含义是：以求生存和谋发展为目的并且具有相应科学技术知识与能力的社会劳动者，利用社会生产工具与社会劳动对象发生相互作用，从而形成不断认识客观世界、改造客观世界、同时也改造主观世界、进而不断改善人类生存与发展水平的社会整体能力。</a:t>
            </a:r>
          </a:p>
        </p:txBody>
      </p:sp>
    </p:spTree>
    <p:extLst>
      <p:ext uri="{BB962C8B-B14F-4D97-AF65-F5344CB8AC3E}">
        <p14:creationId xmlns:p14="http://schemas.microsoft.com/office/powerpoint/2010/main" val="15662862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10DCD8-E381-50E7-01C5-9185369D809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053F578-317C-88D4-408D-174CD0E224DC}"/>
              </a:ext>
            </a:extLst>
          </p:cNvPr>
          <p:cNvSpPr>
            <a:spLocks noGrp="1"/>
          </p:cNvSpPr>
          <p:nvPr>
            <p:ph type="title"/>
          </p:nvPr>
        </p:nvSpPr>
        <p:spPr/>
        <p:txBody>
          <a:bodyPr/>
          <a:lstStyle/>
          <a:p>
            <a:r>
              <a:rPr lang="en-US" altLang="zh-CN" dirty="0"/>
              <a:t>9.1</a:t>
            </a:r>
            <a:r>
              <a:rPr lang="zh-CN" altLang="en-US" dirty="0"/>
              <a:t>　人工智能范式革命与新质生产力和中国式现代化</a:t>
            </a:r>
          </a:p>
        </p:txBody>
      </p:sp>
      <p:sp>
        <p:nvSpPr>
          <p:cNvPr id="5" name="文本占位符 4">
            <a:extLst>
              <a:ext uri="{FF2B5EF4-FFF2-40B4-BE49-F238E27FC236}">
                <a16:creationId xmlns:a16="http://schemas.microsoft.com/office/drawing/2014/main" id="{19D03034-BB12-DBD7-BB68-8AACC09B4590}"/>
              </a:ext>
            </a:extLst>
          </p:cNvPr>
          <p:cNvSpPr>
            <a:spLocks noGrp="1"/>
          </p:cNvSpPr>
          <p:nvPr>
            <p:ph type="body" sz="quarter" idx="10"/>
          </p:nvPr>
        </p:nvSpPr>
        <p:spPr>
          <a:xfrm>
            <a:off x="316702" y="1734900"/>
            <a:ext cx="11558585" cy="3905043"/>
          </a:xfrm>
        </p:spPr>
        <p:txBody>
          <a:bodyPr/>
          <a:lstStyle/>
          <a:p>
            <a:r>
              <a:rPr lang="en-US" altLang="zh-CN" dirty="0"/>
              <a:t>9.1.2</a:t>
            </a:r>
            <a:r>
              <a:rPr lang="zh-CN" altLang="en-US" dirty="0"/>
              <a:t>　人工智能范式革命是中国式现代化的科技篇章</a:t>
            </a:r>
            <a:endParaRPr lang="en-US" altLang="zh-CN" dirty="0"/>
          </a:p>
          <a:p>
            <a:r>
              <a:rPr lang="zh-CN" altLang="en-US" dirty="0"/>
              <a:t>中国式现代化是一个全面的创新概念，表达了中国的现代化与西方的现代化在理念上的重大区别。</a:t>
            </a:r>
          </a:p>
          <a:p>
            <a:r>
              <a:rPr lang="zh-CN" altLang="en-US" dirty="0"/>
              <a:t>实现中国式现代化的重要战略是科教兴国。这就要求要办好各级各类教育事业，培养宏大的高水平创新人才大军，通过独立自主、自立自强的科技创新，推动经济发展、社会进步和国家强盛，保障政治昌明、民族团结、服务诚信、生态和谐、文化繁荣、人民幸福。</a:t>
            </a:r>
          </a:p>
        </p:txBody>
      </p:sp>
    </p:spTree>
    <p:extLst>
      <p:ext uri="{BB962C8B-B14F-4D97-AF65-F5344CB8AC3E}">
        <p14:creationId xmlns:p14="http://schemas.microsoft.com/office/powerpoint/2010/main" val="202287867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32FC0C-32AF-8E09-F303-2FFA29C36136}"/>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FD7141DE-0BF4-6382-B9FD-DE950BEC1F3C}"/>
              </a:ext>
            </a:extLst>
          </p:cNvPr>
          <p:cNvSpPr>
            <a:spLocks noGrp="1"/>
          </p:cNvSpPr>
          <p:nvPr>
            <p:ph type="title"/>
          </p:nvPr>
        </p:nvSpPr>
        <p:spPr/>
        <p:txBody>
          <a:bodyPr/>
          <a:lstStyle/>
          <a:p>
            <a:r>
              <a:rPr lang="en-US" altLang="zh-CN" dirty="0"/>
              <a:t>2.2</a:t>
            </a:r>
            <a:r>
              <a:rPr lang="zh-CN" altLang="en-US" dirty="0"/>
              <a:t>　信息的相关概念　 </a:t>
            </a:r>
          </a:p>
        </p:txBody>
      </p:sp>
      <p:sp>
        <p:nvSpPr>
          <p:cNvPr id="5" name="文本占位符 4">
            <a:extLst>
              <a:ext uri="{FF2B5EF4-FFF2-40B4-BE49-F238E27FC236}">
                <a16:creationId xmlns:a16="http://schemas.microsoft.com/office/drawing/2014/main" id="{D8C6E215-4785-6321-1416-21651E9AE287}"/>
              </a:ext>
            </a:extLst>
          </p:cNvPr>
          <p:cNvSpPr>
            <a:spLocks noGrp="1"/>
          </p:cNvSpPr>
          <p:nvPr>
            <p:ph type="body" sz="quarter" idx="10"/>
          </p:nvPr>
        </p:nvSpPr>
        <p:spPr>
          <a:xfrm>
            <a:off x="316702" y="2565897"/>
            <a:ext cx="11558585" cy="2243050"/>
          </a:xfrm>
        </p:spPr>
        <p:txBody>
          <a:bodyPr/>
          <a:lstStyle/>
          <a:p>
            <a:r>
              <a:rPr lang="en-US" altLang="zh-CN" dirty="0"/>
              <a:t>2.2.4</a:t>
            </a:r>
            <a:r>
              <a:rPr lang="zh-CN" altLang="en-US" dirty="0"/>
              <a:t>　策略</a:t>
            </a:r>
            <a:endParaRPr lang="en-US" altLang="zh-CN" dirty="0"/>
          </a:p>
          <a:p>
            <a:r>
              <a:rPr lang="zh-CN" altLang="en-US" dirty="0"/>
              <a:t>策略，是人工智能研究的核心概念。在人工智能研究的场合，人们关心的策略，是指能够满意地解决问题、实现目标的策略，它是智能的直接体现。正是因为这个缘故，这种策略就往往被称为“智能策略”。</a:t>
            </a:r>
          </a:p>
        </p:txBody>
      </p:sp>
    </p:spTree>
    <p:extLst>
      <p:ext uri="{BB962C8B-B14F-4D97-AF65-F5344CB8AC3E}">
        <p14:creationId xmlns:p14="http://schemas.microsoft.com/office/powerpoint/2010/main" val="26503207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838198-8C9C-B071-9BCE-C3C7186A1D9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2283809B-0E61-566B-0AAD-92E2F9B17774}"/>
              </a:ext>
            </a:extLst>
          </p:cNvPr>
          <p:cNvSpPr>
            <a:spLocks noGrp="1"/>
          </p:cNvSpPr>
          <p:nvPr>
            <p:ph type="title"/>
          </p:nvPr>
        </p:nvSpPr>
        <p:spPr/>
        <p:txBody>
          <a:bodyPr/>
          <a:lstStyle/>
          <a:p>
            <a:r>
              <a:rPr lang="en-US" altLang="zh-CN" dirty="0"/>
              <a:t>9.2</a:t>
            </a:r>
            <a:r>
              <a:rPr lang="zh-CN" altLang="en-US" dirty="0"/>
              <a:t>　人工智能范式革命与现代科学</a:t>
            </a:r>
          </a:p>
        </p:txBody>
      </p:sp>
      <p:sp>
        <p:nvSpPr>
          <p:cNvPr id="5" name="文本占位符 4">
            <a:extLst>
              <a:ext uri="{FF2B5EF4-FFF2-40B4-BE49-F238E27FC236}">
                <a16:creationId xmlns:a16="http://schemas.microsoft.com/office/drawing/2014/main" id="{016191A7-484F-D654-4A20-D838790F2FDF}"/>
              </a:ext>
            </a:extLst>
          </p:cNvPr>
          <p:cNvSpPr>
            <a:spLocks noGrp="1"/>
          </p:cNvSpPr>
          <p:nvPr>
            <p:ph type="body" sz="quarter" idx="10"/>
          </p:nvPr>
        </p:nvSpPr>
        <p:spPr>
          <a:xfrm>
            <a:off x="316702" y="2011899"/>
            <a:ext cx="11558585" cy="3351046"/>
          </a:xfrm>
        </p:spPr>
        <p:txBody>
          <a:bodyPr/>
          <a:lstStyle/>
          <a:p>
            <a:r>
              <a:rPr lang="en-US" altLang="zh-CN" dirty="0"/>
              <a:t>9.2.1</a:t>
            </a:r>
            <a:r>
              <a:rPr lang="zh-CN" altLang="en-US" dirty="0"/>
              <a:t>　信息转换与智能创生定律的发现</a:t>
            </a:r>
            <a:endParaRPr lang="en-US" altLang="zh-CN" dirty="0"/>
          </a:p>
          <a:p>
            <a:r>
              <a:rPr lang="zh-CN" altLang="en-US" dirty="0"/>
              <a:t>智能并非凭空产生，而是信息在特定结构中不断转换、累积、迭代的结果。信息在传递、压缩、筛选、重组过程中，从无序走向有序，最终涌现出可预测、可决策、可创造的智能行为。关键结论智能是信息高效转换的产物，而非某种神秘力量</a:t>
            </a:r>
            <a:r>
              <a:rPr lang="en-US" altLang="zh-CN" dirty="0"/>
              <a:t>;</a:t>
            </a:r>
            <a:r>
              <a:rPr lang="zh-CN" altLang="en-US" dirty="0"/>
              <a:t>复杂度越高、转换越高效，智能水平越高。应用启示人工智能、生物进化、学习认知，都遵循同一套信息转换到有序化到智能创生的底层规律。</a:t>
            </a:r>
          </a:p>
        </p:txBody>
      </p:sp>
    </p:spTree>
    <p:extLst>
      <p:ext uri="{BB962C8B-B14F-4D97-AF65-F5344CB8AC3E}">
        <p14:creationId xmlns:p14="http://schemas.microsoft.com/office/powerpoint/2010/main" val="16918970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8C31C9-CE13-8875-F7F3-F8D3374BB3FD}"/>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1013D8E4-D83B-56FE-1B43-1D0049F72289}"/>
              </a:ext>
            </a:extLst>
          </p:cNvPr>
          <p:cNvSpPr>
            <a:spLocks noGrp="1"/>
          </p:cNvSpPr>
          <p:nvPr>
            <p:ph type="title"/>
          </p:nvPr>
        </p:nvSpPr>
        <p:spPr/>
        <p:txBody>
          <a:bodyPr/>
          <a:lstStyle/>
          <a:p>
            <a:r>
              <a:rPr lang="en-US" altLang="zh-CN" dirty="0"/>
              <a:t>9.2</a:t>
            </a:r>
            <a:r>
              <a:rPr lang="zh-CN" altLang="en-US" dirty="0"/>
              <a:t>　人工智能范式革命与现代科学</a:t>
            </a:r>
          </a:p>
        </p:txBody>
      </p:sp>
      <p:sp>
        <p:nvSpPr>
          <p:cNvPr id="5" name="文本占位符 4">
            <a:extLst>
              <a:ext uri="{FF2B5EF4-FFF2-40B4-BE49-F238E27FC236}">
                <a16:creationId xmlns:a16="http://schemas.microsoft.com/office/drawing/2014/main" id="{F5DA5764-E237-FB47-3153-CC43F0914349}"/>
              </a:ext>
            </a:extLst>
          </p:cNvPr>
          <p:cNvSpPr>
            <a:spLocks noGrp="1"/>
          </p:cNvSpPr>
          <p:nvPr>
            <p:ph type="body" sz="quarter" idx="10"/>
          </p:nvPr>
        </p:nvSpPr>
        <p:spPr>
          <a:xfrm>
            <a:off x="316702" y="2011899"/>
            <a:ext cx="11558585" cy="3351046"/>
          </a:xfrm>
        </p:spPr>
        <p:txBody>
          <a:bodyPr/>
          <a:lstStyle/>
          <a:p>
            <a:r>
              <a:rPr lang="en-US" altLang="zh-CN" dirty="0"/>
              <a:t>9.2.2</a:t>
            </a:r>
            <a:r>
              <a:rPr lang="zh-CN" altLang="en-US" dirty="0"/>
              <a:t>　信息转换与智能创生定律的科学意义</a:t>
            </a:r>
            <a:endParaRPr lang="en-US" altLang="zh-CN" dirty="0"/>
          </a:p>
          <a:p>
            <a:r>
              <a:rPr lang="en-US" altLang="zh-CN" dirty="0"/>
              <a:t>1. </a:t>
            </a:r>
            <a:r>
              <a:rPr lang="zh-CN" altLang="en-US" dirty="0"/>
              <a:t>它是人工智能研究的路径导向</a:t>
            </a:r>
            <a:endParaRPr lang="en-US" altLang="zh-CN" dirty="0"/>
          </a:p>
          <a:p>
            <a:r>
              <a:rPr lang="zh-CN" altLang="en-US" dirty="0"/>
              <a:t>作为普适性智能生成机制的“信息转换与智能创生定律”，本身就明确宣示了：人工智能的研究应当遵循“信息转换与智能创生”的路径，才能取得真正的成功。换言之，人工智能的研究应当遵循“信息导向”的路径，而不是“物质结构导向”或“功能导向”的路径。对此前面已有深入的阐述，此处从略。</a:t>
            </a:r>
          </a:p>
        </p:txBody>
      </p:sp>
    </p:spTree>
    <p:extLst>
      <p:ext uri="{BB962C8B-B14F-4D97-AF65-F5344CB8AC3E}">
        <p14:creationId xmlns:p14="http://schemas.microsoft.com/office/powerpoint/2010/main" val="42052813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AB5D6-A067-F561-9A42-BE4568221437}"/>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78A8407-BD2E-289B-A0A5-DD6DC5B81A34}"/>
              </a:ext>
            </a:extLst>
          </p:cNvPr>
          <p:cNvSpPr>
            <a:spLocks noGrp="1"/>
          </p:cNvSpPr>
          <p:nvPr>
            <p:ph type="title"/>
          </p:nvPr>
        </p:nvSpPr>
        <p:spPr/>
        <p:txBody>
          <a:bodyPr/>
          <a:lstStyle/>
          <a:p>
            <a:r>
              <a:rPr lang="en-US" altLang="zh-CN" dirty="0"/>
              <a:t>9.2</a:t>
            </a:r>
            <a:r>
              <a:rPr lang="zh-CN" altLang="en-US" dirty="0"/>
              <a:t>　人工智能范式革命与现代科学</a:t>
            </a:r>
          </a:p>
        </p:txBody>
      </p:sp>
      <p:sp>
        <p:nvSpPr>
          <p:cNvPr id="5" name="文本占位符 4">
            <a:extLst>
              <a:ext uri="{FF2B5EF4-FFF2-40B4-BE49-F238E27FC236}">
                <a16:creationId xmlns:a16="http://schemas.microsoft.com/office/drawing/2014/main" id="{9992CE4C-9CEC-28C7-7BAF-3A49EFA961C4}"/>
              </a:ext>
            </a:extLst>
          </p:cNvPr>
          <p:cNvSpPr>
            <a:spLocks noGrp="1"/>
          </p:cNvSpPr>
          <p:nvPr>
            <p:ph type="body" sz="quarter" idx="10"/>
          </p:nvPr>
        </p:nvSpPr>
        <p:spPr>
          <a:xfrm>
            <a:off x="316702" y="2011899"/>
            <a:ext cx="11558585" cy="3351046"/>
          </a:xfrm>
        </p:spPr>
        <p:txBody>
          <a:bodyPr/>
          <a:lstStyle/>
          <a:p>
            <a:r>
              <a:rPr lang="en-US" altLang="zh-CN" dirty="0"/>
              <a:t>9.2.2</a:t>
            </a:r>
            <a:r>
              <a:rPr lang="zh-CN" altLang="en-US" dirty="0"/>
              <a:t>　信息转换与智能创生定律的科学意义</a:t>
            </a:r>
            <a:endParaRPr lang="en-US" altLang="zh-CN" dirty="0"/>
          </a:p>
          <a:p>
            <a:r>
              <a:rPr lang="en-US" altLang="zh-CN" dirty="0"/>
              <a:t>2. </a:t>
            </a:r>
            <a:r>
              <a:rPr lang="zh-CN" altLang="en-US" dirty="0"/>
              <a:t>它是面向所有合理应用的通用人工智能创生平台</a:t>
            </a:r>
            <a:endParaRPr lang="en-US" altLang="zh-CN" dirty="0"/>
          </a:p>
          <a:p>
            <a:r>
              <a:rPr lang="zh-CN" altLang="en-US" dirty="0"/>
              <a:t>因为它是普适性的智能生成机制，因此成为通用人工智能理论的创生平台。人们只要把各种问题求解的工作框架“待解问题、预设的求解问题目标、关联求解问题需要的种子知识”按照规定的格式输入通用创生平台，平台就通过运行它的普适性智能生成机制。</a:t>
            </a:r>
          </a:p>
        </p:txBody>
      </p:sp>
    </p:spTree>
    <p:extLst>
      <p:ext uri="{BB962C8B-B14F-4D97-AF65-F5344CB8AC3E}">
        <p14:creationId xmlns:p14="http://schemas.microsoft.com/office/powerpoint/2010/main" val="331340672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4FE6D3-BA33-EFE4-0CC1-F01892F94776}"/>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A76DE31-7620-6787-E1D2-62F6D04C6B7E}"/>
              </a:ext>
            </a:extLst>
          </p:cNvPr>
          <p:cNvSpPr>
            <a:spLocks noGrp="1"/>
          </p:cNvSpPr>
          <p:nvPr>
            <p:ph type="title"/>
          </p:nvPr>
        </p:nvSpPr>
        <p:spPr/>
        <p:txBody>
          <a:bodyPr/>
          <a:lstStyle/>
          <a:p>
            <a:r>
              <a:rPr lang="en-US" altLang="zh-CN" dirty="0"/>
              <a:t>9.2</a:t>
            </a:r>
            <a:r>
              <a:rPr lang="zh-CN" altLang="en-US" dirty="0"/>
              <a:t>　人工智能范式革命与现代科学</a:t>
            </a:r>
          </a:p>
        </p:txBody>
      </p:sp>
      <p:sp>
        <p:nvSpPr>
          <p:cNvPr id="5" name="文本占位符 4">
            <a:extLst>
              <a:ext uri="{FF2B5EF4-FFF2-40B4-BE49-F238E27FC236}">
                <a16:creationId xmlns:a16="http://schemas.microsoft.com/office/drawing/2014/main" id="{E6669F66-316E-CAB5-2FEF-219CDF0129FC}"/>
              </a:ext>
            </a:extLst>
          </p:cNvPr>
          <p:cNvSpPr>
            <a:spLocks noGrp="1"/>
          </p:cNvSpPr>
          <p:nvPr>
            <p:ph type="body" sz="quarter" idx="10"/>
          </p:nvPr>
        </p:nvSpPr>
        <p:spPr>
          <a:xfrm>
            <a:off x="316702" y="1457902"/>
            <a:ext cx="11558585" cy="4459041"/>
          </a:xfrm>
        </p:spPr>
        <p:txBody>
          <a:bodyPr/>
          <a:lstStyle/>
          <a:p>
            <a:r>
              <a:rPr lang="en-US" altLang="zh-CN" dirty="0"/>
              <a:t>9.2.2</a:t>
            </a:r>
            <a:r>
              <a:rPr lang="zh-CN" altLang="en-US" dirty="0"/>
              <a:t>　信息转换与智能创生定律的科学意义</a:t>
            </a:r>
            <a:endParaRPr lang="en-US" altLang="zh-CN" dirty="0"/>
          </a:p>
          <a:p>
            <a:r>
              <a:rPr lang="en-US" altLang="zh-CN" dirty="0"/>
              <a:t>3.</a:t>
            </a:r>
            <a:r>
              <a:rPr lang="zh-CN" altLang="en-US" dirty="0"/>
              <a:t> 它是指导现代科学技术研究与发展的重要基础定律</a:t>
            </a:r>
            <a:endParaRPr lang="en-US" altLang="zh-CN" dirty="0"/>
          </a:p>
          <a:p>
            <a:r>
              <a:rPr lang="zh-CN" altLang="en-US" dirty="0"/>
              <a:t>本书第</a:t>
            </a:r>
            <a:r>
              <a:rPr lang="en-US" altLang="zh-CN" dirty="0"/>
              <a:t>1</a:t>
            </a:r>
            <a:r>
              <a:rPr lang="zh-CN" altLang="en-US" dirty="0"/>
              <a:t>章阐明的“科学技术发展的普适规律”指出：科学技术的天职就是“要利用现实世界的资源，研究和制造先进的工具，增强人类的能力，协助人类更好地认识世界和改造世界，从而不断改善人类生存与发展的水平，并使人类能够不断从自然力的束缚下获得越来越多的解放，以便能够有越来越多的时间和精力从事创造性劳动，实现人类的最大价值</a:t>
            </a:r>
            <a:r>
              <a:rPr lang="en-US" altLang="zh-CN" dirty="0"/>
              <a:t>——</a:t>
            </a:r>
            <a:r>
              <a:rPr lang="zh-CN" altLang="en-US" dirty="0"/>
              <a:t>从事创造性劳动，促进人类社会更加和谐、更加美好 发展”。</a:t>
            </a:r>
          </a:p>
        </p:txBody>
      </p:sp>
    </p:spTree>
    <p:extLst>
      <p:ext uri="{BB962C8B-B14F-4D97-AF65-F5344CB8AC3E}">
        <p14:creationId xmlns:p14="http://schemas.microsoft.com/office/powerpoint/2010/main" val="380916979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77BBF786-CFE8-C7B9-B1C5-FAF0E5848A7D}"/>
              </a:ext>
            </a:extLst>
          </p:cNvPr>
          <p:cNvSpPr>
            <a:spLocks noGrp="1"/>
          </p:cNvSpPr>
          <p:nvPr>
            <p:ph type="body" sz="quarter" idx="15"/>
          </p:nvPr>
        </p:nvSpPr>
        <p:spPr/>
        <p:txBody>
          <a:bodyPr/>
          <a:lstStyle/>
          <a:p>
            <a:r>
              <a:rPr lang="zh-CN" altLang="en-US" dirty="0"/>
              <a:t>第 </a:t>
            </a:r>
            <a:r>
              <a:rPr lang="en-US" altLang="zh-CN" dirty="0"/>
              <a:t>10 </a:t>
            </a:r>
            <a:r>
              <a:rPr lang="zh-CN" altLang="en-US" dirty="0"/>
              <a:t>章</a:t>
            </a:r>
          </a:p>
        </p:txBody>
      </p:sp>
      <p:sp>
        <p:nvSpPr>
          <p:cNvPr id="5" name="文本占位符 4">
            <a:extLst>
              <a:ext uri="{FF2B5EF4-FFF2-40B4-BE49-F238E27FC236}">
                <a16:creationId xmlns:a16="http://schemas.microsoft.com/office/drawing/2014/main" id="{1373F974-A1E5-7128-6C20-663D21D17EA3}"/>
              </a:ext>
            </a:extLst>
          </p:cNvPr>
          <p:cNvSpPr>
            <a:spLocks noGrp="1"/>
          </p:cNvSpPr>
          <p:nvPr>
            <p:ph type="body" sz="quarter" idx="16"/>
          </p:nvPr>
        </p:nvSpPr>
        <p:spPr/>
        <p:txBody>
          <a:bodyPr/>
          <a:lstStyle/>
          <a:p>
            <a:r>
              <a:rPr lang="zh-CN" altLang="en-US" dirty="0"/>
              <a:t>人工智能范式革命的现实意义</a:t>
            </a:r>
          </a:p>
        </p:txBody>
      </p:sp>
    </p:spTree>
    <p:extLst>
      <p:ext uri="{BB962C8B-B14F-4D97-AF65-F5344CB8AC3E}">
        <p14:creationId xmlns:p14="http://schemas.microsoft.com/office/powerpoint/2010/main" val="400875044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73F66C9-88CC-A12E-F969-5ACE3C6C48E2}"/>
              </a:ext>
            </a:extLst>
          </p:cNvPr>
          <p:cNvSpPr>
            <a:spLocks noGrp="1"/>
          </p:cNvSpPr>
          <p:nvPr>
            <p:ph type="title"/>
          </p:nvPr>
        </p:nvSpPr>
        <p:spPr>
          <a:xfrm>
            <a:off x="876300" y="171554"/>
            <a:ext cx="10998993" cy="480131"/>
          </a:xfrm>
        </p:spPr>
        <p:txBody>
          <a:bodyPr wrap="square" anchor="ctr">
            <a:normAutofit/>
          </a:bodyPr>
          <a:lstStyle/>
          <a:p>
            <a:r>
              <a:rPr lang="en-US" altLang="zh-CN" dirty="0"/>
              <a:t>10.1</a:t>
            </a:r>
            <a:r>
              <a:rPr lang="zh-CN" altLang="en-US" dirty="0"/>
              <a:t>　人工智能范式革命意义通论</a:t>
            </a:r>
          </a:p>
        </p:txBody>
      </p:sp>
      <p:pic>
        <p:nvPicPr>
          <p:cNvPr id="10" name="图片占位符 9">
            <a:extLst>
              <a:ext uri="{FF2B5EF4-FFF2-40B4-BE49-F238E27FC236}">
                <a16:creationId xmlns:a16="http://schemas.microsoft.com/office/drawing/2014/main" id="{D23F25C2-764D-1052-2415-1D8E9F80FA5D}"/>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9489" r="-9489"/>
          <a:stretch>
            <a:fillRect/>
          </a:stretch>
        </p:blipFill>
        <p:spPr>
          <a:xfrm>
            <a:off x="317199" y="665529"/>
            <a:ext cx="11557599" cy="6020917"/>
          </a:xfrm>
          <a:prstGeom prst="rect">
            <a:avLst/>
          </a:prstGeom>
          <a:noFill/>
        </p:spPr>
      </p:pic>
    </p:spTree>
    <p:extLst>
      <p:ext uri="{BB962C8B-B14F-4D97-AF65-F5344CB8AC3E}">
        <p14:creationId xmlns:p14="http://schemas.microsoft.com/office/powerpoint/2010/main" val="120243004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A090D-5386-50A4-C841-0F72D13BEE4E}"/>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1EAC1A7-2808-3E00-9B88-96E7231A453A}"/>
              </a:ext>
            </a:extLst>
          </p:cNvPr>
          <p:cNvSpPr>
            <a:spLocks noGrp="1"/>
          </p:cNvSpPr>
          <p:nvPr>
            <p:ph type="title"/>
          </p:nvPr>
        </p:nvSpPr>
        <p:spPr/>
        <p:txBody>
          <a:bodyPr wrap="square" anchor="ctr">
            <a:normAutofit/>
          </a:bodyPr>
          <a:lstStyle/>
          <a:p>
            <a:r>
              <a:rPr lang="en-US" altLang="zh-CN" dirty="0"/>
              <a:t>10.2</a:t>
            </a:r>
            <a:r>
              <a:rPr lang="zh-CN" altLang="en-US" dirty="0"/>
              <a:t>　范式革命对生产领域的意义</a:t>
            </a:r>
          </a:p>
        </p:txBody>
      </p:sp>
      <p:sp>
        <p:nvSpPr>
          <p:cNvPr id="5" name="文本占位符 4">
            <a:extLst>
              <a:ext uri="{FF2B5EF4-FFF2-40B4-BE49-F238E27FC236}">
                <a16:creationId xmlns:a16="http://schemas.microsoft.com/office/drawing/2014/main" id="{9C5348D7-493D-9B65-6BAC-D33FF5EC9285}"/>
              </a:ext>
            </a:extLst>
          </p:cNvPr>
          <p:cNvSpPr>
            <a:spLocks noGrp="1"/>
          </p:cNvSpPr>
          <p:nvPr>
            <p:ph type="body" sz="quarter" idx="10"/>
          </p:nvPr>
        </p:nvSpPr>
        <p:spPr>
          <a:xfrm>
            <a:off x="316702" y="1457901"/>
            <a:ext cx="11558585" cy="4459041"/>
          </a:xfrm>
        </p:spPr>
        <p:txBody>
          <a:bodyPr/>
          <a:lstStyle/>
          <a:p>
            <a:r>
              <a:rPr lang="zh-CN" altLang="en-US" dirty="0"/>
              <a:t>这里所说的社会生产既包括工业生产也包括农业生产，既包括物质产品的生产，也包括信息产品的生产。</a:t>
            </a:r>
            <a:endParaRPr lang="en-US" altLang="zh-CN" dirty="0"/>
          </a:p>
          <a:p>
            <a:r>
              <a:rPr lang="zh-CN" altLang="en-US" dirty="0"/>
              <a:t>范式革命对于生产领域的意义在于：经历范式革命的人类劳动者，不再仅仅是历史上传统物质生产活动的劳动者，而是具有辩证唯物观（整体观）的世界观和信息生态论（辩证论）的方法论的人类劳动者，也是具有智能科学技术知识、文化和技能的劳动者。因此，他们能够充分掌握和精准驾驭同样由范式革命所提供的社会生产工具体系</a:t>
            </a:r>
            <a:r>
              <a:rPr lang="en-US" altLang="zh-CN" dirty="0"/>
              <a:t>——</a:t>
            </a:r>
            <a:r>
              <a:rPr lang="zh-CN" altLang="en-US" dirty="0"/>
              <a:t>各种通用人工智能系统，并以崭新的姿态，为人类社会创造更高质量的物质财富和精神财富。</a:t>
            </a:r>
          </a:p>
        </p:txBody>
      </p:sp>
    </p:spTree>
    <p:extLst>
      <p:ext uri="{BB962C8B-B14F-4D97-AF65-F5344CB8AC3E}">
        <p14:creationId xmlns:p14="http://schemas.microsoft.com/office/powerpoint/2010/main" val="6379782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978868-9ED3-2A46-FC68-54D9246AF0C9}"/>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14A5A16A-687C-DD3D-11A9-1A83516D2D88}"/>
              </a:ext>
            </a:extLst>
          </p:cNvPr>
          <p:cNvSpPr>
            <a:spLocks noGrp="1"/>
          </p:cNvSpPr>
          <p:nvPr>
            <p:ph type="title"/>
          </p:nvPr>
        </p:nvSpPr>
        <p:spPr/>
        <p:txBody>
          <a:bodyPr wrap="square" anchor="ctr">
            <a:normAutofit/>
          </a:bodyPr>
          <a:lstStyle/>
          <a:p>
            <a:r>
              <a:rPr lang="en-US" altLang="zh-CN" dirty="0"/>
              <a:t>10.2</a:t>
            </a:r>
            <a:r>
              <a:rPr lang="zh-CN" altLang="en-US" dirty="0"/>
              <a:t>　范式革命对生产领域的意义</a:t>
            </a:r>
          </a:p>
        </p:txBody>
      </p:sp>
      <p:sp>
        <p:nvSpPr>
          <p:cNvPr id="5" name="文本占位符 4">
            <a:extLst>
              <a:ext uri="{FF2B5EF4-FFF2-40B4-BE49-F238E27FC236}">
                <a16:creationId xmlns:a16="http://schemas.microsoft.com/office/drawing/2014/main" id="{FD3446AC-AC0E-B342-3BB7-DC7B3EEF178C}"/>
              </a:ext>
            </a:extLst>
          </p:cNvPr>
          <p:cNvSpPr>
            <a:spLocks noGrp="1"/>
          </p:cNvSpPr>
          <p:nvPr>
            <p:ph type="body" sz="quarter" idx="10"/>
          </p:nvPr>
        </p:nvSpPr>
        <p:spPr>
          <a:xfrm>
            <a:off x="316702" y="1180902"/>
            <a:ext cx="11558585" cy="5013039"/>
          </a:xfrm>
        </p:spPr>
        <p:txBody>
          <a:bodyPr/>
          <a:lstStyle/>
          <a:p>
            <a:r>
              <a:rPr lang="zh-CN" altLang="en-US" dirty="0"/>
              <a:t>在智能化社会的生产领域活动中，人类和通用人工智能系统将扮演各不相同的角色。一方面，他（它）们必须相互合作、相辅相成，才能共同完成生产领域的各项活动。但是，更为重要的是要认识到，在人类劳动者和通用人工智能系统之间，人类劳动者必然（而且必须）发挥主导作用，体现“人为主、机为辅的共生关系”。</a:t>
            </a:r>
            <a:endParaRPr lang="en-US" altLang="zh-CN" dirty="0"/>
          </a:p>
          <a:p>
            <a:r>
              <a:rPr lang="en-US" altLang="zh-CN" dirty="0"/>
              <a:t>1. </a:t>
            </a:r>
            <a:r>
              <a:rPr lang="zh-CN" altLang="en-US" dirty="0"/>
              <a:t>人类扮演的第一个角色：发现问题，定义问题，下达任务</a:t>
            </a:r>
            <a:endParaRPr lang="en-US" altLang="zh-CN" dirty="0"/>
          </a:p>
          <a:p>
            <a:r>
              <a:rPr lang="en-US" altLang="zh-CN" dirty="0"/>
              <a:t>2. </a:t>
            </a:r>
            <a:r>
              <a:rPr lang="zh-CN" altLang="en-US" dirty="0"/>
              <a:t>通用人工智能机器扮演的角色：执行任务</a:t>
            </a:r>
            <a:endParaRPr lang="en-US" altLang="zh-CN" dirty="0"/>
          </a:p>
          <a:p>
            <a:r>
              <a:rPr lang="en-US" altLang="zh-CN" dirty="0"/>
              <a:t>3. </a:t>
            </a:r>
            <a:r>
              <a:rPr lang="zh-CN" altLang="en-US" dirty="0"/>
              <a:t>人类扮演的第二个角色：验收产品</a:t>
            </a:r>
            <a:endParaRPr lang="en-US" altLang="zh-CN" dirty="0"/>
          </a:p>
          <a:p>
            <a:r>
              <a:rPr lang="en-US" altLang="zh-CN" dirty="0"/>
              <a:t>4. </a:t>
            </a:r>
            <a:r>
              <a:rPr lang="zh-CN" altLang="en-US" dirty="0"/>
              <a:t>人类扮演的第三个角色：维修现役机器，创制新的机器</a:t>
            </a:r>
            <a:endParaRPr lang="en-US" altLang="zh-CN" dirty="0"/>
          </a:p>
          <a:p>
            <a:r>
              <a:rPr lang="en-US" altLang="zh-CN" dirty="0"/>
              <a:t>5. </a:t>
            </a:r>
            <a:r>
              <a:rPr lang="zh-CN" altLang="en-US" dirty="0"/>
              <a:t>人机合作成为推动社会生产领域的新质生产力</a:t>
            </a:r>
          </a:p>
        </p:txBody>
      </p:sp>
    </p:spTree>
    <p:extLst>
      <p:ext uri="{BB962C8B-B14F-4D97-AF65-F5344CB8AC3E}">
        <p14:creationId xmlns:p14="http://schemas.microsoft.com/office/powerpoint/2010/main" val="162089509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EB0562-CE25-945D-59EE-2F47A6D167B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5BF1C9B0-34EB-8BD5-7093-F8313739D189}"/>
              </a:ext>
            </a:extLst>
          </p:cNvPr>
          <p:cNvSpPr>
            <a:spLocks noGrp="1"/>
          </p:cNvSpPr>
          <p:nvPr>
            <p:ph type="title"/>
          </p:nvPr>
        </p:nvSpPr>
        <p:spPr/>
        <p:txBody>
          <a:bodyPr wrap="square" anchor="ctr">
            <a:normAutofit/>
          </a:bodyPr>
          <a:lstStyle/>
          <a:p>
            <a:r>
              <a:rPr lang="en-US" altLang="zh-CN" dirty="0"/>
              <a:t>10.3</a:t>
            </a:r>
            <a:r>
              <a:rPr lang="zh-CN" altLang="en-US" dirty="0"/>
              <a:t>　范式革命对人才培养的意义</a:t>
            </a:r>
          </a:p>
        </p:txBody>
      </p:sp>
      <p:sp>
        <p:nvSpPr>
          <p:cNvPr id="5" name="文本占位符 4">
            <a:extLst>
              <a:ext uri="{FF2B5EF4-FFF2-40B4-BE49-F238E27FC236}">
                <a16:creationId xmlns:a16="http://schemas.microsoft.com/office/drawing/2014/main" id="{92788A65-1E83-DAA7-5020-AA1A0D97274D}"/>
              </a:ext>
            </a:extLst>
          </p:cNvPr>
          <p:cNvSpPr>
            <a:spLocks noGrp="1"/>
          </p:cNvSpPr>
          <p:nvPr>
            <p:ph type="body" sz="quarter" idx="10"/>
          </p:nvPr>
        </p:nvSpPr>
        <p:spPr>
          <a:xfrm>
            <a:off x="316702" y="1457901"/>
            <a:ext cx="11558585" cy="4459041"/>
          </a:xfrm>
        </p:spPr>
        <p:txBody>
          <a:bodyPr/>
          <a:lstStyle/>
          <a:p>
            <a:r>
              <a:rPr lang="zh-CN" altLang="en-US" dirty="0"/>
              <a:t>既然在范式革命的推动下，通用人工智能广泛而普遍的应用，将导致越来越多的人们从“解决问题”的过程中解放出来，去从事“探索未来，发现问题，提出问题”的工作，那么，培养人们“发现问题，提出问题”的能力就会成为一项迫切的社会需求。</a:t>
            </a:r>
          </a:p>
          <a:p>
            <a:r>
              <a:rPr lang="zh-CN" altLang="en-US" dirty="0"/>
              <a:t>毫无疑问，各类人才的素质状况将决定着社会发展的方向和质量，决定着社会智能化进程的成败。正是从这个意义上说，智能化社会的人才培养是社会发展的根本基础和重要支柱。显然，和传统社会的人才培养大不相同，智能化社会的人才培养将具有许多重要的新特色。</a:t>
            </a:r>
          </a:p>
        </p:txBody>
      </p:sp>
    </p:spTree>
    <p:extLst>
      <p:ext uri="{BB962C8B-B14F-4D97-AF65-F5344CB8AC3E}">
        <p14:creationId xmlns:p14="http://schemas.microsoft.com/office/powerpoint/2010/main" val="17686161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C5C1D4-5FD4-DA7A-B6C7-8BCEA603EA47}"/>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80626B5F-0585-DEB1-D164-DF927B6B3BD9}"/>
              </a:ext>
            </a:extLst>
          </p:cNvPr>
          <p:cNvSpPr>
            <a:spLocks noGrp="1"/>
          </p:cNvSpPr>
          <p:nvPr>
            <p:ph type="title"/>
          </p:nvPr>
        </p:nvSpPr>
        <p:spPr/>
        <p:txBody>
          <a:bodyPr wrap="square" anchor="ctr">
            <a:normAutofit/>
          </a:bodyPr>
          <a:lstStyle/>
          <a:p>
            <a:r>
              <a:rPr lang="en-US" altLang="zh-CN" dirty="0"/>
              <a:t>10.3</a:t>
            </a:r>
            <a:r>
              <a:rPr lang="zh-CN" altLang="en-US" dirty="0"/>
              <a:t>　范式革命对人才培养的意义</a:t>
            </a:r>
          </a:p>
        </p:txBody>
      </p:sp>
      <p:sp>
        <p:nvSpPr>
          <p:cNvPr id="5" name="文本占位符 4">
            <a:extLst>
              <a:ext uri="{FF2B5EF4-FFF2-40B4-BE49-F238E27FC236}">
                <a16:creationId xmlns:a16="http://schemas.microsoft.com/office/drawing/2014/main" id="{4E4BE9D6-347D-34C8-82CE-D8DD12F7FD23}"/>
              </a:ext>
            </a:extLst>
          </p:cNvPr>
          <p:cNvSpPr>
            <a:spLocks noGrp="1"/>
          </p:cNvSpPr>
          <p:nvPr>
            <p:ph type="body" sz="quarter" idx="10"/>
          </p:nvPr>
        </p:nvSpPr>
        <p:spPr>
          <a:xfrm>
            <a:off x="316702" y="2565897"/>
            <a:ext cx="11558585" cy="2243050"/>
          </a:xfrm>
        </p:spPr>
        <p:txBody>
          <a:bodyPr/>
          <a:lstStyle/>
          <a:p>
            <a:r>
              <a:rPr lang="en-US" altLang="zh-CN" dirty="0"/>
              <a:t>1. </a:t>
            </a:r>
            <a:r>
              <a:rPr lang="zh-CN" altLang="en-US" dirty="0"/>
              <a:t>人才培养的方向和目标：人文精神和创新能力</a:t>
            </a:r>
            <a:endParaRPr lang="en-US" altLang="zh-CN" dirty="0"/>
          </a:p>
          <a:p>
            <a:r>
              <a:rPr lang="en-US" altLang="zh-CN" dirty="0"/>
              <a:t>2. </a:t>
            </a:r>
            <a:r>
              <a:rPr lang="zh-CN" altLang="en-US" dirty="0"/>
              <a:t>人才培养的模式：主动性、个性化、批判式</a:t>
            </a:r>
            <a:endParaRPr lang="en-US" altLang="zh-CN" dirty="0"/>
          </a:p>
          <a:p>
            <a:r>
              <a:rPr lang="en-US" altLang="zh-CN" dirty="0"/>
              <a:t>3. </a:t>
            </a:r>
            <a:r>
              <a:rPr lang="zh-CN" altLang="en-US" dirty="0"/>
              <a:t>人才培养的途径：智能网上大学</a:t>
            </a:r>
            <a:endParaRPr lang="en-US" altLang="zh-CN" dirty="0"/>
          </a:p>
          <a:p>
            <a:r>
              <a:rPr lang="en-US" altLang="zh-CN" dirty="0"/>
              <a:t>4. </a:t>
            </a:r>
            <a:r>
              <a:rPr lang="zh-CN" altLang="en-US" dirty="0"/>
              <a:t>人才培养的根本：人类灵魂的塑造</a:t>
            </a:r>
          </a:p>
        </p:txBody>
      </p:sp>
    </p:spTree>
    <p:extLst>
      <p:ext uri="{BB962C8B-B14F-4D97-AF65-F5344CB8AC3E}">
        <p14:creationId xmlns:p14="http://schemas.microsoft.com/office/powerpoint/2010/main" val="23613020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8D5049-0138-9AB4-CC9B-6A01274D3F19}"/>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40A38F74-7404-CBBB-5255-E74329957180}"/>
              </a:ext>
            </a:extLst>
          </p:cNvPr>
          <p:cNvSpPr>
            <a:spLocks noGrp="1"/>
          </p:cNvSpPr>
          <p:nvPr>
            <p:ph type="title"/>
          </p:nvPr>
        </p:nvSpPr>
        <p:spPr/>
        <p:txBody>
          <a:bodyPr/>
          <a:lstStyle/>
          <a:p>
            <a:r>
              <a:rPr lang="en-US" altLang="zh-CN" dirty="0"/>
              <a:t>2.3</a:t>
            </a:r>
            <a:r>
              <a:rPr lang="zh-CN" altLang="en-US" dirty="0"/>
              <a:t>　信息生态过程</a:t>
            </a:r>
          </a:p>
        </p:txBody>
      </p:sp>
      <p:sp>
        <p:nvSpPr>
          <p:cNvPr id="5" name="文本占位符 4">
            <a:extLst>
              <a:ext uri="{FF2B5EF4-FFF2-40B4-BE49-F238E27FC236}">
                <a16:creationId xmlns:a16="http://schemas.microsoft.com/office/drawing/2014/main" id="{EC391BAE-4913-F083-1E89-3F96D0573785}"/>
              </a:ext>
            </a:extLst>
          </p:cNvPr>
          <p:cNvSpPr>
            <a:spLocks noGrp="1"/>
          </p:cNvSpPr>
          <p:nvPr>
            <p:ph type="body" sz="quarter" idx="10"/>
          </p:nvPr>
        </p:nvSpPr>
        <p:spPr>
          <a:xfrm>
            <a:off x="316702" y="2565897"/>
            <a:ext cx="11558585" cy="2243050"/>
          </a:xfrm>
        </p:spPr>
        <p:txBody>
          <a:bodyPr/>
          <a:lstStyle/>
          <a:p>
            <a:r>
              <a:rPr lang="en-US" altLang="zh-CN" dirty="0"/>
              <a:t>1. </a:t>
            </a:r>
            <a:r>
              <a:rPr lang="zh-CN" altLang="en-US" dirty="0"/>
              <a:t>主体必须根据工作目标辨识客体，并获得关于客体的感性认识</a:t>
            </a:r>
            <a:endParaRPr lang="en-US" altLang="zh-CN" dirty="0"/>
          </a:p>
          <a:p>
            <a:r>
              <a:rPr lang="en-US" altLang="zh-CN" dirty="0"/>
              <a:t>2. </a:t>
            </a:r>
            <a:r>
              <a:rPr lang="zh-CN" altLang="en-US" dirty="0"/>
              <a:t>主体必须把感性认识提炼为理性认识</a:t>
            </a:r>
            <a:endParaRPr lang="en-US" altLang="zh-CN" dirty="0"/>
          </a:p>
          <a:p>
            <a:r>
              <a:rPr lang="en-US" altLang="zh-CN" dirty="0"/>
              <a:t>3. </a:t>
            </a:r>
            <a:r>
              <a:rPr lang="zh-CN" altLang="en-US" dirty="0"/>
              <a:t>在理解客体内容的基础上，在目标引导下，生成解决问题、达到目标的策略</a:t>
            </a:r>
            <a:endParaRPr lang="en-US" altLang="zh-CN" dirty="0"/>
          </a:p>
          <a:p>
            <a:r>
              <a:rPr lang="en-US" altLang="zh-CN" dirty="0"/>
              <a:t>4. </a:t>
            </a:r>
            <a:r>
              <a:rPr lang="zh-CN" altLang="en-US" dirty="0"/>
              <a:t>把智能策略转换为智能行为</a:t>
            </a:r>
          </a:p>
        </p:txBody>
      </p:sp>
    </p:spTree>
    <p:extLst>
      <p:ext uri="{BB962C8B-B14F-4D97-AF65-F5344CB8AC3E}">
        <p14:creationId xmlns:p14="http://schemas.microsoft.com/office/powerpoint/2010/main" val="42122274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C4CA5C-A907-BF0B-CEA7-AD6D61227E39}"/>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BA0B8FE8-F75A-578C-2D88-C28D9C21A9AF}"/>
              </a:ext>
            </a:extLst>
          </p:cNvPr>
          <p:cNvSpPr>
            <a:spLocks noGrp="1"/>
          </p:cNvSpPr>
          <p:nvPr>
            <p:ph type="title"/>
          </p:nvPr>
        </p:nvSpPr>
        <p:spPr/>
        <p:txBody>
          <a:bodyPr wrap="square" anchor="ctr">
            <a:normAutofit/>
          </a:bodyPr>
          <a:lstStyle/>
          <a:p>
            <a:r>
              <a:rPr lang="en-US" altLang="zh-CN" dirty="0"/>
              <a:t>10.4</a:t>
            </a:r>
            <a:r>
              <a:rPr lang="zh-CN" altLang="en-US" dirty="0"/>
              <a:t>　范式革命对社会进步的意义</a:t>
            </a:r>
          </a:p>
        </p:txBody>
      </p:sp>
      <p:sp>
        <p:nvSpPr>
          <p:cNvPr id="5" name="文本占位符 4">
            <a:extLst>
              <a:ext uri="{FF2B5EF4-FFF2-40B4-BE49-F238E27FC236}">
                <a16:creationId xmlns:a16="http://schemas.microsoft.com/office/drawing/2014/main" id="{ECC7EBD7-CFEB-EC4C-4531-37FAAD5035F8}"/>
              </a:ext>
            </a:extLst>
          </p:cNvPr>
          <p:cNvSpPr>
            <a:spLocks noGrp="1"/>
          </p:cNvSpPr>
          <p:nvPr>
            <p:ph type="body" sz="quarter" idx="10"/>
          </p:nvPr>
        </p:nvSpPr>
        <p:spPr>
          <a:xfrm>
            <a:off x="316702" y="1180903"/>
            <a:ext cx="11558585" cy="5013039"/>
          </a:xfrm>
        </p:spPr>
        <p:txBody>
          <a:bodyPr/>
          <a:lstStyle/>
          <a:p>
            <a:r>
              <a:rPr lang="zh-CN" altLang="en-US" dirty="0"/>
              <a:t>在世界人工智能有效治理的条件下（当然，世界范围有效的人工智能治理本身并非易事），在通用人工智能理论与技术所支持的智能化社会生产方式环境下，经济社会发展将呈现一系列鲜明的特点。</a:t>
            </a:r>
            <a:endParaRPr lang="en-US" altLang="zh-CN" dirty="0"/>
          </a:p>
          <a:p>
            <a:r>
              <a:rPr lang="en-US" altLang="zh-CN" dirty="0"/>
              <a:t>1.</a:t>
            </a:r>
            <a:r>
              <a:rPr lang="zh-CN" altLang="en-US" dirty="0"/>
              <a:t> 智能化社会生产力高度发达，使社会产品极大丰富而不奢侈浪费且可持续发展</a:t>
            </a:r>
            <a:endParaRPr lang="en-US" altLang="zh-CN" dirty="0"/>
          </a:p>
          <a:p>
            <a:r>
              <a:rPr lang="en-US" altLang="zh-CN" dirty="0"/>
              <a:t>2. </a:t>
            </a:r>
            <a:r>
              <a:rPr lang="zh-CN" altLang="en-US" dirty="0"/>
              <a:t>智能化社会生产关系日臻合理，使人们的劳动积极性空前高涨</a:t>
            </a:r>
            <a:endParaRPr lang="en-US" altLang="zh-CN" dirty="0"/>
          </a:p>
          <a:p>
            <a:r>
              <a:rPr lang="en-US" altLang="zh-CN" dirty="0"/>
              <a:t>3. </a:t>
            </a:r>
            <a:r>
              <a:rPr lang="zh-CN" altLang="en-US" dirty="0"/>
              <a:t>智能化社会生产方式使工农差别、城乡差别、脑力体力劳动差别趋于消失</a:t>
            </a:r>
            <a:endParaRPr lang="en-US" altLang="zh-CN" dirty="0"/>
          </a:p>
          <a:p>
            <a:r>
              <a:rPr lang="en-US" altLang="zh-CN" dirty="0"/>
              <a:t>4. </a:t>
            </a:r>
            <a:r>
              <a:rPr lang="zh-CN" altLang="en-US" dirty="0"/>
              <a:t>智能化社会生产方式使人们的思想觉悟和科学素养极大地提高，反过来又成为推动科学技术、经济社会、人才培育健康发展的智慧与力量源泉</a:t>
            </a:r>
          </a:p>
        </p:txBody>
      </p:sp>
    </p:spTree>
    <p:extLst>
      <p:ext uri="{BB962C8B-B14F-4D97-AF65-F5344CB8AC3E}">
        <p14:creationId xmlns:p14="http://schemas.microsoft.com/office/powerpoint/2010/main" val="308229165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5277A10-5EA8-72FA-807C-70C771E23CCE}"/>
              </a:ext>
            </a:extLst>
          </p:cNvPr>
          <p:cNvSpPr>
            <a:spLocks noGrp="1"/>
          </p:cNvSpPr>
          <p:nvPr>
            <p:ph type="body" sz="quarter" idx="15"/>
          </p:nvPr>
        </p:nvSpPr>
        <p:spPr/>
        <p:txBody>
          <a:bodyPr/>
          <a:lstStyle/>
          <a:p>
            <a:r>
              <a:rPr lang="zh-CN" altLang="en-US" dirty="0"/>
              <a:t>第 </a:t>
            </a:r>
            <a:r>
              <a:rPr lang="en-US" altLang="zh-CN" dirty="0"/>
              <a:t>11 </a:t>
            </a:r>
            <a:r>
              <a:rPr lang="zh-CN" altLang="en-US" dirty="0"/>
              <a:t>章</a:t>
            </a:r>
          </a:p>
        </p:txBody>
      </p:sp>
      <p:sp>
        <p:nvSpPr>
          <p:cNvPr id="5" name="文本占位符 4">
            <a:extLst>
              <a:ext uri="{FF2B5EF4-FFF2-40B4-BE49-F238E27FC236}">
                <a16:creationId xmlns:a16="http://schemas.microsoft.com/office/drawing/2014/main" id="{E148AB28-7EC6-52CA-2495-3E02F67C4AA5}"/>
              </a:ext>
            </a:extLst>
          </p:cNvPr>
          <p:cNvSpPr>
            <a:spLocks noGrp="1"/>
          </p:cNvSpPr>
          <p:nvPr>
            <p:ph type="body" sz="quarter" idx="16"/>
          </p:nvPr>
        </p:nvSpPr>
        <p:spPr/>
        <p:txBody>
          <a:bodyPr/>
          <a:lstStyle/>
          <a:p>
            <a:r>
              <a:rPr lang="zh-CN" altLang="en-US" dirty="0"/>
              <a:t>科学技术的“双刃剑”理论</a:t>
            </a:r>
          </a:p>
        </p:txBody>
      </p:sp>
    </p:spTree>
    <p:extLst>
      <p:ext uri="{BB962C8B-B14F-4D97-AF65-F5344CB8AC3E}">
        <p14:creationId xmlns:p14="http://schemas.microsoft.com/office/powerpoint/2010/main" val="27960139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31A43DF1-F73D-EDD8-3E46-4B8D4F13B57E}"/>
              </a:ext>
            </a:extLst>
          </p:cNvPr>
          <p:cNvSpPr>
            <a:spLocks noGrp="1"/>
          </p:cNvSpPr>
          <p:nvPr>
            <p:ph type="title"/>
          </p:nvPr>
        </p:nvSpPr>
        <p:spPr/>
        <p:txBody>
          <a:bodyPr/>
          <a:lstStyle/>
          <a:p>
            <a:r>
              <a:rPr lang="zh-CN" altLang="en-US" dirty="0"/>
              <a:t>‌</a:t>
            </a:r>
            <a:r>
              <a:rPr lang="en-US" altLang="zh-CN" dirty="0"/>
              <a:t>11.1</a:t>
            </a:r>
            <a:r>
              <a:rPr lang="zh-CN" altLang="en-US" dirty="0"/>
              <a:t>　科学技术“双刃剑”理论的内容</a:t>
            </a:r>
          </a:p>
        </p:txBody>
      </p:sp>
      <p:sp>
        <p:nvSpPr>
          <p:cNvPr id="5" name="文本占位符 4">
            <a:extLst>
              <a:ext uri="{FF2B5EF4-FFF2-40B4-BE49-F238E27FC236}">
                <a16:creationId xmlns:a16="http://schemas.microsoft.com/office/drawing/2014/main" id="{A5D7B9B3-D86F-9ED6-1F60-D77CFDD6D096}"/>
              </a:ext>
            </a:extLst>
          </p:cNvPr>
          <p:cNvSpPr>
            <a:spLocks noGrp="1"/>
          </p:cNvSpPr>
          <p:nvPr>
            <p:ph type="body" sz="quarter" idx="10"/>
          </p:nvPr>
        </p:nvSpPr>
        <p:spPr>
          <a:xfrm>
            <a:off x="316702" y="2288897"/>
            <a:ext cx="11558585" cy="2797048"/>
          </a:xfrm>
        </p:spPr>
        <p:txBody>
          <a:bodyPr/>
          <a:lstStyle/>
          <a:p>
            <a:r>
              <a:rPr lang="en-US" altLang="zh-CN" dirty="0"/>
              <a:t>11.1.1</a:t>
            </a:r>
            <a:r>
              <a:rPr lang="zh-CN" altLang="en-US" dirty="0"/>
              <a:t>　“双刃剑”理论的内涵</a:t>
            </a:r>
            <a:endParaRPr lang="en-US" altLang="zh-CN" dirty="0"/>
          </a:p>
          <a:p>
            <a:r>
              <a:rPr lang="zh-CN" altLang="en-US" dirty="0"/>
              <a:t>科学技术“双刃剑”的本质同辩证唯物主义认为的“任何事物都有两面性”的本质一致。科学技术“双刃剑”是指在科技应用过程中，由于人的主导意图和价值取向的不同，使得科技既具有推动社会进步和改善人类生活的积极作用，又可能带来潜在危害和风险的一种双重性质现象。</a:t>
            </a:r>
            <a:endParaRPr lang="en-US" altLang="zh-CN" dirty="0"/>
          </a:p>
        </p:txBody>
      </p:sp>
    </p:spTree>
    <p:extLst>
      <p:ext uri="{BB962C8B-B14F-4D97-AF65-F5344CB8AC3E}">
        <p14:creationId xmlns:p14="http://schemas.microsoft.com/office/powerpoint/2010/main" val="384605649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472312-3331-E2D8-5784-58F833AF59FA}"/>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0CED86AF-FAD5-A1A1-F65D-0800FD658A0D}"/>
              </a:ext>
            </a:extLst>
          </p:cNvPr>
          <p:cNvSpPr>
            <a:spLocks noGrp="1"/>
          </p:cNvSpPr>
          <p:nvPr>
            <p:ph type="title"/>
          </p:nvPr>
        </p:nvSpPr>
        <p:spPr/>
        <p:txBody>
          <a:bodyPr/>
          <a:lstStyle/>
          <a:p>
            <a:r>
              <a:rPr lang="zh-CN" altLang="en-US" dirty="0"/>
              <a:t>‌</a:t>
            </a:r>
            <a:r>
              <a:rPr lang="en-US" altLang="zh-CN" dirty="0"/>
              <a:t>11.1</a:t>
            </a:r>
            <a:r>
              <a:rPr lang="zh-CN" altLang="en-US" dirty="0"/>
              <a:t>　科学技术“双刃剑”理论的内容</a:t>
            </a:r>
          </a:p>
        </p:txBody>
      </p:sp>
      <p:sp>
        <p:nvSpPr>
          <p:cNvPr id="5" name="文本占位符 4">
            <a:extLst>
              <a:ext uri="{FF2B5EF4-FFF2-40B4-BE49-F238E27FC236}">
                <a16:creationId xmlns:a16="http://schemas.microsoft.com/office/drawing/2014/main" id="{9170869F-B2C6-504D-EDE3-D5087A2AFFC4}"/>
              </a:ext>
            </a:extLst>
          </p:cNvPr>
          <p:cNvSpPr>
            <a:spLocks noGrp="1"/>
          </p:cNvSpPr>
          <p:nvPr>
            <p:ph type="body" sz="quarter" idx="10"/>
          </p:nvPr>
        </p:nvSpPr>
        <p:spPr>
          <a:xfrm>
            <a:off x="316702" y="1734900"/>
            <a:ext cx="11558585" cy="3905043"/>
          </a:xfrm>
        </p:spPr>
        <p:txBody>
          <a:bodyPr/>
          <a:lstStyle/>
          <a:p>
            <a:r>
              <a:rPr lang="en-US" altLang="zh-CN" dirty="0"/>
              <a:t>11.1.2</a:t>
            </a:r>
            <a:r>
              <a:rPr lang="zh-CN" altLang="en-US" dirty="0"/>
              <a:t>　科学技术“双刃剑”理论的外延</a:t>
            </a:r>
          </a:p>
          <a:p>
            <a:r>
              <a:rPr lang="zh-CN" altLang="en-US" dirty="0"/>
              <a:t>科学技术“双刃剑”理论的外延广泛，主要包括科技与战争、科技与伦理、科技与社会结构、科技与全球治理等关系和问题的产生。</a:t>
            </a:r>
            <a:endParaRPr lang="en-US" altLang="zh-CN" dirty="0"/>
          </a:p>
          <a:p>
            <a:r>
              <a:rPr lang="en-US" altLang="zh-CN" dirty="0"/>
              <a:t>1. </a:t>
            </a:r>
            <a:r>
              <a:rPr lang="zh-CN" altLang="en-US" dirty="0"/>
              <a:t>科技与战争</a:t>
            </a:r>
            <a:endParaRPr lang="en-US" altLang="zh-CN" dirty="0"/>
          </a:p>
          <a:p>
            <a:r>
              <a:rPr lang="en-US" altLang="zh-CN" dirty="0"/>
              <a:t>2. </a:t>
            </a:r>
            <a:r>
              <a:rPr lang="zh-CN" altLang="en-US" dirty="0"/>
              <a:t>科技与伦理</a:t>
            </a:r>
            <a:endParaRPr lang="en-US" altLang="zh-CN" dirty="0"/>
          </a:p>
          <a:p>
            <a:r>
              <a:rPr lang="en-US" altLang="zh-CN" dirty="0"/>
              <a:t>3. </a:t>
            </a:r>
            <a:r>
              <a:rPr lang="zh-CN" altLang="en-US" dirty="0"/>
              <a:t>科技与社会结构</a:t>
            </a:r>
            <a:endParaRPr lang="en-US" altLang="zh-CN" dirty="0"/>
          </a:p>
          <a:p>
            <a:r>
              <a:rPr lang="en-US" altLang="zh-CN" dirty="0"/>
              <a:t>4. </a:t>
            </a:r>
            <a:r>
              <a:rPr lang="zh-CN" altLang="en-US" dirty="0"/>
              <a:t>科技与全球治理</a:t>
            </a:r>
            <a:endParaRPr lang="en-US" altLang="zh-CN" dirty="0"/>
          </a:p>
        </p:txBody>
      </p:sp>
    </p:spTree>
    <p:extLst>
      <p:ext uri="{BB962C8B-B14F-4D97-AF65-F5344CB8AC3E}">
        <p14:creationId xmlns:p14="http://schemas.microsoft.com/office/powerpoint/2010/main" val="3511761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83CBD8-A17C-D11E-29C6-B4597AD6653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2256664-65D1-6658-5D21-36A046C749D7}"/>
              </a:ext>
            </a:extLst>
          </p:cNvPr>
          <p:cNvSpPr>
            <a:spLocks noGrp="1"/>
          </p:cNvSpPr>
          <p:nvPr>
            <p:ph type="title"/>
          </p:nvPr>
        </p:nvSpPr>
        <p:spPr/>
        <p:txBody>
          <a:bodyPr/>
          <a:lstStyle/>
          <a:p>
            <a:r>
              <a:rPr lang="zh-CN" altLang="en-US" dirty="0"/>
              <a:t>‌</a:t>
            </a:r>
            <a:r>
              <a:rPr lang="en-US" altLang="zh-CN" dirty="0"/>
              <a:t>11.1</a:t>
            </a:r>
            <a:r>
              <a:rPr lang="zh-CN" altLang="en-US" dirty="0"/>
              <a:t>　科学技术“双刃剑”理论的内容</a:t>
            </a:r>
          </a:p>
        </p:txBody>
      </p:sp>
      <p:sp>
        <p:nvSpPr>
          <p:cNvPr id="5" name="文本占位符 4">
            <a:extLst>
              <a:ext uri="{FF2B5EF4-FFF2-40B4-BE49-F238E27FC236}">
                <a16:creationId xmlns:a16="http://schemas.microsoft.com/office/drawing/2014/main" id="{FBB31101-A5CA-2604-DE48-B0833E02B462}"/>
              </a:ext>
            </a:extLst>
          </p:cNvPr>
          <p:cNvSpPr>
            <a:spLocks noGrp="1"/>
          </p:cNvSpPr>
          <p:nvPr>
            <p:ph type="body" sz="quarter" idx="10"/>
          </p:nvPr>
        </p:nvSpPr>
        <p:spPr>
          <a:xfrm>
            <a:off x="316702" y="1180903"/>
            <a:ext cx="11558585" cy="5013039"/>
          </a:xfrm>
        </p:spPr>
        <p:txBody>
          <a:bodyPr/>
          <a:lstStyle/>
          <a:p>
            <a:r>
              <a:rPr lang="en-US" altLang="zh-CN" dirty="0"/>
              <a:t>11.1.3</a:t>
            </a:r>
            <a:r>
              <a:rPr lang="zh-CN" altLang="en-US" dirty="0"/>
              <a:t>　“双刃剑”理论在科技发展史中的验证</a:t>
            </a:r>
            <a:endParaRPr lang="en-US" altLang="zh-CN" dirty="0"/>
          </a:p>
          <a:p>
            <a:r>
              <a:rPr lang="zh-CN" altLang="en-US" dirty="0"/>
              <a:t>“双刃剑”理论是指某一事物或现象在带来正面效益的同时，也可能带来负面影响。这一理论在科技发展史中得到了广泛的验证。科技，作为推动社会进步的重要力量，其发展不仅带来了生产力的飞跃、生活质量的提升，也引发了一系列环境问题、社会伦理挑战等。</a:t>
            </a:r>
            <a:endParaRPr lang="en-US" altLang="zh-CN" dirty="0"/>
          </a:p>
          <a:p>
            <a:r>
              <a:rPr lang="en-US" altLang="zh-CN" dirty="0"/>
              <a:t>1. </a:t>
            </a:r>
            <a:r>
              <a:rPr lang="zh-CN" altLang="en-US" dirty="0"/>
              <a:t>第一次工业革命：蒸汽时代的“双刃剑”</a:t>
            </a:r>
            <a:endParaRPr lang="en-US" altLang="zh-CN" dirty="0"/>
          </a:p>
          <a:p>
            <a:r>
              <a:rPr lang="en-US" altLang="zh-CN" dirty="0"/>
              <a:t>2. </a:t>
            </a:r>
            <a:r>
              <a:rPr lang="zh-CN" altLang="en-US" dirty="0"/>
              <a:t>第二次工业革命：电气时代的“双刃剑”</a:t>
            </a:r>
            <a:endParaRPr lang="en-US" altLang="zh-CN" dirty="0"/>
          </a:p>
          <a:p>
            <a:r>
              <a:rPr lang="en-US" altLang="zh-CN" dirty="0"/>
              <a:t>3. </a:t>
            </a:r>
            <a:r>
              <a:rPr lang="zh-CN" altLang="en-US" dirty="0"/>
              <a:t>信息时代：互联网与人工智能的“双刃剑”</a:t>
            </a:r>
            <a:endParaRPr lang="en-US" altLang="zh-CN" dirty="0"/>
          </a:p>
          <a:p>
            <a:r>
              <a:rPr lang="en-US" altLang="zh-CN" dirty="0"/>
              <a:t>4. </a:t>
            </a:r>
            <a:r>
              <a:rPr lang="zh-CN" altLang="en-US" dirty="0"/>
              <a:t>案例分析</a:t>
            </a:r>
            <a:endParaRPr lang="en-US" altLang="zh-CN" dirty="0"/>
          </a:p>
        </p:txBody>
      </p:sp>
    </p:spTree>
    <p:extLst>
      <p:ext uri="{BB962C8B-B14F-4D97-AF65-F5344CB8AC3E}">
        <p14:creationId xmlns:p14="http://schemas.microsoft.com/office/powerpoint/2010/main" val="35096774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BC2420-0B41-0478-D9B4-92E2464E775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F80FB62C-7CD3-56FE-CD24-4431E20498EF}"/>
              </a:ext>
            </a:extLst>
          </p:cNvPr>
          <p:cNvSpPr>
            <a:spLocks noGrp="1"/>
          </p:cNvSpPr>
          <p:nvPr>
            <p:ph type="title"/>
          </p:nvPr>
        </p:nvSpPr>
        <p:spPr/>
        <p:txBody>
          <a:bodyPr/>
          <a:lstStyle/>
          <a:p>
            <a:r>
              <a:rPr lang="en-US" altLang="zh-CN" dirty="0"/>
              <a:t>11.2</a:t>
            </a:r>
            <a:r>
              <a:rPr lang="zh-CN" altLang="en-US" dirty="0"/>
              <a:t>　人工智能技术的“双刃剑”特性</a:t>
            </a:r>
            <a:endParaRPr lang="en-US" altLang="zh-CN" dirty="0"/>
          </a:p>
        </p:txBody>
      </p:sp>
      <p:sp>
        <p:nvSpPr>
          <p:cNvPr id="5" name="文本占位符 4">
            <a:extLst>
              <a:ext uri="{FF2B5EF4-FFF2-40B4-BE49-F238E27FC236}">
                <a16:creationId xmlns:a16="http://schemas.microsoft.com/office/drawing/2014/main" id="{01EC4F41-EE7C-EB4B-203B-79A2298FA51E}"/>
              </a:ext>
            </a:extLst>
          </p:cNvPr>
          <p:cNvSpPr>
            <a:spLocks noGrp="1"/>
          </p:cNvSpPr>
          <p:nvPr>
            <p:ph type="body" sz="quarter" idx="10"/>
          </p:nvPr>
        </p:nvSpPr>
        <p:spPr>
          <a:xfrm>
            <a:off x="316702" y="903905"/>
            <a:ext cx="11558585" cy="5567037"/>
          </a:xfrm>
        </p:spPr>
        <p:txBody>
          <a:bodyPr/>
          <a:lstStyle/>
          <a:p>
            <a:r>
              <a:rPr lang="en-US" altLang="zh-CN" dirty="0"/>
              <a:t>11.2.1</a:t>
            </a:r>
            <a:r>
              <a:rPr lang="zh-CN" altLang="en-US" dirty="0"/>
              <a:t>　人工智能带来的积极影响</a:t>
            </a:r>
          </a:p>
          <a:p>
            <a:r>
              <a:rPr lang="zh-CN" altLang="en-US" dirty="0"/>
              <a:t>随着科技的飞速发展，人工智能（</a:t>
            </a:r>
            <a:r>
              <a:rPr lang="en-US" altLang="zh-CN" dirty="0"/>
              <a:t>AI</a:t>
            </a:r>
            <a:r>
              <a:rPr lang="zh-CN" altLang="en-US" dirty="0"/>
              <a:t>）已经渗透到人们生活的方方面面，从制造业、医疗、教育到金融等领域，</a:t>
            </a:r>
            <a:r>
              <a:rPr lang="en-US" altLang="zh-CN" dirty="0"/>
              <a:t>AI</a:t>
            </a:r>
            <a:r>
              <a:rPr lang="zh-CN" altLang="en-US" dirty="0"/>
              <a:t>的应用正逐步改变着人类社会的运行方式。</a:t>
            </a:r>
            <a:endParaRPr lang="en-US" altLang="zh-CN" dirty="0"/>
          </a:p>
          <a:p>
            <a:r>
              <a:rPr lang="en-US" altLang="zh-CN" dirty="0"/>
              <a:t>1. </a:t>
            </a:r>
            <a:r>
              <a:rPr lang="zh-CN" altLang="en-US" dirty="0"/>
              <a:t>提高生产效率与创新能力</a:t>
            </a:r>
            <a:endParaRPr lang="en-US" altLang="zh-CN" dirty="0"/>
          </a:p>
          <a:p>
            <a:r>
              <a:rPr lang="en-US" altLang="zh-CN" dirty="0"/>
              <a:t>2. </a:t>
            </a:r>
            <a:r>
              <a:rPr lang="zh-CN" altLang="en-US" dirty="0"/>
              <a:t>改善医疗水平与服务</a:t>
            </a:r>
            <a:endParaRPr lang="en-US" altLang="zh-CN" dirty="0"/>
          </a:p>
          <a:p>
            <a:r>
              <a:rPr lang="en-US" altLang="zh-CN" dirty="0"/>
              <a:t>3. </a:t>
            </a:r>
            <a:r>
              <a:rPr lang="zh-CN" altLang="en-US" dirty="0"/>
              <a:t>推动教育变革与发展</a:t>
            </a:r>
            <a:endParaRPr lang="en-US" altLang="zh-CN" dirty="0"/>
          </a:p>
          <a:p>
            <a:r>
              <a:rPr lang="en-US" altLang="zh-CN" dirty="0"/>
              <a:t>4. </a:t>
            </a:r>
            <a:r>
              <a:rPr lang="zh-CN" altLang="en-US" dirty="0"/>
              <a:t>提升生活便利性与服务质量</a:t>
            </a:r>
            <a:endParaRPr lang="en-US" altLang="zh-CN" dirty="0"/>
          </a:p>
          <a:p>
            <a:r>
              <a:rPr lang="en-US" altLang="zh-CN" dirty="0"/>
              <a:t>5. </a:t>
            </a:r>
            <a:r>
              <a:rPr lang="zh-CN" altLang="en-US" dirty="0"/>
              <a:t>促进经济增长与就业结构优化</a:t>
            </a:r>
            <a:endParaRPr lang="en-US" altLang="zh-CN" dirty="0"/>
          </a:p>
          <a:p>
            <a:r>
              <a:rPr lang="en-US" altLang="zh-CN" dirty="0"/>
              <a:t>6. </a:t>
            </a:r>
            <a:r>
              <a:rPr lang="zh-CN" altLang="en-US" dirty="0"/>
              <a:t>增强社会治理与公共服务能力</a:t>
            </a:r>
            <a:endParaRPr lang="en-US" altLang="zh-CN" dirty="0"/>
          </a:p>
          <a:p>
            <a:r>
              <a:rPr lang="en-US" altLang="zh-CN" dirty="0"/>
              <a:t>7. </a:t>
            </a:r>
            <a:r>
              <a:rPr lang="zh-CN" altLang="en-US" dirty="0"/>
              <a:t>推动科学研究与技术进步</a:t>
            </a:r>
            <a:endParaRPr lang="en-US" altLang="zh-CN" dirty="0"/>
          </a:p>
        </p:txBody>
      </p:sp>
    </p:spTree>
    <p:extLst>
      <p:ext uri="{BB962C8B-B14F-4D97-AF65-F5344CB8AC3E}">
        <p14:creationId xmlns:p14="http://schemas.microsoft.com/office/powerpoint/2010/main" val="25830800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94BA27-1FC0-29ED-D99B-A7EC3730565D}"/>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FBD256B3-5743-A83A-C835-3F937587C1EF}"/>
              </a:ext>
            </a:extLst>
          </p:cNvPr>
          <p:cNvSpPr>
            <a:spLocks noGrp="1"/>
          </p:cNvSpPr>
          <p:nvPr>
            <p:ph type="title"/>
          </p:nvPr>
        </p:nvSpPr>
        <p:spPr/>
        <p:txBody>
          <a:bodyPr/>
          <a:lstStyle/>
          <a:p>
            <a:r>
              <a:rPr lang="en-US" altLang="zh-CN" dirty="0"/>
              <a:t>11.2</a:t>
            </a:r>
            <a:r>
              <a:rPr lang="zh-CN" altLang="en-US" dirty="0"/>
              <a:t>　人工智能技术的“双刃剑”特性</a:t>
            </a:r>
            <a:endParaRPr lang="en-US" altLang="zh-CN" dirty="0"/>
          </a:p>
        </p:txBody>
      </p:sp>
      <p:sp>
        <p:nvSpPr>
          <p:cNvPr id="5" name="文本占位符 4">
            <a:extLst>
              <a:ext uri="{FF2B5EF4-FFF2-40B4-BE49-F238E27FC236}">
                <a16:creationId xmlns:a16="http://schemas.microsoft.com/office/drawing/2014/main" id="{B3BC2432-6927-3552-BE6C-FBD88B03758C}"/>
              </a:ext>
            </a:extLst>
          </p:cNvPr>
          <p:cNvSpPr>
            <a:spLocks noGrp="1"/>
          </p:cNvSpPr>
          <p:nvPr>
            <p:ph type="body" sz="quarter" idx="10"/>
          </p:nvPr>
        </p:nvSpPr>
        <p:spPr>
          <a:xfrm>
            <a:off x="316702" y="1180904"/>
            <a:ext cx="11558585" cy="5013039"/>
          </a:xfrm>
        </p:spPr>
        <p:txBody>
          <a:bodyPr/>
          <a:lstStyle/>
          <a:p>
            <a:r>
              <a:rPr lang="en-US" altLang="zh-CN" dirty="0"/>
              <a:t>11.2.2</a:t>
            </a:r>
            <a:r>
              <a:rPr lang="zh-CN" altLang="en-US" dirty="0"/>
              <a:t>　人工智能潜在的负面影响</a:t>
            </a:r>
          </a:p>
          <a:p>
            <a:r>
              <a:rPr lang="zh-CN" altLang="en-US" dirty="0"/>
              <a:t>人工智能已成为推动社会进步和经济发展的重要力量。然而，正如任何新兴技术一样，人工智能在带来便利和效益的同时，也潜藏着不容忽视的负面影响。</a:t>
            </a:r>
            <a:endParaRPr lang="en-US" altLang="zh-CN" dirty="0"/>
          </a:p>
          <a:p>
            <a:r>
              <a:rPr lang="en-US" altLang="zh-CN" dirty="0"/>
              <a:t>1. </a:t>
            </a:r>
            <a:r>
              <a:rPr lang="zh-CN" altLang="en-US" dirty="0"/>
              <a:t>就业市场的冲击与职业结构的变革</a:t>
            </a:r>
            <a:endParaRPr lang="en-US" altLang="zh-CN" dirty="0"/>
          </a:p>
          <a:p>
            <a:r>
              <a:rPr lang="en-US" altLang="zh-CN" dirty="0"/>
              <a:t>2. </a:t>
            </a:r>
            <a:r>
              <a:rPr lang="zh-CN" altLang="en-US" dirty="0"/>
              <a:t>隐私与数据安全的威胁</a:t>
            </a:r>
            <a:endParaRPr lang="en-US" altLang="zh-CN" dirty="0"/>
          </a:p>
          <a:p>
            <a:r>
              <a:rPr lang="en-US" altLang="zh-CN" dirty="0"/>
              <a:t>3. </a:t>
            </a:r>
            <a:r>
              <a:rPr lang="zh-CN" altLang="en-US" dirty="0"/>
              <a:t>伦理与道德的挑战</a:t>
            </a:r>
            <a:endParaRPr lang="en-US" altLang="zh-CN" dirty="0"/>
          </a:p>
          <a:p>
            <a:r>
              <a:rPr lang="en-US" altLang="zh-CN" dirty="0"/>
              <a:t>4. </a:t>
            </a:r>
            <a:r>
              <a:rPr lang="zh-CN" altLang="en-US" dirty="0"/>
              <a:t>社会分化与不平等的加剧</a:t>
            </a:r>
            <a:endParaRPr lang="en-US" altLang="zh-CN" dirty="0"/>
          </a:p>
          <a:p>
            <a:r>
              <a:rPr lang="en-US" altLang="zh-CN" dirty="0"/>
              <a:t>5. </a:t>
            </a:r>
            <a:r>
              <a:rPr lang="zh-CN" altLang="en-US" dirty="0"/>
              <a:t>对环境和能源的挑战</a:t>
            </a:r>
            <a:endParaRPr lang="en-US" altLang="zh-CN" dirty="0"/>
          </a:p>
          <a:p>
            <a:r>
              <a:rPr lang="en-US" altLang="zh-CN" dirty="0"/>
              <a:t>6. </a:t>
            </a:r>
            <a:r>
              <a:rPr lang="zh-CN" altLang="en-US" dirty="0"/>
              <a:t>对国际关系和地缘政治的影响</a:t>
            </a:r>
            <a:endParaRPr lang="en-US" altLang="zh-CN" dirty="0"/>
          </a:p>
        </p:txBody>
      </p:sp>
    </p:spTree>
    <p:extLst>
      <p:ext uri="{BB962C8B-B14F-4D97-AF65-F5344CB8AC3E}">
        <p14:creationId xmlns:p14="http://schemas.microsoft.com/office/powerpoint/2010/main" val="302278336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0B393C-4AE5-5885-9698-8C1B2C8AAB35}"/>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E4B42109-6C9F-D282-27AE-CD82E7307C6D}"/>
              </a:ext>
            </a:extLst>
          </p:cNvPr>
          <p:cNvSpPr>
            <a:spLocks noGrp="1"/>
          </p:cNvSpPr>
          <p:nvPr>
            <p:ph type="title"/>
          </p:nvPr>
        </p:nvSpPr>
        <p:spPr/>
        <p:txBody>
          <a:bodyPr/>
          <a:lstStyle/>
          <a:p>
            <a:r>
              <a:rPr lang="en-US" altLang="zh-CN" dirty="0"/>
              <a:t>11.3</a:t>
            </a:r>
            <a:r>
              <a:rPr lang="zh-CN" altLang="en-US" dirty="0"/>
              <a:t>　基于“双刃剑”理论的人工智能治理原则</a:t>
            </a:r>
            <a:endParaRPr lang="en-US" altLang="zh-CN" dirty="0"/>
          </a:p>
        </p:txBody>
      </p:sp>
      <p:sp>
        <p:nvSpPr>
          <p:cNvPr id="5" name="文本占位符 4">
            <a:extLst>
              <a:ext uri="{FF2B5EF4-FFF2-40B4-BE49-F238E27FC236}">
                <a16:creationId xmlns:a16="http://schemas.microsoft.com/office/drawing/2014/main" id="{B112BD63-9326-123D-0217-068F4F6131B8}"/>
              </a:ext>
            </a:extLst>
          </p:cNvPr>
          <p:cNvSpPr>
            <a:spLocks noGrp="1"/>
          </p:cNvSpPr>
          <p:nvPr>
            <p:ph type="body" sz="quarter" idx="10"/>
          </p:nvPr>
        </p:nvSpPr>
        <p:spPr>
          <a:xfrm>
            <a:off x="316702" y="2011900"/>
            <a:ext cx="11558585" cy="3351046"/>
          </a:xfrm>
        </p:spPr>
        <p:txBody>
          <a:bodyPr/>
          <a:lstStyle/>
          <a:p>
            <a:r>
              <a:rPr lang="zh-CN" altLang="en-US" dirty="0"/>
              <a:t>科学技术，作为人类文明的重要推动力，历来被视为“双刃剑”。一方面，它极大地推动了社会进步和经济发展，提高了人类的生活质量；另一方面，它也带来了诸多潜在的风险和挑战，如环境破坏、隐私泄露、伦理道德冲突等。随着人工智能技术的迅猛发展，其对社会经济、伦理道德、国家安全等方面的影响日益显著，如何科学、严谨地制定人工智能治理原则，确保其健康、可持续发展，成为当前亟待解决的问题。</a:t>
            </a:r>
          </a:p>
        </p:txBody>
      </p:sp>
    </p:spTree>
    <p:extLst>
      <p:ext uri="{BB962C8B-B14F-4D97-AF65-F5344CB8AC3E}">
        <p14:creationId xmlns:p14="http://schemas.microsoft.com/office/powerpoint/2010/main" val="236861182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D16685-ED46-891B-4B79-28C561F0D183}"/>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5A66673C-BBD4-184E-0ACC-61C634F5C768}"/>
              </a:ext>
            </a:extLst>
          </p:cNvPr>
          <p:cNvSpPr>
            <a:spLocks noGrp="1"/>
          </p:cNvSpPr>
          <p:nvPr>
            <p:ph type="title"/>
          </p:nvPr>
        </p:nvSpPr>
        <p:spPr/>
        <p:txBody>
          <a:bodyPr/>
          <a:lstStyle/>
          <a:p>
            <a:r>
              <a:rPr lang="en-US" altLang="zh-CN" dirty="0"/>
              <a:t>11.3</a:t>
            </a:r>
            <a:r>
              <a:rPr lang="zh-CN" altLang="en-US" dirty="0"/>
              <a:t>　基于“双刃剑”理论的人工智能治理原则</a:t>
            </a:r>
            <a:endParaRPr lang="en-US" altLang="zh-CN" dirty="0"/>
          </a:p>
        </p:txBody>
      </p:sp>
      <p:sp>
        <p:nvSpPr>
          <p:cNvPr id="5" name="文本占位符 4">
            <a:extLst>
              <a:ext uri="{FF2B5EF4-FFF2-40B4-BE49-F238E27FC236}">
                <a16:creationId xmlns:a16="http://schemas.microsoft.com/office/drawing/2014/main" id="{B3143DDC-D1A5-66CD-FE43-F267065BAC66}"/>
              </a:ext>
            </a:extLst>
          </p:cNvPr>
          <p:cNvSpPr>
            <a:spLocks noGrp="1"/>
          </p:cNvSpPr>
          <p:nvPr>
            <p:ph type="body" sz="quarter" idx="10"/>
          </p:nvPr>
        </p:nvSpPr>
        <p:spPr>
          <a:xfrm>
            <a:off x="316702" y="1457904"/>
            <a:ext cx="11558585" cy="4459041"/>
          </a:xfrm>
        </p:spPr>
        <p:txBody>
          <a:bodyPr/>
          <a:lstStyle/>
          <a:p>
            <a:r>
              <a:rPr lang="zh-CN" altLang="en-US" dirty="0"/>
              <a:t>基于科学技术的“双刃剑”理论，人工智能治理需要遵循伦理先行、安全可控、公平普惠、开放包容、和平利用等原则。这些原则为人工智能技术的健康、可持续发展提供了重要的指导和规范。</a:t>
            </a:r>
            <a:endParaRPr lang="en-US" altLang="zh-CN" dirty="0"/>
          </a:p>
          <a:p>
            <a:r>
              <a:rPr lang="en-US" altLang="zh-CN" dirty="0"/>
              <a:t>1. </a:t>
            </a:r>
            <a:r>
              <a:rPr lang="zh-CN" altLang="en-US" dirty="0"/>
              <a:t>伦理先行原则</a:t>
            </a:r>
            <a:endParaRPr lang="en-US" altLang="zh-CN" dirty="0"/>
          </a:p>
          <a:p>
            <a:r>
              <a:rPr lang="en-US" altLang="zh-CN" dirty="0"/>
              <a:t>2. </a:t>
            </a:r>
            <a:r>
              <a:rPr lang="zh-CN" altLang="en-US" dirty="0"/>
              <a:t>安全可控原则</a:t>
            </a:r>
            <a:endParaRPr lang="en-US" altLang="zh-CN" dirty="0"/>
          </a:p>
          <a:p>
            <a:r>
              <a:rPr lang="en-US" altLang="zh-CN" dirty="0"/>
              <a:t>3. </a:t>
            </a:r>
            <a:r>
              <a:rPr lang="zh-CN" altLang="en-US" dirty="0"/>
              <a:t>公平普惠原则</a:t>
            </a:r>
            <a:endParaRPr lang="en-US" altLang="zh-CN" dirty="0"/>
          </a:p>
          <a:p>
            <a:r>
              <a:rPr lang="en-US" altLang="zh-CN" dirty="0"/>
              <a:t>4. </a:t>
            </a:r>
            <a:r>
              <a:rPr lang="zh-CN" altLang="en-US" dirty="0"/>
              <a:t>开放包容原则</a:t>
            </a:r>
            <a:endParaRPr lang="en-US" altLang="zh-CN" dirty="0"/>
          </a:p>
          <a:p>
            <a:r>
              <a:rPr lang="en-US" altLang="zh-CN" dirty="0"/>
              <a:t>5. </a:t>
            </a:r>
            <a:r>
              <a:rPr lang="zh-CN" altLang="en-US" dirty="0"/>
              <a:t>和平利用原则</a:t>
            </a:r>
            <a:endParaRPr lang="en-US" altLang="zh-CN" dirty="0"/>
          </a:p>
        </p:txBody>
      </p:sp>
    </p:spTree>
    <p:extLst>
      <p:ext uri="{BB962C8B-B14F-4D97-AF65-F5344CB8AC3E}">
        <p14:creationId xmlns:p14="http://schemas.microsoft.com/office/powerpoint/2010/main" val="143987823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AF98D50B-4E0C-88D2-7034-551B55B92B50}"/>
              </a:ext>
            </a:extLst>
          </p:cNvPr>
          <p:cNvSpPr>
            <a:spLocks noGrp="1"/>
          </p:cNvSpPr>
          <p:nvPr>
            <p:ph type="body" sz="quarter" idx="15"/>
          </p:nvPr>
        </p:nvSpPr>
        <p:spPr/>
        <p:txBody>
          <a:bodyPr/>
          <a:lstStyle/>
          <a:p>
            <a:r>
              <a:rPr lang="zh-CN" altLang="en-US" dirty="0"/>
              <a:t>第 </a:t>
            </a:r>
            <a:r>
              <a:rPr lang="en-US" altLang="zh-CN" dirty="0"/>
              <a:t>12 </a:t>
            </a:r>
            <a:r>
              <a:rPr lang="zh-CN" altLang="en-US" dirty="0"/>
              <a:t>章</a:t>
            </a:r>
          </a:p>
        </p:txBody>
      </p:sp>
      <p:sp>
        <p:nvSpPr>
          <p:cNvPr id="5" name="文本占位符 4">
            <a:extLst>
              <a:ext uri="{FF2B5EF4-FFF2-40B4-BE49-F238E27FC236}">
                <a16:creationId xmlns:a16="http://schemas.microsoft.com/office/drawing/2014/main" id="{E8ACB71F-5C3D-425C-5ECA-DA13CFDFB784}"/>
              </a:ext>
            </a:extLst>
          </p:cNvPr>
          <p:cNvSpPr>
            <a:spLocks noGrp="1"/>
          </p:cNvSpPr>
          <p:nvPr>
            <p:ph type="body" sz="quarter" idx="16"/>
          </p:nvPr>
        </p:nvSpPr>
        <p:spPr/>
        <p:txBody>
          <a:bodyPr/>
          <a:lstStyle/>
          <a:p>
            <a:r>
              <a:rPr lang="zh-CN" altLang="en-US" dirty="0"/>
              <a:t>人工智能全球治理</a:t>
            </a:r>
          </a:p>
        </p:txBody>
      </p:sp>
    </p:spTree>
    <p:extLst>
      <p:ext uri="{BB962C8B-B14F-4D97-AF65-F5344CB8AC3E}">
        <p14:creationId xmlns:p14="http://schemas.microsoft.com/office/powerpoint/2010/main" val="32738408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A93B70-611D-5279-B381-2F436453D436}"/>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F04FFB2E-F854-B0BC-E7C9-1BD7191D0B4C}"/>
              </a:ext>
            </a:extLst>
          </p:cNvPr>
          <p:cNvSpPr>
            <a:spLocks noGrp="1"/>
          </p:cNvSpPr>
          <p:nvPr>
            <p:ph type="title"/>
          </p:nvPr>
        </p:nvSpPr>
        <p:spPr/>
        <p:txBody>
          <a:bodyPr/>
          <a:lstStyle/>
          <a:p>
            <a:r>
              <a:rPr lang="en-US" altLang="zh-CN" dirty="0"/>
              <a:t>2.4</a:t>
            </a:r>
            <a:r>
              <a:rPr lang="zh-CN" altLang="en-US" dirty="0"/>
              <a:t>　新兴学科的范式革命理论　 </a:t>
            </a:r>
          </a:p>
        </p:txBody>
      </p:sp>
      <p:sp>
        <p:nvSpPr>
          <p:cNvPr id="5" name="文本占位符 4">
            <a:extLst>
              <a:ext uri="{FF2B5EF4-FFF2-40B4-BE49-F238E27FC236}">
                <a16:creationId xmlns:a16="http://schemas.microsoft.com/office/drawing/2014/main" id="{FF573E79-39EF-B75D-ECDB-562F802C8577}"/>
              </a:ext>
            </a:extLst>
          </p:cNvPr>
          <p:cNvSpPr>
            <a:spLocks noGrp="1"/>
          </p:cNvSpPr>
          <p:nvPr>
            <p:ph type="body" sz="quarter" idx="10"/>
          </p:nvPr>
        </p:nvSpPr>
        <p:spPr>
          <a:xfrm>
            <a:off x="316702" y="903904"/>
            <a:ext cx="11558585" cy="5567037"/>
          </a:xfrm>
        </p:spPr>
        <p:txBody>
          <a:bodyPr/>
          <a:lstStyle/>
          <a:p>
            <a:r>
              <a:rPr lang="en-US" altLang="zh-CN" dirty="0"/>
              <a:t>2.4.1</a:t>
            </a:r>
            <a:r>
              <a:rPr lang="zh-CN" altLang="en-US" dirty="0"/>
              <a:t>　范式的定义</a:t>
            </a:r>
            <a:endParaRPr lang="en-US" altLang="zh-CN" dirty="0"/>
          </a:p>
          <a:p>
            <a:r>
              <a:rPr lang="zh-CN" altLang="en-US" dirty="0"/>
              <a:t>“范式”概念最早由美国学者托马斯</a:t>
            </a:r>
            <a:r>
              <a:rPr lang="en-US" altLang="zh-CN" dirty="0"/>
              <a:t>·</a:t>
            </a:r>
            <a:r>
              <a:rPr lang="zh-CN" altLang="en-US" dirty="0"/>
              <a:t>库恩（</a:t>
            </a:r>
            <a:r>
              <a:rPr lang="en-US" altLang="zh-CN" dirty="0" err="1"/>
              <a:t>T.Kuhn</a:t>
            </a:r>
            <a:r>
              <a:rPr lang="zh-CN" altLang="en-US" dirty="0"/>
              <a:t>）在他的学术著作</a:t>
            </a:r>
            <a:r>
              <a:rPr lang="en-US" altLang="zh-CN" dirty="0"/>
              <a:t>《</a:t>
            </a:r>
            <a:r>
              <a:rPr lang="zh-CN" altLang="en-US" dirty="0"/>
              <a:t>科学革命的结构</a:t>
            </a:r>
            <a:r>
              <a:rPr lang="en-US" altLang="zh-CN" dirty="0"/>
              <a:t>》</a:t>
            </a:r>
            <a:r>
              <a:rPr lang="zh-CN" altLang="en-US" dirty="0"/>
              <a:t>（</a:t>
            </a:r>
            <a:r>
              <a:rPr lang="en-US" altLang="zh-CN" dirty="0"/>
              <a:t>The Structure of </a:t>
            </a:r>
            <a:r>
              <a:rPr lang="en-US" altLang="zh-CN" dirty="0" err="1"/>
              <a:t>Scientif</a:t>
            </a:r>
            <a:r>
              <a:rPr lang="en-US" altLang="zh-CN" dirty="0"/>
              <a:t> </a:t>
            </a:r>
            <a:r>
              <a:rPr lang="en-US" altLang="zh-CN" dirty="0" err="1"/>
              <a:t>ic</a:t>
            </a:r>
            <a:r>
              <a:rPr lang="en-US" altLang="zh-CN" dirty="0"/>
              <a:t> Revolution</a:t>
            </a:r>
            <a:r>
              <a:rPr lang="zh-CN" altLang="en-US" dirty="0"/>
              <a:t>）一书中提出。他认为，范式是一种对本体论、认识论和方法论的基本承诺，是科学家们所共同接受的一组假说、理论、准则和方法的总和，正是它们决定了一个学科是否需要革命。他在书中曾把范式概念解释为“范例、规范、模型、模式、方式、型式、典型、准则”等。因此，人们就可能把“学科范式”理解为科学研究活动某种或某些典型工作方式（如观察与思考的典型方式、实验试验的典型方式、测量计算的典型方式、数据处理的典型方式、仿真模拟的典型方式，等等），或者理解为某类研究的规范、范例、案例等。这使后人不知“范式”究竟为何物。</a:t>
            </a:r>
          </a:p>
        </p:txBody>
      </p:sp>
    </p:spTree>
    <p:extLst>
      <p:ext uri="{BB962C8B-B14F-4D97-AF65-F5344CB8AC3E}">
        <p14:creationId xmlns:p14="http://schemas.microsoft.com/office/powerpoint/2010/main" val="269379417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FDDA96EC-F521-315A-A529-26F7BEB5F133}"/>
              </a:ext>
            </a:extLst>
          </p:cNvPr>
          <p:cNvSpPr>
            <a:spLocks noGrp="1"/>
          </p:cNvSpPr>
          <p:nvPr>
            <p:ph type="title"/>
          </p:nvPr>
        </p:nvSpPr>
        <p:spPr/>
        <p:txBody>
          <a:bodyPr/>
          <a:lstStyle/>
          <a:p>
            <a:r>
              <a:rPr lang="en-US" altLang="zh-CN" dirty="0"/>
              <a:t>12.1</a:t>
            </a:r>
            <a:r>
              <a:rPr lang="zh-CN" altLang="en-US" dirty="0"/>
              <a:t>　人工智能全球治理概述</a:t>
            </a:r>
          </a:p>
        </p:txBody>
      </p:sp>
      <p:sp>
        <p:nvSpPr>
          <p:cNvPr id="5" name="文本占位符 4">
            <a:extLst>
              <a:ext uri="{FF2B5EF4-FFF2-40B4-BE49-F238E27FC236}">
                <a16:creationId xmlns:a16="http://schemas.microsoft.com/office/drawing/2014/main" id="{D402052E-02A4-877F-CDA1-332DF7B061CF}"/>
              </a:ext>
            </a:extLst>
          </p:cNvPr>
          <p:cNvSpPr>
            <a:spLocks noGrp="1"/>
          </p:cNvSpPr>
          <p:nvPr>
            <p:ph type="body" sz="quarter" idx="10"/>
          </p:nvPr>
        </p:nvSpPr>
        <p:spPr>
          <a:xfrm>
            <a:off x="316702" y="2011898"/>
            <a:ext cx="11558585" cy="3351046"/>
          </a:xfrm>
        </p:spPr>
        <p:txBody>
          <a:bodyPr/>
          <a:lstStyle/>
          <a:p>
            <a:r>
              <a:rPr lang="en-US" altLang="zh-CN" dirty="0"/>
              <a:t>12.1.1</a:t>
            </a:r>
            <a:r>
              <a:rPr lang="zh-CN" altLang="en-US" dirty="0"/>
              <a:t>　人工智能全球治理的时代背景</a:t>
            </a:r>
            <a:endParaRPr lang="en-US" altLang="zh-CN" dirty="0"/>
          </a:p>
          <a:p>
            <a:r>
              <a:rPr lang="en-US" altLang="zh-CN" dirty="0"/>
              <a:t>1. </a:t>
            </a:r>
            <a:r>
              <a:rPr lang="zh-CN" altLang="en-US" dirty="0"/>
              <a:t>全球科技竞争的加剧</a:t>
            </a:r>
            <a:endParaRPr lang="en-US" altLang="zh-CN" dirty="0"/>
          </a:p>
          <a:p>
            <a:r>
              <a:rPr lang="zh-CN" altLang="en-US" dirty="0"/>
              <a:t>近年来，全球科技竞争日益激烈，人工智能作为未来科技竞争的制高点，已成为各国竞相争夺的焦点。各个国家和地区纷纷加大在人工智能领域的投入，推动技术创新和应用落地。然而，这种竞争也带来了诸多挑战和问题，如技术封锁、贸易壁垒、数据孤岛等，阻碍了人工智能技术的全球交流与合作。</a:t>
            </a:r>
          </a:p>
        </p:txBody>
      </p:sp>
    </p:spTree>
    <p:extLst>
      <p:ext uri="{BB962C8B-B14F-4D97-AF65-F5344CB8AC3E}">
        <p14:creationId xmlns:p14="http://schemas.microsoft.com/office/powerpoint/2010/main" val="35813210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20ACA0-84F7-C4C7-368C-6EE8A903BB1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10CF62F4-C8EF-D7F9-340A-D753DDF7AA68}"/>
              </a:ext>
            </a:extLst>
          </p:cNvPr>
          <p:cNvSpPr>
            <a:spLocks noGrp="1"/>
          </p:cNvSpPr>
          <p:nvPr>
            <p:ph type="title"/>
          </p:nvPr>
        </p:nvSpPr>
        <p:spPr/>
        <p:txBody>
          <a:bodyPr/>
          <a:lstStyle/>
          <a:p>
            <a:r>
              <a:rPr lang="en-US" altLang="zh-CN" dirty="0"/>
              <a:t>12.1</a:t>
            </a:r>
            <a:r>
              <a:rPr lang="zh-CN" altLang="en-US" dirty="0"/>
              <a:t>　人工智能全球治理概述</a:t>
            </a:r>
          </a:p>
        </p:txBody>
      </p:sp>
      <p:sp>
        <p:nvSpPr>
          <p:cNvPr id="5" name="文本占位符 4">
            <a:extLst>
              <a:ext uri="{FF2B5EF4-FFF2-40B4-BE49-F238E27FC236}">
                <a16:creationId xmlns:a16="http://schemas.microsoft.com/office/drawing/2014/main" id="{C39B0C09-44E6-F678-5B8B-EC9DF7AB377F}"/>
              </a:ext>
            </a:extLst>
          </p:cNvPr>
          <p:cNvSpPr>
            <a:spLocks noGrp="1"/>
          </p:cNvSpPr>
          <p:nvPr>
            <p:ph type="body" sz="quarter" idx="10"/>
          </p:nvPr>
        </p:nvSpPr>
        <p:spPr>
          <a:xfrm>
            <a:off x="316702" y="1734900"/>
            <a:ext cx="11558585" cy="3905043"/>
          </a:xfrm>
        </p:spPr>
        <p:txBody>
          <a:bodyPr/>
          <a:lstStyle/>
          <a:p>
            <a:r>
              <a:rPr lang="en-US" altLang="zh-CN" dirty="0"/>
              <a:t>12.1.1</a:t>
            </a:r>
            <a:r>
              <a:rPr lang="zh-CN" altLang="en-US" dirty="0"/>
              <a:t>　人工智能全球治理的时代背景</a:t>
            </a:r>
            <a:endParaRPr lang="en-US" altLang="zh-CN" dirty="0"/>
          </a:p>
          <a:p>
            <a:r>
              <a:rPr lang="en-US" altLang="zh-CN" dirty="0"/>
              <a:t>2. </a:t>
            </a:r>
            <a:r>
              <a:rPr lang="zh-CN" altLang="en-US" dirty="0"/>
              <a:t>人工智能技术的快速发展</a:t>
            </a:r>
            <a:endParaRPr lang="en-US" altLang="zh-CN" dirty="0"/>
          </a:p>
          <a:p>
            <a:r>
              <a:rPr lang="zh-CN" altLang="en-US" dirty="0"/>
              <a:t>随着算法、算力、数据等关键要素的不断提升，人工智能技术在语音识别、图像识别、自然语言处理等领域取得了显著进展。这些技术的突破为人工智能的广泛应用提供了可能，但也带来了诸多风险和挑战。例如，自动驾驶汽车的安全性问题、面部识别的偏见与歧视问题、智能推荐系统的算法黑箱问题等，都需要通过全球治理加以规范和解决。</a:t>
            </a:r>
          </a:p>
        </p:txBody>
      </p:sp>
    </p:spTree>
    <p:extLst>
      <p:ext uri="{BB962C8B-B14F-4D97-AF65-F5344CB8AC3E}">
        <p14:creationId xmlns:p14="http://schemas.microsoft.com/office/powerpoint/2010/main" val="28722018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192A3-E369-529B-3791-993459F3F06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D3D672F0-51DB-404B-5283-3DF83343B311}"/>
              </a:ext>
            </a:extLst>
          </p:cNvPr>
          <p:cNvSpPr>
            <a:spLocks noGrp="1"/>
          </p:cNvSpPr>
          <p:nvPr>
            <p:ph type="title"/>
          </p:nvPr>
        </p:nvSpPr>
        <p:spPr/>
        <p:txBody>
          <a:bodyPr/>
          <a:lstStyle/>
          <a:p>
            <a:r>
              <a:rPr lang="en-US" altLang="zh-CN" dirty="0"/>
              <a:t>12.1</a:t>
            </a:r>
            <a:r>
              <a:rPr lang="zh-CN" altLang="en-US" dirty="0"/>
              <a:t>　人工智能全球治理概述</a:t>
            </a:r>
          </a:p>
        </p:txBody>
      </p:sp>
      <p:sp>
        <p:nvSpPr>
          <p:cNvPr id="5" name="文本占位符 4">
            <a:extLst>
              <a:ext uri="{FF2B5EF4-FFF2-40B4-BE49-F238E27FC236}">
                <a16:creationId xmlns:a16="http://schemas.microsoft.com/office/drawing/2014/main" id="{5656B14C-C422-1BF2-CF2E-D50630B21894}"/>
              </a:ext>
            </a:extLst>
          </p:cNvPr>
          <p:cNvSpPr>
            <a:spLocks noGrp="1"/>
          </p:cNvSpPr>
          <p:nvPr>
            <p:ph type="body" sz="quarter" idx="10"/>
          </p:nvPr>
        </p:nvSpPr>
        <p:spPr>
          <a:xfrm>
            <a:off x="316702" y="2011898"/>
            <a:ext cx="11558585" cy="3351046"/>
          </a:xfrm>
        </p:spPr>
        <p:txBody>
          <a:bodyPr/>
          <a:lstStyle/>
          <a:p>
            <a:r>
              <a:rPr lang="en-US" altLang="zh-CN" dirty="0"/>
              <a:t>12.1.1</a:t>
            </a:r>
            <a:r>
              <a:rPr lang="zh-CN" altLang="en-US" dirty="0"/>
              <a:t>　人工智能全球治理的时代背景</a:t>
            </a:r>
            <a:endParaRPr lang="en-US" altLang="zh-CN" dirty="0"/>
          </a:p>
          <a:p>
            <a:r>
              <a:rPr lang="en-US" altLang="zh-CN" dirty="0"/>
              <a:t>3. </a:t>
            </a:r>
            <a:r>
              <a:rPr lang="zh-CN" altLang="en-US" dirty="0"/>
              <a:t>社会对人工智能治理的迫切需求</a:t>
            </a:r>
            <a:endParaRPr lang="en-US" altLang="zh-CN" dirty="0"/>
          </a:p>
          <a:p>
            <a:r>
              <a:rPr lang="zh-CN" altLang="en-US" dirty="0"/>
              <a:t>随着人工智能技术的广泛应用，它在社会经济、伦理道德、国家安全等方面的影响日益显著。公众对人工智能的治理需求也日益迫切。例如，如何保护个人隐私和数据安全？如何确保人工智能技术的公平性和透明度？如何避免人工智能技术的滥用和误用？这些问题都需要通过全球治理加以解决。</a:t>
            </a:r>
          </a:p>
        </p:txBody>
      </p:sp>
    </p:spTree>
    <p:extLst>
      <p:ext uri="{BB962C8B-B14F-4D97-AF65-F5344CB8AC3E}">
        <p14:creationId xmlns:p14="http://schemas.microsoft.com/office/powerpoint/2010/main" val="155691825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BA8B55-0565-9615-1BDE-4165363C66B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E94C6F75-42BB-88B5-2612-5EDBC4A167A1}"/>
              </a:ext>
            </a:extLst>
          </p:cNvPr>
          <p:cNvSpPr>
            <a:spLocks noGrp="1"/>
          </p:cNvSpPr>
          <p:nvPr>
            <p:ph type="title"/>
          </p:nvPr>
        </p:nvSpPr>
        <p:spPr/>
        <p:txBody>
          <a:bodyPr/>
          <a:lstStyle/>
          <a:p>
            <a:r>
              <a:rPr lang="en-US" altLang="zh-CN" dirty="0"/>
              <a:t>12.1</a:t>
            </a:r>
            <a:r>
              <a:rPr lang="zh-CN" altLang="en-US" dirty="0"/>
              <a:t>　人工智能全球治理概述</a:t>
            </a:r>
          </a:p>
        </p:txBody>
      </p:sp>
      <p:sp>
        <p:nvSpPr>
          <p:cNvPr id="5" name="文本占位符 4">
            <a:extLst>
              <a:ext uri="{FF2B5EF4-FFF2-40B4-BE49-F238E27FC236}">
                <a16:creationId xmlns:a16="http://schemas.microsoft.com/office/drawing/2014/main" id="{A98317F3-55A7-8717-9195-907EC6237535}"/>
              </a:ext>
            </a:extLst>
          </p:cNvPr>
          <p:cNvSpPr>
            <a:spLocks noGrp="1"/>
          </p:cNvSpPr>
          <p:nvPr>
            <p:ph type="body" sz="quarter" idx="10"/>
          </p:nvPr>
        </p:nvSpPr>
        <p:spPr>
          <a:xfrm>
            <a:off x="316702" y="2011898"/>
            <a:ext cx="11558585" cy="3351046"/>
          </a:xfrm>
        </p:spPr>
        <p:txBody>
          <a:bodyPr/>
          <a:lstStyle/>
          <a:p>
            <a:r>
              <a:rPr lang="en-US" altLang="zh-CN" dirty="0"/>
              <a:t>12.1.2</a:t>
            </a:r>
            <a:r>
              <a:rPr lang="zh-CN" altLang="en-US" dirty="0"/>
              <a:t>　人工智能全球治理的需求与挑战</a:t>
            </a:r>
            <a:endParaRPr lang="en-US" altLang="zh-CN" dirty="0"/>
          </a:p>
          <a:p>
            <a:r>
              <a:rPr lang="zh-CN" altLang="en-US" dirty="0"/>
              <a:t>人工智能全球治理是当前国际社会关注的焦点之一。因为人工智能技术的快速发展和广泛应用，使其对社会经济、伦理道德、国家安全等方面的影响日益显著，所以加强人工智能全球治理成为迫切需求。</a:t>
            </a:r>
            <a:endParaRPr lang="en-US" altLang="zh-CN" dirty="0"/>
          </a:p>
          <a:p>
            <a:r>
              <a:rPr lang="en-US" altLang="zh-CN" dirty="0"/>
              <a:t>1. </a:t>
            </a:r>
            <a:r>
              <a:rPr lang="zh-CN" altLang="en-US" dirty="0"/>
              <a:t>全球治理的需求</a:t>
            </a:r>
            <a:endParaRPr lang="en-US" altLang="zh-CN" dirty="0"/>
          </a:p>
          <a:p>
            <a:r>
              <a:rPr lang="en-US" altLang="zh-CN" dirty="0"/>
              <a:t>2. </a:t>
            </a:r>
            <a:r>
              <a:rPr lang="zh-CN" altLang="en-US" dirty="0"/>
              <a:t>全球治理的挑战</a:t>
            </a:r>
            <a:endParaRPr lang="en-US" altLang="zh-CN" dirty="0"/>
          </a:p>
        </p:txBody>
      </p:sp>
    </p:spTree>
    <p:extLst>
      <p:ext uri="{BB962C8B-B14F-4D97-AF65-F5344CB8AC3E}">
        <p14:creationId xmlns:p14="http://schemas.microsoft.com/office/powerpoint/2010/main" val="427246631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A28A5-2BE0-96A7-3230-2C94EE994666}"/>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83450DAB-FCAB-13B5-E669-5C3487F1DA72}"/>
              </a:ext>
            </a:extLst>
          </p:cNvPr>
          <p:cNvSpPr>
            <a:spLocks noGrp="1"/>
          </p:cNvSpPr>
          <p:nvPr>
            <p:ph type="title"/>
          </p:nvPr>
        </p:nvSpPr>
        <p:spPr/>
        <p:txBody>
          <a:bodyPr/>
          <a:lstStyle/>
          <a:p>
            <a:r>
              <a:rPr lang="en-US" altLang="zh-CN" dirty="0"/>
              <a:t>12.1</a:t>
            </a:r>
            <a:r>
              <a:rPr lang="zh-CN" altLang="en-US" dirty="0"/>
              <a:t>　人工智能全球治理概述</a:t>
            </a:r>
          </a:p>
        </p:txBody>
      </p:sp>
      <p:sp>
        <p:nvSpPr>
          <p:cNvPr id="5" name="文本占位符 4">
            <a:extLst>
              <a:ext uri="{FF2B5EF4-FFF2-40B4-BE49-F238E27FC236}">
                <a16:creationId xmlns:a16="http://schemas.microsoft.com/office/drawing/2014/main" id="{79D83D1E-6146-B184-042C-7A9B31B8E40F}"/>
              </a:ext>
            </a:extLst>
          </p:cNvPr>
          <p:cNvSpPr>
            <a:spLocks noGrp="1"/>
          </p:cNvSpPr>
          <p:nvPr>
            <p:ph type="body" sz="quarter" idx="10"/>
          </p:nvPr>
        </p:nvSpPr>
        <p:spPr>
          <a:xfrm>
            <a:off x="316702" y="1734900"/>
            <a:ext cx="11558585" cy="3905043"/>
          </a:xfrm>
        </p:spPr>
        <p:txBody>
          <a:bodyPr/>
          <a:lstStyle/>
          <a:p>
            <a:r>
              <a:rPr lang="en-US" altLang="zh-CN" dirty="0"/>
              <a:t>12.1.3</a:t>
            </a:r>
            <a:r>
              <a:rPr lang="zh-CN" altLang="en-US" dirty="0"/>
              <a:t>　治理理论与人工智能全球治理的融合</a:t>
            </a:r>
          </a:p>
          <a:p>
            <a:r>
              <a:rPr lang="zh-CN" altLang="en-US" dirty="0"/>
              <a:t>人工智能所带来的挑战和问题，要求我们在全球治理框架下，结合治理理论，寻求科学、合理的解决方案。治理理论与人工智能全球治理的融合是当前国际社会面临的重要课题。通过借鉴网络治理和全球治理的理念和经验，探索出一条适合人工智能全球治理的路径。</a:t>
            </a:r>
            <a:endParaRPr lang="en-US" altLang="zh-CN" dirty="0"/>
          </a:p>
          <a:p>
            <a:r>
              <a:rPr lang="en-US" altLang="zh-CN" dirty="0"/>
              <a:t>1. </a:t>
            </a:r>
            <a:r>
              <a:rPr lang="zh-CN" altLang="en-US" dirty="0"/>
              <a:t>治理理论概述</a:t>
            </a:r>
            <a:endParaRPr lang="en-US" altLang="zh-CN" dirty="0"/>
          </a:p>
          <a:p>
            <a:r>
              <a:rPr lang="en-US" altLang="zh-CN" dirty="0"/>
              <a:t>2. </a:t>
            </a:r>
            <a:r>
              <a:rPr lang="zh-CN" altLang="en-US" dirty="0"/>
              <a:t>治理理论与人工智能全球治理的融合路径</a:t>
            </a:r>
            <a:endParaRPr lang="en-US" altLang="zh-CN" dirty="0"/>
          </a:p>
        </p:txBody>
      </p:sp>
    </p:spTree>
    <p:extLst>
      <p:ext uri="{BB962C8B-B14F-4D97-AF65-F5344CB8AC3E}">
        <p14:creationId xmlns:p14="http://schemas.microsoft.com/office/powerpoint/2010/main" val="1493408864"/>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CA0A33-1C9B-D971-C5A0-EDF242F47224}"/>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9728902-1667-DC7D-A45D-17073FB5242B}"/>
              </a:ext>
            </a:extLst>
          </p:cNvPr>
          <p:cNvSpPr>
            <a:spLocks noGrp="1"/>
          </p:cNvSpPr>
          <p:nvPr>
            <p:ph type="title"/>
          </p:nvPr>
        </p:nvSpPr>
        <p:spPr/>
        <p:txBody>
          <a:bodyPr/>
          <a:lstStyle/>
          <a:p>
            <a:r>
              <a:rPr lang="en-US" altLang="zh-CN" dirty="0"/>
              <a:t>12.2</a:t>
            </a:r>
            <a:r>
              <a:rPr lang="zh-CN" altLang="en-US" dirty="0"/>
              <a:t>　人工智能全球治理的现状分析</a:t>
            </a:r>
          </a:p>
        </p:txBody>
      </p:sp>
      <p:sp>
        <p:nvSpPr>
          <p:cNvPr id="5" name="文本占位符 4">
            <a:extLst>
              <a:ext uri="{FF2B5EF4-FFF2-40B4-BE49-F238E27FC236}">
                <a16:creationId xmlns:a16="http://schemas.microsoft.com/office/drawing/2014/main" id="{421F8138-4A70-6F1A-0306-1D3BBB67F1AD}"/>
              </a:ext>
            </a:extLst>
          </p:cNvPr>
          <p:cNvSpPr>
            <a:spLocks noGrp="1"/>
          </p:cNvSpPr>
          <p:nvPr>
            <p:ph type="body" sz="quarter" idx="10"/>
          </p:nvPr>
        </p:nvSpPr>
        <p:spPr>
          <a:xfrm>
            <a:off x="316702" y="2288897"/>
            <a:ext cx="11558585" cy="2797048"/>
          </a:xfrm>
        </p:spPr>
        <p:txBody>
          <a:bodyPr/>
          <a:lstStyle/>
          <a:p>
            <a:r>
              <a:rPr lang="en-US" altLang="zh-CN" dirty="0"/>
              <a:t>12.2.1</a:t>
            </a:r>
            <a:r>
              <a:rPr lang="zh-CN" altLang="en-US" dirty="0"/>
              <a:t>　国际组织在人工智能治理中的角色</a:t>
            </a:r>
          </a:p>
          <a:p>
            <a:r>
              <a:rPr lang="zh-CN" altLang="en-US" dirty="0"/>
              <a:t>国际组织作为国际合作的桥梁和平台，努力在人工智能全球治理中有所作为。</a:t>
            </a:r>
            <a:endParaRPr lang="en-US" altLang="zh-CN" dirty="0"/>
          </a:p>
          <a:p>
            <a:r>
              <a:rPr lang="en-US" altLang="zh-CN" dirty="0"/>
              <a:t>1. </a:t>
            </a:r>
            <a:r>
              <a:rPr lang="zh-CN" altLang="en-US" dirty="0"/>
              <a:t>国际组织的定义与特点</a:t>
            </a:r>
            <a:endParaRPr lang="en-US" altLang="zh-CN" dirty="0"/>
          </a:p>
          <a:p>
            <a:r>
              <a:rPr lang="en-US" altLang="zh-CN" dirty="0"/>
              <a:t>2. </a:t>
            </a:r>
            <a:r>
              <a:rPr lang="zh-CN" altLang="en-US" dirty="0"/>
              <a:t>国际组织在人工智能治理中的角色</a:t>
            </a:r>
            <a:endParaRPr lang="en-US" altLang="zh-CN" dirty="0"/>
          </a:p>
          <a:p>
            <a:r>
              <a:rPr lang="en-US" altLang="zh-CN" dirty="0"/>
              <a:t>3. </a:t>
            </a:r>
            <a:r>
              <a:rPr lang="zh-CN" altLang="en-US" dirty="0"/>
              <a:t>国际组织在人工智能治理中面临的挑战</a:t>
            </a:r>
            <a:endParaRPr lang="en-US" altLang="zh-CN" dirty="0"/>
          </a:p>
        </p:txBody>
      </p:sp>
    </p:spTree>
    <p:extLst>
      <p:ext uri="{BB962C8B-B14F-4D97-AF65-F5344CB8AC3E}">
        <p14:creationId xmlns:p14="http://schemas.microsoft.com/office/powerpoint/2010/main" val="325244152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9983DB-D678-93B4-717E-C3239D808EB7}"/>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BD902516-CF4E-B2FA-1852-DA646FE1B30F}"/>
              </a:ext>
            </a:extLst>
          </p:cNvPr>
          <p:cNvSpPr>
            <a:spLocks noGrp="1"/>
          </p:cNvSpPr>
          <p:nvPr>
            <p:ph type="title"/>
          </p:nvPr>
        </p:nvSpPr>
        <p:spPr/>
        <p:txBody>
          <a:bodyPr/>
          <a:lstStyle/>
          <a:p>
            <a:r>
              <a:rPr lang="en-US" altLang="zh-CN" dirty="0"/>
              <a:t>12.2</a:t>
            </a:r>
            <a:r>
              <a:rPr lang="zh-CN" altLang="en-US" dirty="0"/>
              <a:t>　人工智能全球治理的现状分析</a:t>
            </a:r>
          </a:p>
        </p:txBody>
      </p:sp>
      <p:sp>
        <p:nvSpPr>
          <p:cNvPr id="5" name="文本占位符 4">
            <a:extLst>
              <a:ext uri="{FF2B5EF4-FFF2-40B4-BE49-F238E27FC236}">
                <a16:creationId xmlns:a16="http://schemas.microsoft.com/office/drawing/2014/main" id="{8C57A18F-787A-2E55-F350-B2FF3D759C19}"/>
              </a:ext>
            </a:extLst>
          </p:cNvPr>
          <p:cNvSpPr>
            <a:spLocks noGrp="1"/>
          </p:cNvSpPr>
          <p:nvPr>
            <p:ph type="body" sz="quarter" idx="10"/>
          </p:nvPr>
        </p:nvSpPr>
        <p:spPr>
          <a:xfrm>
            <a:off x="316702" y="1457901"/>
            <a:ext cx="11558585" cy="4459041"/>
          </a:xfrm>
        </p:spPr>
        <p:txBody>
          <a:bodyPr/>
          <a:lstStyle/>
          <a:p>
            <a:r>
              <a:rPr lang="en-US" altLang="zh-CN" dirty="0"/>
              <a:t>12.2.2</a:t>
            </a:r>
            <a:r>
              <a:rPr lang="zh-CN" altLang="en-US" dirty="0"/>
              <a:t>　主要经济体的人工智能治理策略</a:t>
            </a:r>
            <a:endParaRPr lang="en-US" altLang="zh-CN" dirty="0"/>
          </a:p>
          <a:p>
            <a:r>
              <a:rPr lang="en-US" altLang="zh-CN" dirty="0"/>
              <a:t>1. </a:t>
            </a:r>
            <a:r>
              <a:rPr lang="zh-CN" altLang="en-US" dirty="0"/>
              <a:t>中国的治理路径与倡议</a:t>
            </a:r>
            <a:endParaRPr lang="en-US" altLang="zh-CN" dirty="0"/>
          </a:p>
          <a:p>
            <a:r>
              <a:rPr lang="zh-CN" altLang="en-US" dirty="0"/>
              <a:t>人工智能治理需要加强全球合作，共同应对。中国作为世界第二大经济体和人工智能领域的重要参与者，在人工智能治理方面积极探索和实践，提出了一系列具有创新性和前瞻性的治理路径与倡议。中国在人工智能领域，积极倡导“以人为本”和“智能向善”，出台了一系列相关政策文件，规制和引导新一代人工智能技术研发和转化，拟将</a:t>
            </a:r>
            <a:r>
              <a:rPr lang="en-US" altLang="zh-CN" dirty="0"/>
              <a:t>AI</a:t>
            </a:r>
            <a:r>
              <a:rPr lang="zh-CN" altLang="en-US" dirty="0"/>
              <a:t>立法提上日程，确保</a:t>
            </a:r>
            <a:r>
              <a:rPr lang="en-US" altLang="zh-CN" dirty="0"/>
              <a:t>AI</a:t>
            </a:r>
            <a:r>
              <a:rPr lang="zh-CN" altLang="en-US" dirty="0"/>
              <a:t>技术在健康生态环境下，实现系统、安全、可靠的良性 发展。</a:t>
            </a:r>
            <a:endParaRPr lang="en-US" altLang="zh-CN" dirty="0"/>
          </a:p>
        </p:txBody>
      </p:sp>
    </p:spTree>
    <p:extLst>
      <p:ext uri="{BB962C8B-B14F-4D97-AF65-F5344CB8AC3E}">
        <p14:creationId xmlns:p14="http://schemas.microsoft.com/office/powerpoint/2010/main" val="422212804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CF778A-D7B5-483F-C0A8-DA6783D79D67}"/>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0561832E-7457-2EF8-2CE9-E03FB1B0DE01}"/>
              </a:ext>
            </a:extLst>
          </p:cNvPr>
          <p:cNvSpPr>
            <a:spLocks noGrp="1"/>
          </p:cNvSpPr>
          <p:nvPr>
            <p:ph type="title"/>
          </p:nvPr>
        </p:nvSpPr>
        <p:spPr/>
        <p:txBody>
          <a:bodyPr/>
          <a:lstStyle/>
          <a:p>
            <a:r>
              <a:rPr lang="en-US" altLang="zh-CN" dirty="0"/>
              <a:t>12.2</a:t>
            </a:r>
            <a:r>
              <a:rPr lang="zh-CN" altLang="en-US" dirty="0"/>
              <a:t>　人工智能全球治理的现状分析</a:t>
            </a:r>
          </a:p>
        </p:txBody>
      </p:sp>
      <p:sp>
        <p:nvSpPr>
          <p:cNvPr id="5" name="文本占位符 4">
            <a:extLst>
              <a:ext uri="{FF2B5EF4-FFF2-40B4-BE49-F238E27FC236}">
                <a16:creationId xmlns:a16="http://schemas.microsoft.com/office/drawing/2014/main" id="{AC1B671E-9165-C271-8DE1-D09CA48B9686}"/>
              </a:ext>
            </a:extLst>
          </p:cNvPr>
          <p:cNvSpPr>
            <a:spLocks noGrp="1"/>
          </p:cNvSpPr>
          <p:nvPr>
            <p:ph type="body" sz="quarter" idx="10"/>
          </p:nvPr>
        </p:nvSpPr>
        <p:spPr>
          <a:xfrm>
            <a:off x="316702" y="2288897"/>
            <a:ext cx="11558585" cy="2797048"/>
          </a:xfrm>
        </p:spPr>
        <p:txBody>
          <a:bodyPr/>
          <a:lstStyle/>
          <a:p>
            <a:r>
              <a:rPr lang="en-US" altLang="zh-CN" dirty="0"/>
              <a:t>12.2.2</a:t>
            </a:r>
            <a:r>
              <a:rPr lang="zh-CN" altLang="en-US" dirty="0"/>
              <a:t>　主要经济体的人工智能治理策略</a:t>
            </a:r>
            <a:endParaRPr lang="en-US" altLang="zh-CN" dirty="0"/>
          </a:p>
          <a:p>
            <a:r>
              <a:rPr lang="en-US" altLang="zh-CN" dirty="0"/>
              <a:t>2. </a:t>
            </a:r>
            <a:r>
              <a:rPr lang="zh-CN" altLang="en-US" dirty="0"/>
              <a:t>美国的创新优先策略</a:t>
            </a:r>
            <a:endParaRPr lang="en-US" altLang="zh-CN" dirty="0"/>
          </a:p>
          <a:p>
            <a:r>
              <a:rPr lang="zh-CN" altLang="en-US" dirty="0"/>
              <a:t>作为发达国家，美国一直将人工智能视为推动经济增长、提升国家安全和维护全球领导地位的关键力量。为了保持在这一领域的领先地位，美国采取了一系列以“创新优先”为导向的策略，旨在促进人工智能技术的研发、应用和推广。</a:t>
            </a:r>
            <a:endParaRPr lang="en-US" altLang="zh-CN" dirty="0"/>
          </a:p>
        </p:txBody>
      </p:sp>
    </p:spTree>
    <p:extLst>
      <p:ext uri="{BB962C8B-B14F-4D97-AF65-F5344CB8AC3E}">
        <p14:creationId xmlns:p14="http://schemas.microsoft.com/office/powerpoint/2010/main" val="231340276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F8CF8-C949-B2C2-9790-A30CEA4C67FE}"/>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43C31EE0-650A-33EA-0AA8-A8E760102FD1}"/>
              </a:ext>
            </a:extLst>
          </p:cNvPr>
          <p:cNvSpPr>
            <a:spLocks noGrp="1"/>
          </p:cNvSpPr>
          <p:nvPr>
            <p:ph type="title"/>
          </p:nvPr>
        </p:nvSpPr>
        <p:spPr/>
        <p:txBody>
          <a:bodyPr/>
          <a:lstStyle/>
          <a:p>
            <a:r>
              <a:rPr lang="en-US" altLang="zh-CN" dirty="0"/>
              <a:t>12.2</a:t>
            </a:r>
            <a:r>
              <a:rPr lang="zh-CN" altLang="en-US" dirty="0"/>
              <a:t>　人工智能全球治理的现状分析</a:t>
            </a:r>
          </a:p>
        </p:txBody>
      </p:sp>
      <p:sp>
        <p:nvSpPr>
          <p:cNvPr id="5" name="文本占位符 4">
            <a:extLst>
              <a:ext uri="{FF2B5EF4-FFF2-40B4-BE49-F238E27FC236}">
                <a16:creationId xmlns:a16="http://schemas.microsoft.com/office/drawing/2014/main" id="{3F54FA7F-F67B-BBCA-BECC-AEFF89C5A7F5}"/>
              </a:ext>
            </a:extLst>
          </p:cNvPr>
          <p:cNvSpPr>
            <a:spLocks noGrp="1"/>
          </p:cNvSpPr>
          <p:nvPr>
            <p:ph type="body" sz="quarter" idx="10"/>
          </p:nvPr>
        </p:nvSpPr>
        <p:spPr>
          <a:xfrm>
            <a:off x="316702" y="2288897"/>
            <a:ext cx="11558585" cy="2797048"/>
          </a:xfrm>
        </p:spPr>
        <p:txBody>
          <a:bodyPr/>
          <a:lstStyle/>
          <a:p>
            <a:r>
              <a:rPr lang="en-US" altLang="zh-CN" dirty="0"/>
              <a:t>12.2.2</a:t>
            </a:r>
            <a:r>
              <a:rPr lang="zh-CN" altLang="en-US" dirty="0"/>
              <a:t>　主要经济体的人工智能治理策略</a:t>
            </a:r>
            <a:endParaRPr lang="en-US" altLang="zh-CN" dirty="0"/>
          </a:p>
          <a:p>
            <a:r>
              <a:rPr lang="en-US" altLang="zh-CN" dirty="0"/>
              <a:t>3. </a:t>
            </a:r>
            <a:r>
              <a:rPr lang="zh-CN" altLang="en-US" dirty="0"/>
              <a:t>欧盟的安全优先框架</a:t>
            </a:r>
            <a:endParaRPr lang="en-US" altLang="zh-CN" dirty="0"/>
          </a:p>
          <a:p>
            <a:r>
              <a:rPr lang="zh-CN" altLang="en-US" dirty="0"/>
              <a:t>欧盟作为人工智能领域的重要参与者，提出了一系列以“安全优先”为导向的人工智能治理框架，旨在促进人工智能技术的健康发展，保障个人、企业和国家的利益。</a:t>
            </a:r>
            <a:endParaRPr lang="en-US" altLang="zh-CN" dirty="0"/>
          </a:p>
        </p:txBody>
      </p:sp>
    </p:spTree>
    <p:extLst>
      <p:ext uri="{BB962C8B-B14F-4D97-AF65-F5344CB8AC3E}">
        <p14:creationId xmlns:p14="http://schemas.microsoft.com/office/powerpoint/2010/main" val="2371967884"/>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4171FF-6C77-6109-8561-4C9CAC056114}"/>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CD1FCD83-A5AB-A70C-55F3-5B92B19545D6}"/>
              </a:ext>
            </a:extLst>
          </p:cNvPr>
          <p:cNvSpPr>
            <a:spLocks noGrp="1"/>
          </p:cNvSpPr>
          <p:nvPr>
            <p:ph type="title"/>
          </p:nvPr>
        </p:nvSpPr>
        <p:spPr/>
        <p:txBody>
          <a:bodyPr/>
          <a:lstStyle/>
          <a:p>
            <a:r>
              <a:rPr lang="en-US" altLang="zh-CN" dirty="0"/>
              <a:t>12.2</a:t>
            </a:r>
            <a:r>
              <a:rPr lang="zh-CN" altLang="en-US" dirty="0"/>
              <a:t>　人工智能全球治理的现状分析</a:t>
            </a:r>
          </a:p>
        </p:txBody>
      </p:sp>
      <p:sp>
        <p:nvSpPr>
          <p:cNvPr id="5" name="文本占位符 4">
            <a:extLst>
              <a:ext uri="{FF2B5EF4-FFF2-40B4-BE49-F238E27FC236}">
                <a16:creationId xmlns:a16="http://schemas.microsoft.com/office/drawing/2014/main" id="{2927C9EA-7D07-082A-A94B-34A4429076C7}"/>
              </a:ext>
            </a:extLst>
          </p:cNvPr>
          <p:cNvSpPr>
            <a:spLocks noGrp="1"/>
          </p:cNvSpPr>
          <p:nvPr>
            <p:ph type="body" sz="quarter" idx="10"/>
          </p:nvPr>
        </p:nvSpPr>
        <p:spPr>
          <a:xfrm>
            <a:off x="316702" y="2565896"/>
            <a:ext cx="11558585" cy="2243050"/>
          </a:xfrm>
        </p:spPr>
        <p:txBody>
          <a:bodyPr/>
          <a:lstStyle/>
          <a:p>
            <a:r>
              <a:rPr lang="en-US" altLang="zh-CN" dirty="0"/>
              <a:t>12.2.2</a:t>
            </a:r>
            <a:r>
              <a:rPr lang="zh-CN" altLang="en-US" dirty="0"/>
              <a:t>　主要经济体的人工智能治理策略</a:t>
            </a:r>
            <a:endParaRPr lang="en-US" altLang="zh-CN" dirty="0"/>
          </a:p>
          <a:p>
            <a:r>
              <a:rPr lang="en-US" altLang="zh-CN" dirty="0"/>
              <a:t>4. </a:t>
            </a:r>
            <a:r>
              <a:rPr lang="zh-CN" altLang="en-US" dirty="0"/>
              <a:t>其他国家的治理实践</a:t>
            </a:r>
            <a:endParaRPr lang="en-US" altLang="zh-CN" dirty="0"/>
          </a:p>
          <a:p>
            <a:r>
              <a:rPr lang="zh-CN" altLang="en-US" dirty="0"/>
              <a:t>中国、美国和欧盟作为人工智能领域的三大主要力量，其治理实践备受关注。除了这三大力量之外，其他国家也在积极探索适合自身国情的人工智能治理路径。</a:t>
            </a:r>
            <a:endParaRPr lang="en-US" altLang="zh-CN" dirty="0"/>
          </a:p>
        </p:txBody>
      </p:sp>
    </p:spTree>
    <p:extLst>
      <p:ext uri="{BB962C8B-B14F-4D97-AF65-F5344CB8AC3E}">
        <p14:creationId xmlns:p14="http://schemas.microsoft.com/office/powerpoint/2010/main" val="19058440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89C816-A23E-7889-D9A2-E2F72D5379F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F6811E18-C3B1-57A6-AC1F-2EFD03844BB6}"/>
              </a:ext>
            </a:extLst>
          </p:cNvPr>
          <p:cNvSpPr>
            <a:spLocks noGrp="1"/>
          </p:cNvSpPr>
          <p:nvPr>
            <p:ph type="title"/>
          </p:nvPr>
        </p:nvSpPr>
        <p:spPr/>
        <p:txBody>
          <a:bodyPr/>
          <a:lstStyle/>
          <a:p>
            <a:r>
              <a:rPr lang="en-US" altLang="zh-CN" dirty="0"/>
              <a:t>2.4</a:t>
            </a:r>
            <a:r>
              <a:rPr lang="zh-CN" altLang="en-US" dirty="0"/>
              <a:t>　新兴学科的范式革命理论　 </a:t>
            </a:r>
          </a:p>
        </p:txBody>
      </p:sp>
      <p:sp>
        <p:nvSpPr>
          <p:cNvPr id="5" name="文本占位符 4">
            <a:extLst>
              <a:ext uri="{FF2B5EF4-FFF2-40B4-BE49-F238E27FC236}">
                <a16:creationId xmlns:a16="http://schemas.microsoft.com/office/drawing/2014/main" id="{6AD013AF-EB50-38FE-4EA1-A57455827C31}"/>
              </a:ext>
            </a:extLst>
          </p:cNvPr>
          <p:cNvSpPr>
            <a:spLocks noGrp="1"/>
          </p:cNvSpPr>
          <p:nvPr>
            <p:ph type="body" sz="quarter" idx="10"/>
          </p:nvPr>
        </p:nvSpPr>
        <p:spPr>
          <a:xfrm>
            <a:off x="316702" y="1734902"/>
            <a:ext cx="11558585" cy="3905043"/>
          </a:xfrm>
        </p:spPr>
        <p:txBody>
          <a:bodyPr/>
          <a:lstStyle/>
          <a:p>
            <a:r>
              <a:rPr lang="en-US" altLang="zh-CN" dirty="0"/>
              <a:t>2.4.2</a:t>
            </a:r>
            <a:r>
              <a:rPr lang="zh-CN" altLang="en-US" dirty="0"/>
              <a:t>　范式的性质</a:t>
            </a:r>
            <a:endParaRPr lang="en-US" altLang="zh-CN" dirty="0"/>
          </a:p>
          <a:p>
            <a:r>
              <a:rPr lang="zh-CN" altLang="en-US" dirty="0"/>
              <a:t>作为一个学科的“科学观与方法论的有机整体”的范式，在性质上属于社会意识的范畴；而这个学科的科学研究社会实践，则是这个学科的社会存在。</a:t>
            </a:r>
            <a:endParaRPr lang="en-US" altLang="zh-CN" dirty="0"/>
          </a:p>
          <a:p>
            <a:r>
              <a:rPr lang="zh-CN" altLang="en-US" dirty="0"/>
              <a:t>社会科学的基本原理告诉人们：</a:t>
            </a:r>
            <a:endParaRPr lang="en-US" altLang="zh-CN" dirty="0"/>
          </a:p>
          <a:p>
            <a:pPr marL="1074738" indent="-342900">
              <a:buSzPct val="80000"/>
              <a:buFont typeface="Wingdings" panose="05000000000000000000" pitchFamily="2" charset="2"/>
              <a:buChar char="l"/>
            </a:pPr>
            <a:r>
              <a:rPr lang="zh-CN" altLang="en-US" dirty="0"/>
              <a:t>社会存在决定社会意识，有什么样的社会存在，就有什么样的社会意识。</a:t>
            </a:r>
            <a:endParaRPr lang="en-US" altLang="zh-CN" dirty="0"/>
          </a:p>
          <a:p>
            <a:pPr marL="1074738" indent="-342900">
              <a:buSzPct val="80000"/>
              <a:buFont typeface="Wingdings" panose="05000000000000000000" pitchFamily="2" charset="2"/>
              <a:buChar char="l"/>
            </a:pPr>
            <a:r>
              <a:rPr lang="zh-CN" altLang="en-US" dirty="0"/>
              <a:t>社会意识是由社会存在通过人们长期的感悟提炼而升华出来的规律性结果。</a:t>
            </a:r>
            <a:endParaRPr lang="en-US" altLang="zh-CN" dirty="0"/>
          </a:p>
          <a:p>
            <a:pPr marL="1074738" indent="-342900">
              <a:buSzPct val="80000"/>
              <a:buFont typeface="Wingdings" panose="05000000000000000000" pitchFamily="2" charset="2"/>
              <a:buChar char="l"/>
            </a:pPr>
            <a:r>
              <a:rPr lang="zh-CN" altLang="en-US" dirty="0"/>
              <a:t>一旦社会意识被提炼出来，它就反过来指导和规范它的社会存在。</a:t>
            </a:r>
          </a:p>
        </p:txBody>
      </p:sp>
    </p:spTree>
    <p:extLst>
      <p:ext uri="{BB962C8B-B14F-4D97-AF65-F5344CB8AC3E}">
        <p14:creationId xmlns:p14="http://schemas.microsoft.com/office/powerpoint/2010/main" val="38710869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A096B3-AF8A-3B1E-3B8B-83E0745B73AD}"/>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11457E50-2369-0432-98AF-73A805146F6C}"/>
              </a:ext>
            </a:extLst>
          </p:cNvPr>
          <p:cNvSpPr>
            <a:spLocks noGrp="1"/>
          </p:cNvSpPr>
          <p:nvPr>
            <p:ph type="title"/>
          </p:nvPr>
        </p:nvSpPr>
        <p:spPr/>
        <p:txBody>
          <a:bodyPr/>
          <a:lstStyle/>
          <a:p>
            <a:r>
              <a:rPr lang="en-US" altLang="zh-CN" dirty="0"/>
              <a:t>12.2</a:t>
            </a:r>
            <a:r>
              <a:rPr lang="zh-CN" altLang="en-US" dirty="0"/>
              <a:t>　人工智能全球治理的现状分析</a:t>
            </a:r>
          </a:p>
        </p:txBody>
      </p:sp>
      <p:sp>
        <p:nvSpPr>
          <p:cNvPr id="5" name="文本占位符 4">
            <a:extLst>
              <a:ext uri="{FF2B5EF4-FFF2-40B4-BE49-F238E27FC236}">
                <a16:creationId xmlns:a16="http://schemas.microsoft.com/office/drawing/2014/main" id="{2A500299-3EB9-A348-4F57-470BCABE6A28}"/>
              </a:ext>
            </a:extLst>
          </p:cNvPr>
          <p:cNvSpPr>
            <a:spLocks noGrp="1"/>
          </p:cNvSpPr>
          <p:nvPr>
            <p:ph type="body" sz="quarter" idx="10"/>
          </p:nvPr>
        </p:nvSpPr>
        <p:spPr>
          <a:xfrm>
            <a:off x="316702" y="903903"/>
            <a:ext cx="11558585" cy="5567037"/>
          </a:xfrm>
        </p:spPr>
        <p:txBody>
          <a:bodyPr/>
          <a:lstStyle/>
          <a:p>
            <a:r>
              <a:rPr lang="en-US" altLang="zh-CN" dirty="0"/>
              <a:t>12.2.3</a:t>
            </a:r>
            <a:r>
              <a:rPr lang="zh-CN" altLang="en-US" dirty="0"/>
              <a:t>　技术标准、伦理规范与全球治理</a:t>
            </a:r>
          </a:p>
          <a:p>
            <a:r>
              <a:rPr lang="zh-CN" altLang="en-US" dirty="0"/>
              <a:t>人工智能技术在各个领域的应用日益广泛，从智能制造到智慧医疗，从自动驾驶到金融风控，人工智能正在深刻改变着人们的生活和工作方式。然而，伴随人工智能技术的广泛应用，一系列技术标准、伦理规范与全球治理问题也随之浮现。这些问题不仅关系到人工智能技术的健康、可持续发展，还直接影响到人类社会的安全、稳定与繁荣。因此，制定统一的人工智能技术标准、建立明确的伦理规范体系以及推动全球治理合作，已成为当前亟待解决的重要课题。</a:t>
            </a:r>
            <a:endParaRPr lang="en-US" altLang="zh-CN" dirty="0"/>
          </a:p>
          <a:p>
            <a:r>
              <a:rPr lang="en-US" altLang="zh-CN" dirty="0"/>
              <a:t>1. </a:t>
            </a:r>
            <a:r>
              <a:rPr lang="zh-CN" altLang="en-US" dirty="0"/>
              <a:t>人工智能技术标准</a:t>
            </a:r>
            <a:endParaRPr lang="en-US" altLang="zh-CN" dirty="0"/>
          </a:p>
          <a:p>
            <a:r>
              <a:rPr lang="en-US" altLang="zh-CN" dirty="0"/>
              <a:t>2. </a:t>
            </a:r>
            <a:r>
              <a:rPr lang="zh-CN" altLang="en-US" dirty="0"/>
              <a:t>人工智能伦理规范</a:t>
            </a:r>
            <a:endParaRPr lang="en-US" altLang="zh-CN" dirty="0"/>
          </a:p>
          <a:p>
            <a:r>
              <a:rPr lang="en-US" altLang="zh-CN" dirty="0"/>
              <a:t>3. </a:t>
            </a:r>
            <a:r>
              <a:rPr lang="zh-CN" altLang="en-US" dirty="0"/>
              <a:t>人工智能全球治理</a:t>
            </a:r>
            <a:endParaRPr lang="en-US" altLang="zh-CN" dirty="0"/>
          </a:p>
        </p:txBody>
      </p:sp>
    </p:spTree>
    <p:extLst>
      <p:ext uri="{BB962C8B-B14F-4D97-AF65-F5344CB8AC3E}">
        <p14:creationId xmlns:p14="http://schemas.microsoft.com/office/powerpoint/2010/main" val="409039429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334EF3-F436-DF54-0D1B-B3E2DAF541DB}"/>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E26F295B-6B51-AA68-8BC4-8A3BBEFEA314}"/>
              </a:ext>
            </a:extLst>
          </p:cNvPr>
          <p:cNvSpPr>
            <a:spLocks noGrp="1"/>
          </p:cNvSpPr>
          <p:nvPr>
            <p:ph type="title"/>
          </p:nvPr>
        </p:nvSpPr>
        <p:spPr/>
        <p:txBody>
          <a:bodyPr/>
          <a:lstStyle/>
          <a:p>
            <a:r>
              <a:rPr lang="en-US" altLang="zh-CN" dirty="0"/>
              <a:t>12.3</a:t>
            </a:r>
            <a:r>
              <a:rPr lang="zh-CN" altLang="en-US" dirty="0"/>
              <a:t>　人工智能全球治理的核心议题</a:t>
            </a:r>
          </a:p>
        </p:txBody>
      </p:sp>
      <p:sp>
        <p:nvSpPr>
          <p:cNvPr id="5" name="文本占位符 4">
            <a:extLst>
              <a:ext uri="{FF2B5EF4-FFF2-40B4-BE49-F238E27FC236}">
                <a16:creationId xmlns:a16="http://schemas.microsoft.com/office/drawing/2014/main" id="{3F0C462C-99C6-AFCF-24E3-F9EA8D676971}"/>
              </a:ext>
            </a:extLst>
          </p:cNvPr>
          <p:cNvSpPr>
            <a:spLocks noGrp="1"/>
          </p:cNvSpPr>
          <p:nvPr>
            <p:ph type="body" sz="quarter" idx="10"/>
          </p:nvPr>
        </p:nvSpPr>
        <p:spPr>
          <a:xfrm>
            <a:off x="316702" y="2011899"/>
            <a:ext cx="11558585" cy="3351046"/>
          </a:xfrm>
        </p:spPr>
        <p:txBody>
          <a:bodyPr/>
          <a:lstStyle/>
          <a:p>
            <a:r>
              <a:rPr lang="en-US" altLang="zh-CN" dirty="0"/>
              <a:t>12.3.1</a:t>
            </a:r>
            <a:r>
              <a:rPr lang="zh-CN" altLang="en-US" dirty="0"/>
              <a:t>　数据隐私与安全保护</a:t>
            </a:r>
            <a:endParaRPr lang="en-US" altLang="zh-CN" dirty="0"/>
          </a:p>
          <a:p>
            <a:r>
              <a:rPr lang="en-US" altLang="zh-CN" dirty="0"/>
              <a:t>1. </a:t>
            </a:r>
            <a:r>
              <a:rPr lang="zh-CN" altLang="en-US" dirty="0"/>
              <a:t>数据隐私保护的重要性</a:t>
            </a:r>
            <a:endParaRPr lang="en-US" altLang="zh-CN" dirty="0"/>
          </a:p>
          <a:p>
            <a:r>
              <a:rPr lang="zh-CN" altLang="en-US" dirty="0"/>
              <a:t>数据隐私保护是人工智能全球治理的核心议题之一。在人工智能技术的广泛应用中，大量个人数据被收集、分析和利用，这些数据涉及个人隐私、商业机密甚至国家安全。因此，如何确保数据隐私得到有效保护，防止数据泄露和滥用，成为人工智能全球治理的重要任务。</a:t>
            </a:r>
            <a:endParaRPr lang="en-US" altLang="zh-CN" dirty="0"/>
          </a:p>
        </p:txBody>
      </p:sp>
    </p:spTree>
    <p:extLst>
      <p:ext uri="{BB962C8B-B14F-4D97-AF65-F5344CB8AC3E}">
        <p14:creationId xmlns:p14="http://schemas.microsoft.com/office/powerpoint/2010/main" val="369807394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488BB7-891F-F789-9EEF-B78CDC6829B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568402C-71FB-33DA-51AB-C0C5369019A9}"/>
              </a:ext>
            </a:extLst>
          </p:cNvPr>
          <p:cNvSpPr>
            <a:spLocks noGrp="1"/>
          </p:cNvSpPr>
          <p:nvPr>
            <p:ph type="title"/>
          </p:nvPr>
        </p:nvSpPr>
        <p:spPr/>
        <p:txBody>
          <a:bodyPr/>
          <a:lstStyle/>
          <a:p>
            <a:r>
              <a:rPr lang="en-US" altLang="zh-CN" dirty="0"/>
              <a:t>12.3</a:t>
            </a:r>
            <a:r>
              <a:rPr lang="zh-CN" altLang="en-US" dirty="0"/>
              <a:t>　人工智能全球治理的核心议题</a:t>
            </a:r>
          </a:p>
        </p:txBody>
      </p:sp>
      <p:sp>
        <p:nvSpPr>
          <p:cNvPr id="5" name="文本占位符 4">
            <a:extLst>
              <a:ext uri="{FF2B5EF4-FFF2-40B4-BE49-F238E27FC236}">
                <a16:creationId xmlns:a16="http://schemas.microsoft.com/office/drawing/2014/main" id="{8E3755DE-4A99-D955-EF34-0ACFFB70601C}"/>
              </a:ext>
            </a:extLst>
          </p:cNvPr>
          <p:cNvSpPr>
            <a:spLocks noGrp="1"/>
          </p:cNvSpPr>
          <p:nvPr>
            <p:ph type="body" sz="quarter" idx="10"/>
          </p:nvPr>
        </p:nvSpPr>
        <p:spPr>
          <a:xfrm>
            <a:off x="316702" y="1734901"/>
            <a:ext cx="11558585" cy="3905043"/>
          </a:xfrm>
        </p:spPr>
        <p:txBody>
          <a:bodyPr/>
          <a:lstStyle/>
          <a:p>
            <a:r>
              <a:rPr lang="en-US" altLang="zh-CN" dirty="0"/>
              <a:t>12.3.1</a:t>
            </a:r>
            <a:r>
              <a:rPr lang="zh-CN" altLang="en-US" dirty="0"/>
              <a:t>　数据隐私与安全保护</a:t>
            </a:r>
            <a:endParaRPr lang="en-US" altLang="zh-CN" dirty="0"/>
          </a:p>
          <a:p>
            <a:r>
              <a:rPr lang="en-US" altLang="zh-CN" dirty="0"/>
              <a:t>2. </a:t>
            </a:r>
            <a:r>
              <a:rPr lang="zh-CN" altLang="en-US" dirty="0"/>
              <a:t>数据隐私保护的法律框架</a:t>
            </a:r>
            <a:endParaRPr lang="en-US" altLang="zh-CN" dirty="0"/>
          </a:p>
          <a:p>
            <a:r>
              <a:rPr lang="zh-CN" altLang="en-US" dirty="0"/>
              <a:t>为了应对数据隐私保护的挑战，国际社会需要制定了一系列相关法律法规。例如，欧盟的</a:t>
            </a:r>
            <a:r>
              <a:rPr lang="en-US" altLang="zh-CN" dirty="0"/>
              <a:t>《</a:t>
            </a:r>
            <a:r>
              <a:rPr lang="zh-CN" altLang="en-US" dirty="0"/>
              <a:t>通用数据保护条例</a:t>
            </a:r>
            <a:r>
              <a:rPr lang="en-US" altLang="zh-CN" dirty="0"/>
              <a:t>》</a:t>
            </a:r>
            <a:r>
              <a:rPr lang="zh-CN" altLang="en-US" dirty="0"/>
              <a:t>（</a:t>
            </a:r>
            <a:r>
              <a:rPr lang="en-US" altLang="zh-CN" dirty="0"/>
              <a:t>GDPR</a:t>
            </a:r>
            <a:r>
              <a:rPr lang="zh-CN" altLang="en-US" dirty="0"/>
              <a:t>）为全球数据隐私保护树立了标杆，该条例要求企业在收集、处理个人数据时必须遵循严格的数据保护原则，如数据最小化、目的限制、透明度和数据主体权利等。此外，中国、美国、日本等国家也相继出台了数据隐私保护相关法律法规，为数据隐私保护提供了法律保障。</a:t>
            </a:r>
            <a:endParaRPr lang="en-US" altLang="zh-CN" dirty="0"/>
          </a:p>
        </p:txBody>
      </p:sp>
    </p:spTree>
    <p:extLst>
      <p:ext uri="{BB962C8B-B14F-4D97-AF65-F5344CB8AC3E}">
        <p14:creationId xmlns:p14="http://schemas.microsoft.com/office/powerpoint/2010/main" val="133047218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D7F8F2-F678-2530-3596-82B5C77E2CBA}"/>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CF0D4E15-58AA-0F45-ED86-3CD92EA0DBA6}"/>
              </a:ext>
            </a:extLst>
          </p:cNvPr>
          <p:cNvSpPr>
            <a:spLocks noGrp="1"/>
          </p:cNvSpPr>
          <p:nvPr>
            <p:ph type="title"/>
          </p:nvPr>
        </p:nvSpPr>
        <p:spPr/>
        <p:txBody>
          <a:bodyPr/>
          <a:lstStyle/>
          <a:p>
            <a:r>
              <a:rPr lang="en-US" altLang="zh-CN" dirty="0"/>
              <a:t>12.3</a:t>
            </a:r>
            <a:r>
              <a:rPr lang="zh-CN" altLang="en-US" dirty="0"/>
              <a:t>　人工智能全球治理的核心议题</a:t>
            </a:r>
          </a:p>
        </p:txBody>
      </p:sp>
      <p:sp>
        <p:nvSpPr>
          <p:cNvPr id="5" name="文本占位符 4">
            <a:extLst>
              <a:ext uri="{FF2B5EF4-FFF2-40B4-BE49-F238E27FC236}">
                <a16:creationId xmlns:a16="http://schemas.microsoft.com/office/drawing/2014/main" id="{BF991CAD-EE5D-4023-1995-1369713DD315}"/>
              </a:ext>
            </a:extLst>
          </p:cNvPr>
          <p:cNvSpPr>
            <a:spLocks noGrp="1"/>
          </p:cNvSpPr>
          <p:nvPr>
            <p:ph type="body" sz="quarter" idx="10"/>
          </p:nvPr>
        </p:nvSpPr>
        <p:spPr>
          <a:xfrm>
            <a:off x="316702" y="2011899"/>
            <a:ext cx="11558585" cy="3351046"/>
          </a:xfrm>
        </p:spPr>
        <p:txBody>
          <a:bodyPr/>
          <a:lstStyle/>
          <a:p>
            <a:r>
              <a:rPr lang="en-US" altLang="zh-CN" dirty="0"/>
              <a:t>12.3.1</a:t>
            </a:r>
            <a:r>
              <a:rPr lang="zh-CN" altLang="en-US" dirty="0"/>
              <a:t>　数据隐私与安全保护</a:t>
            </a:r>
            <a:endParaRPr lang="en-US" altLang="zh-CN" dirty="0"/>
          </a:p>
          <a:p>
            <a:r>
              <a:rPr lang="en-US" altLang="zh-CN" dirty="0"/>
              <a:t>3. </a:t>
            </a:r>
            <a:r>
              <a:rPr lang="zh-CN" altLang="en-US" dirty="0"/>
              <a:t>数据隐私保护的技术手段</a:t>
            </a:r>
            <a:endParaRPr lang="en-US" altLang="zh-CN" dirty="0"/>
          </a:p>
          <a:p>
            <a:r>
              <a:rPr lang="zh-CN" altLang="en-US" dirty="0"/>
              <a:t>除了法律手段外，技术手段也是确保数据隐私保护的重要途径。例如，数据加密技术可以确保数据在传输和存储过程中的安全性；匿名化技术可以保护个人数据不被泄露和滥用；差分隐私技术可以在保证数据隐私的同时进行数据分析。这些技术手段为数据隐私保护提供了有力支持。</a:t>
            </a:r>
            <a:endParaRPr lang="en-US" altLang="zh-CN" dirty="0"/>
          </a:p>
        </p:txBody>
      </p:sp>
    </p:spTree>
    <p:extLst>
      <p:ext uri="{BB962C8B-B14F-4D97-AF65-F5344CB8AC3E}">
        <p14:creationId xmlns:p14="http://schemas.microsoft.com/office/powerpoint/2010/main" val="68838948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52FCDB-D897-424B-9105-0157B92D238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093AECE7-479A-D61D-A8C5-BDAE930BAD8F}"/>
              </a:ext>
            </a:extLst>
          </p:cNvPr>
          <p:cNvSpPr>
            <a:spLocks noGrp="1"/>
          </p:cNvSpPr>
          <p:nvPr>
            <p:ph type="title"/>
          </p:nvPr>
        </p:nvSpPr>
        <p:spPr/>
        <p:txBody>
          <a:bodyPr/>
          <a:lstStyle/>
          <a:p>
            <a:r>
              <a:rPr lang="en-US" altLang="zh-CN" dirty="0"/>
              <a:t>12.3</a:t>
            </a:r>
            <a:r>
              <a:rPr lang="zh-CN" altLang="en-US" dirty="0"/>
              <a:t>　人工智能全球治理的核心议题</a:t>
            </a:r>
          </a:p>
        </p:txBody>
      </p:sp>
      <p:sp>
        <p:nvSpPr>
          <p:cNvPr id="5" name="文本占位符 4">
            <a:extLst>
              <a:ext uri="{FF2B5EF4-FFF2-40B4-BE49-F238E27FC236}">
                <a16:creationId xmlns:a16="http://schemas.microsoft.com/office/drawing/2014/main" id="{3CA4C964-28DF-CA6B-8EBA-95A331CA3D1B}"/>
              </a:ext>
            </a:extLst>
          </p:cNvPr>
          <p:cNvSpPr>
            <a:spLocks noGrp="1"/>
          </p:cNvSpPr>
          <p:nvPr>
            <p:ph type="body" sz="quarter" idx="10"/>
          </p:nvPr>
        </p:nvSpPr>
        <p:spPr>
          <a:xfrm>
            <a:off x="316702" y="2011899"/>
            <a:ext cx="11558585" cy="3351046"/>
          </a:xfrm>
        </p:spPr>
        <p:txBody>
          <a:bodyPr/>
          <a:lstStyle/>
          <a:p>
            <a:r>
              <a:rPr lang="en-US" altLang="zh-CN" dirty="0"/>
              <a:t>12.3.1</a:t>
            </a:r>
            <a:r>
              <a:rPr lang="zh-CN" altLang="en-US" dirty="0"/>
              <a:t>　数据隐私与安全保护</a:t>
            </a:r>
            <a:endParaRPr lang="en-US" altLang="zh-CN" dirty="0"/>
          </a:p>
          <a:p>
            <a:r>
              <a:rPr lang="en-US" altLang="zh-CN" dirty="0"/>
              <a:t>4. </a:t>
            </a:r>
            <a:r>
              <a:rPr lang="zh-CN" altLang="en-US" dirty="0"/>
              <a:t>数据隐私保护的国际合作</a:t>
            </a:r>
            <a:endParaRPr lang="en-US" altLang="zh-CN" dirty="0"/>
          </a:p>
          <a:p>
            <a:r>
              <a:rPr lang="zh-CN" altLang="en-US" dirty="0"/>
              <a:t>数据隐私保护是全球性问题，需要国际社会共同努力。国际组织如联合国、国际电信联盟等已经积极推动数据隐私保护的国际合作与交流。同时，各国政府、企业和学术界也在加强合作，共同应对数据隐私保护挑战。例如，</a:t>
            </a:r>
            <a:r>
              <a:rPr lang="en-US" altLang="zh-CN" dirty="0"/>
              <a:t>G20</a:t>
            </a:r>
            <a:r>
              <a:rPr lang="zh-CN" altLang="en-US" dirty="0"/>
              <a:t>国家已经达成共识，将加强数据隐私保护国际合作作为重要议题之一。</a:t>
            </a:r>
            <a:endParaRPr lang="en-US" altLang="zh-CN" dirty="0"/>
          </a:p>
        </p:txBody>
      </p:sp>
    </p:spTree>
    <p:extLst>
      <p:ext uri="{BB962C8B-B14F-4D97-AF65-F5344CB8AC3E}">
        <p14:creationId xmlns:p14="http://schemas.microsoft.com/office/powerpoint/2010/main" val="776558724"/>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388AA8-0AC6-D2D2-5063-AFBA9FEBB267}"/>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D76F155C-33CE-CD97-8F75-FB6B8095BD47}"/>
              </a:ext>
            </a:extLst>
          </p:cNvPr>
          <p:cNvSpPr>
            <a:spLocks noGrp="1"/>
          </p:cNvSpPr>
          <p:nvPr>
            <p:ph type="title"/>
          </p:nvPr>
        </p:nvSpPr>
        <p:spPr/>
        <p:txBody>
          <a:bodyPr/>
          <a:lstStyle/>
          <a:p>
            <a:r>
              <a:rPr lang="en-US" altLang="zh-CN" dirty="0"/>
              <a:t>12.3</a:t>
            </a:r>
            <a:r>
              <a:rPr lang="zh-CN" altLang="en-US" dirty="0"/>
              <a:t>　人工智能全球治理的核心议题</a:t>
            </a:r>
          </a:p>
        </p:txBody>
      </p:sp>
      <p:sp>
        <p:nvSpPr>
          <p:cNvPr id="5" name="文本占位符 4">
            <a:extLst>
              <a:ext uri="{FF2B5EF4-FFF2-40B4-BE49-F238E27FC236}">
                <a16:creationId xmlns:a16="http://schemas.microsoft.com/office/drawing/2014/main" id="{00D862E3-4165-C72C-D201-BD483D6DF7D8}"/>
              </a:ext>
            </a:extLst>
          </p:cNvPr>
          <p:cNvSpPr>
            <a:spLocks noGrp="1"/>
          </p:cNvSpPr>
          <p:nvPr>
            <p:ph type="body" sz="quarter" idx="10"/>
          </p:nvPr>
        </p:nvSpPr>
        <p:spPr>
          <a:xfrm>
            <a:off x="316702" y="2011899"/>
            <a:ext cx="11558585" cy="3351046"/>
          </a:xfrm>
        </p:spPr>
        <p:txBody>
          <a:bodyPr/>
          <a:lstStyle/>
          <a:p>
            <a:r>
              <a:rPr lang="en-US" altLang="zh-CN" dirty="0"/>
              <a:t>12.3.2</a:t>
            </a:r>
            <a:r>
              <a:rPr lang="zh-CN" altLang="en-US" dirty="0"/>
              <a:t>　算法偏见与歧视问题</a:t>
            </a:r>
            <a:endParaRPr lang="en-US" altLang="zh-CN" dirty="0"/>
          </a:p>
          <a:p>
            <a:r>
              <a:rPr lang="en-US" altLang="zh-CN" dirty="0"/>
              <a:t>1. </a:t>
            </a:r>
            <a:r>
              <a:rPr lang="zh-CN" altLang="en-US" dirty="0"/>
              <a:t>算法偏见与歧视的定义与影响</a:t>
            </a:r>
            <a:endParaRPr lang="en-US" altLang="zh-CN" dirty="0"/>
          </a:p>
          <a:p>
            <a:r>
              <a:rPr lang="zh-CN" altLang="en-US" dirty="0"/>
              <a:t>算法偏见与歧视指的是在人工智能算法的设计、训练和应用过程中，由于数据、模型或人为因素导致算法对某些群体产生不公平、不合理的区别对待。这种偏见和歧视不仅损害个体的权益，如就业机会、信贷获取等方面的不公平，还会加剧社会不平等，破坏社会的和谐稳定，甚至可能引发公众对人工智能技术的信任危机。</a:t>
            </a:r>
            <a:endParaRPr lang="en-US" altLang="zh-CN" dirty="0"/>
          </a:p>
        </p:txBody>
      </p:sp>
    </p:spTree>
    <p:extLst>
      <p:ext uri="{BB962C8B-B14F-4D97-AF65-F5344CB8AC3E}">
        <p14:creationId xmlns:p14="http://schemas.microsoft.com/office/powerpoint/2010/main" val="1569319067"/>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60B4DA-A1FE-00C0-F1EC-EFFFBFED0C8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C4D1C5D1-C705-BB42-D2D1-8956AB0525EC}"/>
              </a:ext>
            </a:extLst>
          </p:cNvPr>
          <p:cNvSpPr>
            <a:spLocks noGrp="1"/>
          </p:cNvSpPr>
          <p:nvPr>
            <p:ph type="title"/>
          </p:nvPr>
        </p:nvSpPr>
        <p:spPr/>
        <p:txBody>
          <a:bodyPr/>
          <a:lstStyle/>
          <a:p>
            <a:r>
              <a:rPr lang="en-US" altLang="zh-CN" dirty="0"/>
              <a:t>12.3</a:t>
            </a:r>
            <a:r>
              <a:rPr lang="zh-CN" altLang="en-US" dirty="0"/>
              <a:t>　人工智能全球治理的核心议题</a:t>
            </a:r>
          </a:p>
        </p:txBody>
      </p:sp>
      <p:sp>
        <p:nvSpPr>
          <p:cNvPr id="5" name="文本占位符 4">
            <a:extLst>
              <a:ext uri="{FF2B5EF4-FFF2-40B4-BE49-F238E27FC236}">
                <a16:creationId xmlns:a16="http://schemas.microsoft.com/office/drawing/2014/main" id="{74CB1C3A-FCF2-D24D-F919-E6501E6F2B0B}"/>
              </a:ext>
            </a:extLst>
          </p:cNvPr>
          <p:cNvSpPr>
            <a:spLocks noGrp="1"/>
          </p:cNvSpPr>
          <p:nvPr>
            <p:ph type="body" sz="quarter" idx="10"/>
          </p:nvPr>
        </p:nvSpPr>
        <p:spPr>
          <a:xfrm>
            <a:off x="316702" y="2011899"/>
            <a:ext cx="11558585" cy="3351046"/>
          </a:xfrm>
        </p:spPr>
        <p:txBody>
          <a:bodyPr/>
          <a:lstStyle/>
          <a:p>
            <a:r>
              <a:rPr lang="en-US" altLang="zh-CN" dirty="0"/>
              <a:t>12.3.2</a:t>
            </a:r>
            <a:r>
              <a:rPr lang="zh-CN" altLang="en-US" dirty="0"/>
              <a:t>　算法偏见与歧视问题</a:t>
            </a:r>
            <a:endParaRPr lang="en-US" altLang="zh-CN" dirty="0"/>
          </a:p>
          <a:p>
            <a:r>
              <a:rPr lang="en-US" altLang="zh-CN" dirty="0"/>
              <a:t>2. </a:t>
            </a:r>
            <a:r>
              <a:rPr lang="zh-CN" altLang="en-US" dirty="0"/>
              <a:t>算法偏见与歧视的成因分析</a:t>
            </a:r>
            <a:endParaRPr lang="en-US" altLang="zh-CN" dirty="0"/>
          </a:p>
          <a:p>
            <a:r>
              <a:rPr lang="zh-CN" altLang="en-US" dirty="0"/>
              <a:t>算法偏见与歧视的成因是多方面的。首先是数据层面，训练数据可能存在偏差，如样本选取不全面，导致算法学习到有偏的信息。其次，算法设计者的主观意识和价值观可能无意中融入算法，影响决策的公正性。此外，算法的黑箱特性使得其决策过程难以解释，难以发现和纠正潜在的偏见。</a:t>
            </a:r>
            <a:endParaRPr lang="en-US" altLang="zh-CN" dirty="0"/>
          </a:p>
        </p:txBody>
      </p:sp>
    </p:spTree>
    <p:extLst>
      <p:ext uri="{BB962C8B-B14F-4D97-AF65-F5344CB8AC3E}">
        <p14:creationId xmlns:p14="http://schemas.microsoft.com/office/powerpoint/2010/main" val="527505639"/>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7B9500-1E91-15FA-E38D-4100847A5E7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5752ED8F-3CA6-6A63-9F78-8FEED59AFF38}"/>
              </a:ext>
            </a:extLst>
          </p:cNvPr>
          <p:cNvSpPr>
            <a:spLocks noGrp="1"/>
          </p:cNvSpPr>
          <p:nvPr>
            <p:ph type="title"/>
          </p:nvPr>
        </p:nvSpPr>
        <p:spPr/>
        <p:txBody>
          <a:bodyPr/>
          <a:lstStyle/>
          <a:p>
            <a:r>
              <a:rPr lang="en-US" altLang="zh-CN" dirty="0"/>
              <a:t>12.3</a:t>
            </a:r>
            <a:r>
              <a:rPr lang="zh-CN" altLang="en-US" dirty="0"/>
              <a:t>　人工智能全球治理的核心议题</a:t>
            </a:r>
          </a:p>
        </p:txBody>
      </p:sp>
      <p:sp>
        <p:nvSpPr>
          <p:cNvPr id="5" name="文本占位符 4">
            <a:extLst>
              <a:ext uri="{FF2B5EF4-FFF2-40B4-BE49-F238E27FC236}">
                <a16:creationId xmlns:a16="http://schemas.microsoft.com/office/drawing/2014/main" id="{0DF2C8C7-D593-8A81-32DB-FE2F84E8B3C3}"/>
              </a:ext>
            </a:extLst>
          </p:cNvPr>
          <p:cNvSpPr>
            <a:spLocks noGrp="1"/>
          </p:cNvSpPr>
          <p:nvPr>
            <p:ph type="body" sz="quarter" idx="10"/>
          </p:nvPr>
        </p:nvSpPr>
        <p:spPr>
          <a:xfrm>
            <a:off x="316702" y="2011899"/>
            <a:ext cx="11558585" cy="3351046"/>
          </a:xfrm>
        </p:spPr>
        <p:txBody>
          <a:bodyPr/>
          <a:lstStyle/>
          <a:p>
            <a:r>
              <a:rPr lang="en-US" altLang="zh-CN" dirty="0"/>
              <a:t>12.3.2</a:t>
            </a:r>
            <a:r>
              <a:rPr lang="zh-CN" altLang="en-US" dirty="0"/>
              <a:t>　算法偏见与歧视问题</a:t>
            </a:r>
            <a:endParaRPr lang="en-US" altLang="zh-CN" dirty="0"/>
          </a:p>
          <a:p>
            <a:r>
              <a:rPr lang="en-US" altLang="zh-CN" dirty="0"/>
              <a:t>3. </a:t>
            </a:r>
            <a:r>
              <a:rPr lang="zh-CN" altLang="en-US" dirty="0"/>
              <a:t>算法偏见与歧视的治理策略</a:t>
            </a:r>
            <a:endParaRPr lang="en-US" altLang="zh-CN" dirty="0"/>
          </a:p>
          <a:p>
            <a:r>
              <a:rPr lang="zh-CN" altLang="en-US" dirty="0"/>
              <a:t>为解决算法偏见与歧视这一问题，需要采取多种策略。在技术层面，研发可解释性算法，让算法的决策过程透明化，以便于审查和纠正偏见。同时，对训练数据进行严格的审核和清理，确保数据的多样性和代表性。在制度层面，建立算法审计机制，对算法进行定期评估和监管。</a:t>
            </a:r>
            <a:endParaRPr lang="en-US" altLang="zh-CN" dirty="0"/>
          </a:p>
        </p:txBody>
      </p:sp>
    </p:spTree>
    <p:extLst>
      <p:ext uri="{BB962C8B-B14F-4D97-AF65-F5344CB8AC3E}">
        <p14:creationId xmlns:p14="http://schemas.microsoft.com/office/powerpoint/2010/main" val="27968211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5036C9-045B-E823-A135-221843DCD753}"/>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9038150-EF95-1992-E6DA-A2D34CA9DDB1}"/>
              </a:ext>
            </a:extLst>
          </p:cNvPr>
          <p:cNvSpPr>
            <a:spLocks noGrp="1"/>
          </p:cNvSpPr>
          <p:nvPr>
            <p:ph type="title"/>
          </p:nvPr>
        </p:nvSpPr>
        <p:spPr/>
        <p:txBody>
          <a:bodyPr/>
          <a:lstStyle/>
          <a:p>
            <a:r>
              <a:rPr lang="en-US" altLang="zh-CN" dirty="0"/>
              <a:t>12.3</a:t>
            </a:r>
            <a:r>
              <a:rPr lang="zh-CN" altLang="en-US" dirty="0"/>
              <a:t>　人工智能全球治理的核心议题</a:t>
            </a:r>
          </a:p>
        </p:txBody>
      </p:sp>
      <p:sp>
        <p:nvSpPr>
          <p:cNvPr id="5" name="文本占位符 4">
            <a:extLst>
              <a:ext uri="{FF2B5EF4-FFF2-40B4-BE49-F238E27FC236}">
                <a16:creationId xmlns:a16="http://schemas.microsoft.com/office/drawing/2014/main" id="{6E63C7B1-F7DA-CD8F-11D0-CA247CEAAB0D}"/>
              </a:ext>
            </a:extLst>
          </p:cNvPr>
          <p:cNvSpPr>
            <a:spLocks noGrp="1"/>
          </p:cNvSpPr>
          <p:nvPr>
            <p:ph type="body" sz="quarter" idx="10"/>
          </p:nvPr>
        </p:nvSpPr>
        <p:spPr>
          <a:xfrm>
            <a:off x="316702" y="2011899"/>
            <a:ext cx="11558585" cy="3351046"/>
          </a:xfrm>
        </p:spPr>
        <p:txBody>
          <a:bodyPr/>
          <a:lstStyle/>
          <a:p>
            <a:r>
              <a:rPr lang="en-US" altLang="zh-CN" dirty="0"/>
              <a:t>12.3.2</a:t>
            </a:r>
            <a:r>
              <a:rPr lang="zh-CN" altLang="en-US" dirty="0"/>
              <a:t>　算法偏见与歧视问题</a:t>
            </a:r>
            <a:endParaRPr lang="en-US" altLang="zh-CN" dirty="0"/>
          </a:p>
          <a:p>
            <a:r>
              <a:rPr lang="en-US" altLang="zh-CN" dirty="0"/>
              <a:t>4. </a:t>
            </a:r>
            <a:r>
              <a:rPr lang="zh-CN" altLang="en-US" dirty="0"/>
              <a:t>算法偏见与歧视的国际合作</a:t>
            </a:r>
            <a:endParaRPr lang="en-US" altLang="zh-CN" dirty="0"/>
          </a:p>
          <a:p>
            <a:r>
              <a:rPr lang="zh-CN" altLang="en-US" dirty="0"/>
              <a:t>算法偏见与歧视是全球性问题，需要国际合作共同应对。各国可以分享治理经验和最佳实践，共同制定算法伦理准则和标准。国际组织可以发挥协调作用，促进不同国家和地区之间的交流与合作，推动全球范围内算法偏见与歧视问题的有效解决，确保人工智能技术健康、公平发展。</a:t>
            </a:r>
            <a:endParaRPr lang="en-US" altLang="zh-CN" dirty="0"/>
          </a:p>
        </p:txBody>
      </p:sp>
    </p:spTree>
    <p:extLst>
      <p:ext uri="{BB962C8B-B14F-4D97-AF65-F5344CB8AC3E}">
        <p14:creationId xmlns:p14="http://schemas.microsoft.com/office/powerpoint/2010/main" val="4117511939"/>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FEB72D-6CFD-E3A1-3B30-339585AC82C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E36F7688-8AF7-52AA-A565-F0387964DCBA}"/>
              </a:ext>
            </a:extLst>
          </p:cNvPr>
          <p:cNvSpPr>
            <a:spLocks noGrp="1"/>
          </p:cNvSpPr>
          <p:nvPr>
            <p:ph type="title"/>
          </p:nvPr>
        </p:nvSpPr>
        <p:spPr/>
        <p:txBody>
          <a:bodyPr/>
          <a:lstStyle/>
          <a:p>
            <a:r>
              <a:rPr lang="en-US" altLang="zh-CN" dirty="0"/>
              <a:t>12.3</a:t>
            </a:r>
            <a:r>
              <a:rPr lang="zh-CN" altLang="en-US" dirty="0"/>
              <a:t>　人工智能全球治理的核心议题</a:t>
            </a:r>
          </a:p>
        </p:txBody>
      </p:sp>
      <p:sp>
        <p:nvSpPr>
          <p:cNvPr id="5" name="文本占位符 4">
            <a:extLst>
              <a:ext uri="{FF2B5EF4-FFF2-40B4-BE49-F238E27FC236}">
                <a16:creationId xmlns:a16="http://schemas.microsoft.com/office/drawing/2014/main" id="{1902D883-F676-2038-B2A1-CE3E8D628844}"/>
              </a:ext>
            </a:extLst>
          </p:cNvPr>
          <p:cNvSpPr>
            <a:spLocks noGrp="1"/>
          </p:cNvSpPr>
          <p:nvPr>
            <p:ph type="body" sz="quarter" idx="10"/>
          </p:nvPr>
        </p:nvSpPr>
        <p:spPr>
          <a:xfrm>
            <a:off x="316702" y="1734901"/>
            <a:ext cx="11558585" cy="3905043"/>
          </a:xfrm>
        </p:spPr>
        <p:txBody>
          <a:bodyPr/>
          <a:lstStyle/>
          <a:p>
            <a:r>
              <a:rPr lang="en-US" altLang="zh-CN" dirty="0"/>
              <a:t>12.3.3</a:t>
            </a:r>
            <a:r>
              <a:rPr lang="zh-CN" altLang="en-US" dirty="0"/>
              <a:t>　责任归属与伦理道德</a:t>
            </a:r>
            <a:endParaRPr lang="en-US" altLang="zh-CN" dirty="0"/>
          </a:p>
          <a:p>
            <a:r>
              <a:rPr lang="en-US" altLang="zh-CN" dirty="0"/>
              <a:t>1. </a:t>
            </a:r>
            <a:r>
              <a:rPr lang="zh-CN" altLang="en-US" dirty="0"/>
              <a:t>责任归属问题的复杂性</a:t>
            </a:r>
            <a:endParaRPr lang="en-US" altLang="zh-CN" dirty="0"/>
          </a:p>
          <a:p>
            <a:r>
              <a:rPr lang="zh-CN" altLang="en-US" dirty="0"/>
              <a:t>在人工智能领域，责任归属问题极为复杂。随着人工智能系统自主性和决策能力的增强，当系统引发损害时，难以清晰界定责任主体：是开发者？使用者？还是人工智能系统本身？例如，自动驾驶汽车若发生事故，可能是算法缺陷或传感器故障，抑或是驾驶员操作不当等多种因素共同作用，这使得责任划分变得困难重重，不同利益相关方常常各执一词，增加了问题解决的难度。</a:t>
            </a:r>
            <a:endParaRPr lang="en-US" altLang="zh-CN" dirty="0"/>
          </a:p>
        </p:txBody>
      </p:sp>
    </p:spTree>
    <p:extLst>
      <p:ext uri="{BB962C8B-B14F-4D97-AF65-F5344CB8AC3E}">
        <p14:creationId xmlns:p14="http://schemas.microsoft.com/office/powerpoint/2010/main" val="236550842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B786688-B5C5-2376-BAB9-2B43F646CCCB}"/>
              </a:ext>
            </a:extLst>
          </p:cNvPr>
          <p:cNvSpPr>
            <a:spLocks noGrp="1"/>
          </p:cNvSpPr>
          <p:nvPr>
            <p:ph type="body" sz="quarter" idx="10"/>
          </p:nvPr>
        </p:nvSpPr>
        <p:spPr>
          <a:xfrm>
            <a:off x="5824530" y="1132553"/>
            <a:ext cx="1560510" cy="546963"/>
          </a:xfrm>
        </p:spPr>
        <p:txBody>
          <a:bodyPr/>
          <a:lstStyle/>
          <a:p>
            <a:r>
              <a:rPr lang="zh-CN" altLang="en-US" b="1" dirty="0"/>
              <a:t>第</a:t>
            </a:r>
            <a:r>
              <a:rPr lang="en-US" altLang="zh-CN" b="1" dirty="0"/>
              <a:t>1</a:t>
            </a:r>
            <a:r>
              <a:rPr lang="zh-CN" altLang="en-US" b="1" dirty="0"/>
              <a:t>章</a:t>
            </a:r>
          </a:p>
        </p:txBody>
      </p:sp>
      <p:sp>
        <p:nvSpPr>
          <p:cNvPr id="3" name="文本占位符 2">
            <a:extLst>
              <a:ext uri="{FF2B5EF4-FFF2-40B4-BE49-F238E27FC236}">
                <a16:creationId xmlns:a16="http://schemas.microsoft.com/office/drawing/2014/main" id="{B29384D1-2139-1DDA-5AF1-C7CC3216A9FE}"/>
              </a:ext>
            </a:extLst>
          </p:cNvPr>
          <p:cNvSpPr>
            <a:spLocks noGrp="1"/>
          </p:cNvSpPr>
          <p:nvPr>
            <p:ph type="body" sz="quarter" idx="11"/>
          </p:nvPr>
        </p:nvSpPr>
        <p:spPr>
          <a:xfrm>
            <a:off x="5824531" y="1702466"/>
            <a:ext cx="6081202" cy="569913"/>
          </a:xfrm>
        </p:spPr>
        <p:txBody>
          <a:bodyPr/>
          <a:lstStyle/>
          <a:p>
            <a:r>
              <a:rPr lang="zh-CN" altLang="en-US" dirty="0"/>
              <a:t>科学与技术发展的普适规律</a:t>
            </a:r>
          </a:p>
        </p:txBody>
      </p:sp>
      <p:sp>
        <p:nvSpPr>
          <p:cNvPr id="4" name="文本占位符 3">
            <a:extLst>
              <a:ext uri="{FF2B5EF4-FFF2-40B4-BE49-F238E27FC236}">
                <a16:creationId xmlns:a16="http://schemas.microsoft.com/office/drawing/2014/main" id="{46ADECC8-1701-B874-5256-2F25299F3C70}"/>
              </a:ext>
            </a:extLst>
          </p:cNvPr>
          <p:cNvSpPr>
            <a:spLocks noGrp="1"/>
          </p:cNvSpPr>
          <p:nvPr>
            <p:ph type="body" sz="quarter" idx="12"/>
          </p:nvPr>
        </p:nvSpPr>
        <p:spPr>
          <a:xfrm>
            <a:off x="5824529" y="2286726"/>
            <a:ext cx="1560510" cy="546963"/>
          </a:xfrm>
        </p:spPr>
        <p:txBody>
          <a:bodyPr/>
          <a:lstStyle/>
          <a:p>
            <a:r>
              <a:rPr lang="zh-CN" altLang="en-US" b="1" dirty="0"/>
              <a:t>第</a:t>
            </a:r>
            <a:r>
              <a:rPr lang="en-US" altLang="zh-CN" b="1" dirty="0"/>
              <a:t>2</a:t>
            </a:r>
            <a:r>
              <a:rPr lang="zh-CN" altLang="en-US" b="1" dirty="0"/>
              <a:t>章</a:t>
            </a:r>
          </a:p>
        </p:txBody>
      </p:sp>
      <p:sp>
        <p:nvSpPr>
          <p:cNvPr id="5" name="文本占位符 4">
            <a:extLst>
              <a:ext uri="{FF2B5EF4-FFF2-40B4-BE49-F238E27FC236}">
                <a16:creationId xmlns:a16="http://schemas.microsoft.com/office/drawing/2014/main" id="{64E7080B-EEC4-1BA4-6397-09078B76EF47}"/>
              </a:ext>
            </a:extLst>
          </p:cNvPr>
          <p:cNvSpPr>
            <a:spLocks noGrp="1"/>
          </p:cNvSpPr>
          <p:nvPr>
            <p:ph type="body" sz="quarter" idx="13"/>
          </p:nvPr>
        </p:nvSpPr>
        <p:spPr>
          <a:xfrm>
            <a:off x="5824530" y="2856639"/>
            <a:ext cx="6081202" cy="569913"/>
          </a:xfrm>
        </p:spPr>
        <p:txBody>
          <a:bodyPr/>
          <a:lstStyle/>
          <a:p>
            <a:r>
              <a:rPr lang="zh-CN" altLang="en-US" dirty="0"/>
              <a:t>人工智能的基础概念</a:t>
            </a:r>
          </a:p>
        </p:txBody>
      </p:sp>
      <p:sp>
        <p:nvSpPr>
          <p:cNvPr id="6" name="文本占位符 5">
            <a:extLst>
              <a:ext uri="{FF2B5EF4-FFF2-40B4-BE49-F238E27FC236}">
                <a16:creationId xmlns:a16="http://schemas.microsoft.com/office/drawing/2014/main" id="{51069A84-AE4F-1D9C-2AE4-9F41F8074F95}"/>
              </a:ext>
            </a:extLst>
          </p:cNvPr>
          <p:cNvSpPr>
            <a:spLocks noGrp="1"/>
          </p:cNvSpPr>
          <p:nvPr>
            <p:ph type="body" sz="quarter" idx="14"/>
          </p:nvPr>
        </p:nvSpPr>
        <p:spPr>
          <a:xfrm>
            <a:off x="5824528" y="3440899"/>
            <a:ext cx="1560510" cy="546963"/>
          </a:xfrm>
        </p:spPr>
        <p:txBody>
          <a:bodyPr/>
          <a:lstStyle/>
          <a:p>
            <a:r>
              <a:rPr lang="zh-CN" altLang="en-US" b="1" dirty="0"/>
              <a:t>第</a:t>
            </a:r>
            <a:r>
              <a:rPr lang="en-US" altLang="zh-CN" b="1" dirty="0"/>
              <a:t>3</a:t>
            </a:r>
            <a:r>
              <a:rPr lang="zh-CN" altLang="en-US" b="1" dirty="0"/>
              <a:t>章</a:t>
            </a:r>
          </a:p>
        </p:txBody>
      </p:sp>
      <p:sp>
        <p:nvSpPr>
          <p:cNvPr id="7" name="文本占位符 6">
            <a:extLst>
              <a:ext uri="{FF2B5EF4-FFF2-40B4-BE49-F238E27FC236}">
                <a16:creationId xmlns:a16="http://schemas.microsoft.com/office/drawing/2014/main" id="{DE0E88D1-15F2-A15A-E926-C6DFD4A18483}"/>
              </a:ext>
            </a:extLst>
          </p:cNvPr>
          <p:cNvSpPr>
            <a:spLocks noGrp="1"/>
          </p:cNvSpPr>
          <p:nvPr>
            <p:ph type="body" sz="quarter" idx="15"/>
          </p:nvPr>
        </p:nvSpPr>
        <p:spPr>
          <a:xfrm>
            <a:off x="5824529" y="4010812"/>
            <a:ext cx="6081202" cy="569913"/>
          </a:xfrm>
        </p:spPr>
        <p:txBody>
          <a:bodyPr/>
          <a:lstStyle/>
          <a:p>
            <a:r>
              <a:rPr lang="zh-CN" altLang="en-US" dirty="0"/>
              <a:t>人工智能的发展历史</a:t>
            </a:r>
          </a:p>
        </p:txBody>
      </p:sp>
      <p:sp>
        <p:nvSpPr>
          <p:cNvPr id="32" name="文本占位符 31">
            <a:extLst>
              <a:ext uri="{FF2B5EF4-FFF2-40B4-BE49-F238E27FC236}">
                <a16:creationId xmlns:a16="http://schemas.microsoft.com/office/drawing/2014/main" id="{5C84AEC6-285C-988D-F03B-40E2057A9059}"/>
              </a:ext>
            </a:extLst>
          </p:cNvPr>
          <p:cNvSpPr>
            <a:spLocks noGrp="1"/>
          </p:cNvSpPr>
          <p:nvPr>
            <p:ph type="body" sz="quarter" idx="16"/>
          </p:nvPr>
        </p:nvSpPr>
        <p:spPr>
          <a:xfrm>
            <a:off x="5824527" y="4595072"/>
            <a:ext cx="1560510" cy="546963"/>
          </a:xfrm>
        </p:spPr>
        <p:txBody>
          <a:bodyPr/>
          <a:lstStyle/>
          <a:p>
            <a:r>
              <a:rPr lang="zh-CN" altLang="en-US" b="1" dirty="0"/>
              <a:t>第</a:t>
            </a:r>
            <a:r>
              <a:rPr lang="en-US" altLang="zh-CN" b="1" dirty="0"/>
              <a:t>4</a:t>
            </a:r>
            <a:r>
              <a:rPr lang="zh-CN" altLang="en-US" b="1" dirty="0"/>
              <a:t>章</a:t>
            </a:r>
          </a:p>
        </p:txBody>
      </p:sp>
      <p:sp>
        <p:nvSpPr>
          <p:cNvPr id="33" name="文本占位符 32">
            <a:extLst>
              <a:ext uri="{FF2B5EF4-FFF2-40B4-BE49-F238E27FC236}">
                <a16:creationId xmlns:a16="http://schemas.microsoft.com/office/drawing/2014/main" id="{59D40C0E-9EE1-90B5-DB9C-65E5382BCAE5}"/>
              </a:ext>
            </a:extLst>
          </p:cNvPr>
          <p:cNvSpPr>
            <a:spLocks noGrp="1"/>
          </p:cNvSpPr>
          <p:nvPr>
            <p:ph type="body" sz="quarter" idx="17"/>
          </p:nvPr>
        </p:nvSpPr>
        <p:spPr>
          <a:xfrm>
            <a:off x="5824528" y="5164985"/>
            <a:ext cx="6081202" cy="569913"/>
          </a:xfrm>
        </p:spPr>
        <p:txBody>
          <a:bodyPr/>
          <a:lstStyle/>
          <a:p>
            <a:r>
              <a:rPr lang="zh-CN" altLang="en-US" dirty="0"/>
              <a:t>现有人工智能的主要方法</a:t>
            </a:r>
          </a:p>
        </p:txBody>
      </p:sp>
    </p:spTree>
    <p:extLst>
      <p:ext uri="{BB962C8B-B14F-4D97-AF65-F5344CB8AC3E}">
        <p14:creationId xmlns:p14="http://schemas.microsoft.com/office/powerpoint/2010/main" val="17202093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370C8-D3BD-5D9D-7260-B17F7CC8E37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B6371FFD-58F5-F1E6-C7A6-2E9C1EEDF42C}"/>
              </a:ext>
            </a:extLst>
          </p:cNvPr>
          <p:cNvSpPr>
            <a:spLocks noGrp="1"/>
          </p:cNvSpPr>
          <p:nvPr>
            <p:ph type="title"/>
          </p:nvPr>
        </p:nvSpPr>
        <p:spPr/>
        <p:txBody>
          <a:bodyPr/>
          <a:lstStyle/>
          <a:p>
            <a:r>
              <a:rPr lang="en-US" altLang="zh-CN" dirty="0"/>
              <a:t>2.4</a:t>
            </a:r>
            <a:r>
              <a:rPr lang="zh-CN" altLang="en-US" dirty="0"/>
              <a:t>　新兴学科的范式革命理论　 </a:t>
            </a:r>
          </a:p>
        </p:txBody>
      </p:sp>
      <p:sp>
        <p:nvSpPr>
          <p:cNvPr id="5" name="文本占位符 4">
            <a:extLst>
              <a:ext uri="{FF2B5EF4-FFF2-40B4-BE49-F238E27FC236}">
                <a16:creationId xmlns:a16="http://schemas.microsoft.com/office/drawing/2014/main" id="{A653059D-F71D-0818-1FA6-497E40E4FFD4}"/>
              </a:ext>
            </a:extLst>
          </p:cNvPr>
          <p:cNvSpPr>
            <a:spLocks noGrp="1"/>
          </p:cNvSpPr>
          <p:nvPr>
            <p:ph type="body" sz="quarter" idx="10"/>
          </p:nvPr>
        </p:nvSpPr>
        <p:spPr>
          <a:xfrm>
            <a:off x="316702" y="1734902"/>
            <a:ext cx="11558585" cy="3905043"/>
          </a:xfrm>
        </p:spPr>
        <p:txBody>
          <a:bodyPr/>
          <a:lstStyle/>
          <a:p>
            <a:r>
              <a:rPr lang="en-US" altLang="zh-CN" dirty="0"/>
              <a:t>2.4.2</a:t>
            </a:r>
            <a:r>
              <a:rPr lang="zh-CN" altLang="en-US" dirty="0"/>
              <a:t>　范式的性质</a:t>
            </a:r>
            <a:endParaRPr lang="en-US" altLang="zh-CN" dirty="0"/>
          </a:p>
          <a:p>
            <a:r>
              <a:rPr lang="zh-CN" altLang="en-US" dirty="0"/>
              <a:t>（</a:t>
            </a:r>
            <a:r>
              <a:rPr lang="en-US" altLang="zh-CN" dirty="0"/>
              <a:t>1</a:t>
            </a:r>
            <a:r>
              <a:rPr lang="zh-CN" altLang="en-US" dirty="0"/>
              <a:t>）学科的研究对象决定着学科所需要的范式，因此，研究对象不同的学科需要不同的学科范式。</a:t>
            </a:r>
            <a:endParaRPr lang="en-US" altLang="zh-CN" dirty="0"/>
          </a:p>
          <a:p>
            <a:r>
              <a:rPr lang="zh-CN" altLang="en-US" dirty="0"/>
              <a:t>（</a:t>
            </a:r>
            <a:r>
              <a:rPr lang="en-US" altLang="zh-CN" dirty="0"/>
              <a:t>2</a:t>
            </a:r>
            <a:r>
              <a:rPr lang="zh-CN" altLang="en-US" dirty="0"/>
              <a:t>）学科范式是人们通过学科的长期科学研究活动有意识地感悟总结提炼出来的。</a:t>
            </a:r>
            <a:endParaRPr lang="en-US" altLang="zh-CN" dirty="0"/>
          </a:p>
          <a:p>
            <a:r>
              <a:rPr lang="zh-CN" altLang="en-US" dirty="0"/>
              <a:t>（</a:t>
            </a:r>
            <a:r>
              <a:rPr lang="en-US" altLang="zh-CN" dirty="0"/>
              <a:t>3</a:t>
            </a:r>
            <a:r>
              <a:rPr lang="zh-CN" altLang="en-US" dirty="0"/>
              <a:t>）一旦学科的范式被总结提炼出来，它就成为本学科应当遵循的科学观和方法论，成为指导、引领和规范本学科整体研究活动和学科发展的最高指南。</a:t>
            </a:r>
          </a:p>
        </p:txBody>
      </p:sp>
    </p:spTree>
    <p:extLst>
      <p:ext uri="{BB962C8B-B14F-4D97-AF65-F5344CB8AC3E}">
        <p14:creationId xmlns:p14="http://schemas.microsoft.com/office/powerpoint/2010/main" val="76135675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211984-C88A-3C86-94DE-7401995C080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51945466-E729-9D15-043F-D1CC5EE28ACF}"/>
              </a:ext>
            </a:extLst>
          </p:cNvPr>
          <p:cNvSpPr>
            <a:spLocks noGrp="1"/>
          </p:cNvSpPr>
          <p:nvPr>
            <p:ph type="title"/>
          </p:nvPr>
        </p:nvSpPr>
        <p:spPr/>
        <p:txBody>
          <a:bodyPr/>
          <a:lstStyle/>
          <a:p>
            <a:r>
              <a:rPr lang="en-US" altLang="zh-CN" dirty="0"/>
              <a:t>12.3</a:t>
            </a:r>
            <a:r>
              <a:rPr lang="zh-CN" altLang="en-US" dirty="0"/>
              <a:t>　人工智能全球治理的核心议题</a:t>
            </a:r>
          </a:p>
        </p:txBody>
      </p:sp>
      <p:sp>
        <p:nvSpPr>
          <p:cNvPr id="5" name="文本占位符 4">
            <a:extLst>
              <a:ext uri="{FF2B5EF4-FFF2-40B4-BE49-F238E27FC236}">
                <a16:creationId xmlns:a16="http://schemas.microsoft.com/office/drawing/2014/main" id="{65B6CB32-DD0D-0C5C-1562-B888385A6039}"/>
              </a:ext>
            </a:extLst>
          </p:cNvPr>
          <p:cNvSpPr>
            <a:spLocks noGrp="1"/>
          </p:cNvSpPr>
          <p:nvPr>
            <p:ph type="body" sz="quarter" idx="10"/>
          </p:nvPr>
        </p:nvSpPr>
        <p:spPr>
          <a:xfrm>
            <a:off x="316702" y="2011899"/>
            <a:ext cx="11558585" cy="3351046"/>
          </a:xfrm>
        </p:spPr>
        <p:txBody>
          <a:bodyPr/>
          <a:lstStyle/>
          <a:p>
            <a:r>
              <a:rPr lang="en-US" altLang="zh-CN" dirty="0"/>
              <a:t>12.3.3</a:t>
            </a:r>
            <a:r>
              <a:rPr lang="zh-CN" altLang="en-US" dirty="0"/>
              <a:t>　责任归属与伦理道德</a:t>
            </a:r>
            <a:endParaRPr lang="en-US" altLang="zh-CN" dirty="0"/>
          </a:p>
          <a:p>
            <a:r>
              <a:rPr lang="en-US" altLang="zh-CN" dirty="0"/>
              <a:t>2. </a:t>
            </a:r>
            <a:r>
              <a:rPr lang="zh-CN" altLang="en-US" dirty="0"/>
              <a:t>伦理道德问题的挑战</a:t>
            </a:r>
            <a:endParaRPr lang="en-US" altLang="zh-CN" dirty="0"/>
          </a:p>
          <a:p>
            <a:r>
              <a:rPr lang="zh-CN" altLang="en-US" dirty="0"/>
              <a:t>人工智能引发的伦理道德挑战同样严峻。算法偏见可能导致对某些群体的不公平对待，如招聘算法可能因数据偏差而歧视特定性别或种族。此外，人工智能在隐私保护方面也面临困境，大规模数据收集和分析可能侵犯个人隐私。而且，当人工智能用于军事等敏感领域，还可能会引发关于生命伦理和人类安全的重大争议。</a:t>
            </a:r>
            <a:endParaRPr lang="en-US" altLang="zh-CN" dirty="0"/>
          </a:p>
        </p:txBody>
      </p:sp>
    </p:spTree>
    <p:extLst>
      <p:ext uri="{BB962C8B-B14F-4D97-AF65-F5344CB8AC3E}">
        <p14:creationId xmlns:p14="http://schemas.microsoft.com/office/powerpoint/2010/main" val="294151782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80F4DB-654D-E7E8-F63B-B51B415507F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38ACC689-1804-F64A-BC17-5A096118A98F}"/>
              </a:ext>
            </a:extLst>
          </p:cNvPr>
          <p:cNvSpPr>
            <a:spLocks noGrp="1"/>
          </p:cNvSpPr>
          <p:nvPr>
            <p:ph type="title"/>
          </p:nvPr>
        </p:nvSpPr>
        <p:spPr/>
        <p:txBody>
          <a:bodyPr/>
          <a:lstStyle/>
          <a:p>
            <a:r>
              <a:rPr lang="en-US" altLang="zh-CN" dirty="0"/>
              <a:t>12.3</a:t>
            </a:r>
            <a:r>
              <a:rPr lang="zh-CN" altLang="en-US" dirty="0"/>
              <a:t>　人工智能全球治理的核心议题</a:t>
            </a:r>
          </a:p>
        </p:txBody>
      </p:sp>
      <p:sp>
        <p:nvSpPr>
          <p:cNvPr id="5" name="文本占位符 4">
            <a:extLst>
              <a:ext uri="{FF2B5EF4-FFF2-40B4-BE49-F238E27FC236}">
                <a16:creationId xmlns:a16="http://schemas.microsoft.com/office/drawing/2014/main" id="{57BB491B-0B73-845F-BDEB-D7F80B47E0DC}"/>
              </a:ext>
            </a:extLst>
          </p:cNvPr>
          <p:cNvSpPr>
            <a:spLocks noGrp="1"/>
          </p:cNvSpPr>
          <p:nvPr>
            <p:ph type="body" sz="quarter" idx="10"/>
          </p:nvPr>
        </p:nvSpPr>
        <p:spPr>
          <a:xfrm>
            <a:off x="316702" y="2011899"/>
            <a:ext cx="11558585" cy="3351046"/>
          </a:xfrm>
        </p:spPr>
        <p:txBody>
          <a:bodyPr/>
          <a:lstStyle/>
          <a:p>
            <a:r>
              <a:rPr lang="en-US" altLang="zh-CN" dirty="0"/>
              <a:t>12.3.3</a:t>
            </a:r>
            <a:r>
              <a:rPr lang="zh-CN" altLang="en-US" dirty="0"/>
              <a:t>　责任归属与伦理道德</a:t>
            </a:r>
            <a:endParaRPr lang="en-US" altLang="zh-CN" dirty="0"/>
          </a:p>
          <a:p>
            <a:r>
              <a:rPr lang="en-US" altLang="zh-CN" dirty="0"/>
              <a:t>3. </a:t>
            </a:r>
            <a:r>
              <a:rPr lang="zh-CN" altLang="en-US" dirty="0"/>
              <a:t>责任归属与伦理道德的治理框架</a:t>
            </a:r>
            <a:endParaRPr lang="en-US" altLang="zh-CN" dirty="0"/>
          </a:p>
          <a:p>
            <a:r>
              <a:rPr lang="zh-CN" altLang="en-US" dirty="0"/>
              <a:t>构建完善的治理框架是解决这些问题的关键。一方面，要建立明确的法律法规，规定人工智能开发、使用和管理的责任边界，确保在出现问题时有法可依。另一方面，行业应制定自律准则，引导企业遵循伦理道德原则。同时，设立独立的监管机构，对人工智能系统进行评估和审查，保障其符合伦理道德和法律要求。</a:t>
            </a:r>
            <a:endParaRPr lang="en-US" altLang="zh-CN" dirty="0"/>
          </a:p>
        </p:txBody>
      </p:sp>
    </p:spTree>
    <p:extLst>
      <p:ext uri="{BB962C8B-B14F-4D97-AF65-F5344CB8AC3E}">
        <p14:creationId xmlns:p14="http://schemas.microsoft.com/office/powerpoint/2010/main" val="42125211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E1CF24-6BF2-2C1A-9D12-C62105EFFB4A}"/>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57A8F516-6E07-0BDB-0749-6C3A502220BA}"/>
              </a:ext>
            </a:extLst>
          </p:cNvPr>
          <p:cNvSpPr>
            <a:spLocks noGrp="1"/>
          </p:cNvSpPr>
          <p:nvPr>
            <p:ph type="title"/>
          </p:nvPr>
        </p:nvSpPr>
        <p:spPr/>
        <p:txBody>
          <a:bodyPr/>
          <a:lstStyle/>
          <a:p>
            <a:r>
              <a:rPr lang="en-US" altLang="zh-CN" dirty="0"/>
              <a:t>12.3</a:t>
            </a:r>
            <a:r>
              <a:rPr lang="zh-CN" altLang="en-US" dirty="0"/>
              <a:t>　人工智能全球治理的核心议题</a:t>
            </a:r>
          </a:p>
        </p:txBody>
      </p:sp>
      <p:sp>
        <p:nvSpPr>
          <p:cNvPr id="5" name="文本占位符 4">
            <a:extLst>
              <a:ext uri="{FF2B5EF4-FFF2-40B4-BE49-F238E27FC236}">
                <a16:creationId xmlns:a16="http://schemas.microsoft.com/office/drawing/2014/main" id="{9FA34A4F-6E77-E8D1-5B4F-881D0D0DDBE3}"/>
              </a:ext>
            </a:extLst>
          </p:cNvPr>
          <p:cNvSpPr>
            <a:spLocks noGrp="1"/>
          </p:cNvSpPr>
          <p:nvPr>
            <p:ph type="body" sz="quarter" idx="10"/>
          </p:nvPr>
        </p:nvSpPr>
        <p:spPr>
          <a:xfrm>
            <a:off x="316702" y="2011899"/>
            <a:ext cx="11558585" cy="3351046"/>
          </a:xfrm>
        </p:spPr>
        <p:txBody>
          <a:bodyPr/>
          <a:lstStyle/>
          <a:p>
            <a:r>
              <a:rPr lang="en-US" altLang="zh-CN" dirty="0"/>
              <a:t>12.3.3</a:t>
            </a:r>
            <a:r>
              <a:rPr lang="zh-CN" altLang="en-US" dirty="0"/>
              <a:t>　责任归属与伦理道德</a:t>
            </a:r>
            <a:endParaRPr lang="en-US" altLang="zh-CN" dirty="0"/>
          </a:p>
          <a:p>
            <a:r>
              <a:rPr lang="en-US" altLang="zh-CN" dirty="0"/>
              <a:t>4. </a:t>
            </a:r>
            <a:r>
              <a:rPr lang="zh-CN" altLang="en-US" dirty="0"/>
              <a:t>责任归属与伦理道德的国际合作</a:t>
            </a:r>
            <a:endParaRPr lang="en-US" altLang="zh-CN" dirty="0"/>
          </a:p>
          <a:p>
            <a:r>
              <a:rPr lang="zh-CN" altLang="en-US" dirty="0"/>
              <a:t>鉴于人工智能的全球性影响，国际合作必不可少。各国应共同制定国际准则和标准，促进信息共享和技术交流，以应对责任归属和伦理道德问题。通过国际合作，可以协调不同国家的立场和做法，避免监管套利，共同推动人工智能朝着安全、可靠、公平、公正的方向发展，实现对其全球范围内的有效治理。</a:t>
            </a:r>
            <a:endParaRPr lang="en-US" altLang="zh-CN" dirty="0"/>
          </a:p>
        </p:txBody>
      </p:sp>
    </p:spTree>
    <p:extLst>
      <p:ext uri="{BB962C8B-B14F-4D97-AF65-F5344CB8AC3E}">
        <p14:creationId xmlns:p14="http://schemas.microsoft.com/office/powerpoint/2010/main" val="259967379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B698E8-8319-62FD-F901-99F9B5E05C9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B8A54B73-22D3-C39C-7BA2-0A2D28184A7D}"/>
              </a:ext>
            </a:extLst>
          </p:cNvPr>
          <p:cNvSpPr>
            <a:spLocks noGrp="1"/>
          </p:cNvSpPr>
          <p:nvPr>
            <p:ph type="title"/>
          </p:nvPr>
        </p:nvSpPr>
        <p:spPr/>
        <p:txBody>
          <a:bodyPr/>
          <a:lstStyle/>
          <a:p>
            <a:r>
              <a:rPr lang="en-US" altLang="zh-CN" dirty="0"/>
              <a:t>12.3</a:t>
            </a:r>
            <a:r>
              <a:rPr lang="zh-CN" altLang="en-US" dirty="0"/>
              <a:t>　人工智能全球治理的核心议题</a:t>
            </a:r>
          </a:p>
        </p:txBody>
      </p:sp>
      <p:sp>
        <p:nvSpPr>
          <p:cNvPr id="5" name="文本占位符 4">
            <a:extLst>
              <a:ext uri="{FF2B5EF4-FFF2-40B4-BE49-F238E27FC236}">
                <a16:creationId xmlns:a16="http://schemas.microsoft.com/office/drawing/2014/main" id="{3DFBA7C2-4DB2-8B39-57E6-4C2DFEEF2E25}"/>
              </a:ext>
            </a:extLst>
          </p:cNvPr>
          <p:cNvSpPr>
            <a:spLocks noGrp="1"/>
          </p:cNvSpPr>
          <p:nvPr>
            <p:ph type="body" sz="quarter" idx="10"/>
          </p:nvPr>
        </p:nvSpPr>
        <p:spPr>
          <a:xfrm>
            <a:off x="316702" y="1180903"/>
            <a:ext cx="11558585" cy="5013039"/>
          </a:xfrm>
        </p:spPr>
        <p:txBody>
          <a:bodyPr/>
          <a:lstStyle/>
          <a:p>
            <a:r>
              <a:rPr lang="en-US" altLang="zh-CN" dirty="0"/>
              <a:t>12.3.4</a:t>
            </a:r>
            <a:r>
              <a:rPr lang="zh-CN" altLang="en-US" dirty="0"/>
              <a:t>　人工智能技术的可持续发展</a:t>
            </a:r>
          </a:p>
          <a:p>
            <a:r>
              <a:rPr lang="zh-CN" altLang="en-US" dirty="0"/>
              <a:t>要实现人工智能技术的可持续发展，需要大力促进技术创新与产业升级，这是人工智能可持续发展的动力源泉；加强人才培养与教育普及是可持续发展的根基；确保人工智能技术的安全性与可靠性是可持续发展的保障；而推动国际合作与标准制定更不可或缺。</a:t>
            </a:r>
            <a:endParaRPr lang="en-US" altLang="zh-CN" dirty="0"/>
          </a:p>
          <a:p>
            <a:r>
              <a:rPr lang="en-US" altLang="zh-CN" dirty="0"/>
              <a:t>1. </a:t>
            </a:r>
            <a:r>
              <a:rPr lang="zh-CN" altLang="en-US" dirty="0"/>
              <a:t>促进技术创新与产业升级</a:t>
            </a:r>
            <a:endParaRPr lang="en-US" altLang="zh-CN" dirty="0"/>
          </a:p>
          <a:p>
            <a:r>
              <a:rPr lang="en-US" altLang="zh-CN" dirty="0"/>
              <a:t>2. </a:t>
            </a:r>
            <a:r>
              <a:rPr lang="zh-CN" altLang="en-US" dirty="0"/>
              <a:t>加强人才培养与教育普及</a:t>
            </a:r>
            <a:endParaRPr lang="en-US" altLang="zh-CN" dirty="0"/>
          </a:p>
          <a:p>
            <a:r>
              <a:rPr lang="en-US" altLang="zh-CN" dirty="0"/>
              <a:t>3. </a:t>
            </a:r>
            <a:r>
              <a:rPr lang="zh-CN" altLang="en-US" dirty="0"/>
              <a:t>确保人工智能技术的安全性与可靠性</a:t>
            </a:r>
            <a:endParaRPr lang="en-US" altLang="zh-CN" dirty="0"/>
          </a:p>
          <a:p>
            <a:r>
              <a:rPr lang="en-US" altLang="zh-CN" dirty="0"/>
              <a:t>4. </a:t>
            </a:r>
            <a:r>
              <a:rPr lang="zh-CN" altLang="en-US" dirty="0"/>
              <a:t>推动国际合作与标准制定</a:t>
            </a:r>
            <a:endParaRPr lang="en-US" altLang="zh-CN" dirty="0"/>
          </a:p>
        </p:txBody>
      </p:sp>
    </p:spTree>
    <p:extLst>
      <p:ext uri="{BB962C8B-B14F-4D97-AF65-F5344CB8AC3E}">
        <p14:creationId xmlns:p14="http://schemas.microsoft.com/office/powerpoint/2010/main" val="290971829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B47984-DF16-B428-551A-7B6081C9C2EC}"/>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CFF7D5B8-7FE3-9D75-FA28-4178631C94E3}"/>
              </a:ext>
            </a:extLst>
          </p:cNvPr>
          <p:cNvSpPr>
            <a:spLocks noGrp="1"/>
          </p:cNvSpPr>
          <p:nvPr>
            <p:ph type="title"/>
          </p:nvPr>
        </p:nvSpPr>
        <p:spPr/>
        <p:txBody>
          <a:bodyPr/>
          <a:lstStyle/>
          <a:p>
            <a:r>
              <a:rPr lang="en-US" altLang="zh-CN" dirty="0"/>
              <a:t>12.4</a:t>
            </a:r>
            <a:r>
              <a:rPr lang="zh-CN" altLang="en-US" dirty="0"/>
              <a:t>　人工智能全球治理的创新机制</a:t>
            </a:r>
          </a:p>
        </p:txBody>
      </p:sp>
      <p:sp>
        <p:nvSpPr>
          <p:cNvPr id="5" name="文本占位符 4">
            <a:extLst>
              <a:ext uri="{FF2B5EF4-FFF2-40B4-BE49-F238E27FC236}">
                <a16:creationId xmlns:a16="http://schemas.microsoft.com/office/drawing/2014/main" id="{7208C4F2-6C05-66A7-296F-0AB20F404B5F}"/>
              </a:ext>
            </a:extLst>
          </p:cNvPr>
          <p:cNvSpPr>
            <a:spLocks noGrp="1"/>
          </p:cNvSpPr>
          <p:nvPr>
            <p:ph type="body" sz="quarter" idx="10"/>
          </p:nvPr>
        </p:nvSpPr>
        <p:spPr>
          <a:xfrm>
            <a:off x="316702" y="1734901"/>
            <a:ext cx="11558585" cy="3905043"/>
          </a:xfrm>
        </p:spPr>
        <p:txBody>
          <a:bodyPr/>
          <a:lstStyle/>
          <a:p>
            <a:r>
              <a:rPr lang="en-US" altLang="zh-CN" dirty="0"/>
              <a:t>12.4.1</a:t>
            </a:r>
            <a:r>
              <a:rPr lang="zh-CN" altLang="en-US" dirty="0"/>
              <a:t>　背景与挑战</a:t>
            </a:r>
            <a:endParaRPr lang="en-US" altLang="zh-CN" dirty="0"/>
          </a:p>
          <a:p>
            <a:r>
              <a:rPr lang="zh-CN" altLang="en-US" dirty="0"/>
              <a:t>近年来，人工智能从实验室的新理论走向社会生产的大市场，其“双刃剑”效应日益显现。技术红利促使人类发展加速跃迁，而伦理风险则为世界带来未知变数。人工智能既有助力经济提速、社会进步的积极一面，又有冲击传统文明与价值观的潜在风险。随着人工智能在产业与服务业的深入应用，人们对人工智能风险的认知也在加深。人工智能正在以前所未有的方式影响世界各国的经济发展与科技创新，新兴技术更新迭代也给全球治理提出了新的挑战。</a:t>
            </a:r>
          </a:p>
        </p:txBody>
      </p:sp>
    </p:spTree>
    <p:extLst>
      <p:ext uri="{BB962C8B-B14F-4D97-AF65-F5344CB8AC3E}">
        <p14:creationId xmlns:p14="http://schemas.microsoft.com/office/powerpoint/2010/main" val="309889397"/>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6B2F3-EEC3-1FDD-0136-846DE289C857}"/>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5A803EC5-A1B0-06BF-048E-F4D130CBBE8A}"/>
              </a:ext>
            </a:extLst>
          </p:cNvPr>
          <p:cNvSpPr>
            <a:spLocks noGrp="1"/>
          </p:cNvSpPr>
          <p:nvPr>
            <p:ph type="title"/>
          </p:nvPr>
        </p:nvSpPr>
        <p:spPr/>
        <p:txBody>
          <a:bodyPr/>
          <a:lstStyle/>
          <a:p>
            <a:r>
              <a:rPr lang="en-US" altLang="zh-CN" dirty="0"/>
              <a:t>12.4</a:t>
            </a:r>
            <a:r>
              <a:rPr lang="zh-CN" altLang="en-US" dirty="0"/>
              <a:t>　人工智能全球治理的创新机制</a:t>
            </a:r>
          </a:p>
        </p:txBody>
      </p:sp>
      <p:sp>
        <p:nvSpPr>
          <p:cNvPr id="5" name="文本占位符 4">
            <a:extLst>
              <a:ext uri="{FF2B5EF4-FFF2-40B4-BE49-F238E27FC236}">
                <a16:creationId xmlns:a16="http://schemas.microsoft.com/office/drawing/2014/main" id="{3EA9C055-5E42-0742-C804-51289448CC8F}"/>
              </a:ext>
            </a:extLst>
          </p:cNvPr>
          <p:cNvSpPr>
            <a:spLocks noGrp="1"/>
          </p:cNvSpPr>
          <p:nvPr>
            <p:ph type="body" sz="quarter" idx="10"/>
          </p:nvPr>
        </p:nvSpPr>
        <p:spPr>
          <a:xfrm>
            <a:off x="316702" y="1734901"/>
            <a:ext cx="11558585" cy="3905043"/>
          </a:xfrm>
        </p:spPr>
        <p:txBody>
          <a:bodyPr/>
          <a:lstStyle/>
          <a:p>
            <a:r>
              <a:rPr lang="en-US" altLang="zh-CN" dirty="0"/>
              <a:t>12.4.1</a:t>
            </a:r>
            <a:r>
              <a:rPr lang="zh-CN" altLang="en-US" dirty="0"/>
              <a:t>　背景与挑战</a:t>
            </a:r>
            <a:endParaRPr lang="en-US" altLang="zh-CN" dirty="0"/>
          </a:p>
          <a:p>
            <a:r>
              <a:rPr lang="zh-CN" altLang="en-US" dirty="0"/>
              <a:t>在全球化背景下，人工智能对世界的影响是跨国界、跨地区和跨领域的，因此构建健康、有序的人工智能治理机制需要世界各国的共同参与。历史上，技术革新革命性地改变了国家命运，进而改变了地区格局甚至世界形势，人工智能也将冲击现有国际制度并催生新的国际规范，从而影响国际秩序的变迁。因此，有必要从全球化视域探讨人工智能治理，秉持开放、包容的理念，探索用于指导新兴技术可持续发展的原则与纲领。</a:t>
            </a:r>
            <a:endParaRPr lang="en-US" altLang="zh-CN" dirty="0"/>
          </a:p>
        </p:txBody>
      </p:sp>
    </p:spTree>
    <p:extLst>
      <p:ext uri="{BB962C8B-B14F-4D97-AF65-F5344CB8AC3E}">
        <p14:creationId xmlns:p14="http://schemas.microsoft.com/office/powerpoint/2010/main" val="78175109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71D378-AD7C-3872-B596-668410ECF7D2}"/>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351B11B7-8DE7-91F4-8697-0CDBE7517F30}"/>
              </a:ext>
            </a:extLst>
          </p:cNvPr>
          <p:cNvSpPr>
            <a:spLocks noGrp="1"/>
          </p:cNvSpPr>
          <p:nvPr>
            <p:ph type="title"/>
          </p:nvPr>
        </p:nvSpPr>
        <p:spPr/>
        <p:txBody>
          <a:bodyPr/>
          <a:lstStyle/>
          <a:p>
            <a:r>
              <a:rPr lang="en-US" altLang="zh-CN" dirty="0"/>
              <a:t>12.4</a:t>
            </a:r>
            <a:r>
              <a:rPr lang="zh-CN" altLang="en-US" dirty="0"/>
              <a:t>　人工智能全球治理的创新机制</a:t>
            </a:r>
          </a:p>
        </p:txBody>
      </p:sp>
      <p:sp>
        <p:nvSpPr>
          <p:cNvPr id="5" name="文本占位符 4">
            <a:extLst>
              <a:ext uri="{FF2B5EF4-FFF2-40B4-BE49-F238E27FC236}">
                <a16:creationId xmlns:a16="http://schemas.microsoft.com/office/drawing/2014/main" id="{64A2FB6A-FEBD-B45D-8F61-D6898BED735F}"/>
              </a:ext>
            </a:extLst>
          </p:cNvPr>
          <p:cNvSpPr>
            <a:spLocks noGrp="1"/>
          </p:cNvSpPr>
          <p:nvPr>
            <p:ph type="body" sz="quarter" idx="10"/>
          </p:nvPr>
        </p:nvSpPr>
        <p:spPr>
          <a:xfrm>
            <a:off x="316702" y="1734901"/>
            <a:ext cx="11558585" cy="3905043"/>
          </a:xfrm>
        </p:spPr>
        <p:txBody>
          <a:bodyPr/>
          <a:lstStyle/>
          <a:p>
            <a:r>
              <a:rPr lang="en-US" altLang="zh-CN" dirty="0"/>
              <a:t>12.4.2</a:t>
            </a:r>
            <a:r>
              <a:rPr lang="zh-CN" altLang="en-US" dirty="0"/>
              <a:t>　创新机制</a:t>
            </a:r>
          </a:p>
          <a:p>
            <a:r>
              <a:rPr lang="zh-CN" altLang="en-US" dirty="0"/>
              <a:t>中国提倡的共商共建共享的全球治理观，同样适用于以广泛国际合作为基础的人工智能全球治理。</a:t>
            </a:r>
            <a:endParaRPr lang="en-US" altLang="zh-CN" dirty="0"/>
          </a:p>
          <a:p>
            <a:r>
              <a:rPr lang="zh-CN" altLang="en-US" dirty="0"/>
              <a:t>（</a:t>
            </a:r>
            <a:r>
              <a:rPr lang="en-US" altLang="zh-CN" dirty="0"/>
              <a:t>1</a:t>
            </a:r>
            <a:r>
              <a:rPr lang="zh-CN" altLang="en-US" dirty="0"/>
              <a:t>）共商共建共享的全球治理观。</a:t>
            </a:r>
            <a:endParaRPr lang="en-US" altLang="zh-CN" dirty="0"/>
          </a:p>
          <a:p>
            <a:r>
              <a:rPr lang="zh-CN" altLang="en-US" dirty="0"/>
              <a:t>（</a:t>
            </a:r>
            <a:r>
              <a:rPr lang="en-US" altLang="zh-CN" dirty="0"/>
              <a:t>2</a:t>
            </a:r>
            <a:r>
              <a:rPr lang="zh-CN" altLang="en-US" dirty="0"/>
              <a:t>）坚持发展中国家参与其中。</a:t>
            </a:r>
            <a:endParaRPr lang="en-US" altLang="zh-CN" dirty="0"/>
          </a:p>
          <a:p>
            <a:r>
              <a:rPr lang="zh-CN" altLang="en-US" dirty="0"/>
              <a:t>（</a:t>
            </a:r>
            <a:r>
              <a:rPr lang="en-US" altLang="zh-CN" dirty="0"/>
              <a:t>3</a:t>
            </a:r>
            <a:r>
              <a:rPr lang="zh-CN" altLang="en-US" dirty="0"/>
              <a:t>）坚持联合国的核心地位。</a:t>
            </a:r>
            <a:endParaRPr lang="en-US" altLang="zh-CN" dirty="0"/>
          </a:p>
          <a:p>
            <a:r>
              <a:rPr lang="zh-CN" altLang="en-US" dirty="0"/>
              <a:t>（</a:t>
            </a:r>
            <a:r>
              <a:rPr lang="en-US" altLang="zh-CN" dirty="0"/>
              <a:t>4</a:t>
            </a:r>
            <a:r>
              <a:rPr lang="zh-CN" altLang="en-US" dirty="0"/>
              <a:t>）构建多维度、跨领域的综合治理框架。</a:t>
            </a:r>
            <a:endParaRPr lang="en-US" altLang="zh-CN" dirty="0"/>
          </a:p>
        </p:txBody>
      </p:sp>
    </p:spTree>
    <p:extLst>
      <p:ext uri="{BB962C8B-B14F-4D97-AF65-F5344CB8AC3E}">
        <p14:creationId xmlns:p14="http://schemas.microsoft.com/office/powerpoint/2010/main" val="3755422429"/>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4DC26-E308-9494-75F5-286FA702214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F1E6B043-4DFD-98E3-83B8-16DF7D3CE467}"/>
              </a:ext>
            </a:extLst>
          </p:cNvPr>
          <p:cNvSpPr>
            <a:spLocks noGrp="1"/>
          </p:cNvSpPr>
          <p:nvPr>
            <p:ph type="title"/>
          </p:nvPr>
        </p:nvSpPr>
        <p:spPr/>
        <p:txBody>
          <a:bodyPr/>
          <a:lstStyle/>
          <a:p>
            <a:r>
              <a:rPr lang="en-US" altLang="zh-CN" dirty="0"/>
              <a:t>12.4</a:t>
            </a:r>
            <a:r>
              <a:rPr lang="zh-CN" altLang="en-US" dirty="0"/>
              <a:t>　人工智能全球治理的创新机制</a:t>
            </a:r>
          </a:p>
        </p:txBody>
      </p:sp>
      <p:sp>
        <p:nvSpPr>
          <p:cNvPr id="5" name="文本占位符 4">
            <a:extLst>
              <a:ext uri="{FF2B5EF4-FFF2-40B4-BE49-F238E27FC236}">
                <a16:creationId xmlns:a16="http://schemas.microsoft.com/office/drawing/2014/main" id="{D4B0D7F4-6543-92C8-9A35-898B63391719}"/>
              </a:ext>
            </a:extLst>
          </p:cNvPr>
          <p:cNvSpPr>
            <a:spLocks noGrp="1"/>
          </p:cNvSpPr>
          <p:nvPr>
            <p:ph type="body" sz="quarter" idx="10"/>
          </p:nvPr>
        </p:nvSpPr>
        <p:spPr>
          <a:xfrm>
            <a:off x="316702" y="1180904"/>
            <a:ext cx="11558585" cy="5013039"/>
          </a:xfrm>
        </p:spPr>
        <p:txBody>
          <a:bodyPr/>
          <a:lstStyle/>
          <a:p>
            <a:r>
              <a:rPr lang="en-US" altLang="zh-CN" dirty="0"/>
              <a:t>12.4.3</a:t>
            </a:r>
            <a:r>
              <a:rPr lang="zh-CN" altLang="en-US" dirty="0"/>
              <a:t>　具体的实践路径</a:t>
            </a:r>
            <a:endParaRPr lang="en-US" altLang="zh-CN" dirty="0"/>
          </a:p>
          <a:p>
            <a:r>
              <a:rPr lang="zh-CN" altLang="en-US" dirty="0"/>
              <a:t>在人工智能全球治理方面，许多具体的实践工作需要逐一落实。</a:t>
            </a:r>
            <a:endParaRPr lang="en-US" altLang="zh-CN" dirty="0"/>
          </a:p>
          <a:p>
            <a:r>
              <a:rPr lang="zh-CN" altLang="en-US" dirty="0"/>
              <a:t>（</a:t>
            </a:r>
            <a:r>
              <a:rPr lang="en-US" altLang="zh-CN" dirty="0"/>
              <a:t>1</a:t>
            </a:r>
            <a:r>
              <a:rPr lang="zh-CN" altLang="en-US" dirty="0"/>
              <a:t>）制定法律法规</a:t>
            </a:r>
            <a:endParaRPr lang="en-US" altLang="zh-CN" dirty="0"/>
          </a:p>
          <a:p>
            <a:r>
              <a:rPr lang="zh-CN" altLang="en-US" dirty="0"/>
              <a:t>（</a:t>
            </a:r>
            <a:r>
              <a:rPr lang="en-US" altLang="zh-CN" dirty="0"/>
              <a:t>2</a:t>
            </a:r>
            <a:r>
              <a:rPr lang="zh-CN" altLang="en-US" dirty="0"/>
              <a:t>）建立伦理准则</a:t>
            </a:r>
            <a:endParaRPr lang="en-US" altLang="zh-CN" dirty="0"/>
          </a:p>
          <a:p>
            <a:r>
              <a:rPr lang="zh-CN" altLang="en-US" dirty="0"/>
              <a:t>（</a:t>
            </a:r>
            <a:r>
              <a:rPr lang="en-US" altLang="zh-CN" dirty="0"/>
              <a:t>3</a:t>
            </a:r>
            <a:r>
              <a:rPr lang="zh-CN" altLang="en-US" dirty="0"/>
              <a:t>）强化技术监管</a:t>
            </a:r>
            <a:endParaRPr lang="en-US" altLang="zh-CN" dirty="0"/>
          </a:p>
          <a:p>
            <a:r>
              <a:rPr lang="zh-CN" altLang="en-US" dirty="0"/>
              <a:t>（</a:t>
            </a:r>
            <a:r>
              <a:rPr lang="en-US" altLang="zh-CN" dirty="0"/>
              <a:t>4</a:t>
            </a:r>
            <a:r>
              <a:rPr lang="zh-CN" altLang="en-US" dirty="0"/>
              <a:t>）促进国际合作</a:t>
            </a:r>
            <a:endParaRPr lang="en-US" altLang="zh-CN" dirty="0"/>
          </a:p>
          <a:p>
            <a:r>
              <a:rPr lang="zh-CN" altLang="en-US" dirty="0"/>
              <a:t>（</a:t>
            </a:r>
            <a:r>
              <a:rPr lang="en-US" altLang="zh-CN" dirty="0"/>
              <a:t>5</a:t>
            </a:r>
            <a:r>
              <a:rPr lang="zh-CN" altLang="en-US" dirty="0"/>
              <a:t>）提高公众意识</a:t>
            </a:r>
            <a:endParaRPr lang="en-US" altLang="zh-CN" dirty="0"/>
          </a:p>
          <a:p>
            <a:r>
              <a:rPr lang="zh-CN" altLang="en-US" dirty="0"/>
              <a:t>（</a:t>
            </a:r>
            <a:r>
              <a:rPr lang="en-US" altLang="zh-CN" dirty="0"/>
              <a:t>6</a:t>
            </a:r>
            <a:r>
              <a:rPr lang="zh-CN" altLang="en-US" dirty="0"/>
              <a:t>）鼓励行业自律</a:t>
            </a:r>
            <a:endParaRPr lang="en-US" altLang="zh-CN" dirty="0"/>
          </a:p>
          <a:p>
            <a:r>
              <a:rPr lang="zh-CN" altLang="en-US" dirty="0"/>
              <a:t>（</a:t>
            </a:r>
            <a:r>
              <a:rPr lang="en-US" altLang="zh-CN" dirty="0"/>
              <a:t>7</a:t>
            </a:r>
            <a:r>
              <a:rPr lang="zh-CN" altLang="en-US" dirty="0"/>
              <a:t>）加强风险评估</a:t>
            </a:r>
            <a:endParaRPr lang="en-US" altLang="zh-CN" dirty="0"/>
          </a:p>
        </p:txBody>
      </p:sp>
    </p:spTree>
    <p:extLst>
      <p:ext uri="{BB962C8B-B14F-4D97-AF65-F5344CB8AC3E}">
        <p14:creationId xmlns:p14="http://schemas.microsoft.com/office/powerpoint/2010/main" val="151437891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DF3A11-371E-36BB-B635-588A9E712B0C}"/>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318E973E-5207-19BA-7AE1-8BB0FD68BC70}"/>
              </a:ext>
            </a:extLst>
          </p:cNvPr>
          <p:cNvSpPr>
            <a:spLocks noGrp="1"/>
          </p:cNvSpPr>
          <p:nvPr>
            <p:ph type="title"/>
          </p:nvPr>
        </p:nvSpPr>
        <p:spPr/>
        <p:txBody>
          <a:bodyPr/>
          <a:lstStyle/>
          <a:p>
            <a:r>
              <a:rPr lang="en-US" altLang="zh-CN" dirty="0"/>
              <a:t>12.4</a:t>
            </a:r>
            <a:r>
              <a:rPr lang="zh-CN" altLang="en-US" dirty="0"/>
              <a:t>　人工智能全球治理的创新机制</a:t>
            </a:r>
          </a:p>
        </p:txBody>
      </p:sp>
      <p:sp>
        <p:nvSpPr>
          <p:cNvPr id="5" name="文本占位符 4">
            <a:extLst>
              <a:ext uri="{FF2B5EF4-FFF2-40B4-BE49-F238E27FC236}">
                <a16:creationId xmlns:a16="http://schemas.microsoft.com/office/drawing/2014/main" id="{3A0D6905-E329-94E0-2753-5BB91BD0F5B3}"/>
              </a:ext>
            </a:extLst>
          </p:cNvPr>
          <p:cNvSpPr>
            <a:spLocks noGrp="1"/>
          </p:cNvSpPr>
          <p:nvPr>
            <p:ph type="body" sz="quarter" idx="10"/>
          </p:nvPr>
        </p:nvSpPr>
        <p:spPr>
          <a:xfrm>
            <a:off x="316702" y="1180905"/>
            <a:ext cx="11558585" cy="5013039"/>
          </a:xfrm>
        </p:spPr>
        <p:txBody>
          <a:bodyPr/>
          <a:lstStyle/>
          <a:p>
            <a:r>
              <a:rPr lang="en-US" altLang="zh-CN" dirty="0"/>
              <a:t>12.5</a:t>
            </a:r>
            <a:r>
              <a:rPr lang="zh-CN" altLang="en-US" dirty="0"/>
              <a:t>　 人工智能全球治理的政策建议</a:t>
            </a:r>
            <a:endParaRPr lang="en-US" altLang="zh-CN" dirty="0"/>
          </a:p>
          <a:p>
            <a:r>
              <a:rPr lang="zh-CN" altLang="en-US" dirty="0"/>
              <a:t>人工智能作为新一轮工业革命最重要的技术变革，与大众、研究人员、企业管理者、政策制定者、国家决策者和国际组织等都息息相关，虽然前文已有相关论述，但这里还是要分别针对国际组织、各国政府、行业与企业、公众教育与参与，给出具体的政策建议。</a:t>
            </a:r>
            <a:endParaRPr lang="en-US" altLang="zh-CN" dirty="0"/>
          </a:p>
          <a:p>
            <a:r>
              <a:rPr lang="en-US" altLang="zh-CN" dirty="0"/>
              <a:t>1. </a:t>
            </a:r>
            <a:r>
              <a:rPr lang="zh-CN" altLang="en-US" dirty="0"/>
              <a:t>对国际组织的建议</a:t>
            </a:r>
            <a:endParaRPr lang="en-US" altLang="zh-CN" dirty="0"/>
          </a:p>
          <a:p>
            <a:r>
              <a:rPr lang="en-US" altLang="zh-CN" dirty="0"/>
              <a:t>2. </a:t>
            </a:r>
            <a:r>
              <a:rPr lang="zh-CN" altLang="en-US" dirty="0"/>
              <a:t>对各国政府的建议</a:t>
            </a:r>
            <a:endParaRPr lang="en-US" altLang="zh-CN" dirty="0"/>
          </a:p>
          <a:p>
            <a:r>
              <a:rPr lang="en-US" altLang="zh-CN" dirty="0"/>
              <a:t>3. </a:t>
            </a:r>
            <a:r>
              <a:rPr lang="zh-CN" altLang="en-US" dirty="0"/>
              <a:t>对行业与企业的指导建议</a:t>
            </a:r>
            <a:endParaRPr lang="en-US" altLang="zh-CN" dirty="0"/>
          </a:p>
          <a:p>
            <a:r>
              <a:rPr lang="en-US" altLang="zh-CN" dirty="0"/>
              <a:t>4. </a:t>
            </a:r>
            <a:r>
              <a:rPr lang="zh-CN" altLang="en-US" dirty="0"/>
              <a:t>对公众教育与参与的建议</a:t>
            </a:r>
            <a:endParaRPr lang="en-US" altLang="zh-CN" dirty="0"/>
          </a:p>
        </p:txBody>
      </p:sp>
    </p:spTree>
    <p:extLst>
      <p:ext uri="{BB962C8B-B14F-4D97-AF65-F5344CB8AC3E}">
        <p14:creationId xmlns:p14="http://schemas.microsoft.com/office/powerpoint/2010/main" val="167690890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5A029B93-07CC-BFFA-1D59-747D73264350}"/>
              </a:ext>
            </a:extLst>
          </p:cNvPr>
          <p:cNvSpPr>
            <a:spLocks noGrp="1"/>
          </p:cNvSpPr>
          <p:nvPr>
            <p:ph type="body" sz="quarter" idx="10"/>
          </p:nvPr>
        </p:nvSpPr>
        <p:spPr/>
        <p:txBody>
          <a:bodyPr/>
          <a:lstStyle/>
          <a:p>
            <a:r>
              <a:rPr lang="zh-CN" altLang="en-US" dirty="0"/>
              <a:t>感 谢 观 看</a:t>
            </a:r>
          </a:p>
        </p:txBody>
      </p:sp>
    </p:spTree>
    <p:extLst>
      <p:ext uri="{BB962C8B-B14F-4D97-AF65-F5344CB8AC3E}">
        <p14:creationId xmlns:p14="http://schemas.microsoft.com/office/powerpoint/2010/main" val="11677859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58B5B5-930D-35F5-39A4-A0A25301863A}"/>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0CE294B0-74E2-6FAE-7A47-D6CD9BD29048}"/>
              </a:ext>
            </a:extLst>
          </p:cNvPr>
          <p:cNvSpPr>
            <a:spLocks noGrp="1"/>
          </p:cNvSpPr>
          <p:nvPr>
            <p:ph type="title"/>
          </p:nvPr>
        </p:nvSpPr>
        <p:spPr/>
        <p:txBody>
          <a:bodyPr/>
          <a:lstStyle/>
          <a:p>
            <a:r>
              <a:rPr lang="en-US" altLang="zh-CN" dirty="0"/>
              <a:t>2.4</a:t>
            </a:r>
            <a:r>
              <a:rPr lang="zh-CN" altLang="en-US" dirty="0"/>
              <a:t>　新兴学科的范式革命理论　 </a:t>
            </a:r>
          </a:p>
        </p:txBody>
      </p:sp>
      <p:sp>
        <p:nvSpPr>
          <p:cNvPr id="5" name="文本占位符 4">
            <a:extLst>
              <a:ext uri="{FF2B5EF4-FFF2-40B4-BE49-F238E27FC236}">
                <a16:creationId xmlns:a16="http://schemas.microsoft.com/office/drawing/2014/main" id="{57C5C94A-9659-7230-3449-7C09CF00B17D}"/>
              </a:ext>
            </a:extLst>
          </p:cNvPr>
          <p:cNvSpPr>
            <a:spLocks noGrp="1"/>
          </p:cNvSpPr>
          <p:nvPr>
            <p:ph type="body" sz="quarter" idx="10"/>
          </p:nvPr>
        </p:nvSpPr>
        <p:spPr>
          <a:xfrm>
            <a:off x="316702" y="2842898"/>
            <a:ext cx="11558585" cy="1689052"/>
          </a:xfrm>
        </p:spPr>
        <p:txBody>
          <a:bodyPr/>
          <a:lstStyle/>
          <a:p>
            <a:r>
              <a:rPr lang="en-US" altLang="zh-CN" dirty="0"/>
              <a:t>2.4.3</a:t>
            </a:r>
            <a:r>
              <a:rPr lang="zh-CN" altLang="en-US" dirty="0"/>
              <a:t>　范式的特点</a:t>
            </a:r>
            <a:endParaRPr lang="en-US" altLang="zh-CN" dirty="0"/>
          </a:p>
          <a:p>
            <a:r>
              <a:rPr lang="zh-CN" altLang="en-US" dirty="0"/>
              <a:t>范式是学科的根本世界观与方法论，不可缺失；新兴学科初期无自身范式，只能借用传统范式，必然因不匹配而扭曲发展，这是所有新学科的共同规律。</a:t>
            </a:r>
            <a:endParaRPr lang="en-US" altLang="zh-CN" dirty="0"/>
          </a:p>
        </p:txBody>
      </p:sp>
    </p:spTree>
    <p:extLst>
      <p:ext uri="{BB962C8B-B14F-4D97-AF65-F5344CB8AC3E}">
        <p14:creationId xmlns:p14="http://schemas.microsoft.com/office/powerpoint/2010/main" val="277278866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0A186B-474C-5703-3943-9143836C0A7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7FA00C5-9A0C-6A3E-3DE7-A3641973AFFB}"/>
              </a:ext>
            </a:extLst>
          </p:cNvPr>
          <p:cNvSpPr>
            <a:spLocks noGrp="1"/>
          </p:cNvSpPr>
          <p:nvPr>
            <p:ph type="body" sz="quarter" idx="13"/>
          </p:nvPr>
        </p:nvSpPr>
        <p:spPr>
          <a:xfrm>
            <a:off x="316706" y="1394952"/>
            <a:ext cx="4958680" cy="4459041"/>
          </a:xfrm>
        </p:spPr>
        <p:txBody>
          <a:bodyPr/>
          <a:lstStyle/>
          <a:p>
            <a:r>
              <a:rPr lang="en-US" altLang="zh-CN" dirty="0"/>
              <a:t>2.4.4</a:t>
            </a:r>
            <a:r>
              <a:rPr lang="zh-CN" altLang="en-US" dirty="0"/>
              <a:t>　范式的规律</a:t>
            </a:r>
            <a:endParaRPr lang="en-US" altLang="zh-CN" dirty="0"/>
          </a:p>
          <a:p>
            <a:r>
              <a:rPr lang="zh-CN" altLang="en-US" dirty="0"/>
              <a:t>作为当代新兴学科的信息学科，在其范式建构期内，人工智能研究范式“张冠李戴”的情形不可避免，从而使得人工智能的范式革命也同样不可避免。</a:t>
            </a:r>
            <a:endParaRPr lang="en-US" altLang="zh-CN" dirty="0"/>
          </a:p>
          <a:p>
            <a:r>
              <a:rPr lang="zh-CN" altLang="en-US" dirty="0"/>
              <a:t>表</a:t>
            </a:r>
            <a:r>
              <a:rPr lang="en-US" altLang="zh-CN" dirty="0"/>
              <a:t>2.2</a:t>
            </a:r>
            <a:r>
              <a:rPr lang="zh-CN" altLang="en-US" dirty="0"/>
              <a:t>体现了新兴学科范式革命的普适规律。</a:t>
            </a:r>
            <a:endParaRPr lang="en-US" altLang="zh-CN" dirty="0"/>
          </a:p>
        </p:txBody>
      </p:sp>
      <p:sp>
        <p:nvSpPr>
          <p:cNvPr id="4" name="标题 3">
            <a:extLst>
              <a:ext uri="{FF2B5EF4-FFF2-40B4-BE49-F238E27FC236}">
                <a16:creationId xmlns:a16="http://schemas.microsoft.com/office/drawing/2014/main" id="{8E8668F5-5C53-6E3E-E8F7-5306014DC3AB}"/>
              </a:ext>
            </a:extLst>
          </p:cNvPr>
          <p:cNvSpPr>
            <a:spLocks noGrp="1"/>
          </p:cNvSpPr>
          <p:nvPr>
            <p:ph type="title"/>
          </p:nvPr>
        </p:nvSpPr>
        <p:spPr>
          <a:xfrm>
            <a:off x="876300" y="171554"/>
            <a:ext cx="10998993" cy="480131"/>
          </a:xfrm>
        </p:spPr>
        <p:txBody>
          <a:bodyPr/>
          <a:lstStyle/>
          <a:p>
            <a:r>
              <a:rPr lang="en-US" altLang="zh-CN" dirty="0"/>
              <a:t>2.4</a:t>
            </a:r>
            <a:r>
              <a:rPr lang="zh-CN" altLang="en-US" dirty="0"/>
              <a:t>　新兴学科的范式革命理论　 </a:t>
            </a:r>
          </a:p>
        </p:txBody>
      </p:sp>
      <p:pic>
        <p:nvPicPr>
          <p:cNvPr id="6" name="图片占位符 5">
            <a:extLst>
              <a:ext uri="{FF2B5EF4-FFF2-40B4-BE49-F238E27FC236}">
                <a16:creationId xmlns:a16="http://schemas.microsoft.com/office/drawing/2014/main" id="{A49A41A4-7BD6-9A1F-6286-1594391C2527}"/>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32545" b="-32545"/>
          <a:stretch>
            <a:fillRect/>
          </a:stretch>
        </p:blipFill>
        <p:spPr>
          <a:xfrm>
            <a:off x="5363307" y="665529"/>
            <a:ext cx="6511985" cy="6020917"/>
          </a:xfrm>
        </p:spPr>
      </p:pic>
    </p:spTree>
    <p:extLst>
      <p:ext uri="{BB962C8B-B14F-4D97-AF65-F5344CB8AC3E}">
        <p14:creationId xmlns:p14="http://schemas.microsoft.com/office/powerpoint/2010/main" val="2484290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10E4F35F-3365-5ABF-8B47-9890802A6E6F}"/>
              </a:ext>
            </a:extLst>
          </p:cNvPr>
          <p:cNvSpPr>
            <a:spLocks noGrp="1"/>
          </p:cNvSpPr>
          <p:nvPr>
            <p:ph type="body" sz="quarter" idx="15"/>
          </p:nvPr>
        </p:nvSpPr>
        <p:spPr/>
        <p:txBody>
          <a:bodyPr/>
          <a:lstStyle/>
          <a:p>
            <a:r>
              <a:rPr lang="zh-CN" altLang="en-US" dirty="0"/>
              <a:t>第 </a:t>
            </a:r>
            <a:r>
              <a:rPr lang="en-US" altLang="zh-CN" dirty="0"/>
              <a:t>3 </a:t>
            </a:r>
            <a:r>
              <a:rPr lang="zh-CN" altLang="en-US" dirty="0"/>
              <a:t>节</a:t>
            </a:r>
          </a:p>
        </p:txBody>
      </p:sp>
      <p:sp>
        <p:nvSpPr>
          <p:cNvPr id="6" name="文本占位符 5">
            <a:extLst>
              <a:ext uri="{FF2B5EF4-FFF2-40B4-BE49-F238E27FC236}">
                <a16:creationId xmlns:a16="http://schemas.microsoft.com/office/drawing/2014/main" id="{DC0D27B4-EB4A-991B-B52C-78096EBF5933}"/>
              </a:ext>
            </a:extLst>
          </p:cNvPr>
          <p:cNvSpPr>
            <a:spLocks noGrp="1"/>
          </p:cNvSpPr>
          <p:nvPr>
            <p:ph type="body" sz="quarter" idx="16"/>
          </p:nvPr>
        </p:nvSpPr>
        <p:spPr/>
        <p:txBody>
          <a:bodyPr/>
          <a:lstStyle/>
          <a:p>
            <a:r>
              <a:rPr lang="zh-CN" altLang="en-US" dirty="0"/>
              <a:t>人工智能的发展历史</a:t>
            </a:r>
          </a:p>
        </p:txBody>
      </p:sp>
    </p:spTree>
    <p:extLst>
      <p:ext uri="{BB962C8B-B14F-4D97-AF65-F5344CB8AC3E}">
        <p14:creationId xmlns:p14="http://schemas.microsoft.com/office/powerpoint/2010/main" val="149677381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5A1BAA42-32EB-FEE5-12B5-A2E56521CD59}"/>
              </a:ext>
            </a:extLst>
          </p:cNvPr>
          <p:cNvSpPr>
            <a:spLocks noGrp="1"/>
          </p:cNvSpPr>
          <p:nvPr>
            <p:ph type="title"/>
          </p:nvPr>
        </p:nvSpPr>
        <p:spPr/>
        <p:txBody>
          <a:bodyPr/>
          <a:lstStyle/>
          <a:p>
            <a:r>
              <a:rPr lang="en-US" altLang="zh-CN" dirty="0"/>
              <a:t>3.1</a:t>
            </a:r>
            <a:r>
              <a:rPr lang="zh-CN" altLang="en-US" dirty="0"/>
              <a:t>　模拟人脑神经网络的结构　 </a:t>
            </a:r>
          </a:p>
        </p:txBody>
      </p:sp>
      <p:sp>
        <p:nvSpPr>
          <p:cNvPr id="5" name="文本占位符 4">
            <a:extLst>
              <a:ext uri="{FF2B5EF4-FFF2-40B4-BE49-F238E27FC236}">
                <a16:creationId xmlns:a16="http://schemas.microsoft.com/office/drawing/2014/main" id="{C82221BA-4AFA-6162-349E-EE4A4F20F48C}"/>
              </a:ext>
            </a:extLst>
          </p:cNvPr>
          <p:cNvSpPr>
            <a:spLocks noGrp="1"/>
          </p:cNvSpPr>
          <p:nvPr>
            <p:ph type="body" sz="quarter" idx="10"/>
          </p:nvPr>
        </p:nvSpPr>
        <p:spPr>
          <a:xfrm>
            <a:off x="316702" y="1180902"/>
            <a:ext cx="11558585" cy="5013039"/>
          </a:xfrm>
        </p:spPr>
        <p:txBody>
          <a:bodyPr/>
          <a:lstStyle/>
          <a:p>
            <a:r>
              <a:rPr lang="en-US" altLang="zh-CN" dirty="0"/>
              <a:t>3.1.1</a:t>
            </a:r>
            <a:r>
              <a:rPr lang="zh-CN" altLang="en-US" dirty="0"/>
              <a:t>　人工神经网络的启蒙期</a:t>
            </a:r>
            <a:endParaRPr lang="en-US" altLang="zh-CN" dirty="0"/>
          </a:p>
          <a:p>
            <a:r>
              <a:rPr lang="zh-CN" altLang="en-US" dirty="0"/>
              <a:t>神经网络的研究可追溯到</a:t>
            </a:r>
            <a:r>
              <a:rPr lang="en-US" altLang="zh-CN" dirty="0"/>
              <a:t>19</a:t>
            </a:r>
            <a:r>
              <a:rPr lang="zh-CN" altLang="en-US" dirty="0"/>
              <a:t>世纪末期。</a:t>
            </a:r>
            <a:r>
              <a:rPr lang="en-US" altLang="zh-CN" dirty="0"/>
              <a:t>1890</a:t>
            </a:r>
            <a:r>
              <a:rPr lang="zh-CN" altLang="en-US" dirty="0"/>
              <a:t>年，美国心理学家威廉</a:t>
            </a:r>
            <a:r>
              <a:rPr lang="en-US" altLang="zh-CN" dirty="0"/>
              <a:t>·</a:t>
            </a:r>
            <a:r>
              <a:rPr lang="zh-CN" altLang="en-US" dirty="0"/>
              <a:t>詹姆斯（</a:t>
            </a:r>
            <a:r>
              <a:rPr lang="en-US" altLang="zh-CN" dirty="0"/>
              <a:t>W. James</a:t>
            </a:r>
            <a:r>
              <a:rPr lang="zh-CN" altLang="en-US" dirty="0"/>
              <a:t>）（</a:t>
            </a:r>
            <a:r>
              <a:rPr lang="en-US" altLang="zh-CN" dirty="0"/>
              <a:t>1842—1910</a:t>
            </a:r>
            <a:r>
              <a:rPr lang="zh-CN" altLang="en-US" dirty="0"/>
              <a:t>）发表了第一部详细论述人脑结构及功能的专著</a:t>
            </a:r>
            <a:r>
              <a:rPr lang="en-US" altLang="zh-CN" dirty="0"/>
              <a:t>《</a:t>
            </a:r>
            <a:r>
              <a:rPr lang="zh-CN" altLang="en-US" dirty="0"/>
              <a:t>心理学原理</a:t>
            </a:r>
            <a:r>
              <a:rPr lang="en-US" altLang="zh-CN" dirty="0"/>
              <a:t>》</a:t>
            </a:r>
            <a:r>
              <a:rPr lang="zh-CN" altLang="en-US" dirty="0"/>
              <a:t>（</a:t>
            </a:r>
            <a:r>
              <a:rPr lang="en-US" altLang="zh-CN" dirty="0"/>
              <a:t>Principles of Psychology</a:t>
            </a:r>
            <a:r>
              <a:rPr lang="zh-CN" altLang="en-US" dirty="0"/>
              <a:t>），对相关学习、联想记忆的基本原理做了开创性研究。詹姆斯指出：“让我们假设所有我们的后继推理的基础遵循这样的规则：当两个基本的脑细胞曾经一起或相继被激活过，其中一个受刺激重新激活时会将刺激传播到另一个。”这一点与联想记忆和相关学习关系最密切。另外，他曾预言神经细胞激活是细胞所有输入叠加的结果。他认为，在大脑皮层上任意点的刺激量是其他所有发射点进入该点刺激的总和。</a:t>
            </a:r>
          </a:p>
        </p:txBody>
      </p:sp>
    </p:spTree>
    <p:extLst>
      <p:ext uri="{BB962C8B-B14F-4D97-AF65-F5344CB8AC3E}">
        <p14:creationId xmlns:p14="http://schemas.microsoft.com/office/powerpoint/2010/main" val="363416124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76A514-C276-ADEF-750A-3035838047A6}"/>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CFB7C0A2-FC87-62B6-BB20-E2FC010AB011}"/>
              </a:ext>
            </a:extLst>
          </p:cNvPr>
          <p:cNvSpPr>
            <a:spLocks noGrp="1"/>
          </p:cNvSpPr>
          <p:nvPr>
            <p:ph type="title"/>
          </p:nvPr>
        </p:nvSpPr>
        <p:spPr/>
        <p:txBody>
          <a:bodyPr/>
          <a:lstStyle/>
          <a:p>
            <a:r>
              <a:rPr lang="en-US" altLang="zh-CN" dirty="0"/>
              <a:t>3.1</a:t>
            </a:r>
            <a:r>
              <a:rPr lang="zh-CN" altLang="en-US" dirty="0"/>
              <a:t>　模拟人脑神经网络的结构　 </a:t>
            </a:r>
          </a:p>
        </p:txBody>
      </p:sp>
      <p:sp>
        <p:nvSpPr>
          <p:cNvPr id="5" name="文本占位符 4">
            <a:extLst>
              <a:ext uri="{FF2B5EF4-FFF2-40B4-BE49-F238E27FC236}">
                <a16:creationId xmlns:a16="http://schemas.microsoft.com/office/drawing/2014/main" id="{F5702956-B634-00CE-B070-250DDC610B3C}"/>
              </a:ext>
            </a:extLst>
          </p:cNvPr>
          <p:cNvSpPr>
            <a:spLocks noGrp="1"/>
          </p:cNvSpPr>
          <p:nvPr>
            <p:ph type="body" sz="quarter" idx="10"/>
          </p:nvPr>
        </p:nvSpPr>
        <p:spPr>
          <a:xfrm>
            <a:off x="316702" y="2288897"/>
            <a:ext cx="11558585" cy="2797048"/>
          </a:xfrm>
        </p:spPr>
        <p:txBody>
          <a:bodyPr/>
          <a:lstStyle/>
          <a:p>
            <a:r>
              <a:rPr lang="en-US" altLang="zh-CN" dirty="0"/>
              <a:t>3.1.1</a:t>
            </a:r>
            <a:r>
              <a:rPr lang="zh-CN" altLang="en-US" dirty="0"/>
              <a:t>　人工神经网络的启蒙期</a:t>
            </a:r>
            <a:endParaRPr lang="en-US" altLang="zh-CN" dirty="0"/>
          </a:p>
          <a:p>
            <a:r>
              <a:rPr lang="en-US" altLang="zh-CN" dirty="0"/>
              <a:t>1.</a:t>
            </a:r>
            <a:r>
              <a:rPr lang="zh-CN" altLang="en-US" dirty="0"/>
              <a:t> </a:t>
            </a:r>
            <a:r>
              <a:rPr lang="en-US" altLang="zh-CN" dirty="0"/>
              <a:t>M-P </a:t>
            </a:r>
            <a:r>
              <a:rPr lang="zh-CN" altLang="en-US" dirty="0"/>
              <a:t>模型</a:t>
            </a:r>
            <a:endParaRPr lang="en-US" altLang="zh-CN" dirty="0"/>
          </a:p>
          <a:p>
            <a:r>
              <a:rPr lang="en-US" altLang="zh-CN" dirty="0"/>
              <a:t>2.</a:t>
            </a:r>
            <a:r>
              <a:rPr lang="zh-CN" altLang="en-US" dirty="0"/>
              <a:t> “</a:t>
            </a:r>
            <a:r>
              <a:rPr lang="en-US" altLang="zh-CN" dirty="0"/>
              <a:t>Connectionism”</a:t>
            </a:r>
            <a:r>
              <a:rPr lang="zh-CN" altLang="en-US" dirty="0"/>
              <a:t>的提出</a:t>
            </a:r>
            <a:endParaRPr lang="en-US" altLang="zh-CN" dirty="0"/>
          </a:p>
          <a:p>
            <a:r>
              <a:rPr lang="en-US" altLang="zh-CN" dirty="0"/>
              <a:t>3.</a:t>
            </a:r>
            <a:r>
              <a:rPr lang="zh-CN" altLang="en-US" dirty="0"/>
              <a:t> 感知机</a:t>
            </a:r>
            <a:endParaRPr lang="en-US" altLang="zh-CN" dirty="0"/>
          </a:p>
          <a:p>
            <a:r>
              <a:rPr lang="en-US" altLang="zh-CN" dirty="0"/>
              <a:t>4.</a:t>
            </a:r>
            <a:r>
              <a:rPr lang="zh-CN" altLang="en-US" dirty="0"/>
              <a:t> 梯度下降算法</a:t>
            </a:r>
          </a:p>
        </p:txBody>
      </p:sp>
    </p:spTree>
    <p:extLst>
      <p:ext uri="{BB962C8B-B14F-4D97-AF65-F5344CB8AC3E}">
        <p14:creationId xmlns:p14="http://schemas.microsoft.com/office/powerpoint/2010/main" val="32030647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A9C5F5-1FFA-202A-9636-DBF5F76E5B09}"/>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F79B0B32-262D-680A-9091-73503997BCCD}"/>
              </a:ext>
            </a:extLst>
          </p:cNvPr>
          <p:cNvSpPr>
            <a:spLocks noGrp="1"/>
          </p:cNvSpPr>
          <p:nvPr>
            <p:ph type="title"/>
          </p:nvPr>
        </p:nvSpPr>
        <p:spPr/>
        <p:txBody>
          <a:bodyPr/>
          <a:lstStyle/>
          <a:p>
            <a:r>
              <a:rPr lang="en-US" altLang="zh-CN" dirty="0"/>
              <a:t>3.1</a:t>
            </a:r>
            <a:r>
              <a:rPr lang="zh-CN" altLang="en-US" dirty="0"/>
              <a:t>　模拟人脑神经网络的结构　 </a:t>
            </a:r>
          </a:p>
        </p:txBody>
      </p:sp>
      <p:sp>
        <p:nvSpPr>
          <p:cNvPr id="5" name="文本占位符 4">
            <a:extLst>
              <a:ext uri="{FF2B5EF4-FFF2-40B4-BE49-F238E27FC236}">
                <a16:creationId xmlns:a16="http://schemas.microsoft.com/office/drawing/2014/main" id="{F7F1A372-F5CE-7AEE-34A5-2795527E8ECA}"/>
              </a:ext>
            </a:extLst>
          </p:cNvPr>
          <p:cNvSpPr>
            <a:spLocks noGrp="1"/>
          </p:cNvSpPr>
          <p:nvPr>
            <p:ph type="body" sz="quarter" idx="10"/>
          </p:nvPr>
        </p:nvSpPr>
        <p:spPr>
          <a:xfrm>
            <a:off x="316702" y="1457901"/>
            <a:ext cx="11558585" cy="4459041"/>
          </a:xfrm>
        </p:spPr>
        <p:txBody>
          <a:bodyPr/>
          <a:lstStyle/>
          <a:p>
            <a:r>
              <a:rPr lang="en-US" altLang="zh-CN" dirty="0"/>
              <a:t>3.1.2</a:t>
            </a:r>
            <a:r>
              <a:rPr lang="zh-CN" altLang="en-US" dirty="0"/>
              <a:t>　人工神经网络的低潮期</a:t>
            </a:r>
            <a:endParaRPr lang="en-US" altLang="zh-CN" dirty="0"/>
          </a:p>
          <a:p>
            <a:r>
              <a:rPr lang="zh-CN" altLang="en-US" dirty="0"/>
              <a:t>在</a:t>
            </a:r>
            <a:r>
              <a:rPr lang="en-US" altLang="zh-CN" dirty="0"/>
              <a:t>20</a:t>
            </a:r>
            <a:r>
              <a:rPr lang="zh-CN" altLang="en-US" dirty="0"/>
              <a:t>世纪</a:t>
            </a:r>
            <a:r>
              <a:rPr lang="en-US" altLang="zh-CN" dirty="0"/>
              <a:t>60</a:t>
            </a:r>
            <a:r>
              <a:rPr lang="zh-CN" altLang="en-US" dirty="0"/>
              <a:t>年代，掀起了神经网络研究的第一次热潮。当时对神经网络的学习能力的估计过于乐观，但随着神经网络研究的深入开展，人们遇到了来自认识方面、应用方面和实现方面的各种困难和迷惑，使得一些人产生了怀疑和失望。</a:t>
            </a:r>
            <a:endParaRPr lang="en-US" altLang="zh-CN" dirty="0"/>
          </a:p>
          <a:p>
            <a:r>
              <a:rPr lang="en-US" altLang="zh-CN" dirty="0"/>
              <a:t>1.</a:t>
            </a:r>
            <a:r>
              <a:rPr lang="zh-CN" altLang="en-US" dirty="0"/>
              <a:t> 明斯基和派珀特的影响</a:t>
            </a:r>
            <a:endParaRPr lang="en-US" altLang="zh-CN" dirty="0"/>
          </a:p>
          <a:p>
            <a:r>
              <a:rPr lang="en-US" altLang="zh-CN" dirty="0"/>
              <a:t>2.</a:t>
            </a:r>
            <a:r>
              <a:rPr lang="zh-CN" altLang="en-US" dirty="0"/>
              <a:t> 自适应共振理论模型</a:t>
            </a:r>
            <a:endParaRPr lang="en-US" altLang="zh-CN" dirty="0"/>
          </a:p>
          <a:p>
            <a:r>
              <a:rPr lang="en-US" altLang="zh-CN" dirty="0"/>
              <a:t>3.</a:t>
            </a:r>
            <a:r>
              <a:rPr lang="zh-CN" altLang="en-US" dirty="0"/>
              <a:t> 自组织网络</a:t>
            </a:r>
            <a:endParaRPr lang="en-US" altLang="zh-CN" dirty="0"/>
          </a:p>
          <a:p>
            <a:r>
              <a:rPr lang="en-US" altLang="zh-CN" dirty="0"/>
              <a:t>4.</a:t>
            </a:r>
            <a:r>
              <a:rPr lang="zh-CN" altLang="en-US" dirty="0"/>
              <a:t> 新认知机</a:t>
            </a:r>
          </a:p>
        </p:txBody>
      </p:sp>
    </p:spTree>
    <p:extLst>
      <p:ext uri="{BB962C8B-B14F-4D97-AF65-F5344CB8AC3E}">
        <p14:creationId xmlns:p14="http://schemas.microsoft.com/office/powerpoint/2010/main" val="37132057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2B8A26-470D-5DD5-B668-FFE185250C2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AACFE3B6-A1B4-5255-9192-955206B72B07}"/>
              </a:ext>
            </a:extLst>
          </p:cNvPr>
          <p:cNvSpPr>
            <a:spLocks noGrp="1"/>
          </p:cNvSpPr>
          <p:nvPr>
            <p:ph type="title"/>
          </p:nvPr>
        </p:nvSpPr>
        <p:spPr/>
        <p:txBody>
          <a:bodyPr/>
          <a:lstStyle/>
          <a:p>
            <a:r>
              <a:rPr lang="en-US" altLang="zh-CN" dirty="0"/>
              <a:t>3.1</a:t>
            </a:r>
            <a:r>
              <a:rPr lang="zh-CN" altLang="en-US" dirty="0"/>
              <a:t>　模拟人脑神经网络的结构　 </a:t>
            </a:r>
          </a:p>
        </p:txBody>
      </p:sp>
      <p:sp>
        <p:nvSpPr>
          <p:cNvPr id="5" name="文本占位符 4">
            <a:extLst>
              <a:ext uri="{FF2B5EF4-FFF2-40B4-BE49-F238E27FC236}">
                <a16:creationId xmlns:a16="http://schemas.microsoft.com/office/drawing/2014/main" id="{6B846CE9-A4D1-439B-433D-2D6F25E9FAA6}"/>
              </a:ext>
            </a:extLst>
          </p:cNvPr>
          <p:cNvSpPr>
            <a:spLocks noGrp="1"/>
          </p:cNvSpPr>
          <p:nvPr>
            <p:ph type="body" sz="quarter" idx="10"/>
          </p:nvPr>
        </p:nvSpPr>
        <p:spPr>
          <a:xfrm>
            <a:off x="316702" y="1734901"/>
            <a:ext cx="11558585" cy="3905043"/>
          </a:xfrm>
        </p:spPr>
        <p:txBody>
          <a:bodyPr/>
          <a:lstStyle/>
          <a:p>
            <a:r>
              <a:rPr lang="en-US" altLang="zh-CN" dirty="0"/>
              <a:t>3.1.3</a:t>
            </a:r>
            <a:r>
              <a:rPr lang="zh-CN" altLang="en-US" dirty="0"/>
              <a:t>　人工神经网络的复兴期</a:t>
            </a:r>
            <a:endParaRPr lang="en-US" altLang="zh-CN" dirty="0"/>
          </a:p>
          <a:p>
            <a:r>
              <a:rPr lang="en-US" altLang="zh-CN" dirty="0"/>
              <a:t>20</a:t>
            </a:r>
            <a:r>
              <a:rPr lang="zh-CN" altLang="en-US" dirty="0"/>
              <a:t>世纪</a:t>
            </a:r>
            <a:r>
              <a:rPr lang="en-US" altLang="zh-CN" dirty="0"/>
              <a:t>80</a:t>
            </a:r>
            <a:r>
              <a:rPr lang="zh-CN" altLang="en-US" dirty="0"/>
              <a:t>年代以后，经过十几年迅速发展起来的以逻辑符号处理为主的人工智能理论和计算机在诸如视觉、听觉、形象思维、联想记忆等智能信息处理问题上受到了挫折，因为在大型复杂计算方面显示出巨大威力的计算机却很难“学会”人们习以为常的普通知识和经验。</a:t>
            </a:r>
            <a:endParaRPr lang="en-US" altLang="zh-CN" dirty="0"/>
          </a:p>
          <a:p>
            <a:r>
              <a:rPr lang="en-US" altLang="zh-CN" dirty="0"/>
              <a:t>1.</a:t>
            </a:r>
            <a:r>
              <a:rPr lang="zh-CN" altLang="en-US" dirty="0"/>
              <a:t> 霍普菲尔德网络</a:t>
            </a:r>
            <a:endParaRPr lang="en-US" altLang="zh-CN" dirty="0"/>
          </a:p>
          <a:p>
            <a:r>
              <a:rPr lang="en-US" altLang="zh-CN" dirty="0"/>
              <a:t>2.</a:t>
            </a:r>
            <a:r>
              <a:rPr lang="zh-CN" altLang="en-US" dirty="0"/>
              <a:t> 误差反向传播训练算法</a:t>
            </a:r>
            <a:endParaRPr lang="en-US" altLang="zh-CN" dirty="0"/>
          </a:p>
        </p:txBody>
      </p:sp>
    </p:spTree>
    <p:extLst>
      <p:ext uri="{BB962C8B-B14F-4D97-AF65-F5344CB8AC3E}">
        <p14:creationId xmlns:p14="http://schemas.microsoft.com/office/powerpoint/2010/main" val="216072446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A05297-4CAA-44BE-A1C8-E156AFD81C1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302ED542-2F94-319D-1D2E-11ECF8CF1BE9}"/>
              </a:ext>
            </a:extLst>
          </p:cNvPr>
          <p:cNvSpPr>
            <a:spLocks noGrp="1"/>
          </p:cNvSpPr>
          <p:nvPr>
            <p:ph type="title"/>
          </p:nvPr>
        </p:nvSpPr>
        <p:spPr/>
        <p:txBody>
          <a:bodyPr/>
          <a:lstStyle/>
          <a:p>
            <a:r>
              <a:rPr lang="en-US" altLang="zh-CN" dirty="0"/>
              <a:t>3.1</a:t>
            </a:r>
            <a:r>
              <a:rPr lang="zh-CN" altLang="en-US" dirty="0"/>
              <a:t>　模拟人脑神经网络的结构　 </a:t>
            </a:r>
          </a:p>
        </p:txBody>
      </p:sp>
      <p:sp>
        <p:nvSpPr>
          <p:cNvPr id="5" name="文本占位符 4">
            <a:extLst>
              <a:ext uri="{FF2B5EF4-FFF2-40B4-BE49-F238E27FC236}">
                <a16:creationId xmlns:a16="http://schemas.microsoft.com/office/drawing/2014/main" id="{2DEA94FF-9E55-A972-BA2D-F52585697507}"/>
              </a:ext>
            </a:extLst>
          </p:cNvPr>
          <p:cNvSpPr>
            <a:spLocks noGrp="1"/>
          </p:cNvSpPr>
          <p:nvPr>
            <p:ph type="body" sz="quarter" idx="10"/>
          </p:nvPr>
        </p:nvSpPr>
        <p:spPr>
          <a:xfrm>
            <a:off x="316702" y="1734902"/>
            <a:ext cx="11558585" cy="3905043"/>
          </a:xfrm>
        </p:spPr>
        <p:txBody>
          <a:bodyPr/>
          <a:lstStyle/>
          <a:p>
            <a:r>
              <a:rPr lang="en-US" altLang="zh-CN" dirty="0"/>
              <a:t>3.1.4</a:t>
            </a:r>
            <a:r>
              <a:rPr lang="zh-CN" altLang="en-US" dirty="0"/>
              <a:t>　人工神经网络的高潮期</a:t>
            </a:r>
            <a:endParaRPr lang="en-US" altLang="zh-CN" dirty="0"/>
          </a:p>
          <a:p>
            <a:r>
              <a:rPr lang="en-US" altLang="zh-CN" dirty="0"/>
              <a:t>1987</a:t>
            </a:r>
            <a:r>
              <a:rPr lang="zh-CN" altLang="en-US" dirty="0"/>
              <a:t>年</a:t>
            </a:r>
            <a:r>
              <a:rPr lang="en-US" altLang="zh-CN" dirty="0"/>
              <a:t>6</a:t>
            </a:r>
            <a:r>
              <a:rPr lang="zh-CN" altLang="en-US" dirty="0"/>
              <a:t>月，首届国际神经网络学术会议在美国加州圣地亚哥召开，到会代表有</a:t>
            </a:r>
            <a:r>
              <a:rPr lang="en-US" altLang="zh-CN" dirty="0"/>
              <a:t>1600</a:t>
            </a:r>
            <a:r>
              <a:rPr lang="zh-CN" altLang="en-US" dirty="0"/>
              <a:t>余人，这标志着世界范围内掀起神经网络开发研究的热潮。在会上成立了国际神经网络学会（</a:t>
            </a:r>
            <a:r>
              <a:rPr lang="en-US" altLang="zh-CN" dirty="0"/>
              <a:t>International Neural Network Society</a:t>
            </a:r>
            <a:r>
              <a:rPr lang="zh-CN" altLang="en-US" dirty="0"/>
              <a:t>，</a:t>
            </a:r>
            <a:r>
              <a:rPr lang="en-US" altLang="zh-CN" dirty="0"/>
              <a:t>INNS</a:t>
            </a:r>
            <a:r>
              <a:rPr lang="zh-CN" altLang="en-US" dirty="0"/>
              <a:t>），并于</a:t>
            </a:r>
            <a:r>
              <a:rPr lang="en-US" altLang="zh-CN" dirty="0"/>
              <a:t>1988</a:t>
            </a:r>
            <a:r>
              <a:rPr lang="zh-CN" altLang="en-US" dirty="0"/>
              <a:t>年在美国波士顿召开了年会，年会上讨论的议题涉及生物、电子、计算机、物理、控制、信号处理及人工智能等各个领域。自</a:t>
            </a:r>
            <a:r>
              <a:rPr lang="en-US" altLang="zh-CN" dirty="0"/>
              <a:t>1988</a:t>
            </a:r>
            <a:r>
              <a:rPr lang="zh-CN" altLang="en-US" dirty="0"/>
              <a:t>年起，国际神经网络学会和电气电子工程师学会（</a:t>
            </a:r>
            <a:r>
              <a:rPr lang="en-US" altLang="zh-CN" dirty="0"/>
              <a:t>IEEE</a:t>
            </a:r>
            <a:r>
              <a:rPr lang="zh-CN" altLang="en-US" dirty="0"/>
              <a:t>）联合召开每年一次的国际学术会议。</a:t>
            </a:r>
            <a:endParaRPr lang="en-US" altLang="zh-CN" dirty="0"/>
          </a:p>
        </p:txBody>
      </p:sp>
    </p:spTree>
    <p:extLst>
      <p:ext uri="{BB962C8B-B14F-4D97-AF65-F5344CB8AC3E}">
        <p14:creationId xmlns:p14="http://schemas.microsoft.com/office/powerpoint/2010/main" val="8475532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0537E6-1CD1-C103-8440-4537AC3A92AD}"/>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7B64A1BC-6C09-6E48-7F72-DBE030E65AFF}"/>
              </a:ext>
            </a:extLst>
          </p:cNvPr>
          <p:cNvSpPr>
            <a:spLocks noGrp="1"/>
          </p:cNvSpPr>
          <p:nvPr>
            <p:ph type="title"/>
          </p:nvPr>
        </p:nvSpPr>
        <p:spPr/>
        <p:txBody>
          <a:bodyPr/>
          <a:lstStyle/>
          <a:p>
            <a:r>
              <a:rPr lang="en-US" altLang="zh-CN" dirty="0"/>
              <a:t>3.1</a:t>
            </a:r>
            <a:r>
              <a:rPr lang="zh-CN" altLang="en-US" dirty="0"/>
              <a:t>　模拟人脑神经网络的结构　 </a:t>
            </a:r>
          </a:p>
        </p:txBody>
      </p:sp>
      <p:sp>
        <p:nvSpPr>
          <p:cNvPr id="5" name="文本占位符 4">
            <a:extLst>
              <a:ext uri="{FF2B5EF4-FFF2-40B4-BE49-F238E27FC236}">
                <a16:creationId xmlns:a16="http://schemas.microsoft.com/office/drawing/2014/main" id="{9475FE0D-D9C6-C5DD-2273-EEF6D7E1CE42}"/>
              </a:ext>
            </a:extLst>
          </p:cNvPr>
          <p:cNvSpPr>
            <a:spLocks noGrp="1"/>
          </p:cNvSpPr>
          <p:nvPr>
            <p:ph type="body" sz="quarter" idx="10"/>
          </p:nvPr>
        </p:nvSpPr>
        <p:spPr>
          <a:xfrm>
            <a:off x="316702" y="2011900"/>
            <a:ext cx="11558585" cy="3351046"/>
          </a:xfrm>
        </p:spPr>
        <p:txBody>
          <a:bodyPr/>
          <a:lstStyle/>
          <a:p>
            <a:r>
              <a:rPr lang="en-US" altLang="zh-CN" dirty="0"/>
              <a:t>3.1.4</a:t>
            </a:r>
            <a:r>
              <a:rPr lang="zh-CN" altLang="en-US" dirty="0"/>
              <a:t>　人工神经网络的高潮期</a:t>
            </a:r>
            <a:endParaRPr lang="en-US" altLang="zh-CN" dirty="0"/>
          </a:p>
          <a:p>
            <a:r>
              <a:rPr lang="zh-CN" altLang="en-US" dirty="0"/>
              <a:t>这次会议不久，由世界著名的三位神经网络学家</a:t>
            </a:r>
            <a:r>
              <a:rPr lang="en-US" altLang="zh-CN" dirty="0"/>
              <a:t>〔</a:t>
            </a:r>
            <a:r>
              <a:rPr lang="zh-CN" altLang="en-US" dirty="0"/>
              <a:t>美国波士顿大学的格罗斯伯格（</a:t>
            </a:r>
            <a:r>
              <a:rPr lang="en-US" altLang="zh-CN" dirty="0" err="1"/>
              <a:t>S.Grossberg</a:t>
            </a:r>
            <a:r>
              <a:rPr lang="zh-CN" altLang="en-US" dirty="0"/>
              <a:t>）、芬兰赫尔辛基技术大学的科霍宁及日本东京大学的甘利俊一（</a:t>
            </a:r>
            <a:r>
              <a:rPr lang="en-US" altLang="zh-CN" dirty="0"/>
              <a:t>Shun-</a:t>
            </a:r>
            <a:r>
              <a:rPr lang="en-US" altLang="zh-CN" dirty="0" err="1"/>
              <a:t>ichi</a:t>
            </a:r>
            <a:r>
              <a:rPr lang="zh-CN" altLang="en-US" dirty="0"/>
              <a:t> </a:t>
            </a:r>
            <a:r>
              <a:rPr lang="en-US" altLang="zh-CN" dirty="0"/>
              <a:t>Amari</a:t>
            </a:r>
            <a:r>
              <a:rPr lang="zh-CN" altLang="en-US" dirty="0"/>
              <a:t>）</a:t>
            </a:r>
            <a:r>
              <a:rPr lang="en-US" altLang="zh-CN" dirty="0"/>
              <a:t>〕</a:t>
            </a:r>
            <a:r>
              <a:rPr lang="zh-CN" altLang="en-US" dirty="0"/>
              <a:t>主持创办了世界第一份神经网络杂志</a:t>
            </a:r>
            <a:r>
              <a:rPr lang="en-US" altLang="zh-CN" dirty="0"/>
              <a:t>Neural Network</a:t>
            </a:r>
            <a:r>
              <a:rPr lang="zh-CN" altLang="en-US" dirty="0"/>
              <a:t>。随后，</a:t>
            </a:r>
            <a:r>
              <a:rPr lang="en-US" altLang="zh-CN" dirty="0"/>
              <a:t>IEEE</a:t>
            </a:r>
            <a:r>
              <a:rPr lang="zh-CN" altLang="en-US" dirty="0"/>
              <a:t>也成立了神经网络协会，并于</a:t>
            </a:r>
            <a:r>
              <a:rPr lang="en-US" altLang="zh-CN" dirty="0"/>
              <a:t>1990</a:t>
            </a:r>
            <a:r>
              <a:rPr lang="zh-CN" altLang="en-US" dirty="0"/>
              <a:t>年</a:t>
            </a:r>
            <a:r>
              <a:rPr lang="en-US" altLang="zh-CN" dirty="0"/>
              <a:t>3</a:t>
            </a:r>
            <a:r>
              <a:rPr lang="zh-CN" altLang="en-US" dirty="0"/>
              <a:t>月开始出版</a:t>
            </a:r>
            <a:r>
              <a:rPr lang="en-US" altLang="zh-CN" dirty="0"/>
              <a:t>《</a:t>
            </a:r>
            <a:r>
              <a:rPr lang="zh-CN" altLang="en-US" dirty="0"/>
              <a:t>神经网络</a:t>
            </a:r>
            <a:r>
              <a:rPr lang="en-US" altLang="zh-CN" dirty="0"/>
              <a:t>》</a:t>
            </a:r>
            <a:r>
              <a:rPr lang="zh-CN" altLang="en-US" dirty="0"/>
              <a:t>会刊。与此同时，各种学术期刊的神经网络特刊也层出不穷。</a:t>
            </a:r>
            <a:endParaRPr lang="en-US" altLang="zh-CN" dirty="0"/>
          </a:p>
        </p:txBody>
      </p:sp>
    </p:spTree>
    <p:extLst>
      <p:ext uri="{BB962C8B-B14F-4D97-AF65-F5344CB8AC3E}">
        <p14:creationId xmlns:p14="http://schemas.microsoft.com/office/powerpoint/2010/main" val="18881631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2877B9-438A-F4C2-F558-EDB9452B8CBD}"/>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B18200CA-3F7D-B164-ED7A-5ADA07AD6B56}"/>
              </a:ext>
            </a:extLst>
          </p:cNvPr>
          <p:cNvSpPr>
            <a:spLocks noGrp="1"/>
          </p:cNvSpPr>
          <p:nvPr>
            <p:ph type="body" sz="quarter" idx="10"/>
          </p:nvPr>
        </p:nvSpPr>
        <p:spPr>
          <a:xfrm>
            <a:off x="5824530" y="1132553"/>
            <a:ext cx="1560510" cy="546963"/>
          </a:xfrm>
        </p:spPr>
        <p:txBody>
          <a:bodyPr/>
          <a:lstStyle/>
          <a:p>
            <a:r>
              <a:rPr lang="zh-CN" altLang="en-US" b="1" dirty="0"/>
              <a:t>第</a:t>
            </a:r>
            <a:r>
              <a:rPr lang="en-US" altLang="zh-CN" b="1" dirty="0"/>
              <a:t>5</a:t>
            </a:r>
            <a:r>
              <a:rPr lang="zh-CN" altLang="en-US" b="1" dirty="0"/>
              <a:t>章</a:t>
            </a:r>
          </a:p>
        </p:txBody>
      </p:sp>
      <p:sp>
        <p:nvSpPr>
          <p:cNvPr id="3" name="文本占位符 2">
            <a:extLst>
              <a:ext uri="{FF2B5EF4-FFF2-40B4-BE49-F238E27FC236}">
                <a16:creationId xmlns:a16="http://schemas.microsoft.com/office/drawing/2014/main" id="{D96320FA-DF71-9AF4-C1C4-146302E6AABF}"/>
              </a:ext>
            </a:extLst>
          </p:cNvPr>
          <p:cNvSpPr>
            <a:spLocks noGrp="1"/>
          </p:cNvSpPr>
          <p:nvPr>
            <p:ph type="body" sz="quarter" idx="11"/>
          </p:nvPr>
        </p:nvSpPr>
        <p:spPr>
          <a:xfrm>
            <a:off x="5824531" y="1702466"/>
            <a:ext cx="6081202" cy="569913"/>
          </a:xfrm>
        </p:spPr>
        <p:txBody>
          <a:bodyPr/>
          <a:lstStyle/>
          <a:p>
            <a:r>
              <a:rPr lang="zh-CN" altLang="en-US" dirty="0"/>
              <a:t>人工智能的范式革命</a:t>
            </a:r>
          </a:p>
        </p:txBody>
      </p:sp>
      <p:sp>
        <p:nvSpPr>
          <p:cNvPr id="4" name="文本占位符 3">
            <a:extLst>
              <a:ext uri="{FF2B5EF4-FFF2-40B4-BE49-F238E27FC236}">
                <a16:creationId xmlns:a16="http://schemas.microsoft.com/office/drawing/2014/main" id="{A0856B15-85BE-53DE-941D-CC90CAC61424}"/>
              </a:ext>
            </a:extLst>
          </p:cNvPr>
          <p:cNvSpPr>
            <a:spLocks noGrp="1"/>
          </p:cNvSpPr>
          <p:nvPr>
            <p:ph type="body" sz="quarter" idx="12"/>
          </p:nvPr>
        </p:nvSpPr>
        <p:spPr>
          <a:xfrm>
            <a:off x="5824529" y="2286726"/>
            <a:ext cx="1560510" cy="546963"/>
          </a:xfrm>
        </p:spPr>
        <p:txBody>
          <a:bodyPr/>
          <a:lstStyle/>
          <a:p>
            <a:r>
              <a:rPr lang="zh-CN" altLang="en-US" b="1" dirty="0"/>
              <a:t>第</a:t>
            </a:r>
            <a:r>
              <a:rPr lang="en-US" altLang="zh-CN" b="1" dirty="0"/>
              <a:t>6</a:t>
            </a:r>
            <a:r>
              <a:rPr lang="zh-CN" altLang="en-US" b="1" dirty="0"/>
              <a:t>章</a:t>
            </a:r>
          </a:p>
        </p:txBody>
      </p:sp>
      <p:sp>
        <p:nvSpPr>
          <p:cNvPr id="5" name="文本占位符 4">
            <a:extLst>
              <a:ext uri="{FF2B5EF4-FFF2-40B4-BE49-F238E27FC236}">
                <a16:creationId xmlns:a16="http://schemas.microsoft.com/office/drawing/2014/main" id="{1419711B-E543-2211-A4E4-3B2575F7525A}"/>
              </a:ext>
            </a:extLst>
          </p:cNvPr>
          <p:cNvSpPr>
            <a:spLocks noGrp="1"/>
          </p:cNvSpPr>
          <p:nvPr>
            <p:ph type="body" sz="quarter" idx="13"/>
          </p:nvPr>
        </p:nvSpPr>
        <p:spPr>
          <a:xfrm>
            <a:off x="5824530" y="2856639"/>
            <a:ext cx="6081202" cy="569913"/>
          </a:xfrm>
        </p:spPr>
        <p:txBody>
          <a:bodyPr/>
          <a:lstStyle/>
          <a:p>
            <a:r>
              <a:rPr lang="zh-CN" altLang="en-US" dirty="0"/>
              <a:t>智能生成机制的实现与通用人工智能理论</a:t>
            </a:r>
          </a:p>
        </p:txBody>
      </p:sp>
      <p:sp>
        <p:nvSpPr>
          <p:cNvPr id="6" name="文本占位符 5">
            <a:extLst>
              <a:ext uri="{FF2B5EF4-FFF2-40B4-BE49-F238E27FC236}">
                <a16:creationId xmlns:a16="http://schemas.microsoft.com/office/drawing/2014/main" id="{492AE903-7001-779C-3ACF-3DEEA13454F5}"/>
              </a:ext>
            </a:extLst>
          </p:cNvPr>
          <p:cNvSpPr>
            <a:spLocks noGrp="1"/>
          </p:cNvSpPr>
          <p:nvPr>
            <p:ph type="body" sz="quarter" idx="14"/>
          </p:nvPr>
        </p:nvSpPr>
        <p:spPr>
          <a:xfrm>
            <a:off x="5824528" y="3440899"/>
            <a:ext cx="1560510" cy="546963"/>
          </a:xfrm>
        </p:spPr>
        <p:txBody>
          <a:bodyPr/>
          <a:lstStyle/>
          <a:p>
            <a:r>
              <a:rPr lang="zh-CN" altLang="en-US" b="1" dirty="0"/>
              <a:t>第</a:t>
            </a:r>
            <a:r>
              <a:rPr lang="en-US" altLang="zh-CN" b="1" dirty="0"/>
              <a:t>7</a:t>
            </a:r>
            <a:r>
              <a:rPr lang="zh-CN" altLang="en-US" b="1" dirty="0"/>
              <a:t>章</a:t>
            </a:r>
          </a:p>
        </p:txBody>
      </p:sp>
      <p:sp>
        <p:nvSpPr>
          <p:cNvPr id="7" name="文本占位符 6">
            <a:extLst>
              <a:ext uri="{FF2B5EF4-FFF2-40B4-BE49-F238E27FC236}">
                <a16:creationId xmlns:a16="http://schemas.microsoft.com/office/drawing/2014/main" id="{469BBF22-A672-013D-CB2E-3E0DA21865B2}"/>
              </a:ext>
            </a:extLst>
          </p:cNvPr>
          <p:cNvSpPr>
            <a:spLocks noGrp="1"/>
          </p:cNvSpPr>
          <p:nvPr>
            <p:ph type="body" sz="quarter" idx="15"/>
          </p:nvPr>
        </p:nvSpPr>
        <p:spPr>
          <a:xfrm>
            <a:off x="5824529" y="4010812"/>
            <a:ext cx="6081202" cy="569913"/>
          </a:xfrm>
        </p:spPr>
        <p:txBody>
          <a:bodyPr/>
          <a:lstStyle/>
          <a:p>
            <a:r>
              <a:rPr lang="zh-CN" altLang="en-US" dirty="0"/>
              <a:t>人工智能的应用场景</a:t>
            </a:r>
          </a:p>
        </p:txBody>
      </p:sp>
      <p:sp>
        <p:nvSpPr>
          <p:cNvPr id="32" name="文本占位符 31">
            <a:extLst>
              <a:ext uri="{FF2B5EF4-FFF2-40B4-BE49-F238E27FC236}">
                <a16:creationId xmlns:a16="http://schemas.microsoft.com/office/drawing/2014/main" id="{0DB824BF-0373-F8D8-87B0-C08BF104212B}"/>
              </a:ext>
            </a:extLst>
          </p:cNvPr>
          <p:cNvSpPr>
            <a:spLocks noGrp="1"/>
          </p:cNvSpPr>
          <p:nvPr>
            <p:ph type="body" sz="quarter" idx="16"/>
          </p:nvPr>
        </p:nvSpPr>
        <p:spPr>
          <a:xfrm>
            <a:off x="5824527" y="4595072"/>
            <a:ext cx="1560510" cy="546963"/>
          </a:xfrm>
        </p:spPr>
        <p:txBody>
          <a:bodyPr/>
          <a:lstStyle/>
          <a:p>
            <a:r>
              <a:rPr lang="zh-CN" altLang="en-US" b="1" dirty="0"/>
              <a:t>第</a:t>
            </a:r>
            <a:r>
              <a:rPr lang="en-US" altLang="zh-CN" b="1" dirty="0"/>
              <a:t>8</a:t>
            </a:r>
            <a:r>
              <a:rPr lang="zh-CN" altLang="en-US" b="1" dirty="0"/>
              <a:t>章</a:t>
            </a:r>
          </a:p>
        </p:txBody>
      </p:sp>
      <p:sp>
        <p:nvSpPr>
          <p:cNvPr id="33" name="文本占位符 32">
            <a:extLst>
              <a:ext uri="{FF2B5EF4-FFF2-40B4-BE49-F238E27FC236}">
                <a16:creationId xmlns:a16="http://schemas.microsoft.com/office/drawing/2014/main" id="{C32B61D9-760F-2CDF-C2A7-407A535EA50B}"/>
              </a:ext>
            </a:extLst>
          </p:cNvPr>
          <p:cNvSpPr>
            <a:spLocks noGrp="1"/>
          </p:cNvSpPr>
          <p:nvPr>
            <p:ph type="body" sz="quarter" idx="17"/>
          </p:nvPr>
        </p:nvSpPr>
        <p:spPr>
          <a:xfrm>
            <a:off x="5824528" y="5164985"/>
            <a:ext cx="6081202" cy="569913"/>
          </a:xfrm>
        </p:spPr>
        <p:txBody>
          <a:bodyPr/>
          <a:lstStyle/>
          <a:p>
            <a:r>
              <a:rPr lang="en-US" altLang="zh-CN" dirty="0"/>
              <a:t>AIGC</a:t>
            </a:r>
            <a:r>
              <a:rPr lang="zh-CN" altLang="en-US" dirty="0"/>
              <a:t>的应用场景</a:t>
            </a:r>
          </a:p>
        </p:txBody>
      </p:sp>
    </p:spTree>
    <p:extLst>
      <p:ext uri="{BB962C8B-B14F-4D97-AF65-F5344CB8AC3E}">
        <p14:creationId xmlns:p14="http://schemas.microsoft.com/office/powerpoint/2010/main" val="3378079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12BDDB-7700-0263-5B9D-209F7BD42D6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823FB522-791F-2554-69B5-BF8CC917ED22}"/>
              </a:ext>
            </a:extLst>
          </p:cNvPr>
          <p:cNvSpPr>
            <a:spLocks noGrp="1"/>
          </p:cNvSpPr>
          <p:nvPr>
            <p:ph type="title"/>
          </p:nvPr>
        </p:nvSpPr>
        <p:spPr/>
        <p:txBody>
          <a:bodyPr/>
          <a:lstStyle/>
          <a:p>
            <a:r>
              <a:rPr lang="en-US" altLang="zh-CN" dirty="0"/>
              <a:t>3.1</a:t>
            </a:r>
            <a:r>
              <a:rPr lang="zh-CN" altLang="en-US" dirty="0"/>
              <a:t>　模拟人脑神经网络的结构　 </a:t>
            </a:r>
          </a:p>
        </p:txBody>
      </p:sp>
      <p:sp>
        <p:nvSpPr>
          <p:cNvPr id="5" name="文本占位符 4">
            <a:extLst>
              <a:ext uri="{FF2B5EF4-FFF2-40B4-BE49-F238E27FC236}">
                <a16:creationId xmlns:a16="http://schemas.microsoft.com/office/drawing/2014/main" id="{E2A5EC26-5FE6-43A5-C724-E8FC4733A1A1}"/>
              </a:ext>
            </a:extLst>
          </p:cNvPr>
          <p:cNvSpPr>
            <a:spLocks noGrp="1"/>
          </p:cNvSpPr>
          <p:nvPr>
            <p:ph type="body" sz="quarter" idx="10"/>
          </p:nvPr>
        </p:nvSpPr>
        <p:spPr>
          <a:xfrm>
            <a:off x="316702" y="2011900"/>
            <a:ext cx="11558585" cy="3351046"/>
          </a:xfrm>
        </p:spPr>
        <p:txBody>
          <a:bodyPr/>
          <a:lstStyle/>
          <a:p>
            <a:r>
              <a:rPr lang="en-US" altLang="zh-CN" dirty="0"/>
              <a:t>3.1.5</a:t>
            </a:r>
            <a:r>
              <a:rPr lang="zh-CN" altLang="en-US" dirty="0"/>
              <a:t>　人工神经网络的大数据期</a:t>
            </a:r>
            <a:endParaRPr lang="en-US" altLang="zh-CN" dirty="0"/>
          </a:p>
          <a:p>
            <a:r>
              <a:rPr lang="zh-CN" altLang="en-US" dirty="0"/>
              <a:t>随着大数据时代的到来，浅层神经网络（内含</a:t>
            </a:r>
            <a:r>
              <a:rPr lang="en-US" altLang="zh-CN" dirty="0"/>
              <a:t>1</a:t>
            </a:r>
            <a:r>
              <a:rPr lang="zh-CN" altLang="en-US" dirty="0"/>
              <a:t>到</a:t>
            </a:r>
            <a:r>
              <a:rPr lang="en-US" altLang="zh-CN" dirty="0"/>
              <a:t>2</a:t>
            </a:r>
            <a:r>
              <a:rPr lang="zh-CN" altLang="en-US" dirty="0"/>
              <a:t>个隐层）已经不能满足实际应用的需要，新的模型和相应算法的需求迫在眉睫。</a:t>
            </a:r>
            <a:endParaRPr lang="en-US" altLang="zh-CN" dirty="0"/>
          </a:p>
          <a:p>
            <a:r>
              <a:rPr lang="en-US" altLang="zh-CN" dirty="0"/>
              <a:t>1.</a:t>
            </a:r>
            <a:r>
              <a:rPr lang="zh-CN" altLang="en-US" dirty="0"/>
              <a:t> 辛顿提出了深度学习算法</a:t>
            </a:r>
            <a:endParaRPr lang="en-US" altLang="zh-CN" dirty="0"/>
          </a:p>
          <a:p>
            <a:r>
              <a:rPr lang="en-US" altLang="zh-CN" dirty="0"/>
              <a:t>2.</a:t>
            </a:r>
            <a:r>
              <a:rPr lang="zh-CN" altLang="en-US" dirty="0"/>
              <a:t> </a:t>
            </a:r>
            <a:r>
              <a:rPr lang="en-US" altLang="zh-CN" dirty="0"/>
              <a:t>Google</a:t>
            </a:r>
            <a:r>
              <a:rPr lang="zh-CN" altLang="en-US" dirty="0"/>
              <a:t> </a:t>
            </a:r>
            <a:r>
              <a:rPr lang="en-US" altLang="zh-CN" dirty="0"/>
              <a:t>Brain</a:t>
            </a:r>
            <a:r>
              <a:rPr lang="zh-CN" altLang="en-US" dirty="0"/>
              <a:t>项目实现了</a:t>
            </a:r>
            <a:r>
              <a:rPr lang="en-US" altLang="zh-CN" dirty="0"/>
              <a:t>10</a:t>
            </a:r>
            <a:r>
              <a:rPr lang="zh-CN" altLang="en-US" dirty="0"/>
              <a:t>亿个节点的深度神经网络</a:t>
            </a:r>
            <a:endParaRPr lang="en-US" altLang="zh-CN" dirty="0"/>
          </a:p>
          <a:p>
            <a:r>
              <a:rPr lang="en-US" altLang="zh-CN" dirty="0"/>
              <a:t>3.</a:t>
            </a:r>
            <a:r>
              <a:rPr lang="zh-CN" altLang="en-US" dirty="0"/>
              <a:t> 大数据时代催生了深度学习</a:t>
            </a:r>
            <a:endParaRPr lang="en-US" altLang="zh-CN" dirty="0"/>
          </a:p>
        </p:txBody>
      </p:sp>
    </p:spTree>
    <p:extLst>
      <p:ext uri="{BB962C8B-B14F-4D97-AF65-F5344CB8AC3E}">
        <p14:creationId xmlns:p14="http://schemas.microsoft.com/office/powerpoint/2010/main" val="38401435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6979CD-5109-7AFD-81EA-E71F1A8AC63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10D8EE45-39C2-4BA7-79C9-6A1900E30519}"/>
              </a:ext>
            </a:extLst>
          </p:cNvPr>
          <p:cNvSpPr>
            <a:spLocks noGrp="1"/>
          </p:cNvSpPr>
          <p:nvPr>
            <p:ph type="title"/>
          </p:nvPr>
        </p:nvSpPr>
        <p:spPr/>
        <p:txBody>
          <a:bodyPr/>
          <a:lstStyle/>
          <a:p>
            <a:r>
              <a:rPr lang="en-US" altLang="zh-CN" dirty="0"/>
              <a:t>3.2</a:t>
            </a:r>
            <a:r>
              <a:rPr lang="zh-CN" altLang="en-US" dirty="0"/>
              <a:t>　模拟人脑思维的逻辑功能　 </a:t>
            </a:r>
          </a:p>
        </p:txBody>
      </p:sp>
      <p:sp>
        <p:nvSpPr>
          <p:cNvPr id="5" name="文本占位符 4">
            <a:extLst>
              <a:ext uri="{FF2B5EF4-FFF2-40B4-BE49-F238E27FC236}">
                <a16:creationId xmlns:a16="http://schemas.microsoft.com/office/drawing/2014/main" id="{9F3332A2-5738-D432-BC06-CAF2B6241C7D}"/>
              </a:ext>
            </a:extLst>
          </p:cNvPr>
          <p:cNvSpPr>
            <a:spLocks noGrp="1"/>
          </p:cNvSpPr>
          <p:nvPr>
            <p:ph type="body" sz="quarter" idx="10"/>
          </p:nvPr>
        </p:nvSpPr>
        <p:spPr>
          <a:xfrm>
            <a:off x="316702" y="1457903"/>
            <a:ext cx="11558585" cy="4459041"/>
          </a:xfrm>
        </p:spPr>
        <p:txBody>
          <a:bodyPr/>
          <a:lstStyle/>
          <a:p>
            <a:r>
              <a:rPr lang="en-US" altLang="zh-CN" dirty="0"/>
              <a:t>3.2.1</a:t>
            </a:r>
            <a:r>
              <a:rPr lang="zh-CN" altLang="en-US" dirty="0"/>
              <a:t>　符号主义学派的起源与早期发展</a:t>
            </a:r>
            <a:endParaRPr lang="en-US" altLang="zh-CN" dirty="0"/>
          </a:p>
          <a:p>
            <a:r>
              <a:rPr lang="zh-CN" altLang="en-US" dirty="0"/>
              <a:t>符号主义学派的起源可以追溯到</a:t>
            </a:r>
            <a:r>
              <a:rPr lang="en-US" altLang="zh-CN" dirty="0"/>
              <a:t>1956</a:t>
            </a:r>
            <a:r>
              <a:rPr lang="zh-CN" altLang="en-US" dirty="0"/>
              <a:t>年的达特茅斯会议，这次会议标志着人工智能作为一个独立学科的诞生。会议的参与者包括约翰</a:t>
            </a:r>
            <a:r>
              <a:rPr lang="en-US" altLang="zh-CN" dirty="0"/>
              <a:t>·</a:t>
            </a:r>
            <a:r>
              <a:rPr lang="zh-CN" altLang="en-US" dirty="0"/>
              <a:t>麦卡锡（</a:t>
            </a:r>
            <a:r>
              <a:rPr lang="en-US" altLang="zh-CN" dirty="0" err="1"/>
              <a:t>J.McCarthy</a:t>
            </a:r>
            <a:r>
              <a:rPr lang="zh-CN" altLang="en-US" dirty="0"/>
              <a:t>）、马文</a:t>
            </a:r>
            <a:r>
              <a:rPr lang="en-US" altLang="zh-CN" dirty="0"/>
              <a:t>·</a:t>
            </a:r>
            <a:r>
              <a:rPr lang="zh-CN" altLang="en-US" dirty="0"/>
              <a:t>明斯基（</a:t>
            </a:r>
            <a:r>
              <a:rPr lang="en-US" altLang="zh-CN" dirty="0" err="1"/>
              <a:t>M.Minsky</a:t>
            </a:r>
            <a:r>
              <a:rPr lang="zh-CN" altLang="en-US" dirty="0"/>
              <a:t>）等多位后来在人工智能领域做出杰出贡献的科学家。他们认为，智能可以通过基于符号的逻辑推理来实现，这一观点奠定了符号主义学派的基础。</a:t>
            </a:r>
            <a:endParaRPr lang="en-US" altLang="zh-CN" dirty="0"/>
          </a:p>
          <a:p>
            <a:r>
              <a:rPr lang="en-US" altLang="zh-CN" dirty="0"/>
              <a:t>1.</a:t>
            </a:r>
            <a:r>
              <a:rPr lang="zh-CN" altLang="en-US" dirty="0"/>
              <a:t> 逻辑理论家</a:t>
            </a:r>
            <a:endParaRPr lang="en-US" altLang="zh-CN" dirty="0"/>
          </a:p>
          <a:p>
            <a:r>
              <a:rPr lang="en-US" altLang="zh-CN" dirty="0"/>
              <a:t>2. </a:t>
            </a:r>
            <a:r>
              <a:rPr lang="zh-CN" altLang="en-US" dirty="0"/>
              <a:t>通用解题器</a:t>
            </a:r>
            <a:endParaRPr lang="en-US" altLang="zh-CN" dirty="0"/>
          </a:p>
          <a:p>
            <a:r>
              <a:rPr lang="en-US" altLang="zh-CN" dirty="0"/>
              <a:t>3.</a:t>
            </a:r>
            <a:r>
              <a:rPr lang="zh-CN" altLang="en-US" dirty="0"/>
              <a:t> 王浩算法</a:t>
            </a:r>
            <a:endParaRPr lang="en-US" altLang="zh-CN" dirty="0"/>
          </a:p>
        </p:txBody>
      </p:sp>
    </p:spTree>
    <p:extLst>
      <p:ext uri="{BB962C8B-B14F-4D97-AF65-F5344CB8AC3E}">
        <p14:creationId xmlns:p14="http://schemas.microsoft.com/office/powerpoint/2010/main" val="41075091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C9D53-2B60-8B0D-7F69-2E5B9FAE8B3C}"/>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CB14FB9C-AF10-E6C2-6738-AF509749BC4C}"/>
              </a:ext>
            </a:extLst>
          </p:cNvPr>
          <p:cNvSpPr>
            <a:spLocks noGrp="1"/>
          </p:cNvSpPr>
          <p:nvPr>
            <p:ph type="title"/>
          </p:nvPr>
        </p:nvSpPr>
        <p:spPr/>
        <p:txBody>
          <a:bodyPr/>
          <a:lstStyle/>
          <a:p>
            <a:r>
              <a:rPr lang="en-US" altLang="zh-CN" dirty="0"/>
              <a:t>3.2</a:t>
            </a:r>
            <a:r>
              <a:rPr lang="zh-CN" altLang="en-US" dirty="0"/>
              <a:t>　模拟人脑思维的逻辑功能　 </a:t>
            </a:r>
          </a:p>
        </p:txBody>
      </p:sp>
      <p:sp>
        <p:nvSpPr>
          <p:cNvPr id="5" name="文本占位符 4">
            <a:extLst>
              <a:ext uri="{FF2B5EF4-FFF2-40B4-BE49-F238E27FC236}">
                <a16:creationId xmlns:a16="http://schemas.microsoft.com/office/drawing/2014/main" id="{A0DAAAAF-49E7-4D41-40F4-2EF6F110FB9A}"/>
              </a:ext>
            </a:extLst>
          </p:cNvPr>
          <p:cNvSpPr>
            <a:spLocks noGrp="1"/>
          </p:cNvSpPr>
          <p:nvPr>
            <p:ph type="body" sz="quarter" idx="10"/>
          </p:nvPr>
        </p:nvSpPr>
        <p:spPr>
          <a:xfrm>
            <a:off x="316702" y="2565899"/>
            <a:ext cx="11558585" cy="2243050"/>
          </a:xfrm>
        </p:spPr>
        <p:txBody>
          <a:bodyPr/>
          <a:lstStyle/>
          <a:p>
            <a:r>
              <a:rPr lang="en-US" altLang="zh-CN" dirty="0"/>
              <a:t>3.2.2</a:t>
            </a:r>
            <a:r>
              <a:rPr lang="zh-CN" altLang="en-US" dirty="0"/>
              <a:t>　符号主义学派的黄金时期</a:t>
            </a:r>
            <a:endParaRPr lang="en-US" altLang="zh-CN" dirty="0"/>
          </a:p>
          <a:p>
            <a:r>
              <a:rPr lang="en-US" altLang="zh-CN" dirty="0"/>
              <a:t>1.</a:t>
            </a:r>
            <a:r>
              <a:rPr lang="zh-CN" altLang="en-US" dirty="0"/>
              <a:t> 知识工程</a:t>
            </a:r>
            <a:endParaRPr lang="en-US" altLang="zh-CN" dirty="0"/>
          </a:p>
          <a:p>
            <a:r>
              <a:rPr lang="en-US" altLang="zh-CN" dirty="0"/>
              <a:t>2.</a:t>
            </a:r>
            <a:r>
              <a:rPr lang="zh-CN" altLang="en-US" dirty="0"/>
              <a:t> 专家系统</a:t>
            </a:r>
            <a:endParaRPr lang="en-US" altLang="zh-CN" dirty="0"/>
          </a:p>
          <a:p>
            <a:r>
              <a:rPr lang="en-US" altLang="zh-CN" dirty="0"/>
              <a:t>3. </a:t>
            </a:r>
            <a:r>
              <a:rPr lang="zh-CN" altLang="en-US" dirty="0"/>
              <a:t>知识表示方法</a:t>
            </a:r>
            <a:endParaRPr lang="en-US" altLang="zh-CN" dirty="0"/>
          </a:p>
        </p:txBody>
      </p:sp>
    </p:spTree>
    <p:extLst>
      <p:ext uri="{BB962C8B-B14F-4D97-AF65-F5344CB8AC3E}">
        <p14:creationId xmlns:p14="http://schemas.microsoft.com/office/powerpoint/2010/main" val="31532241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A6D82-1E45-763E-A096-B6C6249A6B9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35655CA7-18FB-2B87-5EC5-99A78C83978B}"/>
              </a:ext>
            </a:extLst>
          </p:cNvPr>
          <p:cNvSpPr>
            <a:spLocks noGrp="1"/>
          </p:cNvSpPr>
          <p:nvPr>
            <p:ph type="title"/>
          </p:nvPr>
        </p:nvSpPr>
        <p:spPr/>
        <p:txBody>
          <a:bodyPr/>
          <a:lstStyle/>
          <a:p>
            <a:r>
              <a:rPr lang="en-US" altLang="zh-CN" dirty="0"/>
              <a:t>3.2</a:t>
            </a:r>
            <a:r>
              <a:rPr lang="zh-CN" altLang="en-US" dirty="0"/>
              <a:t>　模拟人脑思维的逻辑功能　 </a:t>
            </a:r>
          </a:p>
        </p:txBody>
      </p:sp>
      <p:sp>
        <p:nvSpPr>
          <p:cNvPr id="5" name="文本占位符 4">
            <a:extLst>
              <a:ext uri="{FF2B5EF4-FFF2-40B4-BE49-F238E27FC236}">
                <a16:creationId xmlns:a16="http://schemas.microsoft.com/office/drawing/2014/main" id="{553F188C-3028-A1EB-3905-9D5C0E679EFD}"/>
              </a:ext>
            </a:extLst>
          </p:cNvPr>
          <p:cNvSpPr>
            <a:spLocks noGrp="1"/>
          </p:cNvSpPr>
          <p:nvPr>
            <p:ph type="body" sz="quarter" idx="10"/>
          </p:nvPr>
        </p:nvSpPr>
        <p:spPr>
          <a:xfrm>
            <a:off x="316702" y="1180905"/>
            <a:ext cx="11558585" cy="5013039"/>
          </a:xfrm>
        </p:spPr>
        <p:txBody>
          <a:bodyPr/>
          <a:lstStyle/>
          <a:p>
            <a:r>
              <a:rPr lang="en-US" altLang="zh-CN" dirty="0"/>
              <a:t>3.2.3</a:t>
            </a:r>
            <a:r>
              <a:rPr lang="zh-CN" altLang="en-US" dirty="0"/>
              <a:t>　符号主义学派的深化与拓展</a:t>
            </a:r>
            <a:endParaRPr lang="en-US" altLang="zh-CN" dirty="0"/>
          </a:p>
          <a:p>
            <a:r>
              <a:rPr lang="zh-CN" altLang="en-US" dirty="0"/>
              <a:t>在实际应用中，专家系统面临着处理信息模糊性和不确定性的挑战。为了应对这一问题，符号主义学派开始研究不确定性推理方法，如模糊集合论、贝叶斯（</a:t>
            </a:r>
            <a:r>
              <a:rPr lang="en-US" altLang="zh-CN" dirty="0"/>
              <a:t>Bayes</a:t>
            </a:r>
            <a:r>
              <a:rPr lang="zh-CN" altLang="en-US" dirty="0"/>
              <a:t>）理论和</a:t>
            </a:r>
            <a:r>
              <a:rPr lang="en-US" altLang="zh-CN" dirty="0"/>
              <a:t>Dempster-Shafer</a:t>
            </a:r>
            <a:r>
              <a:rPr lang="zh-CN" altLang="en-US" dirty="0"/>
              <a:t>（</a:t>
            </a:r>
            <a:r>
              <a:rPr lang="en-US" altLang="zh-CN" dirty="0"/>
              <a:t>D-S</a:t>
            </a:r>
            <a:r>
              <a:rPr lang="zh-CN" altLang="en-US" dirty="0"/>
              <a:t>）证据理论等。不确定性推理的研究旨在使专家系统能够处理不完全、不精确或不确定的信息，从而提高系统的健壮性和实用性。</a:t>
            </a:r>
            <a:endParaRPr lang="en-US" altLang="zh-CN" dirty="0"/>
          </a:p>
          <a:p>
            <a:r>
              <a:rPr lang="en-US" altLang="zh-CN" dirty="0"/>
              <a:t>1.</a:t>
            </a:r>
            <a:r>
              <a:rPr lang="zh-CN" altLang="en-US" dirty="0"/>
              <a:t> 模糊推理</a:t>
            </a:r>
            <a:endParaRPr lang="en-US" altLang="zh-CN" dirty="0"/>
          </a:p>
          <a:p>
            <a:r>
              <a:rPr lang="en-US" altLang="zh-CN" dirty="0"/>
              <a:t>2.</a:t>
            </a:r>
            <a:r>
              <a:rPr lang="zh-CN" altLang="en-US" dirty="0"/>
              <a:t> </a:t>
            </a:r>
            <a:r>
              <a:rPr lang="en-US" altLang="zh-CN" dirty="0"/>
              <a:t>Bayes</a:t>
            </a:r>
            <a:r>
              <a:rPr lang="zh-CN" altLang="en-US" dirty="0"/>
              <a:t>理论</a:t>
            </a:r>
            <a:endParaRPr lang="en-US" altLang="zh-CN" dirty="0"/>
          </a:p>
          <a:p>
            <a:r>
              <a:rPr lang="en-US" altLang="zh-CN" dirty="0"/>
              <a:t>3. D-S</a:t>
            </a:r>
            <a:r>
              <a:rPr lang="zh-CN" altLang="en-US" dirty="0"/>
              <a:t>证据理论</a:t>
            </a:r>
            <a:endParaRPr lang="en-US" altLang="zh-CN" dirty="0"/>
          </a:p>
        </p:txBody>
      </p:sp>
    </p:spTree>
    <p:extLst>
      <p:ext uri="{BB962C8B-B14F-4D97-AF65-F5344CB8AC3E}">
        <p14:creationId xmlns:p14="http://schemas.microsoft.com/office/powerpoint/2010/main" val="34979152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124EC5-5DC2-36FE-78E7-C6AE2979497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B276F8D0-468D-208B-6FA3-E68A2B515839}"/>
              </a:ext>
            </a:extLst>
          </p:cNvPr>
          <p:cNvSpPr>
            <a:spLocks noGrp="1"/>
          </p:cNvSpPr>
          <p:nvPr>
            <p:ph type="title"/>
          </p:nvPr>
        </p:nvSpPr>
        <p:spPr/>
        <p:txBody>
          <a:bodyPr/>
          <a:lstStyle/>
          <a:p>
            <a:r>
              <a:rPr lang="en-US" altLang="zh-CN" dirty="0"/>
              <a:t>3.2</a:t>
            </a:r>
            <a:r>
              <a:rPr lang="zh-CN" altLang="en-US" dirty="0"/>
              <a:t>　模拟人脑思维的逻辑功能　 </a:t>
            </a:r>
          </a:p>
        </p:txBody>
      </p:sp>
      <p:sp>
        <p:nvSpPr>
          <p:cNvPr id="5" name="文本占位符 4">
            <a:extLst>
              <a:ext uri="{FF2B5EF4-FFF2-40B4-BE49-F238E27FC236}">
                <a16:creationId xmlns:a16="http://schemas.microsoft.com/office/drawing/2014/main" id="{98072E44-3E90-91A0-78C3-4C034AE9EE48}"/>
              </a:ext>
            </a:extLst>
          </p:cNvPr>
          <p:cNvSpPr>
            <a:spLocks noGrp="1"/>
          </p:cNvSpPr>
          <p:nvPr>
            <p:ph type="body" sz="quarter" idx="10"/>
          </p:nvPr>
        </p:nvSpPr>
        <p:spPr>
          <a:xfrm>
            <a:off x="316702" y="1734903"/>
            <a:ext cx="11558585" cy="3905043"/>
          </a:xfrm>
        </p:spPr>
        <p:txBody>
          <a:bodyPr/>
          <a:lstStyle/>
          <a:p>
            <a:r>
              <a:rPr lang="en-US" altLang="zh-CN" dirty="0"/>
              <a:t>3.2.4</a:t>
            </a:r>
            <a:r>
              <a:rPr lang="zh-CN" altLang="en-US" dirty="0"/>
              <a:t>　符号主义学派的现代发展</a:t>
            </a:r>
          </a:p>
          <a:p>
            <a:r>
              <a:rPr lang="zh-CN" altLang="en-US" dirty="0"/>
              <a:t>进入</a:t>
            </a:r>
            <a:r>
              <a:rPr lang="en-US" altLang="zh-CN" dirty="0"/>
              <a:t>20</a:t>
            </a:r>
            <a:r>
              <a:rPr lang="zh-CN" altLang="en-US" dirty="0"/>
              <a:t>世纪</a:t>
            </a:r>
            <a:r>
              <a:rPr lang="en-US" altLang="zh-CN" dirty="0"/>
              <a:t>90</a:t>
            </a:r>
            <a:r>
              <a:rPr lang="zh-CN" altLang="en-US" dirty="0"/>
              <a:t>年代，随着互联网、大数据和深度学习等新兴技术的快速发展，符号主义学派开始与这些技术相结合，探索新的研究方向和应用场景。这一时期，符号主义学派的研究重点从传统的知识表示和推理机制转向了与新兴技术的融合，以应对更加复杂和动态的智能问题。</a:t>
            </a:r>
            <a:endParaRPr lang="en-US" altLang="zh-CN" dirty="0"/>
          </a:p>
          <a:p>
            <a:r>
              <a:rPr lang="en-US" altLang="zh-CN" dirty="0"/>
              <a:t>1. </a:t>
            </a:r>
            <a:r>
              <a:rPr lang="zh-CN" altLang="en-US" dirty="0"/>
              <a:t>知识图谱</a:t>
            </a:r>
            <a:endParaRPr lang="en-US" altLang="zh-CN" dirty="0"/>
          </a:p>
          <a:p>
            <a:r>
              <a:rPr lang="en-US" altLang="zh-CN" dirty="0"/>
              <a:t>2. </a:t>
            </a:r>
            <a:r>
              <a:rPr lang="zh-CN" altLang="en-US" dirty="0"/>
              <a:t>深度学习与符号推理的结合</a:t>
            </a:r>
            <a:endParaRPr lang="en-US" altLang="zh-CN" dirty="0"/>
          </a:p>
        </p:txBody>
      </p:sp>
    </p:spTree>
    <p:extLst>
      <p:ext uri="{BB962C8B-B14F-4D97-AF65-F5344CB8AC3E}">
        <p14:creationId xmlns:p14="http://schemas.microsoft.com/office/powerpoint/2010/main" val="13893956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7524F7-AB1C-DF95-89AB-0BA042D7012E}"/>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3500D3CB-0CB1-DBFD-7E56-E93EFC184D34}"/>
              </a:ext>
            </a:extLst>
          </p:cNvPr>
          <p:cNvSpPr>
            <a:spLocks noGrp="1"/>
          </p:cNvSpPr>
          <p:nvPr>
            <p:ph type="title"/>
          </p:nvPr>
        </p:nvSpPr>
        <p:spPr/>
        <p:txBody>
          <a:bodyPr/>
          <a:lstStyle/>
          <a:p>
            <a:r>
              <a:rPr lang="en-US" altLang="zh-CN" dirty="0"/>
              <a:t>3.3</a:t>
            </a:r>
            <a:r>
              <a:rPr lang="zh-CN" altLang="en-US" dirty="0"/>
              <a:t>　模拟生物与环境交互的行为　 </a:t>
            </a:r>
          </a:p>
        </p:txBody>
      </p:sp>
      <p:sp>
        <p:nvSpPr>
          <p:cNvPr id="5" name="文本占位符 4">
            <a:extLst>
              <a:ext uri="{FF2B5EF4-FFF2-40B4-BE49-F238E27FC236}">
                <a16:creationId xmlns:a16="http://schemas.microsoft.com/office/drawing/2014/main" id="{8D532206-C5B1-46E9-6C5B-35B2CC59CE0A}"/>
              </a:ext>
            </a:extLst>
          </p:cNvPr>
          <p:cNvSpPr>
            <a:spLocks noGrp="1"/>
          </p:cNvSpPr>
          <p:nvPr>
            <p:ph type="body" sz="quarter" idx="10"/>
          </p:nvPr>
        </p:nvSpPr>
        <p:spPr>
          <a:xfrm>
            <a:off x="316702" y="903906"/>
            <a:ext cx="11558585" cy="5567037"/>
          </a:xfrm>
        </p:spPr>
        <p:txBody>
          <a:bodyPr/>
          <a:lstStyle/>
          <a:p>
            <a:r>
              <a:rPr lang="zh-CN" altLang="en-US" dirty="0"/>
              <a:t>首先需要了解智能体（</a:t>
            </a:r>
            <a:r>
              <a:rPr lang="en-US" altLang="zh-CN" dirty="0"/>
              <a:t>agent</a:t>
            </a:r>
            <a:r>
              <a:rPr lang="zh-CN" altLang="en-US" dirty="0"/>
              <a:t>）的概念：智能体是一种实体，它可以感知环境并通过执行动作来影响环境。它是一个自主的、能够感知输入并产生输出的系统，其目标是在特定环境中实现一定的任务或目标。</a:t>
            </a:r>
            <a:endParaRPr lang="en-US" altLang="zh-CN" dirty="0"/>
          </a:p>
          <a:p>
            <a:r>
              <a:rPr lang="en-US" altLang="zh-CN" dirty="0"/>
              <a:t>20</a:t>
            </a:r>
            <a:r>
              <a:rPr lang="zh-CN" altLang="en-US" dirty="0"/>
              <a:t>世纪</a:t>
            </a:r>
            <a:r>
              <a:rPr lang="en-US" altLang="zh-CN" dirty="0"/>
              <a:t>80</a:t>
            </a:r>
            <a:r>
              <a:rPr lang="zh-CN" altLang="en-US" dirty="0"/>
              <a:t>年代开始兴起的“感知</a:t>
            </a:r>
            <a:r>
              <a:rPr lang="en-US" altLang="zh-CN" dirty="0"/>
              <a:t>-</a:t>
            </a:r>
            <a:r>
              <a:rPr lang="zh-CN" altLang="en-US" dirty="0"/>
              <a:t>行动系统”的研究在人工智能发展史上称为“行为主义”学派。这一学派认为，智能行为可以通过观察和分析智能体的行为表现来理解和评估，而不是通过内部的心理状态或认知过程。行为主义学派的发展历程可以分为以下几个阶段。</a:t>
            </a:r>
            <a:endParaRPr lang="en-US" altLang="zh-CN" dirty="0"/>
          </a:p>
          <a:p>
            <a:r>
              <a:rPr lang="en-US" altLang="zh-CN" dirty="0"/>
              <a:t>1. </a:t>
            </a:r>
            <a:r>
              <a:rPr lang="zh-CN" altLang="en-US" dirty="0"/>
              <a:t>行为主义学派的起源与形成</a:t>
            </a:r>
            <a:endParaRPr lang="en-US" altLang="zh-CN" dirty="0"/>
          </a:p>
          <a:p>
            <a:r>
              <a:rPr lang="en-US" altLang="zh-CN" dirty="0"/>
              <a:t>2. </a:t>
            </a:r>
            <a:r>
              <a:rPr lang="zh-CN" altLang="en-US" dirty="0"/>
              <a:t>行为主义学派的发展</a:t>
            </a:r>
            <a:endParaRPr lang="en-US" altLang="zh-CN" dirty="0"/>
          </a:p>
          <a:p>
            <a:r>
              <a:rPr lang="en-US" altLang="zh-CN" dirty="0"/>
              <a:t>3. </a:t>
            </a:r>
            <a:r>
              <a:rPr lang="zh-CN" altLang="en-US" dirty="0"/>
              <a:t>行为主义学派的代表性成果</a:t>
            </a:r>
            <a:endParaRPr lang="en-US" altLang="zh-CN" dirty="0"/>
          </a:p>
        </p:txBody>
      </p:sp>
    </p:spTree>
    <p:extLst>
      <p:ext uri="{BB962C8B-B14F-4D97-AF65-F5344CB8AC3E}">
        <p14:creationId xmlns:p14="http://schemas.microsoft.com/office/powerpoint/2010/main" val="316268436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47A870-D3DD-156A-F5C1-5B298983C6C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B3952EF-376C-61FC-9089-263A3A998FD5}"/>
              </a:ext>
            </a:extLst>
          </p:cNvPr>
          <p:cNvSpPr>
            <a:spLocks noGrp="1"/>
          </p:cNvSpPr>
          <p:nvPr>
            <p:ph type="title"/>
          </p:nvPr>
        </p:nvSpPr>
        <p:spPr/>
        <p:txBody>
          <a:bodyPr/>
          <a:lstStyle/>
          <a:p>
            <a:r>
              <a:rPr lang="en-US" altLang="zh-CN" dirty="0"/>
              <a:t>3.4</a:t>
            </a:r>
            <a:r>
              <a:rPr lang="zh-CN" altLang="en-US" dirty="0"/>
              <a:t>　三大学派的关联与历史衔接　 </a:t>
            </a:r>
          </a:p>
        </p:txBody>
      </p:sp>
      <p:sp>
        <p:nvSpPr>
          <p:cNvPr id="5" name="文本占位符 4">
            <a:extLst>
              <a:ext uri="{FF2B5EF4-FFF2-40B4-BE49-F238E27FC236}">
                <a16:creationId xmlns:a16="http://schemas.microsoft.com/office/drawing/2014/main" id="{59D0C735-EDDB-8B44-FAD6-5F42386BA2C9}"/>
              </a:ext>
            </a:extLst>
          </p:cNvPr>
          <p:cNvSpPr>
            <a:spLocks noGrp="1"/>
          </p:cNvSpPr>
          <p:nvPr>
            <p:ph type="body" sz="quarter" idx="10"/>
          </p:nvPr>
        </p:nvSpPr>
        <p:spPr>
          <a:xfrm>
            <a:off x="316702" y="2565900"/>
            <a:ext cx="11558585" cy="2243050"/>
          </a:xfrm>
        </p:spPr>
        <p:txBody>
          <a:bodyPr/>
          <a:lstStyle/>
          <a:p>
            <a:r>
              <a:rPr lang="en-US" altLang="zh-CN" dirty="0"/>
              <a:t>3.4.1</a:t>
            </a:r>
            <a:r>
              <a:rPr lang="zh-CN" altLang="en-US" dirty="0"/>
              <a:t>　三大学派的历史分野与局限性分析</a:t>
            </a:r>
            <a:endParaRPr lang="en-US" altLang="zh-CN" dirty="0"/>
          </a:p>
          <a:p>
            <a:r>
              <a:rPr lang="en-US" altLang="zh-CN" dirty="0"/>
              <a:t>1. </a:t>
            </a:r>
            <a:r>
              <a:rPr lang="zh-CN" altLang="en-US" dirty="0"/>
              <a:t>结构主义学派：模拟人脑的“物质结构”</a:t>
            </a:r>
            <a:endParaRPr lang="en-US" altLang="zh-CN" dirty="0"/>
          </a:p>
          <a:p>
            <a:r>
              <a:rPr lang="en-US" altLang="zh-CN" dirty="0"/>
              <a:t>2. </a:t>
            </a:r>
            <a:r>
              <a:rPr lang="zh-CN" altLang="en-US" dirty="0"/>
              <a:t>符号主义学派：逻辑推理的“功能模拟”</a:t>
            </a:r>
            <a:endParaRPr lang="en-US" altLang="zh-CN" dirty="0"/>
          </a:p>
          <a:p>
            <a:r>
              <a:rPr lang="en-US" altLang="zh-CN" dirty="0"/>
              <a:t>3. </a:t>
            </a:r>
            <a:r>
              <a:rPr lang="zh-CN" altLang="en-US" dirty="0"/>
              <a:t>行为主义学派：交互适应的“环境响应”</a:t>
            </a:r>
            <a:endParaRPr lang="en-US" altLang="zh-CN" dirty="0"/>
          </a:p>
        </p:txBody>
      </p:sp>
    </p:spTree>
    <p:extLst>
      <p:ext uri="{BB962C8B-B14F-4D97-AF65-F5344CB8AC3E}">
        <p14:creationId xmlns:p14="http://schemas.microsoft.com/office/powerpoint/2010/main" val="83228166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62DF4B-9AB6-E032-80D4-34177628B9BA}"/>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F50D963B-8DC1-A705-F16C-10AD41C677D3}"/>
              </a:ext>
            </a:extLst>
          </p:cNvPr>
          <p:cNvSpPr>
            <a:spLocks noGrp="1"/>
          </p:cNvSpPr>
          <p:nvPr>
            <p:ph type="title"/>
          </p:nvPr>
        </p:nvSpPr>
        <p:spPr/>
        <p:txBody>
          <a:bodyPr/>
          <a:lstStyle/>
          <a:p>
            <a:r>
              <a:rPr lang="en-US" altLang="zh-CN" dirty="0"/>
              <a:t>3.4</a:t>
            </a:r>
            <a:r>
              <a:rPr lang="zh-CN" altLang="en-US" dirty="0"/>
              <a:t>　三大学派的关联与历史衔接　 </a:t>
            </a:r>
          </a:p>
        </p:txBody>
      </p:sp>
      <p:sp>
        <p:nvSpPr>
          <p:cNvPr id="5" name="文本占位符 4">
            <a:extLst>
              <a:ext uri="{FF2B5EF4-FFF2-40B4-BE49-F238E27FC236}">
                <a16:creationId xmlns:a16="http://schemas.microsoft.com/office/drawing/2014/main" id="{58186401-1470-AA19-98C9-D9AD78EEC048}"/>
              </a:ext>
            </a:extLst>
          </p:cNvPr>
          <p:cNvSpPr>
            <a:spLocks noGrp="1"/>
          </p:cNvSpPr>
          <p:nvPr>
            <p:ph type="body" sz="quarter" idx="10"/>
          </p:nvPr>
        </p:nvSpPr>
        <p:spPr>
          <a:xfrm>
            <a:off x="316702" y="2011902"/>
            <a:ext cx="11558585" cy="3351046"/>
          </a:xfrm>
        </p:spPr>
        <p:txBody>
          <a:bodyPr/>
          <a:lstStyle/>
          <a:p>
            <a:r>
              <a:rPr lang="en-US" altLang="zh-CN" dirty="0"/>
              <a:t>3.4.2</a:t>
            </a:r>
            <a:r>
              <a:rPr lang="zh-CN" altLang="en-US" dirty="0"/>
              <a:t>　范式转换下的关联重构</a:t>
            </a:r>
          </a:p>
          <a:p>
            <a:r>
              <a:rPr lang="zh-CN" altLang="en-US" dirty="0"/>
              <a:t>信息学科范式的核心</a:t>
            </a:r>
            <a:r>
              <a:rPr lang="en-US" altLang="zh-CN" dirty="0"/>
              <a:t>——“</a:t>
            </a:r>
            <a:r>
              <a:rPr lang="zh-CN" altLang="en-US" dirty="0"/>
              <a:t>信息生态过程”</a:t>
            </a:r>
            <a:r>
              <a:rPr lang="en-US" altLang="zh-CN" dirty="0"/>
              <a:t>——</a:t>
            </a:r>
            <a:r>
              <a:rPr lang="zh-CN" altLang="en-US" dirty="0"/>
              <a:t>将智能生成视为“感知</a:t>
            </a:r>
            <a:r>
              <a:rPr lang="en-US" altLang="zh-CN" dirty="0"/>
              <a:t>-</a:t>
            </a:r>
            <a:r>
              <a:rPr lang="zh-CN" altLang="en-US" dirty="0"/>
              <a:t>认知</a:t>
            </a:r>
            <a:r>
              <a:rPr lang="en-US" altLang="zh-CN" dirty="0"/>
              <a:t>-</a:t>
            </a:r>
            <a:r>
              <a:rPr lang="zh-CN" altLang="en-US" dirty="0"/>
              <a:t>谋行</a:t>
            </a:r>
            <a:r>
              <a:rPr lang="en-US" altLang="zh-CN" dirty="0"/>
              <a:t>-</a:t>
            </a:r>
            <a:r>
              <a:rPr lang="zh-CN" altLang="en-US" dirty="0"/>
              <a:t>执行”的全链条整合。在此框架下，三大学派的方法论正展现出内在的互补性。</a:t>
            </a:r>
            <a:endParaRPr lang="en-US" altLang="zh-CN" dirty="0"/>
          </a:p>
          <a:p>
            <a:r>
              <a:rPr lang="en-US" altLang="zh-CN" dirty="0"/>
              <a:t>1. </a:t>
            </a:r>
            <a:r>
              <a:rPr lang="zh-CN" altLang="en-US" dirty="0"/>
              <a:t>结构主义与符号主义的协同：神经符号系统</a:t>
            </a:r>
            <a:endParaRPr lang="en-US" altLang="zh-CN" dirty="0"/>
          </a:p>
          <a:p>
            <a:r>
              <a:rPr lang="en-US" altLang="zh-CN" dirty="0"/>
              <a:t>2. </a:t>
            </a:r>
            <a:r>
              <a:rPr lang="zh-CN" altLang="en-US" dirty="0"/>
              <a:t>行为主义与结构主义的衔接：动态优化路径</a:t>
            </a:r>
            <a:endParaRPr lang="en-US" altLang="zh-CN" dirty="0"/>
          </a:p>
          <a:p>
            <a:r>
              <a:rPr lang="en-US" altLang="zh-CN" dirty="0"/>
              <a:t>3. </a:t>
            </a:r>
            <a:r>
              <a:rPr lang="zh-CN" altLang="en-US" dirty="0"/>
              <a:t>符号主义与行为主义的整合：规则约束与动态适应</a:t>
            </a:r>
            <a:endParaRPr lang="en-US" altLang="zh-CN" dirty="0"/>
          </a:p>
        </p:txBody>
      </p:sp>
    </p:spTree>
    <p:extLst>
      <p:ext uri="{BB962C8B-B14F-4D97-AF65-F5344CB8AC3E}">
        <p14:creationId xmlns:p14="http://schemas.microsoft.com/office/powerpoint/2010/main" val="337017787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E4C6A9-D4FC-EC11-57FC-134AD53B3F44}"/>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B4B8BB49-A288-201F-F943-B8A0580D1461}"/>
              </a:ext>
            </a:extLst>
          </p:cNvPr>
          <p:cNvSpPr>
            <a:spLocks noGrp="1"/>
          </p:cNvSpPr>
          <p:nvPr>
            <p:ph type="title"/>
          </p:nvPr>
        </p:nvSpPr>
        <p:spPr/>
        <p:txBody>
          <a:bodyPr/>
          <a:lstStyle/>
          <a:p>
            <a:r>
              <a:rPr lang="en-US" altLang="zh-CN" dirty="0"/>
              <a:t>3.4</a:t>
            </a:r>
            <a:r>
              <a:rPr lang="zh-CN" altLang="en-US" dirty="0"/>
              <a:t>　三大学派的关联与历史衔接　 </a:t>
            </a:r>
          </a:p>
        </p:txBody>
      </p:sp>
      <p:sp>
        <p:nvSpPr>
          <p:cNvPr id="5" name="文本占位符 4">
            <a:extLst>
              <a:ext uri="{FF2B5EF4-FFF2-40B4-BE49-F238E27FC236}">
                <a16:creationId xmlns:a16="http://schemas.microsoft.com/office/drawing/2014/main" id="{36D6B79D-21A0-6417-6BC8-EF99F7ADD12C}"/>
              </a:ext>
            </a:extLst>
          </p:cNvPr>
          <p:cNvSpPr>
            <a:spLocks noGrp="1"/>
          </p:cNvSpPr>
          <p:nvPr>
            <p:ph type="body" sz="quarter" idx="10"/>
          </p:nvPr>
        </p:nvSpPr>
        <p:spPr>
          <a:xfrm>
            <a:off x="316702" y="2011902"/>
            <a:ext cx="11558585" cy="3351046"/>
          </a:xfrm>
        </p:spPr>
        <p:txBody>
          <a:bodyPr/>
          <a:lstStyle/>
          <a:p>
            <a:r>
              <a:rPr lang="en-US" altLang="zh-CN" dirty="0"/>
              <a:t>3.4.3</a:t>
            </a:r>
            <a:r>
              <a:rPr lang="zh-CN" altLang="en-US" dirty="0"/>
              <a:t>　历史衔接：从割裂到统一的范式跃迁</a:t>
            </a:r>
            <a:endParaRPr lang="en-US" altLang="zh-CN" dirty="0"/>
          </a:p>
          <a:p>
            <a:r>
              <a:rPr lang="zh-CN" altLang="en-US" dirty="0"/>
              <a:t>纵观人工智能的发展历史可以看出，三大学派正从早期的各自为战向三派融合的方向演变。</a:t>
            </a:r>
            <a:endParaRPr lang="en-US" altLang="zh-CN" dirty="0"/>
          </a:p>
          <a:p>
            <a:r>
              <a:rPr lang="en-US" altLang="zh-CN" dirty="0"/>
              <a:t>1. </a:t>
            </a:r>
            <a:r>
              <a:rPr lang="zh-CN" altLang="en-US" dirty="0"/>
              <a:t>早期割裂：物质学科范式的束缚</a:t>
            </a:r>
            <a:endParaRPr lang="en-US" altLang="zh-CN" dirty="0"/>
          </a:p>
          <a:p>
            <a:r>
              <a:rPr lang="en-US" altLang="zh-CN" dirty="0"/>
              <a:t>2. </a:t>
            </a:r>
            <a:r>
              <a:rPr lang="zh-CN" altLang="en-US" dirty="0"/>
              <a:t>中期反思：信息生态过程的启示</a:t>
            </a:r>
            <a:endParaRPr lang="en-US" altLang="zh-CN" dirty="0"/>
          </a:p>
          <a:p>
            <a:r>
              <a:rPr lang="en-US" altLang="zh-CN" dirty="0"/>
              <a:t>3. </a:t>
            </a:r>
            <a:r>
              <a:rPr lang="zh-CN" altLang="en-US" dirty="0"/>
              <a:t>未来融合：机制主义理论框架下的三派归一统</a:t>
            </a:r>
            <a:endParaRPr lang="en-US" altLang="zh-CN" dirty="0"/>
          </a:p>
        </p:txBody>
      </p:sp>
    </p:spTree>
    <p:extLst>
      <p:ext uri="{BB962C8B-B14F-4D97-AF65-F5344CB8AC3E}">
        <p14:creationId xmlns:p14="http://schemas.microsoft.com/office/powerpoint/2010/main" val="13352224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270C2755-674E-0FC4-B5D8-D6E27B3FF75E}"/>
              </a:ext>
            </a:extLst>
          </p:cNvPr>
          <p:cNvSpPr>
            <a:spLocks noGrp="1"/>
          </p:cNvSpPr>
          <p:nvPr>
            <p:ph type="body" sz="quarter" idx="15"/>
          </p:nvPr>
        </p:nvSpPr>
        <p:spPr/>
        <p:txBody>
          <a:bodyPr/>
          <a:lstStyle/>
          <a:p>
            <a:r>
              <a:rPr lang="zh-CN" altLang="en-US" dirty="0"/>
              <a:t>第 </a:t>
            </a:r>
            <a:r>
              <a:rPr lang="en-US" altLang="zh-CN" dirty="0"/>
              <a:t>4 </a:t>
            </a:r>
            <a:r>
              <a:rPr lang="zh-CN" altLang="en-US" dirty="0"/>
              <a:t>章</a:t>
            </a:r>
          </a:p>
        </p:txBody>
      </p:sp>
      <p:sp>
        <p:nvSpPr>
          <p:cNvPr id="5" name="文本占位符 4">
            <a:extLst>
              <a:ext uri="{FF2B5EF4-FFF2-40B4-BE49-F238E27FC236}">
                <a16:creationId xmlns:a16="http://schemas.microsoft.com/office/drawing/2014/main" id="{E4A895F6-7735-613C-482B-0EE340695B01}"/>
              </a:ext>
            </a:extLst>
          </p:cNvPr>
          <p:cNvSpPr>
            <a:spLocks noGrp="1"/>
          </p:cNvSpPr>
          <p:nvPr>
            <p:ph type="body" sz="quarter" idx="16"/>
          </p:nvPr>
        </p:nvSpPr>
        <p:spPr/>
        <p:txBody>
          <a:bodyPr/>
          <a:lstStyle/>
          <a:p>
            <a:r>
              <a:rPr lang="zh-CN" altLang="en-US" dirty="0"/>
              <a:t>现有人工智能的主要方法</a:t>
            </a:r>
          </a:p>
        </p:txBody>
      </p:sp>
    </p:spTree>
    <p:extLst>
      <p:ext uri="{BB962C8B-B14F-4D97-AF65-F5344CB8AC3E}">
        <p14:creationId xmlns:p14="http://schemas.microsoft.com/office/powerpoint/2010/main" val="160136349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285314-4602-9F48-5C30-713B541EFB0F}"/>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6E2134CF-3D40-97DD-E1C4-F65FEF7696E0}"/>
              </a:ext>
            </a:extLst>
          </p:cNvPr>
          <p:cNvSpPr>
            <a:spLocks noGrp="1"/>
          </p:cNvSpPr>
          <p:nvPr>
            <p:ph type="body" sz="quarter" idx="10"/>
          </p:nvPr>
        </p:nvSpPr>
        <p:spPr/>
        <p:txBody>
          <a:bodyPr/>
          <a:lstStyle/>
          <a:p>
            <a:r>
              <a:rPr lang="zh-CN" altLang="en-US" b="1" dirty="0"/>
              <a:t>第</a:t>
            </a:r>
            <a:r>
              <a:rPr lang="en-US" altLang="zh-CN" b="1" dirty="0"/>
              <a:t>9</a:t>
            </a:r>
            <a:r>
              <a:rPr lang="zh-CN" altLang="en-US" b="1" dirty="0"/>
              <a:t>章</a:t>
            </a:r>
          </a:p>
        </p:txBody>
      </p:sp>
      <p:sp>
        <p:nvSpPr>
          <p:cNvPr id="3" name="文本占位符 2">
            <a:extLst>
              <a:ext uri="{FF2B5EF4-FFF2-40B4-BE49-F238E27FC236}">
                <a16:creationId xmlns:a16="http://schemas.microsoft.com/office/drawing/2014/main" id="{92B49126-C2DA-DB0A-912A-701D963F97E4}"/>
              </a:ext>
            </a:extLst>
          </p:cNvPr>
          <p:cNvSpPr>
            <a:spLocks noGrp="1"/>
          </p:cNvSpPr>
          <p:nvPr>
            <p:ph type="body" sz="quarter" idx="11"/>
          </p:nvPr>
        </p:nvSpPr>
        <p:spPr/>
        <p:txBody>
          <a:bodyPr/>
          <a:lstStyle/>
          <a:p>
            <a:r>
              <a:rPr lang="zh-CN" altLang="en-US" dirty="0"/>
              <a:t>人工智能范式革命的宏观意义</a:t>
            </a:r>
          </a:p>
        </p:txBody>
      </p:sp>
      <p:sp>
        <p:nvSpPr>
          <p:cNvPr id="4" name="文本占位符 3">
            <a:extLst>
              <a:ext uri="{FF2B5EF4-FFF2-40B4-BE49-F238E27FC236}">
                <a16:creationId xmlns:a16="http://schemas.microsoft.com/office/drawing/2014/main" id="{4A608635-4879-D3A8-5D8D-8D5C922B635E}"/>
              </a:ext>
            </a:extLst>
          </p:cNvPr>
          <p:cNvSpPr>
            <a:spLocks noGrp="1"/>
          </p:cNvSpPr>
          <p:nvPr>
            <p:ph type="body" sz="quarter" idx="12"/>
          </p:nvPr>
        </p:nvSpPr>
        <p:spPr/>
        <p:txBody>
          <a:bodyPr/>
          <a:lstStyle/>
          <a:p>
            <a:r>
              <a:rPr lang="zh-CN" altLang="en-US" b="1" dirty="0"/>
              <a:t>第</a:t>
            </a:r>
            <a:r>
              <a:rPr lang="en-US" altLang="zh-CN" b="1" dirty="0"/>
              <a:t>10</a:t>
            </a:r>
            <a:r>
              <a:rPr lang="zh-CN" altLang="en-US" b="1" dirty="0"/>
              <a:t>章</a:t>
            </a:r>
          </a:p>
        </p:txBody>
      </p:sp>
      <p:sp>
        <p:nvSpPr>
          <p:cNvPr id="5" name="文本占位符 4">
            <a:extLst>
              <a:ext uri="{FF2B5EF4-FFF2-40B4-BE49-F238E27FC236}">
                <a16:creationId xmlns:a16="http://schemas.microsoft.com/office/drawing/2014/main" id="{FCEE8373-8DF7-923A-BEEB-CE938AD70746}"/>
              </a:ext>
            </a:extLst>
          </p:cNvPr>
          <p:cNvSpPr>
            <a:spLocks noGrp="1"/>
          </p:cNvSpPr>
          <p:nvPr>
            <p:ph type="body" sz="quarter" idx="13"/>
          </p:nvPr>
        </p:nvSpPr>
        <p:spPr/>
        <p:txBody>
          <a:bodyPr/>
          <a:lstStyle/>
          <a:p>
            <a:r>
              <a:rPr lang="zh-CN" altLang="en-US" dirty="0"/>
              <a:t>人工智能范式革命的现实意义</a:t>
            </a:r>
          </a:p>
        </p:txBody>
      </p:sp>
      <p:sp>
        <p:nvSpPr>
          <p:cNvPr id="6" name="文本占位符 5">
            <a:extLst>
              <a:ext uri="{FF2B5EF4-FFF2-40B4-BE49-F238E27FC236}">
                <a16:creationId xmlns:a16="http://schemas.microsoft.com/office/drawing/2014/main" id="{7AD3FCE0-473A-EC10-0D9B-15BB31E744B9}"/>
              </a:ext>
            </a:extLst>
          </p:cNvPr>
          <p:cNvSpPr>
            <a:spLocks noGrp="1"/>
          </p:cNvSpPr>
          <p:nvPr>
            <p:ph type="body" sz="quarter" idx="14"/>
          </p:nvPr>
        </p:nvSpPr>
        <p:spPr/>
        <p:txBody>
          <a:bodyPr/>
          <a:lstStyle/>
          <a:p>
            <a:r>
              <a:rPr lang="zh-CN" altLang="en-US" b="1" dirty="0"/>
              <a:t>第</a:t>
            </a:r>
            <a:r>
              <a:rPr lang="en-US" altLang="zh-CN" b="1" dirty="0"/>
              <a:t>11</a:t>
            </a:r>
            <a:r>
              <a:rPr lang="zh-CN" altLang="en-US" b="1" dirty="0"/>
              <a:t>章</a:t>
            </a:r>
          </a:p>
        </p:txBody>
      </p:sp>
      <p:sp>
        <p:nvSpPr>
          <p:cNvPr id="7" name="文本占位符 6">
            <a:extLst>
              <a:ext uri="{FF2B5EF4-FFF2-40B4-BE49-F238E27FC236}">
                <a16:creationId xmlns:a16="http://schemas.microsoft.com/office/drawing/2014/main" id="{2D656F44-9CB3-2767-C6AB-A27EAF65F59C}"/>
              </a:ext>
            </a:extLst>
          </p:cNvPr>
          <p:cNvSpPr>
            <a:spLocks noGrp="1"/>
          </p:cNvSpPr>
          <p:nvPr>
            <p:ph type="body" sz="quarter" idx="15"/>
          </p:nvPr>
        </p:nvSpPr>
        <p:spPr/>
        <p:txBody>
          <a:bodyPr/>
          <a:lstStyle/>
          <a:p>
            <a:r>
              <a:rPr lang="zh-CN" altLang="en-US" dirty="0"/>
              <a:t>科学技术的“双刃剑”理论</a:t>
            </a:r>
          </a:p>
        </p:txBody>
      </p:sp>
      <p:sp>
        <p:nvSpPr>
          <p:cNvPr id="32" name="文本占位符 31">
            <a:extLst>
              <a:ext uri="{FF2B5EF4-FFF2-40B4-BE49-F238E27FC236}">
                <a16:creationId xmlns:a16="http://schemas.microsoft.com/office/drawing/2014/main" id="{D88DB8AB-CBE5-AB50-2E11-74ED5DBF80A0}"/>
              </a:ext>
            </a:extLst>
          </p:cNvPr>
          <p:cNvSpPr>
            <a:spLocks noGrp="1"/>
          </p:cNvSpPr>
          <p:nvPr>
            <p:ph type="body" sz="quarter" idx="16"/>
          </p:nvPr>
        </p:nvSpPr>
        <p:spPr/>
        <p:txBody>
          <a:bodyPr/>
          <a:lstStyle/>
          <a:p>
            <a:r>
              <a:rPr lang="zh-CN" altLang="en-US" b="1" dirty="0"/>
              <a:t>第</a:t>
            </a:r>
            <a:r>
              <a:rPr lang="en-US" altLang="zh-CN" b="1" dirty="0"/>
              <a:t>12</a:t>
            </a:r>
            <a:r>
              <a:rPr lang="zh-CN" altLang="en-US" b="1" dirty="0"/>
              <a:t>章</a:t>
            </a:r>
          </a:p>
        </p:txBody>
      </p:sp>
      <p:sp>
        <p:nvSpPr>
          <p:cNvPr id="33" name="文本占位符 32">
            <a:extLst>
              <a:ext uri="{FF2B5EF4-FFF2-40B4-BE49-F238E27FC236}">
                <a16:creationId xmlns:a16="http://schemas.microsoft.com/office/drawing/2014/main" id="{ADA5B573-B4C9-790E-1CF7-672B05415428}"/>
              </a:ext>
            </a:extLst>
          </p:cNvPr>
          <p:cNvSpPr>
            <a:spLocks noGrp="1"/>
          </p:cNvSpPr>
          <p:nvPr>
            <p:ph type="body" sz="quarter" idx="17"/>
          </p:nvPr>
        </p:nvSpPr>
        <p:spPr/>
        <p:txBody>
          <a:bodyPr/>
          <a:lstStyle/>
          <a:p>
            <a:r>
              <a:rPr lang="zh-CN" altLang="en-US" dirty="0"/>
              <a:t>人工智能全球治理</a:t>
            </a:r>
          </a:p>
        </p:txBody>
      </p:sp>
    </p:spTree>
    <p:extLst>
      <p:ext uri="{BB962C8B-B14F-4D97-AF65-F5344CB8AC3E}">
        <p14:creationId xmlns:p14="http://schemas.microsoft.com/office/powerpoint/2010/main" val="98626463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E2415C1C-5F07-DB20-AA85-552B4C197175}"/>
              </a:ext>
            </a:extLst>
          </p:cNvPr>
          <p:cNvSpPr>
            <a:spLocks noGrp="1"/>
          </p:cNvSpPr>
          <p:nvPr>
            <p:ph type="title"/>
          </p:nvPr>
        </p:nvSpPr>
        <p:spPr/>
        <p:txBody>
          <a:bodyPr/>
          <a:lstStyle/>
          <a:p>
            <a:r>
              <a:rPr lang="en-US" altLang="zh-CN" dirty="0"/>
              <a:t>4.1</a:t>
            </a:r>
            <a:r>
              <a:rPr lang="zh-CN" altLang="en-US" dirty="0"/>
              <a:t>　机器学习方法</a:t>
            </a:r>
          </a:p>
        </p:txBody>
      </p:sp>
      <p:sp>
        <p:nvSpPr>
          <p:cNvPr id="5" name="文本占位符 4">
            <a:extLst>
              <a:ext uri="{FF2B5EF4-FFF2-40B4-BE49-F238E27FC236}">
                <a16:creationId xmlns:a16="http://schemas.microsoft.com/office/drawing/2014/main" id="{5D9CDACB-015D-5371-E083-47AAEBB5D700}"/>
              </a:ext>
            </a:extLst>
          </p:cNvPr>
          <p:cNvSpPr>
            <a:spLocks noGrp="1"/>
          </p:cNvSpPr>
          <p:nvPr>
            <p:ph type="body" sz="quarter" idx="10"/>
          </p:nvPr>
        </p:nvSpPr>
        <p:spPr>
          <a:xfrm>
            <a:off x="316702" y="1734900"/>
            <a:ext cx="11558585" cy="3905043"/>
          </a:xfrm>
        </p:spPr>
        <p:txBody>
          <a:bodyPr/>
          <a:lstStyle/>
          <a:p>
            <a:r>
              <a:rPr lang="en-US" altLang="zh-CN" dirty="0"/>
              <a:t>4.1.1</a:t>
            </a:r>
            <a:r>
              <a:rPr lang="zh-CN" altLang="en-US" dirty="0"/>
              <a:t>　机器学习的基本原理</a:t>
            </a:r>
          </a:p>
          <a:p>
            <a:r>
              <a:rPr lang="zh-CN" altLang="en-US" dirty="0"/>
              <a:t>人类获取知识的基本手段是学习，学习能力是人类智能的重要标志。与人类通过学习积累知识并提高解决问题的能力类似，机器学习也是从海量数据中不断汲取知识，逐渐提升对事物的认知和预测能力。</a:t>
            </a:r>
            <a:endParaRPr lang="en-US" altLang="zh-CN" dirty="0"/>
          </a:p>
          <a:p>
            <a:r>
              <a:rPr lang="en-US" altLang="zh-CN" dirty="0"/>
              <a:t>1. </a:t>
            </a:r>
            <a:r>
              <a:rPr lang="zh-CN" altLang="en-US" dirty="0"/>
              <a:t>人类学习与机器学习</a:t>
            </a:r>
            <a:endParaRPr lang="en-US" altLang="zh-CN" dirty="0"/>
          </a:p>
          <a:p>
            <a:r>
              <a:rPr lang="en-US" altLang="zh-CN" dirty="0"/>
              <a:t>2. </a:t>
            </a:r>
            <a:r>
              <a:rPr lang="zh-CN" altLang="en-US" dirty="0"/>
              <a:t>机器学习系统的基本构成</a:t>
            </a:r>
            <a:endParaRPr lang="en-US" altLang="zh-CN" dirty="0"/>
          </a:p>
          <a:p>
            <a:r>
              <a:rPr lang="en-US" altLang="zh-CN" dirty="0"/>
              <a:t>3. </a:t>
            </a:r>
            <a:r>
              <a:rPr lang="zh-CN" altLang="en-US" dirty="0"/>
              <a:t>机器学习的基本方法</a:t>
            </a:r>
          </a:p>
        </p:txBody>
      </p:sp>
    </p:spTree>
    <p:extLst>
      <p:ext uri="{BB962C8B-B14F-4D97-AF65-F5344CB8AC3E}">
        <p14:creationId xmlns:p14="http://schemas.microsoft.com/office/powerpoint/2010/main" val="31096807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94F896-E494-75B4-31F5-A59582D49EC6}"/>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63960C6-D7A3-C876-4120-690A71316433}"/>
              </a:ext>
            </a:extLst>
          </p:cNvPr>
          <p:cNvSpPr>
            <a:spLocks noGrp="1"/>
          </p:cNvSpPr>
          <p:nvPr>
            <p:ph type="title"/>
          </p:nvPr>
        </p:nvSpPr>
        <p:spPr/>
        <p:txBody>
          <a:bodyPr/>
          <a:lstStyle/>
          <a:p>
            <a:r>
              <a:rPr lang="en-US" altLang="zh-CN" dirty="0"/>
              <a:t>4.1</a:t>
            </a:r>
            <a:r>
              <a:rPr lang="zh-CN" altLang="en-US" dirty="0"/>
              <a:t>　机器学习方法</a:t>
            </a:r>
          </a:p>
        </p:txBody>
      </p:sp>
      <p:pic>
        <p:nvPicPr>
          <p:cNvPr id="6" name="图片占位符 5">
            <a:extLst>
              <a:ext uri="{FF2B5EF4-FFF2-40B4-BE49-F238E27FC236}">
                <a16:creationId xmlns:a16="http://schemas.microsoft.com/office/drawing/2014/main" id="{F29C9E6A-60CB-C946-8156-555DA5BE4D0F}"/>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2861" r="-2861"/>
          <a:stretch>
            <a:fillRect/>
          </a:stretch>
        </p:blipFill>
        <p:spPr>
          <a:prstGeom prst="rect">
            <a:avLst/>
          </a:prstGeom>
        </p:spPr>
      </p:pic>
    </p:spTree>
    <p:extLst>
      <p:ext uri="{BB962C8B-B14F-4D97-AF65-F5344CB8AC3E}">
        <p14:creationId xmlns:p14="http://schemas.microsoft.com/office/powerpoint/2010/main" val="107286189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28589D-425A-15EC-6428-3B16BEB70335}"/>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5608FE4B-38BF-764B-FF78-97C9BB69C6B8}"/>
              </a:ext>
            </a:extLst>
          </p:cNvPr>
          <p:cNvSpPr>
            <a:spLocks noGrp="1"/>
          </p:cNvSpPr>
          <p:nvPr>
            <p:ph type="title"/>
          </p:nvPr>
        </p:nvSpPr>
        <p:spPr/>
        <p:txBody>
          <a:bodyPr/>
          <a:lstStyle/>
          <a:p>
            <a:r>
              <a:rPr lang="en-US" altLang="zh-CN" dirty="0"/>
              <a:t>4.1</a:t>
            </a:r>
            <a:r>
              <a:rPr lang="zh-CN" altLang="en-US" dirty="0"/>
              <a:t>　机器学习方法</a:t>
            </a:r>
          </a:p>
        </p:txBody>
      </p:sp>
      <p:pic>
        <p:nvPicPr>
          <p:cNvPr id="5" name="图片占位符 4">
            <a:extLst>
              <a:ext uri="{FF2B5EF4-FFF2-40B4-BE49-F238E27FC236}">
                <a16:creationId xmlns:a16="http://schemas.microsoft.com/office/drawing/2014/main" id="{B4312635-B79A-9060-6495-7C826FF07EA8}"/>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45655" r="-45655"/>
          <a:stretch>
            <a:fillRect/>
          </a:stretch>
        </p:blipFill>
        <p:spPr>
          <a:prstGeom prst="rect">
            <a:avLst/>
          </a:prstGeom>
        </p:spPr>
      </p:pic>
    </p:spTree>
    <p:extLst>
      <p:ext uri="{BB962C8B-B14F-4D97-AF65-F5344CB8AC3E}">
        <p14:creationId xmlns:p14="http://schemas.microsoft.com/office/powerpoint/2010/main" val="241376625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EDE794-D12C-D67A-83CD-16BE6CD56A9B}"/>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07876A8A-C7D9-52A1-F3C5-3AE8ED14D892}"/>
              </a:ext>
            </a:extLst>
          </p:cNvPr>
          <p:cNvSpPr>
            <a:spLocks noGrp="1"/>
          </p:cNvSpPr>
          <p:nvPr>
            <p:ph type="title"/>
          </p:nvPr>
        </p:nvSpPr>
        <p:spPr/>
        <p:txBody>
          <a:bodyPr/>
          <a:lstStyle/>
          <a:p>
            <a:r>
              <a:rPr lang="en-US" altLang="zh-CN" dirty="0"/>
              <a:t>4.1</a:t>
            </a:r>
            <a:r>
              <a:rPr lang="zh-CN" altLang="en-US" dirty="0"/>
              <a:t>　机器学习方法</a:t>
            </a:r>
          </a:p>
        </p:txBody>
      </p:sp>
      <p:pic>
        <p:nvPicPr>
          <p:cNvPr id="5" name="图片占位符 4">
            <a:extLst>
              <a:ext uri="{FF2B5EF4-FFF2-40B4-BE49-F238E27FC236}">
                <a16:creationId xmlns:a16="http://schemas.microsoft.com/office/drawing/2014/main" id="{FE2AE069-79B9-551A-6EBE-3304669D1949}"/>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2102" r="-2102"/>
          <a:stretch>
            <a:fillRect/>
          </a:stretch>
        </p:blipFill>
        <p:spPr>
          <a:prstGeom prst="rect">
            <a:avLst/>
          </a:prstGeom>
        </p:spPr>
      </p:pic>
    </p:spTree>
    <p:extLst>
      <p:ext uri="{BB962C8B-B14F-4D97-AF65-F5344CB8AC3E}">
        <p14:creationId xmlns:p14="http://schemas.microsoft.com/office/powerpoint/2010/main" val="117655979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9D6DDE-606E-A050-EC65-B570DCA89BE2}"/>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F1937584-8DE3-915E-7FDA-5FB2ED516CE9}"/>
              </a:ext>
            </a:extLst>
          </p:cNvPr>
          <p:cNvSpPr>
            <a:spLocks noGrp="1"/>
          </p:cNvSpPr>
          <p:nvPr>
            <p:ph type="title"/>
          </p:nvPr>
        </p:nvSpPr>
        <p:spPr/>
        <p:txBody>
          <a:bodyPr/>
          <a:lstStyle/>
          <a:p>
            <a:r>
              <a:rPr lang="en-US" altLang="zh-CN" dirty="0"/>
              <a:t>4.1</a:t>
            </a:r>
            <a:r>
              <a:rPr lang="zh-CN" altLang="en-US" dirty="0"/>
              <a:t>　机器学习方法</a:t>
            </a:r>
          </a:p>
        </p:txBody>
      </p:sp>
      <p:pic>
        <p:nvPicPr>
          <p:cNvPr id="5" name="图片占位符 4">
            <a:extLst>
              <a:ext uri="{FF2B5EF4-FFF2-40B4-BE49-F238E27FC236}">
                <a16:creationId xmlns:a16="http://schemas.microsoft.com/office/drawing/2014/main" id="{02374A90-8D3B-C275-77C0-FA21A07550D6}"/>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9723" r="-9723"/>
          <a:stretch>
            <a:fillRect/>
          </a:stretch>
        </p:blipFill>
        <p:spPr>
          <a:prstGeom prst="rect">
            <a:avLst/>
          </a:prstGeom>
        </p:spPr>
      </p:pic>
    </p:spTree>
    <p:extLst>
      <p:ext uri="{BB962C8B-B14F-4D97-AF65-F5344CB8AC3E}">
        <p14:creationId xmlns:p14="http://schemas.microsoft.com/office/powerpoint/2010/main" val="84617497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5C6221-A068-393E-DAA2-419854BA656E}"/>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4346D5D0-1850-F88C-258E-905CD9625E20}"/>
              </a:ext>
            </a:extLst>
          </p:cNvPr>
          <p:cNvSpPr>
            <a:spLocks noGrp="1"/>
          </p:cNvSpPr>
          <p:nvPr>
            <p:ph type="title"/>
          </p:nvPr>
        </p:nvSpPr>
        <p:spPr/>
        <p:txBody>
          <a:bodyPr/>
          <a:lstStyle/>
          <a:p>
            <a:r>
              <a:rPr lang="en-US" altLang="zh-CN" dirty="0"/>
              <a:t>4.1</a:t>
            </a:r>
            <a:r>
              <a:rPr lang="zh-CN" altLang="en-US" dirty="0"/>
              <a:t>　机器学习方法</a:t>
            </a:r>
          </a:p>
        </p:txBody>
      </p:sp>
      <p:sp>
        <p:nvSpPr>
          <p:cNvPr id="5" name="文本占位符 4">
            <a:extLst>
              <a:ext uri="{FF2B5EF4-FFF2-40B4-BE49-F238E27FC236}">
                <a16:creationId xmlns:a16="http://schemas.microsoft.com/office/drawing/2014/main" id="{8F1BE401-5567-F780-8BF5-49802C3A7295}"/>
              </a:ext>
            </a:extLst>
          </p:cNvPr>
          <p:cNvSpPr>
            <a:spLocks noGrp="1"/>
          </p:cNvSpPr>
          <p:nvPr>
            <p:ph type="body" sz="quarter" idx="10"/>
          </p:nvPr>
        </p:nvSpPr>
        <p:spPr>
          <a:xfrm>
            <a:off x="316702" y="1180903"/>
            <a:ext cx="11558585" cy="5013039"/>
          </a:xfrm>
        </p:spPr>
        <p:txBody>
          <a:bodyPr/>
          <a:lstStyle/>
          <a:p>
            <a:r>
              <a:rPr lang="en-US" altLang="zh-CN" dirty="0"/>
              <a:t>4.1.2</a:t>
            </a:r>
            <a:r>
              <a:rPr lang="zh-CN" altLang="en-US" dirty="0"/>
              <a:t>　机器学习的经典算法</a:t>
            </a:r>
            <a:endParaRPr lang="en-US" altLang="zh-CN" dirty="0"/>
          </a:p>
          <a:p>
            <a:r>
              <a:rPr lang="zh-CN" altLang="en-US" dirty="0"/>
              <a:t>从学习方式看，机器学习算法可归为四类：监督学习类、非监督学习类、半监督学习类、强化学习类。目前应用最广的机器学习方式是监督学习和非监督学习。这两类学习方式在长期的发展中积累了很多著名的算法，这些算法在解决分类、聚类、回归和降维等问题时表现出强大的优势。</a:t>
            </a:r>
            <a:endParaRPr lang="en-US" altLang="zh-CN" dirty="0"/>
          </a:p>
          <a:p>
            <a:r>
              <a:rPr lang="en-US" altLang="zh-CN" dirty="0"/>
              <a:t>1.</a:t>
            </a:r>
            <a:r>
              <a:rPr lang="zh-CN" altLang="en-US" dirty="0"/>
              <a:t> 线性回归算法</a:t>
            </a:r>
            <a:endParaRPr lang="en-US" altLang="zh-CN" dirty="0"/>
          </a:p>
          <a:p>
            <a:r>
              <a:rPr lang="en-US" altLang="zh-CN" dirty="0"/>
              <a:t>2.</a:t>
            </a:r>
            <a:r>
              <a:rPr lang="zh-CN" altLang="en-US" dirty="0"/>
              <a:t> 决策树分类算法</a:t>
            </a:r>
            <a:endParaRPr lang="en-US" altLang="zh-CN" dirty="0"/>
          </a:p>
          <a:p>
            <a:r>
              <a:rPr lang="en-US" altLang="zh-CN" dirty="0"/>
              <a:t>3.</a:t>
            </a:r>
            <a:r>
              <a:rPr lang="zh-CN" altLang="en-US" dirty="0"/>
              <a:t> </a:t>
            </a:r>
            <a:r>
              <a:rPr lang="en-US" altLang="zh-CN" dirty="0"/>
              <a:t>k</a:t>
            </a:r>
            <a:r>
              <a:rPr lang="zh-CN" altLang="en-US" dirty="0"/>
              <a:t>均值聚类算法</a:t>
            </a:r>
            <a:endParaRPr lang="en-US" altLang="zh-CN" dirty="0"/>
          </a:p>
          <a:p>
            <a:r>
              <a:rPr lang="en-US" altLang="zh-CN" dirty="0"/>
              <a:t>4. </a:t>
            </a:r>
            <a:r>
              <a:rPr lang="zh-CN" altLang="en-US" dirty="0"/>
              <a:t>主成分分析降维算法</a:t>
            </a:r>
          </a:p>
        </p:txBody>
      </p:sp>
    </p:spTree>
    <p:extLst>
      <p:ext uri="{BB962C8B-B14F-4D97-AF65-F5344CB8AC3E}">
        <p14:creationId xmlns:p14="http://schemas.microsoft.com/office/powerpoint/2010/main" val="32888592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0A851-4A52-8733-561B-87305A434CE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ADD236EB-E414-50E6-DD3A-833DD9A37ECC}"/>
              </a:ext>
            </a:extLst>
          </p:cNvPr>
          <p:cNvSpPr>
            <a:spLocks noGrp="1"/>
          </p:cNvSpPr>
          <p:nvPr>
            <p:ph type="title"/>
          </p:nvPr>
        </p:nvSpPr>
        <p:spPr/>
        <p:txBody>
          <a:bodyPr/>
          <a:lstStyle/>
          <a:p>
            <a:r>
              <a:rPr lang="en-US" altLang="zh-CN" dirty="0"/>
              <a:t>4.1</a:t>
            </a:r>
            <a:r>
              <a:rPr lang="zh-CN" altLang="en-US" dirty="0"/>
              <a:t>　机器学习方法</a:t>
            </a:r>
          </a:p>
        </p:txBody>
      </p:sp>
      <p:pic>
        <p:nvPicPr>
          <p:cNvPr id="6" name="图片占位符 5">
            <a:extLst>
              <a:ext uri="{FF2B5EF4-FFF2-40B4-BE49-F238E27FC236}">
                <a16:creationId xmlns:a16="http://schemas.microsoft.com/office/drawing/2014/main" id="{25A6CEEB-F7D8-5B31-A016-ED13952C7E2F}"/>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25091" r="-25091"/>
          <a:stretch>
            <a:fillRect/>
          </a:stretch>
        </p:blipFill>
        <p:spPr>
          <a:prstGeom prst="rect">
            <a:avLst/>
          </a:prstGeom>
        </p:spPr>
      </p:pic>
    </p:spTree>
    <p:extLst>
      <p:ext uri="{BB962C8B-B14F-4D97-AF65-F5344CB8AC3E}">
        <p14:creationId xmlns:p14="http://schemas.microsoft.com/office/powerpoint/2010/main" val="260773179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51A86C-0F39-CA2C-AE35-8DD71F40B71E}"/>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B67D358-5B7B-4B98-F3A4-65CB92381FC0}"/>
              </a:ext>
            </a:extLst>
          </p:cNvPr>
          <p:cNvSpPr>
            <a:spLocks noGrp="1"/>
          </p:cNvSpPr>
          <p:nvPr>
            <p:ph type="title"/>
          </p:nvPr>
        </p:nvSpPr>
        <p:spPr/>
        <p:txBody>
          <a:bodyPr/>
          <a:lstStyle/>
          <a:p>
            <a:r>
              <a:rPr lang="en-US" altLang="zh-CN" dirty="0"/>
              <a:t>4.1</a:t>
            </a:r>
            <a:r>
              <a:rPr lang="zh-CN" altLang="en-US" dirty="0"/>
              <a:t>　机器学习方法</a:t>
            </a:r>
          </a:p>
        </p:txBody>
      </p:sp>
      <p:pic>
        <p:nvPicPr>
          <p:cNvPr id="5" name="图片占位符 4">
            <a:extLst>
              <a:ext uri="{FF2B5EF4-FFF2-40B4-BE49-F238E27FC236}">
                <a16:creationId xmlns:a16="http://schemas.microsoft.com/office/drawing/2014/main" id="{F637355E-7F7C-64EB-BAE2-BA73BD1C2702}"/>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21107" r="-21107"/>
          <a:stretch>
            <a:fillRect/>
          </a:stretch>
        </p:blipFill>
        <p:spPr>
          <a:prstGeom prst="rect">
            <a:avLst/>
          </a:prstGeom>
        </p:spPr>
      </p:pic>
    </p:spTree>
    <p:extLst>
      <p:ext uri="{BB962C8B-B14F-4D97-AF65-F5344CB8AC3E}">
        <p14:creationId xmlns:p14="http://schemas.microsoft.com/office/powerpoint/2010/main" val="20622972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7DB03C-EF58-65A6-30C7-6B882B98F394}"/>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80B16D59-F892-6871-D2F3-839FFC25DE13}"/>
              </a:ext>
            </a:extLst>
          </p:cNvPr>
          <p:cNvSpPr>
            <a:spLocks noGrp="1"/>
          </p:cNvSpPr>
          <p:nvPr>
            <p:ph type="title"/>
          </p:nvPr>
        </p:nvSpPr>
        <p:spPr/>
        <p:txBody>
          <a:bodyPr/>
          <a:lstStyle/>
          <a:p>
            <a:r>
              <a:rPr lang="en-US" altLang="zh-CN" dirty="0"/>
              <a:t>4.2</a:t>
            </a:r>
            <a:r>
              <a:rPr lang="zh-CN" altLang="en-US" dirty="0"/>
              <a:t>　知识工程方法　 </a:t>
            </a:r>
          </a:p>
        </p:txBody>
      </p:sp>
      <p:sp>
        <p:nvSpPr>
          <p:cNvPr id="5" name="文本占位符 4">
            <a:extLst>
              <a:ext uri="{FF2B5EF4-FFF2-40B4-BE49-F238E27FC236}">
                <a16:creationId xmlns:a16="http://schemas.microsoft.com/office/drawing/2014/main" id="{C03E6D14-3F0F-5887-8F84-BE32F0CBC657}"/>
              </a:ext>
            </a:extLst>
          </p:cNvPr>
          <p:cNvSpPr>
            <a:spLocks noGrp="1"/>
          </p:cNvSpPr>
          <p:nvPr>
            <p:ph type="body" sz="quarter" idx="10"/>
          </p:nvPr>
        </p:nvSpPr>
        <p:spPr>
          <a:xfrm>
            <a:off x="316702" y="903905"/>
            <a:ext cx="11558585" cy="5567037"/>
          </a:xfrm>
        </p:spPr>
        <p:txBody>
          <a:bodyPr/>
          <a:lstStyle/>
          <a:p>
            <a:r>
              <a:rPr lang="en-US" altLang="zh-CN" dirty="0"/>
              <a:t>4.2.1</a:t>
            </a:r>
            <a:r>
              <a:rPr lang="zh-CN" altLang="en-US" dirty="0"/>
              <a:t>　知识表示</a:t>
            </a:r>
            <a:endParaRPr lang="en-US" altLang="zh-CN" dirty="0"/>
          </a:p>
          <a:p>
            <a:r>
              <a:rPr lang="zh-CN" altLang="en-US" dirty="0"/>
              <a:t>人类在交流、分享、记录、处理和应用各种知识的过程中，发明了丰富的表达方法，例如语言文字、图片、数学公式、物理定律、化学式等。但若利用计算机对知识进行处理，就需要寻找计算机易于处理的方法和技术，实现对知识的形式化描述和表示，这类方法和技术称为知识表示。</a:t>
            </a:r>
          </a:p>
          <a:p>
            <a:r>
              <a:rPr lang="zh-CN" altLang="en-US" dirty="0"/>
              <a:t>知识表示研究可行的、有效的、通用的原则和方法，以使知识表示形式化，从而方便计算机进行存储和处理。经过几十年的研究摸索，人们提出很多种知识的形式化表示方法，例如，一阶谓词逻辑表示法、语义网络法、产生式规则、特征向量表示法、框架表示法、与或图法、过程表示法、黑板结构、</a:t>
            </a:r>
            <a:r>
              <a:rPr lang="en-US" altLang="zh-CN" dirty="0"/>
              <a:t>Petri</a:t>
            </a:r>
            <a:r>
              <a:rPr lang="zh-CN" altLang="en-US" dirty="0"/>
              <a:t>网络法、神经网络等。下面介绍几种常用的知识表示方法。</a:t>
            </a:r>
          </a:p>
        </p:txBody>
      </p:sp>
    </p:spTree>
    <p:extLst>
      <p:ext uri="{BB962C8B-B14F-4D97-AF65-F5344CB8AC3E}">
        <p14:creationId xmlns:p14="http://schemas.microsoft.com/office/powerpoint/2010/main" val="24598615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E5290B-E649-3E8D-A03C-DF43B8D29E9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1EA18AA-BE77-0192-B469-D5A5884284FD}"/>
              </a:ext>
            </a:extLst>
          </p:cNvPr>
          <p:cNvSpPr>
            <a:spLocks noGrp="1"/>
          </p:cNvSpPr>
          <p:nvPr>
            <p:ph type="body" sz="quarter" idx="13"/>
          </p:nvPr>
        </p:nvSpPr>
        <p:spPr>
          <a:xfrm>
            <a:off x="316706" y="2502948"/>
            <a:ext cx="4958680" cy="2243050"/>
          </a:xfrm>
        </p:spPr>
        <p:txBody>
          <a:bodyPr/>
          <a:lstStyle/>
          <a:p>
            <a:r>
              <a:rPr lang="en-US" altLang="zh-CN" dirty="0"/>
              <a:t>4.2.1</a:t>
            </a:r>
            <a:r>
              <a:rPr lang="zh-CN" altLang="en-US" dirty="0"/>
              <a:t>　知识表示</a:t>
            </a:r>
            <a:endParaRPr lang="en-US" altLang="zh-CN" dirty="0"/>
          </a:p>
          <a:p>
            <a:r>
              <a:rPr lang="en-US" altLang="zh-CN" dirty="0"/>
              <a:t>1.</a:t>
            </a:r>
            <a:r>
              <a:rPr lang="zh-CN" altLang="en-US" dirty="0"/>
              <a:t> 一阶谓词逻辑表示法</a:t>
            </a:r>
            <a:endParaRPr lang="en-US" altLang="zh-CN" dirty="0"/>
          </a:p>
          <a:p>
            <a:r>
              <a:rPr lang="en-US" altLang="zh-CN" dirty="0"/>
              <a:t>2.</a:t>
            </a:r>
            <a:r>
              <a:rPr lang="zh-CN" altLang="en-US" dirty="0"/>
              <a:t> 产生式规则表示法</a:t>
            </a:r>
            <a:endParaRPr lang="en-US" altLang="zh-CN" dirty="0"/>
          </a:p>
          <a:p>
            <a:r>
              <a:rPr lang="en-US" altLang="zh-CN" dirty="0"/>
              <a:t>3.</a:t>
            </a:r>
            <a:r>
              <a:rPr lang="zh-CN" altLang="en-US" dirty="0"/>
              <a:t> 语义网络表示法</a:t>
            </a:r>
          </a:p>
        </p:txBody>
      </p:sp>
      <p:sp>
        <p:nvSpPr>
          <p:cNvPr id="4" name="标题 3">
            <a:extLst>
              <a:ext uri="{FF2B5EF4-FFF2-40B4-BE49-F238E27FC236}">
                <a16:creationId xmlns:a16="http://schemas.microsoft.com/office/drawing/2014/main" id="{1178C210-E11E-CE3F-A8F0-97E72DCB6150}"/>
              </a:ext>
            </a:extLst>
          </p:cNvPr>
          <p:cNvSpPr>
            <a:spLocks noGrp="1"/>
          </p:cNvSpPr>
          <p:nvPr>
            <p:ph type="title"/>
          </p:nvPr>
        </p:nvSpPr>
        <p:spPr>
          <a:xfrm>
            <a:off x="876300" y="171554"/>
            <a:ext cx="10998993" cy="480131"/>
          </a:xfrm>
        </p:spPr>
        <p:txBody>
          <a:bodyPr/>
          <a:lstStyle/>
          <a:p>
            <a:r>
              <a:rPr lang="en-US" altLang="zh-CN" dirty="0"/>
              <a:t>4.2</a:t>
            </a:r>
            <a:r>
              <a:rPr lang="zh-CN" altLang="en-US" dirty="0"/>
              <a:t>　知识工程方法　 </a:t>
            </a:r>
          </a:p>
        </p:txBody>
      </p:sp>
      <p:pic>
        <p:nvPicPr>
          <p:cNvPr id="6" name="图片占位符 5">
            <a:extLst>
              <a:ext uri="{FF2B5EF4-FFF2-40B4-BE49-F238E27FC236}">
                <a16:creationId xmlns:a16="http://schemas.microsoft.com/office/drawing/2014/main" id="{7C2D46B6-2ED4-C35B-6BF0-D0E038CF3C50}"/>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96148" b="-96148"/>
          <a:stretch>
            <a:fillRect/>
          </a:stretch>
        </p:blipFill>
        <p:spPr>
          <a:xfrm>
            <a:off x="5363307" y="665529"/>
            <a:ext cx="6511985" cy="6020917"/>
          </a:xfrm>
        </p:spPr>
      </p:pic>
    </p:spTree>
    <p:extLst>
      <p:ext uri="{BB962C8B-B14F-4D97-AF65-F5344CB8AC3E}">
        <p14:creationId xmlns:p14="http://schemas.microsoft.com/office/powerpoint/2010/main" val="34019972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B0F05-597B-2B02-D390-315AB502A58D}"/>
            </a:ext>
          </a:extLst>
        </p:cNvPr>
        <p:cNvGrpSpPr/>
        <p:nvPr/>
      </p:nvGrpSpPr>
      <p:grpSpPr>
        <a:xfrm>
          <a:off x="0" y="0"/>
          <a:ext cx="0" cy="0"/>
          <a:chOff x="0" y="0"/>
          <a:chExt cx="0" cy="0"/>
        </a:xfrm>
      </p:grpSpPr>
      <p:sp>
        <p:nvSpPr>
          <p:cNvPr id="10" name="文本占位符 9">
            <a:extLst>
              <a:ext uri="{FF2B5EF4-FFF2-40B4-BE49-F238E27FC236}">
                <a16:creationId xmlns:a16="http://schemas.microsoft.com/office/drawing/2014/main" id="{DD7128B1-AF01-F0BB-1E30-E22EBD5E436F}"/>
              </a:ext>
            </a:extLst>
          </p:cNvPr>
          <p:cNvSpPr>
            <a:spLocks noGrp="1"/>
          </p:cNvSpPr>
          <p:nvPr>
            <p:ph type="body" sz="quarter" idx="15"/>
          </p:nvPr>
        </p:nvSpPr>
        <p:spPr/>
        <p:txBody>
          <a:bodyPr/>
          <a:lstStyle/>
          <a:p>
            <a:r>
              <a:rPr lang="zh-CN" altLang="en-US" dirty="0"/>
              <a:t>第 </a:t>
            </a:r>
            <a:r>
              <a:rPr lang="en-US" altLang="zh-CN" dirty="0"/>
              <a:t>1 </a:t>
            </a:r>
            <a:r>
              <a:rPr lang="zh-CN" altLang="en-US" dirty="0"/>
              <a:t>章</a:t>
            </a:r>
          </a:p>
        </p:txBody>
      </p:sp>
      <p:sp>
        <p:nvSpPr>
          <p:cNvPr id="11" name="文本占位符 10">
            <a:extLst>
              <a:ext uri="{FF2B5EF4-FFF2-40B4-BE49-F238E27FC236}">
                <a16:creationId xmlns:a16="http://schemas.microsoft.com/office/drawing/2014/main" id="{5F43ED00-1C7A-CF6E-3F32-B2082A0BFF10}"/>
              </a:ext>
            </a:extLst>
          </p:cNvPr>
          <p:cNvSpPr>
            <a:spLocks noGrp="1"/>
          </p:cNvSpPr>
          <p:nvPr>
            <p:ph type="body" sz="quarter" idx="16"/>
          </p:nvPr>
        </p:nvSpPr>
        <p:spPr/>
        <p:txBody>
          <a:bodyPr/>
          <a:lstStyle/>
          <a:p>
            <a:r>
              <a:rPr lang="zh-CN" altLang="en-US" dirty="0"/>
              <a:t>科学与技术发展的普适规律</a:t>
            </a:r>
          </a:p>
        </p:txBody>
      </p:sp>
    </p:spTree>
    <p:extLst>
      <p:ext uri="{BB962C8B-B14F-4D97-AF65-F5344CB8AC3E}">
        <p14:creationId xmlns:p14="http://schemas.microsoft.com/office/powerpoint/2010/main" val="204775344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3808BA-CF75-3A6A-882D-225C10DE2EBC}"/>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3257754F-73EE-C494-2E9C-BF18C9DF9DE3}"/>
              </a:ext>
            </a:extLst>
          </p:cNvPr>
          <p:cNvSpPr>
            <a:spLocks noGrp="1"/>
          </p:cNvSpPr>
          <p:nvPr>
            <p:ph type="title"/>
          </p:nvPr>
        </p:nvSpPr>
        <p:spPr/>
        <p:txBody>
          <a:bodyPr/>
          <a:lstStyle/>
          <a:p>
            <a:r>
              <a:rPr lang="en-US" altLang="zh-CN" dirty="0"/>
              <a:t>4.2</a:t>
            </a:r>
            <a:r>
              <a:rPr lang="zh-CN" altLang="en-US" dirty="0"/>
              <a:t>　知识工程方法　 </a:t>
            </a:r>
          </a:p>
        </p:txBody>
      </p:sp>
      <p:pic>
        <p:nvPicPr>
          <p:cNvPr id="9" name="图片占位符 8">
            <a:extLst>
              <a:ext uri="{FF2B5EF4-FFF2-40B4-BE49-F238E27FC236}">
                <a16:creationId xmlns:a16="http://schemas.microsoft.com/office/drawing/2014/main" id="{8EB3C442-93CB-30FE-020E-E816F8967146}"/>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24576" r="-24576"/>
          <a:stretch>
            <a:fillRect/>
          </a:stretch>
        </p:blipFill>
        <p:spPr>
          <a:prstGeom prst="rect">
            <a:avLst/>
          </a:prstGeom>
        </p:spPr>
      </p:pic>
    </p:spTree>
    <p:extLst>
      <p:ext uri="{BB962C8B-B14F-4D97-AF65-F5344CB8AC3E}">
        <p14:creationId xmlns:p14="http://schemas.microsoft.com/office/powerpoint/2010/main" val="275563670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74339B-A9E9-8E0D-FAA8-32680FD7B8B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1BA4064-0F9E-259D-0826-89399227BC93}"/>
              </a:ext>
            </a:extLst>
          </p:cNvPr>
          <p:cNvSpPr>
            <a:spLocks noGrp="1"/>
          </p:cNvSpPr>
          <p:nvPr>
            <p:ph type="body" sz="quarter" idx="13"/>
          </p:nvPr>
        </p:nvSpPr>
        <p:spPr>
          <a:xfrm>
            <a:off x="316706" y="2779947"/>
            <a:ext cx="4958680" cy="1689052"/>
          </a:xfrm>
        </p:spPr>
        <p:txBody>
          <a:bodyPr/>
          <a:lstStyle/>
          <a:p>
            <a:r>
              <a:rPr lang="en-US" altLang="zh-CN" dirty="0"/>
              <a:t>4.2.2</a:t>
            </a:r>
            <a:r>
              <a:rPr lang="zh-CN" altLang="en-US" dirty="0"/>
              <a:t>　知识推理</a:t>
            </a:r>
            <a:endParaRPr lang="en-US" altLang="zh-CN" dirty="0"/>
          </a:p>
          <a:p>
            <a:r>
              <a:rPr lang="en-US" altLang="zh-CN" dirty="0"/>
              <a:t>1. </a:t>
            </a:r>
            <a:r>
              <a:rPr lang="zh-CN" altLang="en-US" dirty="0"/>
              <a:t>知识推理系统</a:t>
            </a:r>
            <a:endParaRPr lang="en-US" altLang="zh-CN" dirty="0"/>
          </a:p>
          <a:p>
            <a:r>
              <a:rPr lang="en-US" altLang="zh-CN" dirty="0"/>
              <a:t>2. </a:t>
            </a:r>
            <a:r>
              <a:rPr lang="zh-CN" altLang="en-US" dirty="0"/>
              <a:t>知识推理过程</a:t>
            </a:r>
            <a:endParaRPr lang="en-US" altLang="zh-CN" dirty="0"/>
          </a:p>
        </p:txBody>
      </p:sp>
      <p:sp>
        <p:nvSpPr>
          <p:cNvPr id="4" name="标题 3">
            <a:extLst>
              <a:ext uri="{FF2B5EF4-FFF2-40B4-BE49-F238E27FC236}">
                <a16:creationId xmlns:a16="http://schemas.microsoft.com/office/drawing/2014/main" id="{B4007886-E74B-24E8-22FC-7617CBD540A7}"/>
              </a:ext>
            </a:extLst>
          </p:cNvPr>
          <p:cNvSpPr>
            <a:spLocks noGrp="1"/>
          </p:cNvSpPr>
          <p:nvPr>
            <p:ph type="title"/>
          </p:nvPr>
        </p:nvSpPr>
        <p:spPr>
          <a:xfrm>
            <a:off x="876300" y="171554"/>
            <a:ext cx="10998993" cy="480131"/>
          </a:xfrm>
        </p:spPr>
        <p:txBody>
          <a:bodyPr/>
          <a:lstStyle/>
          <a:p>
            <a:r>
              <a:rPr lang="en-US" altLang="zh-CN" dirty="0"/>
              <a:t>4.2</a:t>
            </a:r>
            <a:r>
              <a:rPr lang="zh-CN" altLang="en-US" dirty="0"/>
              <a:t>　知识工程方法　 </a:t>
            </a:r>
          </a:p>
        </p:txBody>
      </p:sp>
      <p:pic>
        <p:nvPicPr>
          <p:cNvPr id="11" name="图片占位符 10">
            <a:extLst>
              <a:ext uri="{FF2B5EF4-FFF2-40B4-BE49-F238E27FC236}">
                <a16:creationId xmlns:a16="http://schemas.microsoft.com/office/drawing/2014/main" id="{09EB8FE6-55D8-E599-ACC7-E4D4151C2DB9}"/>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20011" b="-20011"/>
          <a:stretch>
            <a:fillRect/>
          </a:stretch>
        </p:blipFill>
        <p:spPr>
          <a:prstGeom prst="rect">
            <a:avLst/>
          </a:prstGeom>
        </p:spPr>
      </p:pic>
    </p:spTree>
    <p:extLst>
      <p:ext uri="{BB962C8B-B14F-4D97-AF65-F5344CB8AC3E}">
        <p14:creationId xmlns:p14="http://schemas.microsoft.com/office/powerpoint/2010/main" val="110246025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A86A49-D8AE-B2EF-C2C6-C2869282479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6A55622-31B1-5FAA-C5D7-6B881C44F8B2}"/>
              </a:ext>
            </a:extLst>
          </p:cNvPr>
          <p:cNvSpPr>
            <a:spLocks noGrp="1"/>
          </p:cNvSpPr>
          <p:nvPr>
            <p:ph type="body" sz="quarter" idx="13"/>
          </p:nvPr>
        </p:nvSpPr>
        <p:spPr>
          <a:xfrm>
            <a:off x="316706" y="2502948"/>
            <a:ext cx="4958680" cy="2243050"/>
          </a:xfrm>
        </p:spPr>
        <p:txBody>
          <a:bodyPr/>
          <a:lstStyle/>
          <a:p>
            <a:r>
              <a:rPr lang="en-US" altLang="zh-CN" dirty="0"/>
              <a:t>4.2.3</a:t>
            </a:r>
            <a:r>
              <a:rPr lang="zh-CN" altLang="en-US" dirty="0"/>
              <a:t>　状态空间搜索策略</a:t>
            </a:r>
            <a:endParaRPr lang="en-US" altLang="zh-CN" dirty="0"/>
          </a:p>
          <a:p>
            <a:r>
              <a:rPr lang="en-US" altLang="zh-CN" dirty="0"/>
              <a:t>1. </a:t>
            </a:r>
            <a:r>
              <a:rPr lang="zh-CN" altLang="en-US" dirty="0"/>
              <a:t>何谓状态空间搜索</a:t>
            </a:r>
            <a:endParaRPr lang="en-US" altLang="zh-CN" dirty="0"/>
          </a:p>
          <a:p>
            <a:r>
              <a:rPr lang="en-US" altLang="zh-CN" dirty="0"/>
              <a:t>2. </a:t>
            </a:r>
            <a:r>
              <a:rPr lang="zh-CN" altLang="en-US" dirty="0"/>
              <a:t>盲目搜索策略</a:t>
            </a:r>
            <a:endParaRPr lang="en-US" altLang="zh-CN" dirty="0"/>
          </a:p>
          <a:p>
            <a:r>
              <a:rPr lang="en-US" altLang="zh-CN" dirty="0"/>
              <a:t>3. </a:t>
            </a:r>
            <a:r>
              <a:rPr lang="zh-CN" altLang="en-US" dirty="0"/>
              <a:t>启发式搜索策略</a:t>
            </a:r>
            <a:endParaRPr lang="en-US" altLang="zh-CN" dirty="0"/>
          </a:p>
        </p:txBody>
      </p:sp>
      <p:sp>
        <p:nvSpPr>
          <p:cNvPr id="4" name="标题 3">
            <a:extLst>
              <a:ext uri="{FF2B5EF4-FFF2-40B4-BE49-F238E27FC236}">
                <a16:creationId xmlns:a16="http://schemas.microsoft.com/office/drawing/2014/main" id="{936CDA5E-A140-21D5-091B-E5420BA1D94A}"/>
              </a:ext>
            </a:extLst>
          </p:cNvPr>
          <p:cNvSpPr>
            <a:spLocks noGrp="1"/>
          </p:cNvSpPr>
          <p:nvPr>
            <p:ph type="title"/>
          </p:nvPr>
        </p:nvSpPr>
        <p:spPr/>
        <p:txBody>
          <a:bodyPr/>
          <a:lstStyle/>
          <a:p>
            <a:r>
              <a:rPr lang="en-US" altLang="zh-CN" dirty="0"/>
              <a:t>4.2</a:t>
            </a:r>
            <a:r>
              <a:rPr lang="zh-CN" altLang="en-US" dirty="0"/>
              <a:t>　知识工程方法　 </a:t>
            </a:r>
          </a:p>
        </p:txBody>
      </p:sp>
      <p:pic>
        <p:nvPicPr>
          <p:cNvPr id="13" name="图片占位符 12">
            <a:extLst>
              <a:ext uri="{FF2B5EF4-FFF2-40B4-BE49-F238E27FC236}">
                <a16:creationId xmlns:a16="http://schemas.microsoft.com/office/drawing/2014/main" id="{CDEF9327-E183-87BA-2B83-F76A9B633CE9}"/>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1413" b="-1413"/>
          <a:stretch>
            <a:fillRect/>
          </a:stretch>
        </p:blipFill>
        <p:spPr>
          <a:prstGeom prst="rect">
            <a:avLst/>
          </a:prstGeom>
        </p:spPr>
      </p:pic>
    </p:spTree>
    <p:extLst>
      <p:ext uri="{BB962C8B-B14F-4D97-AF65-F5344CB8AC3E}">
        <p14:creationId xmlns:p14="http://schemas.microsoft.com/office/powerpoint/2010/main" val="10212343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7B4792-CA51-FD57-9CB3-89564AEC7C1A}"/>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4403DEE-07F2-E0CC-F2DA-067591AB73AC}"/>
              </a:ext>
            </a:extLst>
          </p:cNvPr>
          <p:cNvSpPr>
            <a:spLocks noGrp="1"/>
          </p:cNvSpPr>
          <p:nvPr>
            <p:ph type="title"/>
          </p:nvPr>
        </p:nvSpPr>
        <p:spPr/>
        <p:txBody>
          <a:bodyPr/>
          <a:lstStyle/>
          <a:p>
            <a:r>
              <a:rPr lang="en-US" altLang="zh-CN" dirty="0"/>
              <a:t>4.2</a:t>
            </a:r>
            <a:r>
              <a:rPr lang="zh-CN" altLang="en-US" dirty="0"/>
              <a:t>　知识工程方法　 </a:t>
            </a:r>
          </a:p>
        </p:txBody>
      </p:sp>
      <p:sp>
        <p:nvSpPr>
          <p:cNvPr id="5" name="文本占位符 4">
            <a:extLst>
              <a:ext uri="{FF2B5EF4-FFF2-40B4-BE49-F238E27FC236}">
                <a16:creationId xmlns:a16="http://schemas.microsoft.com/office/drawing/2014/main" id="{48DDB8B6-E5D5-F9E6-8DC7-EBA68F3C2786}"/>
              </a:ext>
            </a:extLst>
          </p:cNvPr>
          <p:cNvSpPr>
            <a:spLocks noGrp="1"/>
          </p:cNvSpPr>
          <p:nvPr>
            <p:ph type="body" sz="quarter" idx="10"/>
          </p:nvPr>
        </p:nvSpPr>
        <p:spPr>
          <a:xfrm>
            <a:off x="316702" y="903902"/>
            <a:ext cx="11558585" cy="5567037"/>
          </a:xfrm>
        </p:spPr>
        <p:txBody>
          <a:bodyPr/>
          <a:lstStyle/>
          <a:p>
            <a:r>
              <a:rPr lang="en-US" altLang="zh-CN" dirty="0"/>
              <a:t>4.2.4</a:t>
            </a:r>
            <a:r>
              <a:rPr lang="zh-CN" altLang="en-US" dirty="0"/>
              <a:t>　知识图谱</a:t>
            </a:r>
            <a:endParaRPr lang="en-US" altLang="zh-CN" dirty="0"/>
          </a:p>
          <a:p>
            <a:r>
              <a:rPr lang="zh-CN" altLang="en-US" dirty="0"/>
              <a:t>互联网的发展带来网络数据内容的爆炸式增长，给人们有效获取信息和知识提出了挑战。</a:t>
            </a:r>
          </a:p>
          <a:p>
            <a:r>
              <a:rPr lang="en-US" altLang="zh-CN" dirty="0"/>
              <a:t>2012</a:t>
            </a:r>
            <a:r>
              <a:rPr lang="zh-CN" altLang="en-US" dirty="0"/>
              <a:t>年</a:t>
            </a:r>
            <a:r>
              <a:rPr lang="en-US" altLang="zh-CN" dirty="0"/>
              <a:t>5</a:t>
            </a:r>
            <a:r>
              <a:rPr lang="zh-CN" altLang="en-US" dirty="0"/>
              <a:t>月</a:t>
            </a:r>
            <a:r>
              <a:rPr lang="en-US" altLang="zh-CN" dirty="0"/>
              <a:t>17</a:t>
            </a:r>
            <a:r>
              <a:rPr lang="zh-CN" altLang="en-US" dirty="0"/>
              <a:t>日，谷歌正式提出知识图谱，其初衷是为了提高搜索引擎的能力，改善用户的搜索质量和搜索体验。随着人工智能技术的发展和应用，知识图谱以其强大的语义处理能力和开放组织能力，被广泛应用于智能搜索、智能问答、个性化推荐、内容分发等领域，为互联网时代的知识化组织和智能应用奠定了基础。</a:t>
            </a:r>
            <a:endParaRPr lang="en-US" altLang="zh-CN" dirty="0"/>
          </a:p>
          <a:p>
            <a:r>
              <a:rPr lang="en-US" altLang="zh-CN" dirty="0"/>
              <a:t>1. </a:t>
            </a:r>
            <a:r>
              <a:rPr lang="zh-CN" altLang="en-US" dirty="0"/>
              <a:t>何谓知识图谱</a:t>
            </a:r>
            <a:endParaRPr lang="en-US" altLang="zh-CN" dirty="0"/>
          </a:p>
          <a:p>
            <a:r>
              <a:rPr lang="en-US" altLang="zh-CN" dirty="0"/>
              <a:t>2. </a:t>
            </a:r>
            <a:r>
              <a:rPr lang="zh-CN" altLang="en-US" dirty="0"/>
              <a:t>知识图谱的基本概念</a:t>
            </a:r>
            <a:endParaRPr lang="en-US" altLang="zh-CN" dirty="0"/>
          </a:p>
          <a:p>
            <a:r>
              <a:rPr lang="en-US" altLang="zh-CN" dirty="0"/>
              <a:t>3. </a:t>
            </a:r>
            <a:r>
              <a:rPr lang="zh-CN" altLang="en-US" dirty="0"/>
              <a:t>构建知识图谱的关键技术</a:t>
            </a:r>
            <a:endParaRPr lang="en-US" altLang="zh-CN" dirty="0"/>
          </a:p>
        </p:txBody>
      </p:sp>
    </p:spTree>
    <p:extLst>
      <p:ext uri="{BB962C8B-B14F-4D97-AF65-F5344CB8AC3E}">
        <p14:creationId xmlns:p14="http://schemas.microsoft.com/office/powerpoint/2010/main" val="17479178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423B41-FC5B-1FFF-80BB-CB8F2375DE4D}"/>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CDB84DC-9AAD-750F-4AB9-DBEF31540703}"/>
              </a:ext>
            </a:extLst>
          </p:cNvPr>
          <p:cNvSpPr>
            <a:spLocks noGrp="1"/>
          </p:cNvSpPr>
          <p:nvPr>
            <p:ph type="title"/>
          </p:nvPr>
        </p:nvSpPr>
        <p:spPr/>
        <p:txBody>
          <a:bodyPr/>
          <a:lstStyle/>
          <a:p>
            <a:r>
              <a:rPr lang="en-US" altLang="zh-CN" dirty="0"/>
              <a:t>4.3</a:t>
            </a:r>
            <a:r>
              <a:rPr lang="zh-CN" altLang="en-US" dirty="0"/>
              <a:t>　自然语言处理方法</a:t>
            </a:r>
          </a:p>
        </p:txBody>
      </p:sp>
      <p:sp>
        <p:nvSpPr>
          <p:cNvPr id="5" name="文本占位符 4">
            <a:extLst>
              <a:ext uri="{FF2B5EF4-FFF2-40B4-BE49-F238E27FC236}">
                <a16:creationId xmlns:a16="http://schemas.microsoft.com/office/drawing/2014/main" id="{72656D21-5071-DC49-B36A-1CA1767F2284}"/>
              </a:ext>
            </a:extLst>
          </p:cNvPr>
          <p:cNvSpPr>
            <a:spLocks noGrp="1"/>
          </p:cNvSpPr>
          <p:nvPr>
            <p:ph type="body" sz="quarter" idx="10"/>
          </p:nvPr>
        </p:nvSpPr>
        <p:spPr>
          <a:xfrm>
            <a:off x="316702" y="2565896"/>
            <a:ext cx="11558585" cy="2243050"/>
          </a:xfrm>
        </p:spPr>
        <p:txBody>
          <a:bodyPr/>
          <a:lstStyle/>
          <a:p>
            <a:r>
              <a:rPr lang="en-US" altLang="zh-CN" dirty="0"/>
              <a:t>4.3.1</a:t>
            </a:r>
            <a:r>
              <a:rPr lang="zh-CN" altLang="en-US" dirty="0"/>
              <a:t>　自然语言处理的方法体系</a:t>
            </a:r>
            <a:endParaRPr lang="en-US" altLang="zh-CN" dirty="0"/>
          </a:p>
          <a:p>
            <a:r>
              <a:rPr lang="en-US" altLang="zh-CN" dirty="0"/>
              <a:t>1. </a:t>
            </a:r>
            <a:r>
              <a:rPr lang="zh-CN" altLang="en-US" dirty="0"/>
              <a:t>基于规则的方法</a:t>
            </a:r>
            <a:endParaRPr lang="en-US" altLang="zh-CN" dirty="0"/>
          </a:p>
          <a:p>
            <a:r>
              <a:rPr lang="en-US" altLang="zh-CN" dirty="0"/>
              <a:t>2. </a:t>
            </a:r>
            <a:r>
              <a:rPr lang="zh-CN" altLang="en-US" dirty="0"/>
              <a:t>统计学习方法</a:t>
            </a:r>
            <a:endParaRPr lang="en-US" altLang="zh-CN" dirty="0"/>
          </a:p>
          <a:p>
            <a:r>
              <a:rPr lang="en-US" altLang="zh-CN" dirty="0"/>
              <a:t>3. </a:t>
            </a:r>
            <a:r>
              <a:rPr lang="zh-CN" altLang="en-US" dirty="0"/>
              <a:t>深度学习方法</a:t>
            </a:r>
            <a:endParaRPr lang="en-US" altLang="zh-CN" dirty="0"/>
          </a:p>
        </p:txBody>
      </p:sp>
    </p:spTree>
    <p:extLst>
      <p:ext uri="{BB962C8B-B14F-4D97-AF65-F5344CB8AC3E}">
        <p14:creationId xmlns:p14="http://schemas.microsoft.com/office/powerpoint/2010/main" val="248198401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5EDDB7-FB11-164B-B5C4-FE09602C4E6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723CD5FE-D7C3-7A34-F733-2B398D38C1D4}"/>
              </a:ext>
            </a:extLst>
          </p:cNvPr>
          <p:cNvSpPr>
            <a:spLocks noGrp="1"/>
          </p:cNvSpPr>
          <p:nvPr>
            <p:ph type="title"/>
          </p:nvPr>
        </p:nvSpPr>
        <p:spPr/>
        <p:txBody>
          <a:bodyPr/>
          <a:lstStyle/>
          <a:p>
            <a:r>
              <a:rPr lang="en-US" altLang="zh-CN" dirty="0"/>
              <a:t>4.3</a:t>
            </a:r>
            <a:r>
              <a:rPr lang="zh-CN" altLang="en-US" dirty="0"/>
              <a:t>　自然语言处理方法</a:t>
            </a:r>
          </a:p>
        </p:txBody>
      </p:sp>
      <p:sp>
        <p:nvSpPr>
          <p:cNvPr id="5" name="文本占位符 4">
            <a:extLst>
              <a:ext uri="{FF2B5EF4-FFF2-40B4-BE49-F238E27FC236}">
                <a16:creationId xmlns:a16="http://schemas.microsoft.com/office/drawing/2014/main" id="{8FDA0A58-E515-8A97-5123-680AA5A387D7}"/>
              </a:ext>
            </a:extLst>
          </p:cNvPr>
          <p:cNvSpPr>
            <a:spLocks noGrp="1"/>
          </p:cNvSpPr>
          <p:nvPr>
            <p:ph type="body" sz="quarter" idx="10"/>
          </p:nvPr>
        </p:nvSpPr>
        <p:spPr>
          <a:xfrm>
            <a:off x="316702" y="2565896"/>
            <a:ext cx="11558585" cy="2243050"/>
          </a:xfrm>
        </p:spPr>
        <p:txBody>
          <a:bodyPr/>
          <a:lstStyle/>
          <a:p>
            <a:r>
              <a:rPr lang="en-US" altLang="zh-CN" dirty="0"/>
              <a:t>4.3.2</a:t>
            </a:r>
            <a:r>
              <a:rPr lang="zh-CN" altLang="en-US" dirty="0"/>
              <a:t>　关键技术剖析</a:t>
            </a:r>
            <a:endParaRPr lang="en-US" altLang="zh-CN" dirty="0"/>
          </a:p>
          <a:p>
            <a:r>
              <a:rPr lang="en-US" altLang="zh-CN" dirty="0"/>
              <a:t>1. </a:t>
            </a:r>
            <a:r>
              <a:rPr lang="zh-CN" altLang="en-US" dirty="0"/>
              <a:t>词向量表示技术</a:t>
            </a:r>
            <a:endParaRPr lang="en-US" altLang="zh-CN" dirty="0"/>
          </a:p>
          <a:p>
            <a:r>
              <a:rPr lang="en-US" altLang="zh-CN" dirty="0"/>
              <a:t>2. </a:t>
            </a:r>
            <a:r>
              <a:rPr lang="zh-CN" altLang="en-US" dirty="0"/>
              <a:t>机器翻译技术</a:t>
            </a:r>
            <a:endParaRPr lang="en-US" altLang="zh-CN" dirty="0"/>
          </a:p>
          <a:p>
            <a:r>
              <a:rPr lang="en-US" altLang="zh-CN" dirty="0"/>
              <a:t>3. </a:t>
            </a:r>
            <a:r>
              <a:rPr lang="zh-CN" altLang="en-US" dirty="0"/>
              <a:t>文本分类与情感分析技术</a:t>
            </a:r>
            <a:endParaRPr lang="en-US" altLang="zh-CN" dirty="0"/>
          </a:p>
        </p:txBody>
      </p:sp>
    </p:spTree>
    <p:extLst>
      <p:ext uri="{BB962C8B-B14F-4D97-AF65-F5344CB8AC3E}">
        <p14:creationId xmlns:p14="http://schemas.microsoft.com/office/powerpoint/2010/main" val="30314737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910B08-929C-48C0-21C8-CAB4139E61BE}"/>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0B7EC5CA-D903-B73F-4A80-5CBFB39241E6}"/>
              </a:ext>
            </a:extLst>
          </p:cNvPr>
          <p:cNvSpPr>
            <a:spLocks noGrp="1"/>
          </p:cNvSpPr>
          <p:nvPr>
            <p:ph type="title"/>
          </p:nvPr>
        </p:nvSpPr>
        <p:spPr/>
        <p:txBody>
          <a:bodyPr/>
          <a:lstStyle/>
          <a:p>
            <a:r>
              <a:rPr lang="en-US" altLang="zh-CN" dirty="0"/>
              <a:t>4.3</a:t>
            </a:r>
            <a:r>
              <a:rPr lang="zh-CN" altLang="en-US" dirty="0"/>
              <a:t>　自然语言处理方法</a:t>
            </a:r>
          </a:p>
        </p:txBody>
      </p:sp>
      <p:sp>
        <p:nvSpPr>
          <p:cNvPr id="5" name="文本占位符 4">
            <a:extLst>
              <a:ext uri="{FF2B5EF4-FFF2-40B4-BE49-F238E27FC236}">
                <a16:creationId xmlns:a16="http://schemas.microsoft.com/office/drawing/2014/main" id="{E456E07D-E542-43A3-A39F-F358D4E22CAB}"/>
              </a:ext>
            </a:extLst>
          </p:cNvPr>
          <p:cNvSpPr>
            <a:spLocks noGrp="1"/>
          </p:cNvSpPr>
          <p:nvPr>
            <p:ph type="body" sz="quarter" idx="10"/>
          </p:nvPr>
        </p:nvSpPr>
        <p:spPr>
          <a:xfrm>
            <a:off x="316702" y="2565896"/>
            <a:ext cx="11558585" cy="2243050"/>
          </a:xfrm>
        </p:spPr>
        <p:txBody>
          <a:bodyPr/>
          <a:lstStyle/>
          <a:p>
            <a:r>
              <a:rPr lang="en-US" altLang="zh-CN" dirty="0"/>
              <a:t>4.3.3</a:t>
            </a:r>
            <a:r>
              <a:rPr lang="zh-CN" altLang="en-US" dirty="0"/>
              <a:t>　挑战与展望</a:t>
            </a:r>
            <a:endParaRPr lang="en-US" altLang="zh-CN" dirty="0"/>
          </a:p>
          <a:p>
            <a:r>
              <a:rPr lang="en-US" altLang="zh-CN" dirty="0"/>
              <a:t>1. </a:t>
            </a:r>
            <a:r>
              <a:rPr lang="zh-CN" altLang="en-US" dirty="0"/>
              <a:t>语义理解的瓶颈</a:t>
            </a:r>
            <a:endParaRPr lang="en-US" altLang="zh-CN" dirty="0"/>
          </a:p>
          <a:p>
            <a:r>
              <a:rPr lang="en-US" altLang="zh-CN" dirty="0"/>
              <a:t>2. </a:t>
            </a:r>
            <a:r>
              <a:rPr lang="zh-CN" altLang="en-US" dirty="0"/>
              <a:t>数据依赖与偏见</a:t>
            </a:r>
            <a:endParaRPr lang="en-US" altLang="zh-CN" dirty="0"/>
          </a:p>
          <a:p>
            <a:r>
              <a:rPr lang="en-US" altLang="zh-CN" dirty="0"/>
              <a:t>3. </a:t>
            </a:r>
            <a:r>
              <a:rPr lang="zh-CN" altLang="en-US" dirty="0"/>
              <a:t>跨领域、多语言适应性</a:t>
            </a:r>
            <a:endParaRPr lang="en-US" altLang="zh-CN" dirty="0"/>
          </a:p>
        </p:txBody>
      </p:sp>
    </p:spTree>
    <p:extLst>
      <p:ext uri="{BB962C8B-B14F-4D97-AF65-F5344CB8AC3E}">
        <p14:creationId xmlns:p14="http://schemas.microsoft.com/office/powerpoint/2010/main" val="5513061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B0394A-EBBB-775F-DEE8-D4D19B5EE4E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F3BEF8C-21B5-E378-701C-3C23BBE23F80}"/>
              </a:ext>
            </a:extLst>
          </p:cNvPr>
          <p:cNvSpPr>
            <a:spLocks noGrp="1"/>
          </p:cNvSpPr>
          <p:nvPr>
            <p:ph type="body" sz="quarter" idx="13"/>
          </p:nvPr>
        </p:nvSpPr>
        <p:spPr>
          <a:xfrm>
            <a:off x="316706" y="2779947"/>
            <a:ext cx="4958680" cy="1689052"/>
          </a:xfrm>
        </p:spPr>
        <p:txBody>
          <a:bodyPr/>
          <a:lstStyle/>
          <a:p>
            <a:r>
              <a:rPr lang="en-US" altLang="zh-CN" dirty="0"/>
              <a:t>4.4.1</a:t>
            </a:r>
            <a:r>
              <a:rPr lang="zh-CN" altLang="en-US" dirty="0"/>
              <a:t>　进化方法</a:t>
            </a:r>
            <a:endParaRPr lang="en-US" altLang="zh-CN" dirty="0"/>
          </a:p>
          <a:p>
            <a:r>
              <a:rPr lang="en-US" altLang="zh-CN" dirty="0"/>
              <a:t>1. </a:t>
            </a:r>
            <a:r>
              <a:rPr lang="zh-CN" altLang="en-US" dirty="0"/>
              <a:t>进化论与基因学的启发</a:t>
            </a:r>
            <a:endParaRPr lang="en-US" altLang="zh-CN" dirty="0"/>
          </a:p>
          <a:p>
            <a:r>
              <a:rPr lang="en-US" altLang="zh-CN" dirty="0"/>
              <a:t>2.</a:t>
            </a:r>
            <a:r>
              <a:rPr lang="zh-CN" altLang="en-US" dirty="0"/>
              <a:t> 遗传算法</a:t>
            </a:r>
            <a:endParaRPr lang="en-US" altLang="zh-CN" dirty="0"/>
          </a:p>
        </p:txBody>
      </p:sp>
      <p:sp>
        <p:nvSpPr>
          <p:cNvPr id="4" name="标题 3">
            <a:extLst>
              <a:ext uri="{FF2B5EF4-FFF2-40B4-BE49-F238E27FC236}">
                <a16:creationId xmlns:a16="http://schemas.microsoft.com/office/drawing/2014/main" id="{E7129635-8A49-7431-C42E-52466537F72A}"/>
              </a:ext>
            </a:extLst>
          </p:cNvPr>
          <p:cNvSpPr>
            <a:spLocks noGrp="1"/>
          </p:cNvSpPr>
          <p:nvPr>
            <p:ph type="title"/>
          </p:nvPr>
        </p:nvSpPr>
        <p:spPr/>
        <p:txBody>
          <a:bodyPr/>
          <a:lstStyle/>
          <a:p>
            <a:r>
              <a:rPr lang="en-US" altLang="zh-CN" dirty="0"/>
              <a:t>4.4</a:t>
            </a:r>
            <a:r>
              <a:rPr lang="zh-CN" altLang="en-US" dirty="0"/>
              <a:t>　进化与仿生方法　 </a:t>
            </a:r>
          </a:p>
        </p:txBody>
      </p:sp>
      <p:pic>
        <p:nvPicPr>
          <p:cNvPr id="6" name="图片占位符 5">
            <a:extLst>
              <a:ext uri="{FF2B5EF4-FFF2-40B4-BE49-F238E27FC236}">
                <a16:creationId xmlns:a16="http://schemas.microsoft.com/office/drawing/2014/main" id="{CBA91C8D-A9AE-3D27-26D2-B82D67FEDA34}"/>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61495" b="-61495"/>
          <a:stretch>
            <a:fillRect/>
          </a:stretch>
        </p:blipFill>
        <p:spPr>
          <a:prstGeom prst="rect">
            <a:avLst/>
          </a:prstGeom>
        </p:spPr>
      </p:pic>
    </p:spTree>
    <p:extLst>
      <p:ext uri="{BB962C8B-B14F-4D97-AF65-F5344CB8AC3E}">
        <p14:creationId xmlns:p14="http://schemas.microsoft.com/office/powerpoint/2010/main" val="38468170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677CE2-97A1-93E7-732F-8076AEF7BCB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7ACA602-7A1D-1A5B-FC0E-CE41C36FFBBF}"/>
              </a:ext>
            </a:extLst>
          </p:cNvPr>
          <p:cNvSpPr>
            <a:spLocks noGrp="1"/>
          </p:cNvSpPr>
          <p:nvPr>
            <p:ph type="body" sz="quarter" idx="13"/>
          </p:nvPr>
        </p:nvSpPr>
        <p:spPr>
          <a:xfrm>
            <a:off x="316706" y="2779947"/>
            <a:ext cx="4958680" cy="1689052"/>
          </a:xfrm>
        </p:spPr>
        <p:txBody>
          <a:bodyPr/>
          <a:lstStyle/>
          <a:p>
            <a:r>
              <a:rPr lang="en-US" altLang="zh-CN" dirty="0"/>
              <a:t>4.4.1</a:t>
            </a:r>
            <a:r>
              <a:rPr lang="zh-CN" altLang="en-US" dirty="0"/>
              <a:t>　进化方法</a:t>
            </a:r>
            <a:endParaRPr lang="en-US" altLang="zh-CN" dirty="0"/>
          </a:p>
          <a:p>
            <a:r>
              <a:rPr lang="en-US" altLang="zh-CN" dirty="0"/>
              <a:t>1. </a:t>
            </a:r>
            <a:r>
              <a:rPr lang="zh-CN" altLang="en-US" dirty="0"/>
              <a:t>进化论与基因学的启发</a:t>
            </a:r>
            <a:endParaRPr lang="en-US" altLang="zh-CN" dirty="0"/>
          </a:p>
          <a:p>
            <a:r>
              <a:rPr lang="en-US" altLang="zh-CN" dirty="0"/>
              <a:t>2.</a:t>
            </a:r>
            <a:r>
              <a:rPr lang="zh-CN" altLang="en-US" dirty="0"/>
              <a:t> 遗传算法</a:t>
            </a:r>
            <a:endParaRPr lang="en-US" altLang="zh-CN" dirty="0"/>
          </a:p>
        </p:txBody>
      </p:sp>
      <p:sp>
        <p:nvSpPr>
          <p:cNvPr id="4" name="标题 3">
            <a:extLst>
              <a:ext uri="{FF2B5EF4-FFF2-40B4-BE49-F238E27FC236}">
                <a16:creationId xmlns:a16="http://schemas.microsoft.com/office/drawing/2014/main" id="{6DAE34E2-B1C8-7571-B003-D2C402E0B555}"/>
              </a:ext>
            </a:extLst>
          </p:cNvPr>
          <p:cNvSpPr>
            <a:spLocks noGrp="1"/>
          </p:cNvSpPr>
          <p:nvPr>
            <p:ph type="title"/>
          </p:nvPr>
        </p:nvSpPr>
        <p:spPr/>
        <p:txBody>
          <a:bodyPr/>
          <a:lstStyle/>
          <a:p>
            <a:r>
              <a:rPr lang="en-US" altLang="zh-CN" dirty="0"/>
              <a:t>4.4</a:t>
            </a:r>
            <a:r>
              <a:rPr lang="zh-CN" altLang="en-US" dirty="0"/>
              <a:t>　进化与仿生方法　 </a:t>
            </a:r>
          </a:p>
        </p:txBody>
      </p:sp>
      <p:pic>
        <p:nvPicPr>
          <p:cNvPr id="8" name="图片占位符 7">
            <a:extLst>
              <a:ext uri="{FF2B5EF4-FFF2-40B4-BE49-F238E27FC236}">
                <a16:creationId xmlns:a16="http://schemas.microsoft.com/office/drawing/2014/main" id="{44F7E4FB-6FE1-E820-6BD5-46A3FDE23894}"/>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65178" b="-65178"/>
          <a:stretch>
            <a:fillRect/>
          </a:stretch>
        </p:blipFill>
        <p:spPr>
          <a:prstGeom prst="rect">
            <a:avLst/>
          </a:prstGeom>
        </p:spPr>
      </p:pic>
    </p:spTree>
    <p:extLst>
      <p:ext uri="{BB962C8B-B14F-4D97-AF65-F5344CB8AC3E}">
        <p14:creationId xmlns:p14="http://schemas.microsoft.com/office/powerpoint/2010/main" val="38487341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0F6F3B-C36C-0B90-7039-99EEBC0D2444}"/>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2FAB7D4-351C-36FF-72ED-C9887185FAE5}"/>
              </a:ext>
            </a:extLst>
          </p:cNvPr>
          <p:cNvSpPr>
            <a:spLocks noGrp="1"/>
          </p:cNvSpPr>
          <p:nvPr>
            <p:ph type="title"/>
          </p:nvPr>
        </p:nvSpPr>
        <p:spPr/>
        <p:txBody>
          <a:bodyPr/>
          <a:lstStyle/>
          <a:p>
            <a:r>
              <a:rPr lang="en-US" altLang="zh-CN" dirty="0"/>
              <a:t>4.4</a:t>
            </a:r>
            <a:r>
              <a:rPr lang="zh-CN" altLang="en-US" dirty="0"/>
              <a:t>　进化与仿生方法　 </a:t>
            </a:r>
          </a:p>
        </p:txBody>
      </p:sp>
      <p:sp>
        <p:nvSpPr>
          <p:cNvPr id="5" name="文本占位符 4">
            <a:extLst>
              <a:ext uri="{FF2B5EF4-FFF2-40B4-BE49-F238E27FC236}">
                <a16:creationId xmlns:a16="http://schemas.microsoft.com/office/drawing/2014/main" id="{B7E7AACC-949C-20FE-DA97-CBE593D4F71C}"/>
              </a:ext>
            </a:extLst>
          </p:cNvPr>
          <p:cNvSpPr>
            <a:spLocks noGrp="1"/>
          </p:cNvSpPr>
          <p:nvPr>
            <p:ph type="body" sz="quarter" idx="10"/>
          </p:nvPr>
        </p:nvSpPr>
        <p:spPr>
          <a:xfrm>
            <a:off x="316702" y="1180902"/>
            <a:ext cx="11558585" cy="5013039"/>
          </a:xfrm>
        </p:spPr>
        <p:txBody>
          <a:bodyPr/>
          <a:lstStyle/>
          <a:p>
            <a:r>
              <a:rPr lang="en-US" altLang="zh-CN" dirty="0"/>
              <a:t>4.4.2</a:t>
            </a:r>
            <a:r>
              <a:rPr lang="zh-CN" altLang="en-US" dirty="0"/>
              <a:t>　仿生方法</a:t>
            </a:r>
            <a:endParaRPr lang="en-US" altLang="zh-CN" dirty="0"/>
          </a:p>
          <a:p>
            <a:r>
              <a:rPr lang="zh-CN" altLang="en-US" dirty="0"/>
              <a:t>群体智能算法是用数学方法对自然界某些生物群体的智能行为进行的模拟，属于典型的仿生方法。</a:t>
            </a:r>
          </a:p>
          <a:p>
            <a:r>
              <a:rPr lang="zh-CN" altLang="en-US" dirty="0"/>
              <a:t>人们在观察自然界的鸟兽鱼虫等生物群体的行为时惊奇地发现：在这些生物群体中，每个个体的能力都微不足道，但整个群体却呈现出很多不可思议的智能行为。例如，蚁群在觅食、筑巢和合作搬运过程中的自组织能力；蜂群的角色分工和任务分配行为；鸟群从无序到有序的聚集飞行；狼群严密的组织系统及其精妙的协作捕猎方式；鱼群通过觅食、聚群及追尾行为找到营养物质最多的水域等。这些历经数万年进化而来的群体智能为人造系统的优化提供了很多可资借鉴的天然良策。</a:t>
            </a:r>
            <a:endParaRPr lang="en-US" altLang="zh-CN" dirty="0"/>
          </a:p>
        </p:txBody>
      </p:sp>
    </p:spTree>
    <p:extLst>
      <p:ext uri="{BB962C8B-B14F-4D97-AF65-F5344CB8AC3E}">
        <p14:creationId xmlns:p14="http://schemas.microsoft.com/office/powerpoint/2010/main" val="50392326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E851EA00-379C-2AD1-64F6-1A05AAB0466D}"/>
              </a:ext>
            </a:extLst>
          </p:cNvPr>
          <p:cNvSpPr>
            <a:spLocks noGrp="1"/>
          </p:cNvSpPr>
          <p:nvPr>
            <p:ph type="title"/>
          </p:nvPr>
        </p:nvSpPr>
        <p:spPr/>
        <p:txBody>
          <a:bodyPr/>
          <a:lstStyle/>
          <a:p>
            <a:r>
              <a:rPr lang="en-US" altLang="zh-CN" dirty="0"/>
              <a:t>1.1</a:t>
            </a:r>
            <a:r>
              <a:rPr lang="zh-CN" altLang="en-US" dirty="0"/>
              <a:t>　科学与技术：缘何而生？依何而长？如何定位　 </a:t>
            </a:r>
          </a:p>
        </p:txBody>
      </p:sp>
      <p:sp>
        <p:nvSpPr>
          <p:cNvPr id="6" name="文本占位符 5">
            <a:extLst>
              <a:ext uri="{FF2B5EF4-FFF2-40B4-BE49-F238E27FC236}">
                <a16:creationId xmlns:a16="http://schemas.microsoft.com/office/drawing/2014/main" id="{5FD95AF9-E50A-BF03-9E2A-46EF96D78EED}"/>
              </a:ext>
            </a:extLst>
          </p:cNvPr>
          <p:cNvSpPr>
            <a:spLocks noGrp="1"/>
          </p:cNvSpPr>
          <p:nvPr>
            <p:ph type="body" sz="quarter" idx="10"/>
          </p:nvPr>
        </p:nvSpPr>
        <p:spPr>
          <a:xfrm>
            <a:off x="316702" y="1734900"/>
            <a:ext cx="11558585" cy="3905043"/>
          </a:xfrm>
        </p:spPr>
        <p:txBody>
          <a:bodyPr/>
          <a:lstStyle/>
          <a:p>
            <a:r>
              <a:rPr lang="zh-CN" altLang="en-US" dirty="0"/>
              <a:t>定律一　科学技术的发生，是人类长期探求认识和利用外部资源，研究和制作适用工具，从体外辅助增强能力的结果。这是科学技术的辅人规律，简称辅人律。</a:t>
            </a:r>
            <a:endParaRPr lang="en-US" altLang="zh-CN" dirty="0"/>
          </a:p>
          <a:p>
            <a:r>
              <a:rPr lang="zh-CN" altLang="en-US" dirty="0"/>
              <a:t>定律二　科学技术的发展，宏观上应当跟随人类增强能力的社会需求而演进，工具创造则应从人类能力的工作机制得到启发。这是科学技术的拟人规律，简称拟人律。</a:t>
            </a:r>
            <a:endParaRPr lang="en-US" altLang="zh-CN" dirty="0"/>
          </a:p>
          <a:p>
            <a:r>
              <a:rPr lang="zh-CN" altLang="en-US" dirty="0"/>
              <a:t>定律三　辅人而生、拟人而长的科学技术，必定是人类生存发展过程中不可或缺的辅人助手。这是科学技术的共生规律，简称共生律。</a:t>
            </a:r>
          </a:p>
        </p:txBody>
      </p:sp>
    </p:spTree>
    <p:extLst>
      <p:ext uri="{BB962C8B-B14F-4D97-AF65-F5344CB8AC3E}">
        <p14:creationId xmlns:p14="http://schemas.microsoft.com/office/powerpoint/2010/main" val="387745516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9CFC35-AD50-FDA2-CF4A-5637A055DDF3}"/>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0E9B54A4-A642-2EFB-27CD-5DE875727309}"/>
              </a:ext>
            </a:extLst>
          </p:cNvPr>
          <p:cNvSpPr>
            <a:spLocks noGrp="1"/>
          </p:cNvSpPr>
          <p:nvPr>
            <p:ph type="title"/>
          </p:nvPr>
        </p:nvSpPr>
        <p:spPr/>
        <p:txBody>
          <a:bodyPr/>
          <a:lstStyle/>
          <a:p>
            <a:r>
              <a:rPr lang="en-US" altLang="zh-CN" dirty="0"/>
              <a:t>4.4</a:t>
            </a:r>
            <a:r>
              <a:rPr lang="zh-CN" altLang="en-US" dirty="0"/>
              <a:t>　进化与仿生方法　 </a:t>
            </a:r>
          </a:p>
        </p:txBody>
      </p:sp>
      <p:sp>
        <p:nvSpPr>
          <p:cNvPr id="5" name="文本占位符 4">
            <a:extLst>
              <a:ext uri="{FF2B5EF4-FFF2-40B4-BE49-F238E27FC236}">
                <a16:creationId xmlns:a16="http://schemas.microsoft.com/office/drawing/2014/main" id="{A228FE45-C3A5-FEDC-7848-D121CCB186F7}"/>
              </a:ext>
            </a:extLst>
          </p:cNvPr>
          <p:cNvSpPr>
            <a:spLocks noGrp="1"/>
          </p:cNvSpPr>
          <p:nvPr>
            <p:ph type="body" sz="quarter" idx="10"/>
          </p:nvPr>
        </p:nvSpPr>
        <p:spPr>
          <a:xfrm>
            <a:off x="316702" y="2565896"/>
            <a:ext cx="11558585" cy="2243050"/>
          </a:xfrm>
        </p:spPr>
        <p:txBody>
          <a:bodyPr/>
          <a:lstStyle/>
          <a:p>
            <a:r>
              <a:rPr lang="en-US" altLang="zh-CN" dirty="0"/>
              <a:t>4.4.2</a:t>
            </a:r>
            <a:r>
              <a:rPr lang="zh-CN" altLang="en-US" dirty="0"/>
              <a:t>　仿生方法</a:t>
            </a:r>
            <a:endParaRPr lang="en-US" altLang="zh-CN" dirty="0"/>
          </a:p>
          <a:p>
            <a:r>
              <a:rPr lang="en-US" altLang="zh-CN" dirty="0"/>
              <a:t>1. </a:t>
            </a:r>
            <a:r>
              <a:rPr lang="zh-CN" altLang="en-US" dirty="0"/>
              <a:t>蚁群算法</a:t>
            </a:r>
            <a:endParaRPr lang="en-US" altLang="zh-CN" dirty="0"/>
          </a:p>
          <a:p>
            <a:r>
              <a:rPr lang="en-US" altLang="zh-CN" dirty="0"/>
              <a:t>2. </a:t>
            </a:r>
            <a:r>
              <a:rPr lang="zh-CN" altLang="en-US" dirty="0"/>
              <a:t>蜂群算法</a:t>
            </a:r>
            <a:endParaRPr lang="en-US" altLang="zh-CN" dirty="0"/>
          </a:p>
          <a:p>
            <a:r>
              <a:rPr lang="en-US" altLang="zh-CN" dirty="0"/>
              <a:t>3. </a:t>
            </a:r>
            <a:r>
              <a:rPr lang="zh-CN" altLang="en-US" dirty="0"/>
              <a:t>个体协同产生的群体智能</a:t>
            </a:r>
            <a:endParaRPr lang="en-US" altLang="zh-CN" dirty="0"/>
          </a:p>
        </p:txBody>
      </p:sp>
    </p:spTree>
    <p:extLst>
      <p:ext uri="{BB962C8B-B14F-4D97-AF65-F5344CB8AC3E}">
        <p14:creationId xmlns:p14="http://schemas.microsoft.com/office/powerpoint/2010/main" val="23938987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ED0A5048-6574-49B8-CC3D-DE928B1D3380}"/>
              </a:ext>
            </a:extLst>
          </p:cNvPr>
          <p:cNvSpPr>
            <a:spLocks noGrp="1"/>
          </p:cNvSpPr>
          <p:nvPr>
            <p:ph type="body" sz="quarter" idx="15"/>
          </p:nvPr>
        </p:nvSpPr>
        <p:spPr/>
        <p:txBody>
          <a:bodyPr/>
          <a:lstStyle/>
          <a:p>
            <a:r>
              <a:rPr lang="zh-CN" altLang="en-US" dirty="0"/>
              <a:t>第 </a:t>
            </a:r>
            <a:r>
              <a:rPr lang="en-US" altLang="zh-CN" dirty="0"/>
              <a:t>5 </a:t>
            </a:r>
            <a:r>
              <a:rPr lang="zh-CN" altLang="en-US" dirty="0"/>
              <a:t>章</a:t>
            </a:r>
          </a:p>
        </p:txBody>
      </p:sp>
      <p:sp>
        <p:nvSpPr>
          <p:cNvPr id="5" name="文本占位符 4">
            <a:extLst>
              <a:ext uri="{FF2B5EF4-FFF2-40B4-BE49-F238E27FC236}">
                <a16:creationId xmlns:a16="http://schemas.microsoft.com/office/drawing/2014/main" id="{6801B7B7-C1C4-E253-E76C-B5FAEADCD515}"/>
              </a:ext>
            </a:extLst>
          </p:cNvPr>
          <p:cNvSpPr>
            <a:spLocks noGrp="1"/>
          </p:cNvSpPr>
          <p:nvPr>
            <p:ph type="body" sz="quarter" idx="16"/>
          </p:nvPr>
        </p:nvSpPr>
        <p:spPr/>
        <p:txBody>
          <a:bodyPr/>
          <a:lstStyle/>
          <a:p>
            <a:r>
              <a:rPr lang="zh-CN" altLang="en-US" dirty="0"/>
              <a:t>人工智能的范式革命</a:t>
            </a:r>
          </a:p>
        </p:txBody>
      </p:sp>
    </p:spTree>
    <p:extLst>
      <p:ext uri="{BB962C8B-B14F-4D97-AF65-F5344CB8AC3E}">
        <p14:creationId xmlns:p14="http://schemas.microsoft.com/office/powerpoint/2010/main" val="34174592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3AA0D36A-9E51-F4E3-5663-B23134C77373}"/>
              </a:ext>
            </a:extLst>
          </p:cNvPr>
          <p:cNvSpPr>
            <a:spLocks noGrp="1"/>
          </p:cNvSpPr>
          <p:nvPr>
            <p:ph type="title"/>
          </p:nvPr>
        </p:nvSpPr>
        <p:spPr>
          <a:xfrm>
            <a:off x="876300" y="171554"/>
            <a:ext cx="10998993" cy="480131"/>
          </a:xfrm>
        </p:spPr>
        <p:txBody>
          <a:bodyPr wrap="square" anchor="ctr">
            <a:normAutofit/>
          </a:bodyPr>
          <a:lstStyle/>
          <a:p>
            <a:r>
              <a:rPr lang="en-US" altLang="zh-CN" dirty="0"/>
              <a:t>5.1</a:t>
            </a:r>
            <a:r>
              <a:rPr lang="zh-CN" altLang="en-US" dirty="0"/>
              <a:t>　总结信息学科的范式　 </a:t>
            </a:r>
          </a:p>
        </p:txBody>
      </p:sp>
      <p:pic>
        <p:nvPicPr>
          <p:cNvPr id="10" name="图片占位符 9">
            <a:extLst>
              <a:ext uri="{FF2B5EF4-FFF2-40B4-BE49-F238E27FC236}">
                <a16:creationId xmlns:a16="http://schemas.microsoft.com/office/drawing/2014/main" id="{0FC6B1C3-1477-DF0A-3E73-2831F057ABFA}"/>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67214" b="-67214"/>
          <a:stretch>
            <a:fillRect/>
          </a:stretch>
        </p:blipFill>
        <p:spPr>
          <a:xfrm>
            <a:off x="317272" y="665529"/>
            <a:ext cx="11557453" cy="6020917"/>
          </a:xfrm>
          <a:prstGeom prst="rect">
            <a:avLst/>
          </a:prstGeom>
          <a:noFill/>
        </p:spPr>
      </p:pic>
    </p:spTree>
    <p:extLst>
      <p:ext uri="{BB962C8B-B14F-4D97-AF65-F5344CB8AC3E}">
        <p14:creationId xmlns:p14="http://schemas.microsoft.com/office/powerpoint/2010/main" val="30563828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9CB69B-FD5C-83C8-F94A-528F1F83C325}"/>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A2E7D88B-02DC-C1EC-6129-B103673E938A}"/>
              </a:ext>
            </a:extLst>
          </p:cNvPr>
          <p:cNvSpPr>
            <a:spLocks noGrp="1"/>
          </p:cNvSpPr>
          <p:nvPr>
            <p:ph type="title"/>
          </p:nvPr>
        </p:nvSpPr>
        <p:spPr/>
        <p:txBody>
          <a:bodyPr/>
          <a:lstStyle/>
          <a:p>
            <a:r>
              <a:rPr lang="en-US" altLang="zh-CN" dirty="0"/>
              <a:t>5.1</a:t>
            </a:r>
            <a:r>
              <a:rPr lang="zh-CN" altLang="en-US" dirty="0"/>
              <a:t>　总结信息学科的范式　 </a:t>
            </a:r>
          </a:p>
        </p:txBody>
      </p:sp>
      <p:pic>
        <p:nvPicPr>
          <p:cNvPr id="6" name="图片占位符 5">
            <a:extLst>
              <a:ext uri="{FF2B5EF4-FFF2-40B4-BE49-F238E27FC236}">
                <a16:creationId xmlns:a16="http://schemas.microsoft.com/office/drawing/2014/main" id="{F717D23B-62AB-2175-F2FB-6A47BCEE68FB}"/>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60776" b="-60776"/>
          <a:stretch>
            <a:fillRect/>
          </a:stretch>
        </p:blipFill>
        <p:spPr>
          <a:prstGeom prst="rect">
            <a:avLst/>
          </a:prstGeom>
        </p:spPr>
      </p:pic>
    </p:spTree>
    <p:extLst>
      <p:ext uri="{BB962C8B-B14F-4D97-AF65-F5344CB8AC3E}">
        <p14:creationId xmlns:p14="http://schemas.microsoft.com/office/powerpoint/2010/main" val="330229086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327C66-58C2-EA25-E9B3-3E7322D261D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EF0709EA-DC12-1FE0-6823-0A9C738C314E}"/>
              </a:ext>
            </a:extLst>
          </p:cNvPr>
          <p:cNvSpPr>
            <a:spLocks noGrp="1"/>
          </p:cNvSpPr>
          <p:nvPr>
            <p:ph type="title"/>
          </p:nvPr>
        </p:nvSpPr>
        <p:spPr/>
        <p:txBody>
          <a:bodyPr/>
          <a:lstStyle/>
          <a:p>
            <a:r>
              <a:rPr lang="en-US" altLang="zh-CN" dirty="0"/>
              <a:t>5.1</a:t>
            </a:r>
            <a:r>
              <a:rPr lang="zh-CN" altLang="en-US" dirty="0"/>
              <a:t>　总结信息学科的范式　 </a:t>
            </a:r>
          </a:p>
        </p:txBody>
      </p:sp>
      <p:pic>
        <p:nvPicPr>
          <p:cNvPr id="13" name="图片占位符 12">
            <a:extLst>
              <a:ext uri="{FF2B5EF4-FFF2-40B4-BE49-F238E27FC236}">
                <a16:creationId xmlns:a16="http://schemas.microsoft.com/office/drawing/2014/main" id="{9124A6BF-C2CF-39FA-2F0D-B680462FE6B5}"/>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8007" r="-8007"/>
          <a:stretch>
            <a:fillRect/>
          </a:stretch>
        </p:blipFill>
        <p:spPr>
          <a:prstGeom prst="rect">
            <a:avLst/>
          </a:prstGeom>
        </p:spPr>
      </p:pic>
    </p:spTree>
    <p:extLst>
      <p:ext uri="{BB962C8B-B14F-4D97-AF65-F5344CB8AC3E}">
        <p14:creationId xmlns:p14="http://schemas.microsoft.com/office/powerpoint/2010/main" val="14585963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3E9070-8B02-EB5F-8D8C-40ABC9C2367D}"/>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C5ADE77E-2CA0-0306-DD1D-9ADDDBE4BF79}"/>
              </a:ext>
            </a:extLst>
          </p:cNvPr>
          <p:cNvSpPr>
            <a:spLocks noGrp="1"/>
          </p:cNvSpPr>
          <p:nvPr>
            <p:ph type="title"/>
          </p:nvPr>
        </p:nvSpPr>
        <p:spPr/>
        <p:txBody>
          <a:bodyPr/>
          <a:lstStyle/>
          <a:p>
            <a:r>
              <a:rPr lang="en-US" altLang="zh-CN" dirty="0"/>
              <a:t>5.2</a:t>
            </a:r>
            <a:r>
              <a:rPr lang="zh-CN" altLang="en-US" dirty="0"/>
              <a:t>　领略中华文明的范式</a:t>
            </a:r>
          </a:p>
        </p:txBody>
      </p:sp>
      <p:pic>
        <p:nvPicPr>
          <p:cNvPr id="6" name="图片占位符 5">
            <a:extLst>
              <a:ext uri="{FF2B5EF4-FFF2-40B4-BE49-F238E27FC236}">
                <a16:creationId xmlns:a16="http://schemas.microsoft.com/office/drawing/2014/main" id="{FFA4A1B7-A3F5-9A43-B0C8-33CFC0214B33}"/>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21169" b="-21169"/>
          <a:stretch>
            <a:fillRect/>
          </a:stretch>
        </p:blipFill>
        <p:spPr>
          <a:prstGeom prst="rect">
            <a:avLst/>
          </a:prstGeom>
        </p:spPr>
      </p:pic>
    </p:spTree>
    <p:extLst>
      <p:ext uri="{BB962C8B-B14F-4D97-AF65-F5344CB8AC3E}">
        <p14:creationId xmlns:p14="http://schemas.microsoft.com/office/powerpoint/2010/main" val="16484040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42215D-D4FF-A0CA-6806-935C11DFA405}"/>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0AA0F7DA-E928-B68D-EF95-AD0415004C92}"/>
              </a:ext>
            </a:extLst>
          </p:cNvPr>
          <p:cNvSpPr>
            <a:spLocks noGrp="1"/>
          </p:cNvSpPr>
          <p:nvPr>
            <p:ph type="title"/>
          </p:nvPr>
        </p:nvSpPr>
        <p:spPr/>
        <p:txBody>
          <a:bodyPr/>
          <a:lstStyle/>
          <a:p>
            <a:r>
              <a:rPr lang="en-US" altLang="zh-CN" dirty="0"/>
              <a:t>5.2</a:t>
            </a:r>
            <a:r>
              <a:rPr lang="zh-CN" altLang="en-US" dirty="0"/>
              <a:t>　领略中华文明的范式</a:t>
            </a:r>
          </a:p>
        </p:txBody>
      </p:sp>
      <p:sp>
        <p:nvSpPr>
          <p:cNvPr id="5" name="文本占位符 4">
            <a:extLst>
              <a:ext uri="{FF2B5EF4-FFF2-40B4-BE49-F238E27FC236}">
                <a16:creationId xmlns:a16="http://schemas.microsoft.com/office/drawing/2014/main" id="{0A3F02F0-3155-5BF9-04EB-22739F785248}"/>
              </a:ext>
            </a:extLst>
          </p:cNvPr>
          <p:cNvSpPr>
            <a:spLocks noGrp="1"/>
          </p:cNvSpPr>
          <p:nvPr>
            <p:ph type="body" sz="quarter" idx="10"/>
          </p:nvPr>
        </p:nvSpPr>
        <p:spPr>
          <a:xfrm>
            <a:off x="316702" y="2288897"/>
            <a:ext cx="11558585" cy="2797048"/>
          </a:xfrm>
        </p:spPr>
        <p:txBody>
          <a:bodyPr/>
          <a:lstStyle/>
          <a:p>
            <a:r>
              <a:rPr lang="zh-CN" altLang="en-US" dirty="0"/>
              <a:t>可以通过分析中华文明范式（世界观和方法论）在整个科学技术发展历史上的具体表现来进一步说明它在当今科学时代必然与信息学科范式相伴崛起的根本原因。</a:t>
            </a:r>
            <a:endParaRPr lang="en-US" altLang="zh-CN" dirty="0"/>
          </a:p>
          <a:p>
            <a:r>
              <a:rPr lang="en-US" altLang="zh-CN" dirty="0"/>
              <a:t>1. </a:t>
            </a:r>
            <a:r>
              <a:rPr lang="zh-CN" altLang="en-US" dirty="0"/>
              <a:t>科学发展的古代时期，中华文明范式处于引领世界的地位</a:t>
            </a:r>
            <a:endParaRPr lang="en-US" altLang="zh-CN" dirty="0"/>
          </a:p>
          <a:p>
            <a:r>
              <a:rPr lang="en-US" altLang="zh-CN" dirty="0"/>
              <a:t>2. </a:t>
            </a:r>
            <a:r>
              <a:rPr lang="zh-CN" altLang="en-US" dirty="0"/>
              <a:t>科学发展的近代时期，西方机械唯物科学观和机械还原方法论处于领先地位</a:t>
            </a:r>
            <a:endParaRPr lang="en-US" altLang="zh-CN" dirty="0"/>
          </a:p>
          <a:p>
            <a:r>
              <a:rPr lang="en-US" altLang="zh-CN" dirty="0"/>
              <a:t>3. </a:t>
            </a:r>
            <a:r>
              <a:rPr lang="zh-CN" altLang="en-US" dirty="0"/>
              <a:t>科学发展的现代时期，中华文明范式与信息学科范式相伴崛起</a:t>
            </a:r>
          </a:p>
        </p:txBody>
      </p:sp>
    </p:spTree>
    <p:extLst>
      <p:ext uri="{BB962C8B-B14F-4D97-AF65-F5344CB8AC3E}">
        <p14:creationId xmlns:p14="http://schemas.microsoft.com/office/powerpoint/2010/main" val="410442733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9EC97D-E894-A302-8FF2-3584D569DD25}"/>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0AF6B466-766A-BCA0-3F87-DD26780E4E1F}"/>
              </a:ext>
            </a:extLst>
          </p:cNvPr>
          <p:cNvSpPr>
            <a:spLocks noGrp="1"/>
          </p:cNvSpPr>
          <p:nvPr>
            <p:ph type="title"/>
          </p:nvPr>
        </p:nvSpPr>
        <p:spPr/>
        <p:txBody>
          <a:bodyPr/>
          <a:lstStyle/>
          <a:p>
            <a:r>
              <a:rPr lang="en-US" altLang="zh-CN" dirty="0"/>
              <a:t>5.2</a:t>
            </a:r>
            <a:r>
              <a:rPr lang="zh-CN" altLang="en-US" dirty="0"/>
              <a:t>　领略中华文明的范式</a:t>
            </a:r>
          </a:p>
        </p:txBody>
      </p:sp>
      <p:pic>
        <p:nvPicPr>
          <p:cNvPr id="6" name="图片占位符 5">
            <a:extLst>
              <a:ext uri="{FF2B5EF4-FFF2-40B4-BE49-F238E27FC236}">
                <a16:creationId xmlns:a16="http://schemas.microsoft.com/office/drawing/2014/main" id="{480E47A7-D40B-2FEA-8639-A554401AC83F}"/>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65532" b="-65532"/>
          <a:stretch>
            <a:fillRect/>
          </a:stretch>
        </p:blipFill>
        <p:spPr>
          <a:prstGeom prst="rect">
            <a:avLst/>
          </a:prstGeom>
        </p:spPr>
      </p:pic>
    </p:spTree>
    <p:extLst>
      <p:ext uri="{BB962C8B-B14F-4D97-AF65-F5344CB8AC3E}">
        <p14:creationId xmlns:p14="http://schemas.microsoft.com/office/powerpoint/2010/main" val="44796587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291605-A848-E8F1-149B-C979972B926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18A51D02-DBF4-C37D-8171-F10B43EFE4A7}"/>
              </a:ext>
            </a:extLst>
          </p:cNvPr>
          <p:cNvSpPr>
            <a:spLocks noGrp="1"/>
          </p:cNvSpPr>
          <p:nvPr>
            <p:ph type="title"/>
          </p:nvPr>
        </p:nvSpPr>
        <p:spPr/>
        <p:txBody>
          <a:bodyPr/>
          <a:lstStyle/>
          <a:p>
            <a:r>
              <a:rPr lang="en-US" altLang="zh-CN" dirty="0"/>
              <a:t>5.2</a:t>
            </a:r>
            <a:r>
              <a:rPr lang="zh-CN" altLang="en-US" dirty="0"/>
              <a:t>　领略中华文明的范式</a:t>
            </a:r>
          </a:p>
        </p:txBody>
      </p:sp>
      <p:pic>
        <p:nvPicPr>
          <p:cNvPr id="6" name="图片占位符 5">
            <a:extLst>
              <a:ext uri="{FF2B5EF4-FFF2-40B4-BE49-F238E27FC236}">
                <a16:creationId xmlns:a16="http://schemas.microsoft.com/office/drawing/2014/main" id="{62226A7F-C041-86BF-B003-3440CFDF742D}"/>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65532" b="-65532"/>
          <a:stretch>
            <a:fillRect/>
          </a:stretch>
        </p:blipFill>
        <p:spPr>
          <a:prstGeom prst="rect">
            <a:avLst/>
          </a:prstGeom>
        </p:spPr>
      </p:pic>
    </p:spTree>
    <p:extLst>
      <p:ext uri="{BB962C8B-B14F-4D97-AF65-F5344CB8AC3E}">
        <p14:creationId xmlns:p14="http://schemas.microsoft.com/office/powerpoint/2010/main" val="383423837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9E6314-E97C-DEF0-0BCB-8B5CB528583A}"/>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ED55A1B4-0CAF-C13C-EAB5-7345CC262119}"/>
              </a:ext>
            </a:extLst>
          </p:cNvPr>
          <p:cNvSpPr>
            <a:spLocks noGrp="1"/>
          </p:cNvSpPr>
          <p:nvPr>
            <p:ph type="title"/>
          </p:nvPr>
        </p:nvSpPr>
        <p:spPr/>
        <p:txBody>
          <a:bodyPr/>
          <a:lstStyle/>
          <a:p>
            <a:r>
              <a:rPr lang="en-US" altLang="zh-CN" dirty="0"/>
              <a:t>5.3</a:t>
            </a:r>
            <a:r>
              <a:rPr lang="zh-CN" altLang="en-US" dirty="0"/>
              <a:t>　落实新范式的研究</a:t>
            </a:r>
          </a:p>
        </p:txBody>
      </p:sp>
      <p:sp>
        <p:nvSpPr>
          <p:cNvPr id="5" name="文本占位符 4">
            <a:extLst>
              <a:ext uri="{FF2B5EF4-FFF2-40B4-BE49-F238E27FC236}">
                <a16:creationId xmlns:a16="http://schemas.microsoft.com/office/drawing/2014/main" id="{1FC7994A-10E1-A30D-8296-287540F2E36E}"/>
              </a:ext>
            </a:extLst>
          </p:cNvPr>
          <p:cNvSpPr>
            <a:spLocks noGrp="1"/>
          </p:cNvSpPr>
          <p:nvPr>
            <p:ph type="body" sz="quarter" idx="10"/>
          </p:nvPr>
        </p:nvSpPr>
        <p:spPr>
          <a:xfrm>
            <a:off x="316702" y="2288897"/>
            <a:ext cx="11558585" cy="2797048"/>
          </a:xfrm>
        </p:spPr>
        <p:txBody>
          <a:bodyPr/>
          <a:lstStyle/>
          <a:p>
            <a:r>
              <a:rPr lang="en-US" altLang="zh-CN" dirty="0"/>
              <a:t>5.3.1</a:t>
            </a:r>
            <a:r>
              <a:rPr lang="zh-CN" altLang="en-US" dirty="0"/>
              <a:t>　第一步：根据新范式的科学观创建人工智能全局模型</a:t>
            </a:r>
            <a:endParaRPr lang="en-US" altLang="zh-CN" dirty="0"/>
          </a:p>
          <a:p>
            <a:r>
              <a:rPr lang="en-US" altLang="zh-CN" dirty="0"/>
              <a:t>5.3.2</a:t>
            </a:r>
            <a:r>
              <a:rPr lang="zh-CN" altLang="en-US" dirty="0"/>
              <a:t>　第二步：根据新范式的方法论开辟全新的人工智能研究路径</a:t>
            </a:r>
            <a:endParaRPr lang="en-US" altLang="zh-CN" dirty="0"/>
          </a:p>
          <a:p>
            <a:r>
              <a:rPr lang="en-US" altLang="zh-CN" dirty="0"/>
              <a:t>5.3.3</a:t>
            </a:r>
            <a:r>
              <a:rPr lang="zh-CN" altLang="en-US" dirty="0"/>
              <a:t>　第三步：人工智能学术结构的精准化</a:t>
            </a:r>
            <a:endParaRPr lang="en-US" altLang="zh-CN" dirty="0"/>
          </a:p>
          <a:p>
            <a:r>
              <a:rPr lang="en-US" altLang="zh-CN" dirty="0"/>
              <a:t>5.3.4</a:t>
            </a:r>
            <a:r>
              <a:rPr lang="zh-CN" altLang="en-US" dirty="0"/>
              <a:t>　第四步：人工智能基础理论特色的精准化</a:t>
            </a:r>
            <a:endParaRPr lang="en-US" altLang="zh-CN" dirty="0"/>
          </a:p>
          <a:p>
            <a:r>
              <a:rPr lang="en-US" altLang="zh-CN" dirty="0"/>
              <a:t>5.3.5</a:t>
            </a:r>
            <a:r>
              <a:rPr lang="zh-CN" altLang="en-US" dirty="0"/>
              <a:t>　第五步：创建通用人工智能理论</a:t>
            </a:r>
          </a:p>
        </p:txBody>
      </p:sp>
    </p:spTree>
    <p:extLst>
      <p:ext uri="{BB962C8B-B14F-4D97-AF65-F5344CB8AC3E}">
        <p14:creationId xmlns:p14="http://schemas.microsoft.com/office/powerpoint/2010/main" val="20395623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5E912B-415D-E8D0-C989-136D3B15395C}"/>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6DAE1FFB-2469-F759-4472-478249AF95AC}"/>
              </a:ext>
            </a:extLst>
          </p:cNvPr>
          <p:cNvSpPr>
            <a:spLocks noGrp="1"/>
          </p:cNvSpPr>
          <p:nvPr>
            <p:ph type="title"/>
          </p:nvPr>
        </p:nvSpPr>
        <p:spPr/>
        <p:txBody>
          <a:bodyPr/>
          <a:lstStyle/>
          <a:p>
            <a:r>
              <a:rPr lang="en-US" altLang="zh-CN" dirty="0"/>
              <a:t>1.2</a:t>
            </a:r>
            <a:r>
              <a:rPr lang="zh-CN" altLang="en-US" dirty="0"/>
              <a:t>　科技拟人的进程：拟体质，拟体力，拟智力　 </a:t>
            </a:r>
          </a:p>
        </p:txBody>
      </p:sp>
      <p:pic>
        <p:nvPicPr>
          <p:cNvPr id="9" name="图片占位符 8">
            <a:extLst>
              <a:ext uri="{FF2B5EF4-FFF2-40B4-BE49-F238E27FC236}">
                <a16:creationId xmlns:a16="http://schemas.microsoft.com/office/drawing/2014/main" id="{EB824D19-5AC7-86F9-528E-EBF2B684671C}"/>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75260" b="-75260"/>
          <a:stretch>
            <a:fillRect/>
          </a:stretch>
        </p:blipFill>
        <p:spPr>
          <a:prstGeom prst="rect">
            <a:avLst/>
          </a:prstGeom>
        </p:spPr>
      </p:pic>
    </p:spTree>
    <p:extLst>
      <p:ext uri="{BB962C8B-B14F-4D97-AF65-F5344CB8AC3E}">
        <p14:creationId xmlns:p14="http://schemas.microsoft.com/office/powerpoint/2010/main" val="86725144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726928-F666-51CA-3A0E-3AD5C259D19B}"/>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BAA54163-0B5A-280D-33FF-2256040F57BF}"/>
              </a:ext>
            </a:extLst>
          </p:cNvPr>
          <p:cNvSpPr>
            <a:spLocks noGrp="1"/>
          </p:cNvSpPr>
          <p:nvPr>
            <p:ph type="body" sz="quarter" idx="15"/>
          </p:nvPr>
        </p:nvSpPr>
        <p:spPr/>
        <p:txBody>
          <a:bodyPr/>
          <a:lstStyle/>
          <a:p>
            <a:r>
              <a:rPr lang="zh-CN" altLang="en-US" dirty="0"/>
              <a:t>第 </a:t>
            </a:r>
            <a:r>
              <a:rPr lang="en-US" altLang="zh-CN" dirty="0"/>
              <a:t>6 </a:t>
            </a:r>
            <a:r>
              <a:rPr lang="zh-CN" altLang="en-US" dirty="0"/>
              <a:t>章</a:t>
            </a:r>
          </a:p>
        </p:txBody>
      </p:sp>
      <p:sp>
        <p:nvSpPr>
          <p:cNvPr id="3" name="文本占位符 2">
            <a:extLst>
              <a:ext uri="{FF2B5EF4-FFF2-40B4-BE49-F238E27FC236}">
                <a16:creationId xmlns:a16="http://schemas.microsoft.com/office/drawing/2014/main" id="{EA499408-7978-43C1-F629-FF437F6F7686}"/>
              </a:ext>
            </a:extLst>
          </p:cNvPr>
          <p:cNvSpPr>
            <a:spLocks noGrp="1"/>
          </p:cNvSpPr>
          <p:nvPr>
            <p:ph type="body" sz="quarter" idx="16"/>
          </p:nvPr>
        </p:nvSpPr>
        <p:spPr>
          <a:xfrm>
            <a:off x="1900238" y="2691544"/>
            <a:ext cx="9676244" cy="911932"/>
          </a:xfrm>
        </p:spPr>
        <p:txBody>
          <a:bodyPr/>
          <a:lstStyle/>
          <a:p>
            <a:r>
              <a:rPr lang="zh-CN" altLang="en-US" dirty="0"/>
              <a:t>智能生成机制的实现与通用人工智能理论</a:t>
            </a:r>
          </a:p>
        </p:txBody>
      </p:sp>
    </p:spTree>
    <p:extLst>
      <p:ext uri="{BB962C8B-B14F-4D97-AF65-F5344CB8AC3E}">
        <p14:creationId xmlns:p14="http://schemas.microsoft.com/office/powerpoint/2010/main" val="38590598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318F1394-A5E2-FE15-F10A-477DA0B92A0C}"/>
              </a:ext>
            </a:extLst>
          </p:cNvPr>
          <p:cNvSpPr>
            <a:spLocks noGrp="1"/>
          </p:cNvSpPr>
          <p:nvPr>
            <p:ph type="title"/>
          </p:nvPr>
        </p:nvSpPr>
        <p:spPr/>
        <p:txBody>
          <a:bodyPr/>
          <a:lstStyle/>
          <a:p>
            <a:r>
              <a:rPr lang="en-US" altLang="zh-CN" dirty="0"/>
              <a:t>6.1</a:t>
            </a:r>
            <a:r>
              <a:rPr lang="zh-CN" altLang="en-US" dirty="0"/>
              <a:t>　信息转换：普适性智能生成机制的基础阶段</a:t>
            </a:r>
          </a:p>
        </p:txBody>
      </p:sp>
      <p:sp>
        <p:nvSpPr>
          <p:cNvPr id="5" name="文本占位符 4">
            <a:extLst>
              <a:ext uri="{FF2B5EF4-FFF2-40B4-BE49-F238E27FC236}">
                <a16:creationId xmlns:a16="http://schemas.microsoft.com/office/drawing/2014/main" id="{C9678D07-7282-4E84-F0BA-532D002DBB3E}"/>
              </a:ext>
            </a:extLst>
          </p:cNvPr>
          <p:cNvSpPr>
            <a:spLocks noGrp="1"/>
          </p:cNvSpPr>
          <p:nvPr>
            <p:ph type="body" sz="quarter" idx="10"/>
          </p:nvPr>
        </p:nvSpPr>
        <p:spPr>
          <a:xfrm>
            <a:off x="316702" y="1457901"/>
            <a:ext cx="11558585" cy="4459041"/>
          </a:xfrm>
        </p:spPr>
        <p:txBody>
          <a:bodyPr/>
          <a:lstStyle/>
          <a:p>
            <a:r>
              <a:rPr lang="en-US" altLang="zh-CN" dirty="0"/>
              <a:t>6.1.1</a:t>
            </a:r>
            <a:r>
              <a:rPr lang="zh-CN" altLang="en-US" dirty="0"/>
              <a:t>　感知原理：由客体信息到感知信息的转换</a:t>
            </a:r>
            <a:endParaRPr lang="en-US" altLang="zh-CN" dirty="0"/>
          </a:p>
          <a:p>
            <a:r>
              <a:rPr lang="zh-CN" altLang="en-US" dirty="0"/>
              <a:t>感知与注意模块的任务，是使主体能够在信息层面上全面了解这个客体（感知），并根据了解的结果来决定是否应当关注这个客体信息（注意）。这里所说的全面准确地理解客体信息，就是指主体要建立关于客体的感性认识。感知原理模型如图</a:t>
            </a:r>
            <a:r>
              <a:rPr lang="en-US" altLang="zh-CN" dirty="0"/>
              <a:t>6.1</a:t>
            </a:r>
            <a:r>
              <a:rPr lang="zh-CN" altLang="en-US" dirty="0"/>
              <a:t>所示。</a:t>
            </a:r>
          </a:p>
          <a:p>
            <a:r>
              <a:rPr lang="zh-CN" altLang="en-US" dirty="0"/>
              <a:t>图</a:t>
            </a:r>
            <a:r>
              <a:rPr lang="en-US" altLang="zh-CN" dirty="0"/>
              <a:t>6.1</a:t>
            </a:r>
            <a:r>
              <a:rPr lang="zh-CN" altLang="en-US" dirty="0"/>
              <a:t>的感知原理模型表明，它的输入端是表达外来刺激（问题）状态的客体信息，而它的输出端则是主体（代理）从中所获得的感知信息，因此完成了第一个信息转换：由客体信息到感知信息的转换。</a:t>
            </a:r>
          </a:p>
        </p:txBody>
      </p:sp>
    </p:spTree>
    <p:extLst>
      <p:ext uri="{BB962C8B-B14F-4D97-AF65-F5344CB8AC3E}">
        <p14:creationId xmlns:p14="http://schemas.microsoft.com/office/powerpoint/2010/main" val="12210264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160E5D-C3C9-6668-CE0D-E05C434249BE}"/>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8B7BC27F-4EC8-3142-2E1B-396DCF54B727}"/>
              </a:ext>
            </a:extLst>
          </p:cNvPr>
          <p:cNvSpPr>
            <a:spLocks noGrp="1"/>
          </p:cNvSpPr>
          <p:nvPr>
            <p:ph type="title"/>
          </p:nvPr>
        </p:nvSpPr>
        <p:spPr/>
        <p:txBody>
          <a:bodyPr/>
          <a:lstStyle/>
          <a:p>
            <a:r>
              <a:rPr lang="en-US" altLang="zh-CN" dirty="0"/>
              <a:t>6.1</a:t>
            </a:r>
            <a:r>
              <a:rPr lang="zh-CN" altLang="en-US" dirty="0"/>
              <a:t>　信息转换：普适性智能生成机制的基础阶段</a:t>
            </a:r>
          </a:p>
        </p:txBody>
      </p:sp>
      <p:pic>
        <p:nvPicPr>
          <p:cNvPr id="6" name="图片占位符 5">
            <a:extLst>
              <a:ext uri="{FF2B5EF4-FFF2-40B4-BE49-F238E27FC236}">
                <a16:creationId xmlns:a16="http://schemas.microsoft.com/office/drawing/2014/main" id="{4C66C74C-568D-A02F-B35E-47B1D069A326}"/>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1518" r="-1518"/>
          <a:stretch>
            <a:fillRect/>
          </a:stretch>
        </p:blipFill>
        <p:spPr>
          <a:prstGeom prst="rect">
            <a:avLst/>
          </a:prstGeom>
        </p:spPr>
      </p:pic>
    </p:spTree>
    <p:extLst>
      <p:ext uri="{BB962C8B-B14F-4D97-AF65-F5344CB8AC3E}">
        <p14:creationId xmlns:p14="http://schemas.microsoft.com/office/powerpoint/2010/main" val="393821595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4218F8-5463-6A2C-E8A7-234F1B203EAA}"/>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EBC5FD55-048D-0447-D458-73A30CAD13D8}"/>
              </a:ext>
            </a:extLst>
          </p:cNvPr>
          <p:cNvSpPr>
            <a:spLocks noGrp="1"/>
          </p:cNvSpPr>
          <p:nvPr>
            <p:ph type="title"/>
          </p:nvPr>
        </p:nvSpPr>
        <p:spPr/>
        <p:txBody>
          <a:bodyPr/>
          <a:lstStyle/>
          <a:p>
            <a:r>
              <a:rPr lang="en-US" altLang="zh-CN" dirty="0"/>
              <a:t>6.1</a:t>
            </a:r>
            <a:r>
              <a:rPr lang="zh-CN" altLang="en-US" dirty="0"/>
              <a:t>　信息转换：普适性智能生成机制的基础阶段</a:t>
            </a:r>
          </a:p>
        </p:txBody>
      </p:sp>
      <p:sp>
        <p:nvSpPr>
          <p:cNvPr id="5" name="文本占位符 4">
            <a:extLst>
              <a:ext uri="{FF2B5EF4-FFF2-40B4-BE49-F238E27FC236}">
                <a16:creationId xmlns:a16="http://schemas.microsoft.com/office/drawing/2014/main" id="{5DDA47FE-ECD6-C95B-867C-1EC8AE82FB34}"/>
              </a:ext>
            </a:extLst>
          </p:cNvPr>
          <p:cNvSpPr>
            <a:spLocks noGrp="1"/>
          </p:cNvSpPr>
          <p:nvPr>
            <p:ph type="body" sz="quarter" idx="10"/>
          </p:nvPr>
        </p:nvSpPr>
        <p:spPr>
          <a:xfrm>
            <a:off x="316702" y="2565896"/>
            <a:ext cx="11558585" cy="2243050"/>
          </a:xfrm>
        </p:spPr>
        <p:txBody>
          <a:bodyPr/>
          <a:lstStyle/>
          <a:p>
            <a:r>
              <a:rPr lang="en-US" altLang="zh-CN" dirty="0"/>
              <a:t>6.1.1</a:t>
            </a:r>
            <a:r>
              <a:rPr lang="zh-CN" altLang="en-US" dirty="0"/>
              <a:t>　感知原理：由客体信息到感知信息的转换</a:t>
            </a:r>
            <a:endParaRPr lang="en-US" altLang="zh-CN" dirty="0"/>
          </a:p>
          <a:p>
            <a:r>
              <a:rPr lang="en-US" altLang="zh-CN" dirty="0"/>
              <a:t>1.</a:t>
            </a:r>
            <a:r>
              <a:rPr lang="zh-CN" altLang="en-US" dirty="0"/>
              <a:t> 感知原理的解释</a:t>
            </a:r>
            <a:endParaRPr lang="en-US" altLang="zh-CN" dirty="0"/>
          </a:p>
          <a:p>
            <a:r>
              <a:rPr lang="en-US" altLang="zh-CN" dirty="0"/>
              <a:t>2.</a:t>
            </a:r>
            <a:r>
              <a:rPr lang="zh-CN" altLang="en-US" dirty="0"/>
              <a:t> 感知原理的技术实现</a:t>
            </a:r>
            <a:endParaRPr lang="en-US" altLang="zh-CN" dirty="0"/>
          </a:p>
          <a:p>
            <a:r>
              <a:rPr lang="en-US" altLang="zh-CN" dirty="0"/>
              <a:t>3. </a:t>
            </a:r>
            <a:r>
              <a:rPr lang="zh-CN" altLang="en-US" dirty="0"/>
              <a:t>感知原理的意义</a:t>
            </a:r>
          </a:p>
        </p:txBody>
      </p:sp>
    </p:spTree>
    <p:extLst>
      <p:ext uri="{BB962C8B-B14F-4D97-AF65-F5344CB8AC3E}">
        <p14:creationId xmlns:p14="http://schemas.microsoft.com/office/powerpoint/2010/main" val="1288437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0541E7-528A-269C-990B-EE1375223C47}"/>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D2C25D0A-84A4-0BB4-7E7F-3497CBB2853E}"/>
              </a:ext>
            </a:extLst>
          </p:cNvPr>
          <p:cNvSpPr>
            <a:spLocks noGrp="1"/>
          </p:cNvSpPr>
          <p:nvPr>
            <p:ph type="title"/>
          </p:nvPr>
        </p:nvSpPr>
        <p:spPr/>
        <p:txBody>
          <a:bodyPr/>
          <a:lstStyle/>
          <a:p>
            <a:r>
              <a:rPr lang="en-US" altLang="zh-CN" dirty="0"/>
              <a:t>6.1</a:t>
            </a:r>
            <a:r>
              <a:rPr lang="zh-CN" altLang="en-US" dirty="0"/>
              <a:t>　信息转换：普适性智能生成机制的基础阶段</a:t>
            </a:r>
          </a:p>
        </p:txBody>
      </p:sp>
      <p:sp>
        <p:nvSpPr>
          <p:cNvPr id="5" name="文本占位符 4">
            <a:extLst>
              <a:ext uri="{FF2B5EF4-FFF2-40B4-BE49-F238E27FC236}">
                <a16:creationId xmlns:a16="http://schemas.microsoft.com/office/drawing/2014/main" id="{8BC07BCC-B93C-746A-CCD4-1E2AADC059CC}"/>
              </a:ext>
            </a:extLst>
          </p:cNvPr>
          <p:cNvSpPr>
            <a:spLocks noGrp="1"/>
          </p:cNvSpPr>
          <p:nvPr>
            <p:ph type="body" sz="quarter" idx="10"/>
          </p:nvPr>
        </p:nvSpPr>
        <p:spPr>
          <a:xfrm>
            <a:off x="316702" y="1734900"/>
            <a:ext cx="11558585" cy="3905043"/>
          </a:xfrm>
        </p:spPr>
        <p:txBody>
          <a:bodyPr/>
          <a:lstStyle/>
          <a:p>
            <a:r>
              <a:rPr lang="en-US" altLang="zh-CN" dirty="0"/>
              <a:t>6.1.2</a:t>
            </a:r>
            <a:r>
              <a:rPr lang="zh-CN" altLang="en-US" dirty="0"/>
              <a:t>　认知原理：由感知信息到知识的转换</a:t>
            </a:r>
            <a:endParaRPr lang="en-US" altLang="zh-CN" dirty="0"/>
          </a:p>
          <a:p>
            <a:r>
              <a:rPr lang="zh-CN" altLang="en-US" dirty="0"/>
              <a:t>学术界关于“什么是认知”的问题，还存在许多不同的认识。有的认为，认知就是把信息提炼为知识的过程；有的认为，认知既包括把信息提炼为知识的过程，还包括产生解决问题的智能策略的过程。前者可以称之为严格的认知概念，后者可以称之为宽泛的认知概念。</a:t>
            </a:r>
            <a:endParaRPr lang="en-US" altLang="zh-CN" dirty="0"/>
          </a:p>
          <a:p>
            <a:r>
              <a:rPr lang="en-US" altLang="zh-CN" dirty="0"/>
              <a:t>1. </a:t>
            </a:r>
            <a:r>
              <a:rPr lang="zh-CN" altLang="en-US" dirty="0"/>
              <a:t>认知原理的说明</a:t>
            </a:r>
            <a:endParaRPr lang="en-US" altLang="zh-CN" dirty="0"/>
          </a:p>
          <a:p>
            <a:r>
              <a:rPr lang="en-US" altLang="zh-CN" dirty="0"/>
              <a:t>2. </a:t>
            </a:r>
            <a:r>
              <a:rPr lang="zh-CN" altLang="en-US" dirty="0"/>
              <a:t>认知的工作原理</a:t>
            </a:r>
            <a:endParaRPr lang="en-US" altLang="zh-CN" dirty="0"/>
          </a:p>
        </p:txBody>
      </p:sp>
    </p:spTree>
    <p:extLst>
      <p:ext uri="{BB962C8B-B14F-4D97-AF65-F5344CB8AC3E}">
        <p14:creationId xmlns:p14="http://schemas.microsoft.com/office/powerpoint/2010/main" val="69075674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E15CD-F048-0974-D702-29CF8CDF07F2}"/>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DD0C83BE-B27E-B700-1CC5-8293917BA60A}"/>
              </a:ext>
            </a:extLst>
          </p:cNvPr>
          <p:cNvSpPr>
            <a:spLocks noGrp="1"/>
          </p:cNvSpPr>
          <p:nvPr>
            <p:ph type="title"/>
          </p:nvPr>
        </p:nvSpPr>
        <p:spPr/>
        <p:txBody>
          <a:bodyPr/>
          <a:lstStyle/>
          <a:p>
            <a:r>
              <a:rPr lang="en-US" altLang="zh-CN" dirty="0"/>
              <a:t>6.1</a:t>
            </a:r>
            <a:r>
              <a:rPr lang="zh-CN" altLang="en-US" dirty="0"/>
              <a:t>　信息转换：普适性智能生成机制的基础阶段</a:t>
            </a:r>
          </a:p>
        </p:txBody>
      </p:sp>
      <p:sp>
        <p:nvSpPr>
          <p:cNvPr id="5" name="文本占位符 4">
            <a:extLst>
              <a:ext uri="{FF2B5EF4-FFF2-40B4-BE49-F238E27FC236}">
                <a16:creationId xmlns:a16="http://schemas.microsoft.com/office/drawing/2014/main" id="{73D79D7E-B189-DE40-E4C1-4BE6EE6F1945}"/>
              </a:ext>
            </a:extLst>
          </p:cNvPr>
          <p:cNvSpPr>
            <a:spLocks noGrp="1"/>
          </p:cNvSpPr>
          <p:nvPr>
            <p:ph type="body" sz="quarter" idx="10"/>
          </p:nvPr>
        </p:nvSpPr>
        <p:spPr>
          <a:xfrm>
            <a:off x="316702" y="2288898"/>
            <a:ext cx="11558585" cy="2797048"/>
          </a:xfrm>
        </p:spPr>
        <p:txBody>
          <a:bodyPr/>
          <a:lstStyle/>
          <a:p>
            <a:r>
              <a:rPr lang="en-US" altLang="zh-CN" dirty="0"/>
              <a:t>6.1.3</a:t>
            </a:r>
            <a:r>
              <a:rPr lang="zh-CN" altLang="en-US" dirty="0"/>
              <a:t>　记忆原理：记忆库的全信息与全知识表示</a:t>
            </a:r>
            <a:endParaRPr lang="en-US" altLang="zh-CN" dirty="0"/>
          </a:p>
          <a:p>
            <a:r>
              <a:rPr lang="zh-CN" altLang="en-US" dirty="0"/>
              <a:t>记（存储）忆（提取）是人工智能系统信息处理和知识处理的基本需求。一方面，感知过程产生的全信息和认知过程产生的全知识都要存在记忆库备用；另一方面，记忆库所存储的全信息和全知识常常需要被提取出来去处理问题。因此，怎样恰当地表示全信息和全知识，是人工智能记忆库需要考虑的一个新的基本问题。</a:t>
            </a:r>
            <a:endParaRPr lang="en-US" altLang="zh-CN" dirty="0"/>
          </a:p>
        </p:txBody>
      </p:sp>
    </p:spTree>
    <p:extLst>
      <p:ext uri="{BB962C8B-B14F-4D97-AF65-F5344CB8AC3E}">
        <p14:creationId xmlns:p14="http://schemas.microsoft.com/office/powerpoint/2010/main" val="42840425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2247DB-D1D7-DA26-CDEF-1F74A9328F66}"/>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A560A0C8-5F55-7C31-FB7C-6A380A35A700}"/>
              </a:ext>
            </a:extLst>
          </p:cNvPr>
          <p:cNvSpPr>
            <a:spLocks noGrp="1"/>
          </p:cNvSpPr>
          <p:nvPr>
            <p:ph type="title"/>
          </p:nvPr>
        </p:nvSpPr>
        <p:spPr/>
        <p:txBody>
          <a:bodyPr/>
          <a:lstStyle/>
          <a:p>
            <a:r>
              <a:rPr lang="en-US" altLang="zh-CN" dirty="0"/>
              <a:t>6.2</a:t>
            </a:r>
            <a:r>
              <a:rPr lang="zh-CN" altLang="en-US" dirty="0"/>
              <a:t>　智能创生：普适性智能生成机制的核心阶段</a:t>
            </a:r>
          </a:p>
        </p:txBody>
      </p:sp>
      <p:sp>
        <p:nvSpPr>
          <p:cNvPr id="5" name="文本占位符 4">
            <a:extLst>
              <a:ext uri="{FF2B5EF4-FFF2-40B4-BE49-F238E27FC236}">
                <a16:creationId xmlns:a16="http://schemas.microsoft.com/office/drawing/2014/main" id="{448B76FB-C80C-43CB-96B0-34E8A228A4D3}"/>
              </a:ext>
            </a:extLst>
          </p:cNvPr>
          <p:cNvSpPr>
            <a:spLocks noGrp="1"/>
          </p:cNvSpPr>
          <p:nvPr>
            <p:ph type="body" sz="quarter" idx="10"/>
          </p:nvPr>
        </p:nvSpPr>
        <p:spPr>
          <a:xfrm>
            <a:off x="316702" y="2288898"/>
            <a:ext cx="11558585" cy="2797048"/>
          </a:xfrm>
        </p:spPr>
        <p:txBody>
          <a:bodyPr/>
          <a:lstStyle/>
          <a:p>
            <a:r>
              <a:rPr lang="en-US" altLang="zh-CN" dirty="0"/>
              <a:t>6.2.1</a:t>
            </a:r>
            <a:r>
              <a:rPr lang="zh-CN" altLang="en-US" dirty="0"/>
              <a:t>　谋行原理：由｛感知信息，知识，目标｝到策略的转换</a:t>
            </a:r>
          </a:p>
          <a:p>
            <a:r>
              <a:rPr lang="zh-CN" altLang="en-US" dirty="0"/>
              <a:t>上述关于感知原理、认知原理和记忆原理的讨论，确实都是人工智能理论研究的一些非常重要的基础性工作。然而，对于人工智能的整体研究来说，最为核心的问题是：如何在这些重要的工作基础上生成所需要的智能策略去成功地解决问题并达到预设的目标。这也就是“谋行原理”的任务。</a:t>
            </a:r>
            <a:endParaRPr lang="en-US" altLang="zh-CN" dirty="0"/>
          </a:p>
        </p:txBody>
      </p:sp>
    </p:spTree>
    <p:extLst>
      <p:ext uri="{BB962C8B-B14F-4D97-AF65-F5344CB8AC3E}">
        <p14:creationId xmlns:p14="http://schemas.microsoft.com/office/powerpoint/2010/main" val="30239950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BEE157-9128-60C7-9474-59BD55CDFE7E}"/>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D953A4CE-7936-A62A-D210-6F1D764346D1}"/>
              </a:ext>
            </a:extLst>
          </p:cNvPr>
          <p:cNvSpPr>
            <a:spLocks noGrp="1"/>
          </p:cNvSpPr>
          <p:nvPr>
            <p:ph type="title"/>
          </p:nvPr>
        </p:nvSpPr>
        <p:spPr/>
        <p:txBody>
          <a:bodyPr/>
          <a:lstStyle/>
          <a:p>
            <a:r>
              <a:rPr lang="en-US" altLang="zh-CN" dirty="0"/>
              <a:t>6.2</a:t>
            </a:r>
            <a:r>
              <a:rPr lang="zh-CN" altLang="en-US" dirty="0"/>
              <a:t>　智能创生：普适性智能生成机制的核心阶段</a:t>
            </a:r>
          </a:p>
        </p:txBody>
      </p:sp>
      <p:sp>
        <p:nvSpPr>
          <p:cNvPr id="5" name="文本占位符 4">
            <a:extLst>
              <a:ext uri="{FF2B5EF4-FFF2-40B4-BE49-F238E27FC236}">
                <a16:creationId xmlns:a16="http://schemas.microsoft.com/office/drawing/2014/main" id="{80830C9D-B821-9DC3-EFDA-77304D6B2BF0}"/>
              </a:ext>
            </a:extLst>
          </p:cNvPr>
          <p:cNvSpPr>
            <a:spLocks noGrp="1"/>
          </p:cNvSpPr>
          <p:nvPr>
            <p:ph type="body" sz="quarter" idx="10"/>
          </p:nvPr>
        </p:nvSpPr>
        <p:spPr>
          <a:xfrm>
            <a:off x="316702" y="2288898"/>
            <a:ext cx="11558585" cy="2797048"/>
          </a:xfrm>
        </p:spPr>
        <p:txBody>
          <a:bodyPr/>
          <a:lstStyle/>
          <a:p>
            <a:r>
              <a:rPr lang="en-US" altLang="zh-CN" dirty="0"/>
              <a:t>6.2.2</a:t>
            </a:r>
            <a:r>
              <a:rPr lang="zh-CN" altLang="en-US" dirty="0"/>
              <a:t>　执行原理：从智能策略到智能行为的转换与优化</a:t>
            </a:r>
            <a:endParaRPr lang="en-US" altLang="zh-CN" dirty="0"/>
          </a:p>
          <a:p>
            <a:r>
              <a:rPr lang="zh-CN" altLang="en-US" dirty="0"/>
              <a:t>智能策略生成之后，人工智能系统下一个环节的任务是：把谋行模块生成的智能策略转换为智能行为去反作用于客体（解决问题），完成主体与客体相互作用的基本回合。更明确地说，执行模块的任务是执行智能策略，并在执行过程中去优化智能策略，直到对达到的目标满意为止。</a:t>
            </a:r>
            <a:endParaRPr lang="en-US" altLang="zh-CN" dirty="0"/>
          </a:p>
        </p:txBody>
      </p:sp>
    </p:spTree>
    <p:extLst>
      <p:ext uri="{BB962C8B-B14F-4D97-AF65-F5344CB8AC3E}">
        <p14:creationId xmlns:p14="http://schemas.microsoft.com/office/powerpoint/2010/main" val="9326529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590DE4-3D99-E8F0-7D95-98680216DD1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D2F559BB-B561-CE92-7162-1A289D6D3646}"/>
              </a:ext>
            </a:extLst>
          </p:cNvPr>
          <p:cNvSpPr>
            <a:spLocks noGrp="1"/>
          </p:cNvSpPr>
          <p:nvPr>
            <p:ph type="title"/>
          </p:nvPr>
        </p:nvSpPr>
        <p:spPr/>
        <p:txBody>
          <a:bodyPr/>
          <a:lstStyle/>
          <a:p>
            <a:r>
              <a:rPr lang="en-US" altLang="zh-CN" dirty="0"/>
              <a:t>6.3</a:t>
            </a:r>
            <a:r>
              <a:rPr lang="zh-CN" altLang="en-US" dirty="0"/>
              <a:t>　两种不同范式下的人工智能理论比较</a:t>
            </a:r>
          </a:p>
        </p:txBody>
      </p:sp>
      <p:pic>
        <p:nvPicPr>
          <p:cNvPr id="6" name="图片占位符 5">
            <a:extLst>
              <a:ext uri="{FF2B5EF4-FFF2-40B4-BE49-F238E27FC236}">
                <a16:creationId xmlns:a16="http://schemas.microsoft.com/office/drawing/2014/main" id="{FF7D54FC-B301-919F-96CA-F8A45BB212FF}"/>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34053" r="-34053"/>
          <a:stretch>
            <a:fillRect/>
          </a:stretch>
        </p:blipFill>
        <p:spPr>
          <a:prstGeom prst="rect">
            <a:avLst/>
          </a:prstGeom>
        </p:spPr>
      </p:pic>
    </p:spTree>
    <p:extLst>
      <p:ext uri="{BB962C8B-B14F-4D97-AF65-F5344CB8AC3E}">
        <p14:creationId xmlns:p14="http://schemas.microsoft.com/office/powerpoint/2010/main" val="378626349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6390CB6E-DBD3-EF39-CC08-DF2A118BE133}"/>
              </a:ext>
            </a:extLst>
          </p:cNvPr>
          <p:cNvSpPr>
            <a:spLocks noGrp="1"/>
          </p:cNvSpPr>
          <p:nvPr>
            <p:ph type="body" sz="quarter" idx="15"/>
          </p:nvPr>
        </p:nvSpPr>
        <p:spPr/>
        <p:txBody>
          <a:bodyPr/>
          <a:lstStyle/>
          <a:p>
            <a:r>
              <a:rPr lang="zh-CN" altLang="en-US" dirty="0"/>
              <a:t>第 </a:t>
            </a:r>
            <a:r>
              <a:rPr lang="en-US" altLang="zh-CN" dirty="0"/>
              <a:t>7 </a:t>
            </a:r>
            <a:r>
              <a:rPr lang="zh-CN" altLang="en-US" dirty="0"/>
              <a:t>章</a:t>
            </a:r>
          </a:p>
        </p:txBody>
      </p:sp>
      <p:sp>
        <p:nvSpPr>
          <p:cNvPr id="5" name="文本占位符 4">
            <a:extLst>
              <a:ext uri="{FF2B5EF4-FFF2-40B4-BE49-F238E27FC236}">
                <a16:creationId xmlns:a16="http://schemas.microsoft.com/office/drawing/2014/main" id="{62915BA3-05A2-3684-983E-EE6462FC81DD}"/>
              </a:ext>
            </a:extLst>
          </p:cNvPr>
          <p:cNvSpPr>
            <a:spLocks noGrp="1"/>
          </p:cNvSpPr>
          <p:nvPr>
            <p:ph type="body" sz="quarter" idx="16"/>
          </p:nvPr>
        </p:nvSpPr>
        <p:spPr/>
        <p:txBody>
          <a:bodyPr/>
          <a:lstStyle/>
          <a:p>
            <a:r>
              <a:rPr lang="zh-CN" altLang="en-US" dirty="0"/>
              <a:t>人工智能的应用场景</a:t>
            </a:r>
          </a:p>
        </p:txBody>
      </p:sp>
    </p:spTree>
    <p:extLst>
      <p:ext uri="{BB962C8B-B14F-4D97-AF65-F5344CB8AC3E}">
        <p14:creationId xmlns:p14="http://schemas.microsoft.com/office/powerpoint/2010/main" val="22081098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49695588-DAFA-F68F-2D11-05AA28201185}"/>
              </a:ext>
            </a:extLst>
          </p:cNvPr>
          <p:cNvSpPr>
            <a:spLocks noGrp="1"/>
          </p:cNvSpPr>
          <p:nvPr>
            <p:ph type="body" sz="quarter" idx="15"/>
          </p:nvPr>
        </p:nvSpPr>
        <p:spPr/>
        <p:txBody>
          <a:bodyPr/>
          <a:lstStyle/>
          <a:p>
            <a:r>
              <a:rPr lang="zh-CN" altLang="en-US" dirty="0"/>
              <a:t>第 </a:t>
            </a:r>
            <a:r>
              <a:rPr lang="en-US" altLang="zh-CN" dirty="0"/>
              <a:t>2 </a:t>
            </a:r>
            <a:r>
              <a:rPr lang="zh-CN" altLang="en-US" dirty="0"/>
              <a:t>章</a:t>
            </a:r>
          </a:p>
        </p:txBody>
      </p:sp>
      <p:sp>
        <p:nvSpPr>
          <p:cNvPr id="5" name="文本占位符 4">
            <a:extLst>
              <a:ext uri="{FF2B5EF4-FFF2-40B4-BE49-F238E27FC236}">
                <a16:creationId xmlns:a16="http://schemas.microsoft.com/office/drawing/2014/main" id="{5884C48B-1D71-C99B-B3DF-3A7CF639403C}"/>
              </a:ext>
            </a:extLst>
          </p:cNvPr>
          <p:cNvSpPr>
            <a:spLocks noGrp="1"/>
          </p:cNvSpPr>
          <p:nvPr>
            <p:ph type="body" sz="quarter" idx="16"/>
          </p:nvPr>
        </p:nvSpPr>
        <p:spPr/>
        <p:txBody>
          <a:bodyPr/>
          <a:lstStyle/>
          <a:p>
            <a:r>
              <a:rPr lang="zh-CN" altLang="en-US" dirty="0"/>
              <a:t>人工智能的基础概念</a:t>
            </a:r>
          </a:p>
        </p:txBody>
      </p:sp>
    </p:spTree>
    <p:extLst>
      <p:ext uri="{BB962C8B-B14F-4D97-AF65-F5344CB8AC3E}">
        <p14:creationId xmlns:p14="http://schemas.microsoft.com/office/powerpoint/2010/main" val="40805307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4D5F30AB-7D86-D59C-7AB1-0284259E2E9E}"/>
              </a:ext>
            </a:extLst>
          </p:cNvPr>
          <p:cNvSpPr>
            <a:spLocks noGrp="1"/>
          </p:cNvSpPr>
          <p:nvPr>
            <p:ph type="title"/>
          </p:nvPr>
        </p:nvSpPr>
        <p:spPr/>
        <p:txBody>
          <a:bodyPr/>
          <a:lstStyle/>
          <a:p>
            <a:r>
              <a:rPr lang="en-US" altLang="zh-CN" dirty="0"/>
              <a:t>7.1</a:t>
            </a:r>
            <a:r>
              <a:rPr lang="zh-CN" altLang="en-US" dirty="0"/>
              <a:t>　智慧农场</a:t>
            </a:r>
          </a:p>
        </p:txBody>
      </p:sp>
      <p:sp>
        <p:nvSpPr>
          <p:cNvPr id="5" name="文本占位符 4">
            <a:extLst>
              <a:ext uri="{FF2B5EF4-FFF2-40B4-BE49-F238E27FC236}">
                <a16:creationId xmlns:a16="http://schemas.microsoft.com/office/drawing/2014/main" id="{4EAEB541-E51C-9BED-15D0-5A18FA0E3425}"/>
              </a:ext>
            </a:extLst>
          </p:cNvPr>
          <p:cNvSpPr>
            <a:spLocks noGrp="1"/>
          </p:cNvSpPr>
          <p:nvPr>
            <p:ph type="body" sz="quarter" idx="10"/>
          </p:nvPr>
        </p:nvSpPr>
        <p:spPr>
          <a:xfrm>
            <a:off x="316702" y="1180901"/>
            <a:ext cx="11558585" cy="5013039"/>
          </a:xfrm>
        </p:spPr>
        <p:txBody>
          <a:bodyPr/>
          <a:lstStyle/>
          <a:p>
            <a:r>
              <a:rPr lang="en-US" altLang="zh-CN" dirty="0"/>
              <a:t>7.1.1</a:t>
            </a:r>
            <a:r>
              <a:rPr lang="zh-CN" altLang="en-US" dirty="0"/>
              <a:t>　智慧耕整</a:t>
            </a:r>
          </a:p>
          <a:p>
            <a:r>
              <a:rPr lang="zh-CN" altLang="en-US" dirty="0"/>
              <a:t>传统农耕依赖农民的主观经验判断土壤条件，智慧农场则运用前沿的传感器技术，构建起一套高度精密的农田土壤变化自适应感知体系。例如，位于北京市房山区南部的中粮智慧农场示范基地，部署了超过 </a:t>
            </a:r>
            <a:r>
              <a:rPr lang="en-US" altLang="zh-CN" dirty="0"/>
              <a:t>500 </a:t>
            </a:r>
            <a:r>
              <a:rPr lang="zh-CN" altLang="en-US" dirty="0"/>
              <a:t>个不同类型的传感器，涵盖土壤肥力监测传感器、湿度传感器以及酸碱度传感器等。这些具备高灵敏度、高精度的传感器深入土层各个关键层面，对土壤肥力、湿度、酸碱度等核心指标进行实时、连续且精准的监测。所采集到的海量数据，通过高速稳定的 </a:t>
            </a:r>
            <a:r>
              <a:rPr lang="en-US" altLang="zh-CN" dirty="0"/>
              <a:t>5G </a:t>
            </a:r>
            <a:r>
              <a:rPr lang="zh-CN" altLang="en-US" dirty="0"/>
              <a:t>传输链路传输至智慧农场的核心枢纽</a:t>
            </a:r>
            <a:r>
              <a:rPr lang="en-US" altLang="zh-CN" dirty="0"/>
              <a:t>——</a:t>
            </a:r>
            <a:r>
              <a:rPr lang="zh-CN" altLang="en-US" dirty="0"/>
              <a:t>中央控制系统。该系统内置的先进智能算法模型，能够迅速对数据进行深度解析。</a:t>
            </a:r>
          </a:p>
        </p:txBody>
      </p:sp>
    </p:spTree>
    <p:extLst>
      <p:ext uri="{BB962C8B-B14F-4D97-AF65-F5344CB8AC3E}">
        <p14:creationId xmlns:p14="http://schemas.microsoft.com/office/powerpoint/2010/main" val="7142277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315B8-2603-DB66-3005-5B1562257BBC}"/>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E9C36A38-DE91-26F4-13ED-D86A624A5887}"/>
              </a:ext>
            </a:extLst>
          </p:cNvPr>
          <p:cNvSpPr>
            <a:spLocks noGrp="1"/>
          </p:cNvSpPr>
          <p:nvPr>
            <p:ph type="title"/>
          </p:nvPr>
        </p:nvSpPr>
        <p:spPr/>
        <p:txBody>
          <a:bodyPr/>
          <a:lstStyle/>
          <a:p>
            <a:r>
              <a:rPr lang="en-US" altLang="zh-CN" dirty="0"/>
              <a:t>7.1</a:t>
            </a:r>
            <a:r>
              <a:rPr lang="zh-CN" altLang="en-US" dirty="0"/>
              <a:t>　智慧农场</a:t>
            </a:r>
          </a:p>
        </p:txBody>
      </p:sp>
      <p:sp>
        <p:nvSpPr>
          <p:cNvPr id="5" name="文本占位符 4">
            <a:extLst>
              <a:ext uri="{FF2B5EF4-FFF2-40B4-BE49-F238E27FC236}">
                <a16:creationId xmlns:a16="http://schemas.microsoft.com/office/drawing/2014/main" id="{45DEBB73-4F66-8575-3E4A-054BFA0A4674}"/>
              </a:ext>
            </a:extLst>
          </p:cNvPr>
          <p:cNvSpPr>
            <a:spLocks noGrp="1"/>
          </p:cNvSpPr>
          <p:nvPr>
            <p:ph type="body" sz="quarter" idx="10"/>
          </p:nvPr>
        </p:nvSpPr>
        <p:spPr>
          <a:xfrm>
            <a:off x="316702" y="2288896"/>
            <a:ext cx="11558585" cy="2797048"/>
          </a:xfrm>
        </p:spPr>
        <p:txBody>
          <a:bodyPr/>
          <a:lstStyle/>
          <a:p>
            <a:r>
              <a:rPr lang="en-US" altLang="zh-CN" dirty="0"/>
              <a:t>7.1.2</a:t>
            </a:r>
            <a:r>
              <a:rPr lang="zh-CN" altLang="en-US" dirty="0"/>
              <a:t>　智能播种</a:t>
            </a:r>
          </a:p>
          <a:p>
            <a:r>
              <a:rPr lang="zh-CN" altLang="en-US" dirty="0"/>
              <a:t>播种环节作为农作物生长周期起始的关键节点，对精准度有着严苛要求。智慧农场充分融合卫星定位、高清图像识别、大数据分析等前沿技术手段，紧密结合不同作物品种独特的生物学特性以及前期土壤监测所获取的数据成果，全方位实现智能化播种操作。</a:t>
            </a:r>
          </a:p>
        </p:txBody>
      </p:sp>
    </p:spTree>
    <p:extLst>
      <p:ext uri="{BB962C8B-B14F-4D97-AF65-F5344CB8AC3E}">
        <p14:creationId xmlns:p14="http://schemas.microsoft.com/office/powerpoint/2010/main" val="191535599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90AA4D-ECCA-E0D1-CB73-18B8F522B7EA}"/>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5A180933-9EA9-A03D-64B8-F3C25D0F7F9F}"/>
              </a:ext>
            </a:extLst>
          </p:cNvPr>
          <p:cNvSpPr>
            <a:spLocks noGrp="1"/>
          </p:cNvSpPr>
          <p:nvPr>
            <p:ph type="title"/>
          </p:nvPr>
        </p:nvSpPr>
        <p:spPr/>
        <p:txBody>
          <a:bodyPr/>
          <a:lstStyle/>
          <a:p>
            <a:r>
              <a:rPr lang="en-US" altLang="zh-CN" dirty="0"/>
              <a:t>7.1</a:t>
            </a:r>
            <a:r>
              <a:rPr lang="zh-CN" altLang="en-US" dirty="0"/>
              <a:t>　智慧农场</a:t>
            </a:r>
          </a:p>
        </p:txBody>
      </p:sp>
      <p:sp>
        <p:nvSpPr>
          <p:cNvPr id="5" name="文本占位符 4">
            <a:extLst>
              <a:ext uri="{FF2B5EF4-FFF2-40B4-BE49-F238E27FC236}">
                <a16:creationId xmlns:a16="http://schemas.microsoft.com/office/drawing/2014/main" id="{757B4229-71CB-36CC-3E58-56772684DE97}"/>
              </a:ext>
            </a:extLst>
          </p:cNvPr>
          <p:cNvSpPr>
            <a:spLocks noGrp="1"/>
          </p:cNvSpPr>
          <p:nvPr>
            <p:ph type="body" sz="quarter" idx="10"/>
          </p:nvPr>
        </p:nvSpPr>
        <p:spPr>
          <a:xfrm>
            <a:off x="316702" y="1734899"/>
            <a:ext cx="11558585" cy="3905043"/>
          </a:xfrm>
        </p:spPr>
        <p:txBody>
          <a:bodyPr/>
          <a:lstStyle/>
          <a:p>
            <a:r>
              <a:rPr lang="en-US" altLang="zh-CN" dirty="0"/>
              <a:t>7.1.3</a:t>
            </a:r>
            <a:r>
              <a:rPr lang="zh-CN" altLang="en-US" dirty="0"/>
              <a:t>　精细管控</a:t>
            </a:r>
          </a:p>
          <a:p>
            <a:r>
              <a:rPr lang="zh-CN" altLang="en-US" dirty="0"/>
              <a:t>农作物生长周期漫长，期间管理环节的精细程度直接影响最终收成。智慧农场可依托遍布田间各个关键区域的高清摄像头、气象监测站以及土壤传感器等设备，形成全方位、全天候的监控网络体系，持续不断地收集各类环境数据与作物生长动态信息，并通过无线传输技术实时回传至中央控制系统。</a:t>
            </a:r>
          </a:p>
          <a:p>
            <a:r>
              <a:rPr lang="zh-CN" altLang="en-US" dirty="0"/>
              <a:t>一旦系统通过大数据分析比对发现病虫害滋生迹象，诸如小麦锈病、棉花棉铃虫等常见病害虫害，便会立即触发智能预警机制。</a:t>
            </a:r>
          </a:p>
        </p:txBody>
      </p:sp>
    </p:spTree>
    <p:extLst>
      <p:ext uri="{BB962C8B-B14F-4D97-AF65-F5344CB8AC3E}">
        <p14:creationId xmlns:p14="http://schemas.microsoft.com/office/powerpoint/2010/main" val="4488252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D9CDE9-EBDC-6937-9E40-224868B00B8A}"/>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CE6CDB52-0C55-3033-3535-DD25D1C0CB9A}"/>
              </a:ext>
            </a:extLst>
          </p:cNvPr>
          <p:cNvSpPr>
            <a:spLocks noGrp="1"/>
          </p:cNvSpPr>
          <p:nvPr>
            <p:ph type="title"/>
          </p:nvPr>
        </p:nvSpPr>
        <p:spPr/>
        <p:txBody>
          <a:bodyPr/>
          <a:lstStyle/>
          <a:p>
            <a:r>
              <a:rPr lang="en-US" altLang="zh-CN" dirty="0"/>
              <a:t>7.1</a:t>
            </a:r>
            <a:r>
              <a:rPr lang="zh-CN" altLang="en-US" dirty="0"/>
              <a:t>　智慧农场</a:t>
            </a:r>
          </a:p>
        </p:txBody>
      </p:sp>
      <p:sp>
        <p:nvSpPr>
          <p:cNvPr id="5" name="文本占位符 4">
            <a:extLst>
              <a:ext uri="{FF2B5EF4-FFF2-40B4-BE49-F238E27FC236}">
                <a16:creationId xmlns:a16="http://schemas.microsoft.com/office/drawing/2014/main" id="{E1554A6B-1FEB-4C5B-271A-B4942AD7B2CF}"/>
              </a:ext>
            </a:extLst>
          </p:cNvPr>
          <p:cNvSpPr>
            <a:spLocks noGrp="1"/>
          </p:cNvSpPr>
          <p:nvPr>
            <p:ph type="body" sz="quarter" idx="10"/>
          </p:nvPr>
        </p:nvSpPr>
        <p:spPr>
          <a:xfrm>
            <a:off x="316702" y="1180901"/>
            <a:ext cx="11558585" cy="5013039"/>
          </a:xfrm>
        </p:spPr>
        <p:txBody>
          <a:bodyPr/>
          <a:lstStyle/>
          <a:p>
            <a:r>
              <a:rPr lang="en-US" altLang="zh-CN" dirty="0"/>
              <a:t>7.1.4</a:t>
            </a:r>
            <a:r>
              <a:rPr lang="zh-CN" altLang="en-US" dirty="0"/>
              <a:t>　高效收割</a:t>
            </a:r>
          </a:p>
          <a:p>
            <a:r>
              <a:rPr lang="zh-CN" altLang="en-US" dirty="0"/>
              <a:t>智慧农场的智能化装备在收获季节同样表现卓越。联合收割机作为谷物收割的主力器械，装备了先进的智能识别系统后，能够精准捕捉作物的成熟度信息，并依托内置算法自动、实时地调整收割刀具转速、脱粒滚筒间隙等关键收割参数。例如，在江苏农垦集团的一处水稻智慧农场，当收割机进入稻田，通过近红外光谱技术识别水稻含水量为</a:t>
            </a:r>
            <a:r>
              <a:rPr lang="en-US" altLang="zh-CN" dirty="0"/>
              <a:t>18%</a:t>
            </a:r>
            <a:r>
              <a:rPr lang="zh-CN" altLang="en-US" dirty="0"/>
              <a:t>时，自动将收割刀具转速提高</a:t>
            </a:r>
            <a:r>
              <a:rPr lang="en-US" altLang="zh-CN" dirty="0"/>
              <a:t>10%</a:t>
            </a:r>
            <a:r>
              <a:rPr lang="zh-CN" altLang="en-US" dirty="0"/>
              <a:t>，脱粒滚筒间隙调窄至</a:t>
            </a:r>
            <a:r>
              <a:rPr lang="en-US" altLang="zh-CN" dirty="0"/>
              <a:t>5</a:t>
            </a:r>
            <a:r>
              <a:rPr lang="zh-CN" altLang="en-US" dirty="0"/>
              <a:t>毫米，确保谷粒脱粒干净、完整。即便是面对因风雨等自然因素导致倒伏的水稻，智能系统也能迅速切换至特殊应对模式，灵活调整收割姿态与作业流程，最大限度确保颗粒归仓。经测算，面对倒伏作物，智能收割机的损失率相较于传统收割机降低了</a:t>
            </a:r>
            <a:r>
              <a:rPr lang="en-US" altLang="zh-CN" dirty="0"/>
              <a:t>10</a:t>
            </a:r>
            <a:r>
              <a:rPr lang="zh-CN" altLang="en-US" dirty="0"/>
              <a:t>个百分点。</a:t>
            </a:r>
          </a:p>
        </p:txBody>
      </p:sp>
    </p:spTree>
    <p:extLst>
      <p:ext uri="{BB962C8B-B14F-4D97-AF65-F5344CB8AC3E}">
        <p14:creationId xmlns:p14="http://schemas.microsoft.com/office/powerpoint/2010/main" val="349622534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2EBCA3-A06A-BE04-3426-52E3A883666B}"/>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EC9A27BD-BE7E-0B0C-4BDF-17EDFCAE2A69}"/>
              </a:ext>
            </a:extLst>
          </p:cNvPr>
          <p:cNvSpPr>
            <a:spLocks noGrp="1"/>
          </p:cNvSpPr>
          <p:nvPr>
            <p:ph type="title"/>
          </p:nvPr>
        </p:nvSpPr>
        <p:spPr/>
        <p:txBody>
          <a:bodyPr/>
          <a:lstStyle/>
          <a:p>
            <a:r>
              <a:rPr lang="en-US" altLang="zh-CN" dirty="0"/>
              <a:t>7.2</a:t>
            </a:r>
            <a:r>
              <a:rPr lang="zh-CN" altLang="en-US" dirty="0"/>
              <a:t>　智能港口</a:t>
            </a:r>
          </a:p>
        </p:txBody>
      </p:sp>
      <p:sp>
        <p:nvSpPr>
          <p:cNvPr id="5" name="文本占位符 4">
            <a:extLst>
              <a:ext uri="{FF2B5EF4-FFF2-40B4-BE49-F238E27FC236}">
                <a16:creationId xmlns:a16="http://schemas.microsoft.com/office/drawing/2014/main" id="{1CA7F858-7137-B011-30A3-DA6F4E8AD729}"/>
              </a:ext>
            </a:extLst>
          </p:cNvPr>
          <p:cNvSpPr>
            <a:spLocks noGrp="1"/>
          </p:cNvSpPr>
          <p:nvPr>
            <p:ph type="body" sz="quarter" idx="10"/>
          </p:nvPr>
        </p:nvSpPr>
        <p:spPr>
          <a:xfrm>
            <a:off x="316702" y="2565895"/>
            <a:ext cx="11558585" cy="2243050"/>
          </a:xfrm>
        </p:spPr>
        <p:txBody>
          <a:bodyPr/>
          <a:lstStyle/>
          <a:p>
            <a:r>
              <a:rPr lang="en-US" altLang="zh-CN" dirty="0"/>
              <a:t>7.2.1</a:t>
            </a:r>
            <a:r>
              <a:rPr lang="zh-CN" altLang="en-US" dirty="0"/>
              <a:t>　智能岸桥</a:t>
            </a:r>
          </a:p>
          <a:p>
            <a:r>
              <a:rPr lang="zh-CN" altLang="en-US" dirty="0"/>
              <a:t>岸桥是大型码头泊位上集装箱装卸的主力军。传统岸桥作业依赖人工操作，效率受限于操作员技能熟练度，且面临高强度工作下的疲劳风险。近年来，智能港口引入智能化岸桥，彻底改变了这一局面。</a:t>
            </a:r>
          </a:p>
        </p:txBody>
      </p:sp>
    </p:spTree>
    <p:extLst>
      <p:ext uri="{BB962C8B-B14F-4D97-AF65-F5344CB8AC3E}">
        <p14:creationId xmlns:p14="http://schemas.microsoft.com/office/powerpoint/2010/main" val="20188735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AA66-BC8F-3D1A-1434-903472573295}"/>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7140E432-2137-18C5-3478-6D5D90382396}"/>
              </a:ext>
            </a:extLst>
          </p:cNvPr>
          <p:cNvSpPr>
            <a:spLocks noGrp="1"/>
          </p:cNvSpPr>
          <p:nvPr>
            <p:ph type="title"/>
          </p:nvPr>
        </p:nvSpPr>
        <p:spPr/>
        <p:txBody>
          <a:bodyPr/>
          <a:lstStyle/>
          <a:p>
            <a:r>
              <a:rPr lang="en-US" altLang="zh-CN" dirty="0"/>
              <a:t>7.2</a:t>
            </a:r>
            <a:r>
              <a:rPr lang="zh-CN" altLang="en-US" dirty="0"/>
              <a:t>　智能港口</a:t>
            </a:r>
          </a:p>
        </p:txBody>
      </p:sp>
      <p:sp>
        <p:nvSpPr>
          <p:cNvPr id="5" name="文本占位符 4">
            <a:extLst>
              <a:ext uri="{FF2B5EF4-FFF2-40B4-BE49-F238E27FC236}">
                <a16:creationId xmlns:a16="http://schemas.microsoft.com/office/drawing/2014/main" id="{88985718-FD0C-AC14-C9F6-6D7BD11F7247}"/>
              </a:ext>
            </a:extLst>
          </p:cNvPr>
          <p:cNvSpPr>
            <a:spLocks noGrp="1"/>
          </p:cNvSpPr>
          <p:nvPr>
            <p:ph type="body" sz="quarter" idx="10"/>
          </p:nvPr>
        </p:nvSpPr>
        <p:spPr>
          <a:xfrm>
            <a:off x="316702" y="2565895"/>
            <a:ext cx="11558585" cy="2243050"/>
          </a:xfrm>
        </p:spPr>
        <p:txBody>
          <a:bodyPr/>
          <a:lstStyle/>
          <a:p>
            <a:r>
              <a:rPr lang="en-US" altLang="zh-CN" dirty="0"/>
              <a:t>7.2.2</a:t>
            </a:r>
            <a:r>
              <a:rPr lang="zh-CN" altLang="en-US" dirty="0"/>
              <a:t>　船舶自动配载</a:t>
            </a:r>
          </a:p>
          <a:p>
            <a:r>
              <a:rPr lang="zh-CN" altLang="en-US" dirty="0"/>
              <a:t>船舶配载环节关乎船舶航行安全、燃油消耗以及运营成本，是港口运营的关键决策点。智能港口借助数字孪生集成生产时空管控系统，实现了船舶自动配载的重大突破。</a:t>
            </a:r>
          </a:p>
        </p:txBody>
      </p:sp>
    </p:spTree>
    <p:extLst>
      <p:ext uri="{BB962C8B-B14F-4D97-AF65-F5344CB8AC3E}">
        <p14:creationId xmlns:p14="http://schemas.microsoft.com/office/powerpoint/2010/main" val="319593959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624CEC-3B64-C82D-0CDC-81D336C2F1F5}"/>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18C7BBB7-D5D3-CF1A-FE17-AB288C23F312}"/>
              </a:ext>
            </a:extLst>
          </p:cNvPr>
          <p:cNvSpPr>
            <a:spLocks noGrp="1"/>
          </p:cNvSpPr>
          <p:nvPr>
            <p:ph type="title"/>
          </p:nvPr>
        </p:nvSpPr>
        <p:spPr/>
        <p:txBody>
          <a:bodyPr/>
          <a:lstStyle/>
          <a:p>
            <a:r>
              <a:rPr lang="en-US" altLang="zh-CN" dirty="0"/>
              <a:t>7.2</a:t>
            </a:r>
            <a:r>
              <a:rPr lang="zh-CN" altLang="en-US" dirty="0"/>
              <a:t>　智能港口</a:t>
            </a:r>
          </a:p>
        </p:txBody>
      </p:sp>
      <p:sp>
        <p:nvSpPr>
          <p:cNvPr id="5" name="文本占位符 4">
            <a:extLst>
              <a:ext uri="{FF2B5EF4-FFF2-40B4-BE49-F238E27FC236}">
                <a16:creationId xmlns:a16="http://schemas.microsoft.com/office/drawing/2014/main" id="{F981912A-274D-39B8-B2C6-A5E5FBB8EFCF}"/>
              </a:ext>
            </a:extLst>
          </p:cNvPr>
          <p:cNvSpPr>
            <a:spLocks noGrp="1"/>
          </p:cNvSpPr>
          <p:nvPr>
            <p:ph type="body" sz="quarter" idx="10"/>
          </p:nvPr>
        </p:nvSpPr>
        <p:spPr>
          <a:xfrm>
            <a:off x="316702" y="2565895"/>
            <a:ext cx="11558585" cy="2243050"/>
          </a:xfrm>
        </p:spPr>
        <p:txBody>
          <a:bodyPr/>
          <a:lstStyle/>
          <a:p>
            <a:r>
              <a:rPr lang="en-US" altLang="zh-CN" dirty="0"/>
              <a:t>7.2.3</a:t>
            </a:r>
            <a:r>
              <a:rPr lang="zh-CN" altLang="en-US" dirty="0"/>
              <a:t>　水平运输协同</a:t>
            </a:r>
          </a:p>
          <a:p>
            <a:r>
              <a:rPr lang="zh-CN" altLang="en-US" dirty="0"/>
              <a:t>港口堆场与码头泊位之间的水平运输环节，涉及车辆、新型轨道交通设备等多种运输工具的协同运作，其效率直接影响港口整体吞吐能力。智能港口在此领域通过智能化调度系统，实现了高效协同。</a:t>
            </a:r>
          </a:p>
        </p:txBody>
      </p:sp>
    </p:spTree>
    <p:extLst>
      <p:ext uri="{BB962C8B-B14F-4D97-AF65-F5344CB8AC3E}">
        <p14:creationId xmlns:p14="http://schemas.microsoft.com/office/powerpoint/2010/main" val="254769599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0C36A4-8D89-37BD-06BE-EDEF66A704FD}"/>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29988897-6548-B7B9-B827-035820BF0D18}"/>
              </a:ext>
            </a:extLst>
          </p:cNvPr>
          <p:cNvSpPr>
            <a:spLocks noGrp="1"/>
          </p:cNvSpPr>
          <p:nvPr>
            <p:ph type="title"/>
          </p:nvPr>
        </p:nvSpPr>
        <p:spPr/>
        <p:txBody>
          <a:bodyPr/>
          <a:lstStyle/>
          <a:p>
            <a:r>
              <a:rPr lang="en-US" altLang="zh-CN" dirty="0"/>
              <a:t>7.2</a:t>
            </a:r>
            <a:r>
              <a:rPr lang="zh-CN" altLang="en-US" dirty="0"/>
              <a:t>　智能港口</a:t>
            </a:r>
          </a:p>
        </p:txBody>
      </p:sp>
      <p:sp>
        <p:nvSpPr>
          <p:cNvPr id="5" name="文本占位符 4">
            <a:extLst>
              <a:ext uri="{FF2B5EF4-FFF2-40B4-BE49-F238E27FC236}">
                <a16:creationId xmlns:a16="http://schemas.microsoft.com/office/drawing/2014/main" id="{3DC369D1-83FC-21E9-CCCB-35F076106AB5}"/>
              </a:ext>
            </a:extLst>
          </p:cNvPr>
          <p:cNvSpPr>
            <a:spLocks noGrp="1"/>
          </p:cNvSpPr>
          <p:nvPr>
            <p:ph type="body" sz="quarter" idx="10"/>
          </p:nvPr>
        </p:nvSpPr>
        <p:spPr>
          <a:xfrm>
            <a:off x="316702" y="2842894"/>
            <a:ext cx="11558585" cy="1689052"/>
          </a:xfrm>
        </p:spPr>
        <p:txBody>
          <a:bodyPr/>
          <a:lstStyle/>
          <a:p>
            <a:r>
              <a:rPr lang="en-US" altLang="zh-CN" dirty="0"/>
              <a:t>7.2.4</a:t>
            </a:r>
            <a:r>
              <a:rPr lang="zh-CN" altLang="en-US" dirty="0"/>
              <a:t>　智能堆场选位</a:t>
            </a:r>
          </a:p>
          <a:p>
            <a:r>
              <a:rPr lang="zh-CN" altLang="en-US" dirty="0"/>
              <a:t>堆场作为港口货物的临时“仓储库”，其管理的精细化程度影响着货物周转速度与存储空间利用率。智能港口利用大数据分析与智能算法，实现了智能堆场选位。</a:t>
            </a:r>
          </a:p>
        </p:txBody>
      </p:sp>
    </p:spTree>
    <p:extLst>
      <p:ext uri="{BB962C8B-B14F-4D97-AF65-F5344CB8AC3E}">
        <p14:creationId xmlns:p14="http://schemas.microsoft.com/office/powerpoint/2010/main" val="145830106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45CB84-B42F-AC44-6509-E5B6F7799C84}"/>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B9ABAE55-440F-7ECF-A28B-4C03926D19E5}"/>
              </a:ext>
            </a:extLst>
          </p:cNvPr>
          <p:cNvSpPr>
            <a:spLocks noGrp="1"/>
          </p:cNvSpPr>
          <p:nvPr>
            <p:ph type="title"/>
          </p:nvPr>
        </p:nvSpPr>
        <p:spPr/>
        <p:txBody>
          <a:bodyPr/>
          <a:lstStyle/>
          <a:p>
            <a:r>
              <a:rPr lang="en-US" altLang="zh-CN" dirty="0"/>
              <a:t>7.2</a:t>
            </a:r>
            <a:r>
              <a:rPr lang="zh-CN" altLang="en-US" dirty="0"/>
              <a:t>　智能港口</a:t>
            </a:r>
          </a:p>
        </p:txBody>
      </p:sp>
      <p:sp>
        <p:nvSpPr>
          <p:cNvPr id="5" name="文本占位符 4">
            <a:extLst>
              <a:ext uri="{FF2B5EF4-FFF2-40B4-BE49-F238E27FC236}">
                <a16:creationId xmlns:a16="http://schemas.microsoft.com/office/drawing/2014/main" id="{5826388D-77FA-13F1-9A75-18FF4BADF665}"/>
              </a:ext>
            </a:extLst>
          </p:cNvPr>
          <p:cNvSpPr>
            <a:spLocks noGrp="1"/>
          </p:cNvSpPr>
          <p:nvPr>
            <p:ph type="body" sz="quarter" idx="10"/>
          </p:nvPr>
        </p:nvSpPr>
        <p:spPr>
          <a:xfrm>
            <a:off x="316702" y="1457900"/>
            <a:ext cx="11558585" cy="4459041"/>
          </a:xfrm>
        </p:spPr>
        <p:txBody>
          <a:bodyPr/>
          <a:lstStyle/>
          <a:p>
            <a:r>
              <a:rPr lang="en-US" altLang="zh-CN" dirty="0"/>
              <a:t>7.2.5</a:t>
            </a:r>
            <a:r>
              <a:rPr lang="zh-CN" altLang="en-US" dirty="0"/>
              <a:t>　全方位监测与设备健康管理</a:t>
            </a:r>
          </a:p>
          <a:p>
            <a:r>
              <a:rPr lang="zh-CN" altLang="en-US" dirty="0"/>
              <a:t>为保障整个港口运营的稳定与高效，智能港口构建了覆盖码头运作、运行监测与设备健康管理的智能化解决方案。</a:t>
            </a:r>
            <a:endParaRPr lang="en-US" altLang="zh-CN" dirty="0"/>
          </a:p>
          <a:p>
            <a:r>
              <a:rPr lang="zh-CN" altLang="en-US" dirty="0"/>
              <a:t>通过部署在码头各个角落的传感器，实时采集岸桥、轨道吊、运输车辆等设备的运行参数，如设备温度、振动、能耗等。这些数据汇聚至数字孪生集成生产时空管控系统，利用大数据分析与人工智能算法，对设备健康状况进行实时评估、故障预警。一旦检测到设备潜在故障风险，系统立即通知维修团队，精准定位故障点，并提供维修建议。</a:t>
            </a:r>
          </a:p>
        </p:txBody>
      </p:sp>
    </p:spTree>
    <p:extLst>
      <p:ext uri="{BB962C8B-B14F-4D97-AF65-F5344CB8AC3E}">
        <p14:creationId xmlns:p14="http://schemas.microsoft.com/office/powerpoint/2010/main" val="299039782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EE3A4B-B123-1A16-68AE-52799DCA993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E93F2F58-9C7A-93EA-3A7C-BBB4E64F0281}"/>
              </a:ext>
            </a:extLst>
          </p:cNvPr>
          <p:cNvSpPr>
            <a:spLocks noGrp="1"/>
          </p:cNvSpPr>
          <p:nvPr>
            <p:ph type="title"/>
          </p:nvPr>
        </p:nvSpPr>
        <p:spPr/>
        <p:txBody>
          <a:bodyPr/>
          <a:lstStyle/>
          <a:p>
            <a:r>
              <a:rPr lang="en-US" altLang="zh-CN" dirty="0"/>
              <a:t>7.3</a:t>
            </a:r>
            <a:r>
              <a:rPr lang="zh-CN" altLang="en-US" dirty="0"/>
              <a:t>　智能矿山</a:t>
            </a:r>
          </a:p>
        </p:txBody>
      </p:sp>
      <p:sp>
        <p:nvSpPr>
          <p:cNvPr id="5" name="文本占位符 4">
            <a:extLst>
              <a:ext uri="{FF2B5EF4-FFF2-40B4-BE49-F238E27FC236}">
                <a16:creationId xmlns:a16="http://schemas.microsoft.com/office/drawing/2014/main" id="{A9566150-B667-2560-9CD4-E1884EF1CEA0}"/>
              </a:ext>
            </a:extLst>
          </p:cNvPr>
          <p:cNvSpPr>
            <a:spLocks noGrp="1"/>
          </p:cNvSpPr>
          <p:nvPr>
            <p:ph type="body" sz="quarter" idx="10"/>
          </p:nvPr>
        </p:nvSpPr>
        <p:spPr>
          <a:xfrm>
            <a:off x="316702" y="2565895"/>
            <a:ext cx="11558585" cy="2243050"/>
          </a:xfrm>
        </p:spPr>
        <p:txBody>
          <a:bodyPr/>
          <a:lstStyle/>
          <a:p>
            <a:r>
              <a:rPr lang="en-US" altLang="zh-CN" dirty="0"/>
              <a:t>7.3.1</a:t>
            </a:r>
            <a:r>
              <a:rPr lang="zh-CN" altLang="en-US" dirty="0"/>
              <a:t>　“数字网联、无人操作”的井工矿</a:t>
            </a:r>
          </a:p>
          <a:p>
            <a:r>
              <a:rPr lang="zh-CN" altLang="en-US" dirty="0"/>
              <a:t>井工矿作为我国矿山开采的重要组成部分，长期面临着地质条件复杂、安全风险高以及人力成本攀升等诸多难题。如今，人工智能技术正逐步攻克这些难关，打造出全新的常态化运行示范采掘工作面。</a:t>
            </a:r>
          </a:p>
        </p:txBody>
      </p:sp>
    </p:spTree>
    <p:extLst>
      <p:ext uri="{BB962C8B-B14F-4D97-AF65-F5344CB8AC3E}">
        <p14:creationId xmlns:p14="http://schemas.microsoft.com/office/powerpoint/2010/main" val="1240147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25074D8-900A-E438-CABD-760FF79609F9}"/>
              </a:ext>
            </a:extLst>
          </p:cNvPr>
          <p:cNvSpPr>
            <a:spLocks noGrp="1"/>
          </p:cNvSpPr>
          <p:nvPr>
            <p:ph type="title"/>
          </p:nvPr>
        </p:nvSpPr>
        <p:spPr/>
        <p:txBody>
          <a:bodyPr/>
          <a:lstStyle/>
          <a:p>
            <a:r>
              <a:rPr lang="en-US" altLang="zh-CN" dirty="0"/>
              <a:t>2.1</a:t>
            </a:r>
            <a:r>
              <a:rPr lang="zh-CN" altLang="en-US" dirty="0"/>
              <a:t>　智能的相关概念　 </a:t>
            </a:r>
          </a:p>
        </p:txBody>
      </p:sp>
      <p:sp>
        <p:nvSpPr>
          <p:cNvPr id="5" name="文本占位符 4">
            <a:extLst>
              <a:ext uri="{FF2B5EF4-FFF2-40B4-BE49-F238E27FC236}">
                <a16:creationId xmlns:a16="http://schemas.microsoft.com/office/drawing/2014/main" id="{B068DD13-9967-7A7A-78CB-4C4207735F38}"/>
              </a:ext>
            </a:extLst>
          </p:cNvPr>
          <p:cNvSpPr>
            <a:spLocks noGrp="1"/>
          </p:cNvSpPr>
          <p:nvPr>
            <p:ph type="body" sz="quarter" idx="10"/>
          </p:nvPr>
        </p:nvSpPr>
        <p:spPr>
          <a:xfrm>
            <a:off x="316702" y="2565896"/>
            <a:ext cx="11558585" cy="2243050"/>
          </a:xfrm>
        </p:spPr>
        <p:txBody>
          <a:bodyPr/>
          <a:lstStyle/>
          <a:p>
            <a:r>
              <a:rPr lang="en-US" altLang="zh-CN" dirty="0"/>
              <a:t>2.1.1</a:t>
            </a:r>
            <a:r>
              <a:rPr lang="zh-CN" altLang="en-US" dirty="0"/>
              <a:t>　人类智力</a:t>
            </a:r>
            <a:endParaRPr lang="en-US" altLang="zh-CN" dirty="0"/>
          </a:p>
          <a:p>
            <a:r>
              <a:rPr lang="zh-CN" altLang="en-US" dirty="0"/>
              <a:t>人类智力是人类智慧能力与人类智能能力的总称，是与人类体质和人类体力相对应的同级概念。人类的体质能力、体力能力、智力能力三者之间相互默契合作构成了人类的整体能力。</a:t>
            </a:r>
          </a:p>
        </p:txBody>
      </p:sp>
    </p:spTree>
    <p:extLst>
      <p:ext uri="{BB962C8B-B14F-4D97-AF65-F5344CB8AC3E}">
        <p14:creationId xmlns:p14="http://schemas.microsoft.com/office/powerpoint/2010/main" val="171076308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8A2E23-A636-4B70-3B35-FB060C013C9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1933BA69-9557-3103-845F-80685817C985}"/>
              </a:ext>
            </a:extLst>
          </p:cNvPr>
          <p:cNvSpPr>
            <a:spLocks noGrp="1"/>
          </p:cNvSpPr>
          <p:nvPr>
            <p:ph type="title"/>
          </p:nvPr>
        </p:nvSpPr>
        <p:spPr/>
        <p:txBody>
          <a:bodyPr/>
          <a:lstStyle/>
          <a:p>
            <a:r>
              <a:rPr lang="en-US" altLang="zh-CN" dirty="0"/>
              <a:t>7.3</a:t>
            </a:r>
            <a:r>
              <a:rPr lang="zh-CN" altLang="en-US" dirty="0"/>
              <a:t>　智能矿山</a:t>
            </a:r>
          </a:p>
        </p:txBody>
      </p:sp>
      <p:sp>
        <p:nvSpPr>
          <p:cNvPr id="5" name="文本占位符 4">
            <a:extLst>
              <a:ext uri="{FF2B5EF4-FFF2-40B4-BE49-F238E27FC236}">
                <a16:creationId xmlns:a16="http://schemas.microsoft.com/office/drawing/2014/main" id="{EA94253B-F3F0-67E2-D0D6-E2134CF30B0D}"/>
              </a:ext>
            </a:extLst>
          </p:cNvPr>
          <p:cNvSpPr>
            <a:spLocks noGrp="1"/>
          </p:cNvSpPr>
          <p:nvPr>
            <p:ph type="body" sz="quarter" idx="10"/>
          </p:nvPr>
        </p:nvSpPr>
        <p:spPr>
          <a:xfrm>
            <a:off x="316702" y="2565895"/>
            <a:ext cx="11558585" cy="2243050"/>
          </a:xfrm>
        </p:spPr>
        <p:txBody>
          <a:bodyPr/>
          <a:lstStyle/>
          <a:p>
            <a:r>
              <a:rPr lang="en-US" altLang="zh-CN" dirty="0"/>
              <a:t>7.3.2</a:t>
            </a:r>
            <a:r>
              <a:rPr lang="zh-CN" altLang="en-US" dirty="0"/>
              <a:t>　无人驾驶与协同作业的露天矿</a:t>
            </a:r>
          </a:p>
          <a:p>
            <a:r>
              <a:rPr lang="zh-CN" altLang="en-US" dirty="0"/>
              <a:t>露天矿具有作业面积大、设备协同复杂等特点，同样面临着安全与效率的双重挑战。在此背景下，露天矿的智能化升级聚焦于矿车无人驾驶、铲运装协同自主作业等关键领域，并展现出强大的创新活力。</a:t>
            </a:r>
          </a:p>
        </p:txBody>
      </p:sp>
    </p:spTree>
    <p:extLst>
      <p:ext uri="{BB962C8B-B14F-4D97-AF65-F5344CB8AC3E}">
        <p14:creationId xmlns:p14="http://schemas.microsoft.com/office/powerpoint/2010/main" val="187938226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303C98-66B0-39B9-C148-F5FEB0175DA6}"/>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1441938C-E244-2A0A-7847-F1FA11898986}"/>
              </a:ext>
            </a:extLst>
          </p:cNvPr>
          <p:cNvSpPr>
            <a:spLocks noGrp="1"/>
          </p:cNvSpPr>
          <p:nvPr>
            <p:ph type="title"/>
          </p:nvPr>
        </p:nvSpPr>
        <p:spPr/>
        <p:txBody>
          <a:bodyPr/>
          <a:lstStyle/>
          <a:p>
            <a:r>
              <a:rPr lang="en-US" altLang="zh-CN" dirty="0"/>
              <a:t>7.3</a:t>
            </a:r>
            <a:r>
              <a:rPr lang="zh-CN" altLang="en-US" dirty="0"/>
              <a:t>　智能矿山</a:t>
            </a:r>
          </a:p>
        </p:txBody>
      </p:sp>
      <p:sp>
        <p:nvSpPr>
          <p:cNvPr id="5" name="文本占位符 4">
            <a:extLst>
              <a:ext uri="{FF2B5EF4-FFF2-40B4-BE49-F238E27FC236}">
                <a16:creationId xmlns:a16="http://schemas.microsoft.com/office/drawing/2014/main" id="{D41E4F53-3B27-C59C-DF3A-D11F5F6471FD}"/>
              </a:ext>
            </a:extLst>
          </p:cNvPr>
          <p:cNvSpPr>
            <a:spLocks noGrp="1"/>
          </p:cNvSpPr>
          <p:nvPr>
            <p:ph type="body" sz="quarter" idx="10"/>
          </p:nvPr>
        </p:nvSpPr>
        <p:spPr>
          <a:xfrm>
            <a:off x="316702" y="2842894"/>
            <a:ext cx="11558585" cy="1689052"/>
          </a:xfrm>
        </p:spPr>
        <p:txBody>
          <a:bodyPr/>
          <a:lstStyle/>
          <a:p>
            <a:r>
              <a:rPr lang="en-US" altLang="zh-CN" dirty="0"/>
              <a:t>7.3.3</a:t>
            </a:r>
            <a:r>
              <a:rPr lang="zh-CN" altLang="en-US" dirty="0"/>
              <a:t>　智能化赋能，筑牢安全根基</a:t>
            </a:r>
          </a:p>
          <a:p>
            <a:r>
              <a:rPr lang="zh-CN" altLang="en-US" dirty="0"/>
              <a:t>智能矿山建设的核心目标之一是通过智能化技术实现减人换人，从根本上提升矿山行业本质安全水平。无论是井工矿还是露天矿，这一成效都极为显著。</a:t>
            </a:r>
          </a:p>
        </p:txBody>
      </p:sp>
    </p:spTree>
    <p:extLst>
      <p:ext uri="{BB962C8B-B14F-4D97-AF65-F5344CB8AC3E}">
        <p14:creationId xmlns:p14="http://schemas.microsoft.com/office/powerpoint/2010/main" val="398480577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CC69ED-1DCF-EEE0-D210-4FA6025EA7FB}"/>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3D5F1803-1E15-CB3B-B901-9B5A45CB0082}"/>
              </a:ext>
            </a:extLst>
          </p:cNvPr>
          <p:cNvSpPr>
            <a:spLocks noGrp="1"/>
          </p:cNvSpPr>
          <p:nvPr>
            <p:ph type="title"/>
          </p:nvPr>
        </p:nvSpPr>
        <p:spPr/>
        <p:txBody>
          <a:bodyPr/>
          <a:lstStyle/>
          <a:p>
            <a:r>
              <a:rPr lang="en-US" altLang="zh-CN" dirty="0"/>
              <a:t>7.4</a:t>
            </a:r>
            <a:r>
              <a:rPr lang="zh-CN" altLang="en-US" dirty="0"/>
              <a:t>　智能工厂</a:t>
            </a:r>
          </a:p>
        </p:txBody>
      </p:sp>
      <p:sp>
        <p:nvSpPr>
          <p:cNvPr id="5" name="文本占位符 4">
            <a:extLst>
              <a:ext uri="{FF2B5EF4-FFF2-40B4-BE49-F238E27FC236}">
                <a16:creationId xmlns:a16="http://schemas.microsoft.com/office/drawing/2014/main" id="{3DFAA948-D5C6-5E3B-98AB-6E8D9938193A}"/>
              </a:ext>
            </a:extLst>
          </p:cNvPr>
          <p:cNvSpPr>
            <a:spLocks noGrp="1"/>
          </p:cNvSpPr>
          <p:nvPr>
            <p:ph type="body" sz="quarter" idx="10"/>
          </p:nvPr>
        </p:nvSpPr>
        <p:spPr>
          <a:xfrm>
            <a:off x="316702" y="2842894"/>
            <a:ext cx="11558585" cy="1689052"/>
          </a:xfrm>
        </p:spPr>
        <p:txBody>
          <a:bodyPr/>
          <a:lstStyle/>
          <a:p>
            <a:r>
              <a:rPr lang="en-US" altLang="zh-CN" dirty="0"/>
              <a:t>7.4.1</a:t>
            </a:r>
            <a:r>
              <a:rPr lang="zh-CN" altLang="en-US" dirty="0"/>
              <a:t>　基于智能决策的生产调度</a:t>
            </a:r>
          </a:p>
          <a:p>
            <a:r>
              <a:rPr lang="zh-CN" altLang="en-US" dirty="0"/>
              <a:t>生产调度是工厂运行的“大脑中枢”，在传统模式下，主要依赖人工经验安排生产任务，效率低下且易出错。借助工厂数字孪生技术，这一局面得到彻底扭转。</a:t>
            </a:r>
          </a:p>
        </p:txBody>
      </p:sp>
    </p:spTree>
    <p:extLst>
      <p:ext uri="{BB962C8B-B14F-4D97-AF65-F5344CB8AC3E}">
        <p14:creationId xmlns:p14="http://schemas.microsoft.com/office/powerpoint/2010/main" val="182384378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2F1CED-7FFF-1135-BB9D-9F277E76ACF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59F55CCC-F40A-1608-FA30-F4938ED1CAFC}"/>
              </a:ext>
            </a:extLst>
          </p:cNvPr>
          <p:cNvSpPr>
            <a:spLocks noGrp="1"/>
          </p:cNvSpPr>
          <p:nvPr>
            <p:ph type="title"/>
          </p:nvPr>
        </p:nvSpPr>
        <p:spPr/>
        <p:txBody>
          <a:bodyPr/>
          <a:lstStyle/>
          <a:p>
            <a:r>
              <a:rPr lang="en-US" altLang="zh-CN" dirty="0"/>
              <a:t>7.4</a:t>
            </a:r>
            <a:r>
              <a:rPr lang="zh-CN" altLang="en-US" dirty="0"/>
              <a:t>　智能工厂</a:t>
            </a:r>
          </a:p>
        </p:txBody>
      </p:sp>
      <p:sp>
        <p:nvSpPr>
          <p:cNvPr id="5" name="文本占位符 4">
            <a:extLst>
              <a:ext uri="{FF2B5EF4-FFF2-40B4-BE49-F238E27FC236}">
                <a16:creationId xmlns:a16="http://schemas.microsoft.com/office/drawing/2014/main" id="{A70E0954-59F1-9ECA-9D15-6BE8BD59504F}"/>
              </a:ext>
            </a:extLst>
          </p:cNvPr>
          <p:cNvSpPr>
            <a:spLocks noGrp="1"/>
          </p:cNvSpPr>
          <p:nvPr>
            <p:ph type="body" sz="quarter" idx="10"/>
          </p:nvPr>
        </p:nvSpPr>
        <p:spPr>
          <a:xfrm>
            <a:off x="316702" y="2842894"/>
            <a:ext cx="11558585" cy="1689052"/>
          </a:xfrm>
        </p:spPr>
        <p:txBody>
          <a:bodyPr/>
          <a:lstStyle/>
          <a:p>
            <a:r>
              <a:rPr lang="en-US" altLang="zh-CN" dirty="0"/>
              <a:t>7.4.2</a:t>
            </a:r>
            <a:r>
              <a:rPr lang="zh-CN" altLang="en-US" dirty="0"/>
              <a:t>　满足多元定制需求的柔性化制造</a:t>
            </a:r>
          </a:p>
          <a:p>
            <a:r>
              <a:rPr lang="zh-CN" altLang="en-US" dirty="0"/>
              <a:t>随着消费者个性化需求日益增长，柔性化制造成为制造业发展的关键方向。智能工厂利用智能控制技术可轻松应对这一挑战。</a:t>
            </a:r>
          </a:p>
        </p:txBody>
      </p:sp>
    </p:spTree>
    <p:extLst>
      <p:ext uri="{BB962C8B-B14F-4D97-AF65-F5344CB8AC3E}">
        <p14:creationId xmlns:p14="http://schemas.microsoft.com/office/powerpoint/2010/main" val="8413220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6A91A6-D97E-4EDE-6C8C-1D21B7603C3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B6FF9578-EEFF-189B-7AAE-1D209937E2D1}"/>
              </a:ext>
            </a:extLst>
          </p:cNvPr>
          <p:cNvSpPr>
            <a:spLocks noGrp="1"/>
          </p:cNvSpPr>
          <p:nvPr>
            <p:ph type="title"/>
          </p:nvPr>
        </p:nvSpPr>
        <p:spPr/>
        <p:txBody>
          <a:bodyPr/>
          <a:lstStyle/>
          <a:p>
            <a:r>
              <a:rPr lang="en-US" altLang="zh-CN" dirty="0"/>
              <a:t>7.4</a:t>
            </a:r>
            <a:r>
              <a:rPr lang="zh-CN" altLang="en-US" dirty="0"/>
              <a:t>　智能工厂</a:t>
            </a:r>
          </a:p>
        </p:txBody>
      </p:sp>
      <p:sp>
        <p:nvSpPr>
          <p:cNvPr id="5" name="文本占位符 4">
            <a:extLst>
              <a:ext uri="{FF2B5EF4-FFF2-40B4-BE49-F238E27FC236}">
                <a16:creationId xmlns:a16="http://schemas.microsoft.com/office/drawing/2014/main" id="{739DD24B-5397-2E9B-E182-F968AB8A170E}"/>
              </a:ext>
            </a:extLst>
          </p:cNvPr>
          <p:cNvSpPr>
            <a:spLocks noGrp="1"/>
          </p:cNvSpPr>
          <p:nvPr>
            <p:ph type="body" sz="quarter" idx="10"/>
          </p:nvPr>
        </p:nvSpPr>
        <p:spPr>
          <a:xfrm>
            <a:off x="316702" y="2842894"/>
            <a:ext cx="11558585" cy="1689052"/>
          </a:xfrm>
        </p:spPr>
        <p:txBody>
          <a:bodyPr/>
          <a:lstStyle/>
          <a:p>
            <a:r>
              <a:rPr lang="en-US" altLang="zh-CN" dirty="0"/>
              <a:t>7.4.3</a:t>
            </a:r>
            <a:r>
              <a:rPr lang="zh-CN" altLang="en-US" dirty="0"/>
              <a:t>　大型设备能耗优化</a:t>
            </a:r>
          </a:p>
          <a:p>
            <a:r>
              <a:rPr lang="zh-CN" altLang="en-US" dirty="0"/>
              <a:t>在钢铁、电力等高能耗行业，大型设备能耗优化至关重要。智能工厂运用智能控制与优化决策技术，实现了节能减排。</a:t>
            </a:r>
          </a:p>
        </p:txBody>
      </p:sp>
    </p:spTree>
    <p:extLst>
      <p:ext uri="{BB962C8B-B14F-4D97-AF65-F5344CB8AC3E}">
        <p14:creationId xmlns:p14="http://schemas.microsoft.com/office/powerpoint/2010/main" val="12605131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3F255B-5A1E-A518-D1C4-347C6CFBF15C}"/>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85B18707-5022-25FC-49EA-384C96CF0A7B}"/>
              </a:ext>
            </a:extLst>
          </p:cNvPr>
          <p:cNvSpPr>
            <a:spLocks noGrp="1"/>
          </p:cNvSpPr>
          <p:nvPr>
            <p:ph type="title"/>
          </p:nvPr>
        </p:nvSpPr>
        <p:spPr/>
        <p:txBody>
          <a:bodyPr/>
          <a:lstStyle/>
          <a:p>
            <a:r>
              <a:rPr lang="en-US" altLang="zh-CN" dirty="0"/>
              <a:t>7.4</a:t>
            </a:r>
            <a:r>
              <a:rPr lang="zh-CN" altLang="en-US" dirty="0"/>
              <a:t>　智能工厂</a:t>
            </a:r>
          </a:p>
        </p:txBody>
      </p:sp>
      <p:sp>
        <p:nvSpPr>
          <p:cNvPr id="5" name="文本占位符 4">
            <a:extLst>
              <a:ext uri="{FF2B5EF4-FFF2-40B4-BE49-F238E27FC236}">
                <a16:creationId xmlns:a16="http://schemas.microsoft.com/office/drawing/2014/main" id="{4DE4FF01-4473-6A1C-0E45-DF0601D5D478}"/>
              </a:ext>
            </a:extLst>
          </p:cNvPr>
          <p:cNvSpPr>
            <a:spLocks noGrp="1"/>
          </p:cNvSpPr>
          <p:nvPr>
            <p:ph type="body" sz="quarter" idx="10"/>
          </p:nvPr>
        </p:nvSpPr>
        <p:spPr>
          <a:xfrm>
            <a:off x="316702" y="2842894"/>
            <a:ext cx="11558585" cy="1689052"/>
          </a:xfrm>
        </p:spPr>
        <p:txBody>
          <a:bodyPr/>
          <a:lstStyle/>
          <a:p>
            <a:r>
              <a:rPr lang="en-US" altLang="zh-CN" dirty="0"/>
              <a:t>7.4.4</a:t>
            </a:r>
            <a:r>
              <a:rPr lang="zh-CN" altLang="en-US" dirty="0"/>
              <a:t>　设备智能诊断与维护</a:t>
            </a:r>
          </a:p>
          <a:p>
            <a:r>
              <a:rPr lang="zh-CN" altLang="en-US" dirty="0"/>
              <a:t>设备故障是制造业生产中断的“元凶”，而设备智能诊断与维护系统已成为智能工厂生产中的“守护神”。</a:t>
            </a:r>
          </a:p>
        </p:txBody>
      </p:sp>
    </p:spTree>
    <p:extLst>
      <p:ext uri="{BB962C8B-B14F-4D97-AF65-F5344CB8AC3E}">
        <p14:creationId xmlns:p14="http://schemas.microsoft.com/office/powerpoint/2010/main" val="411383331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F450A7-FC00-9391-88DD-2305250EFA4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8B6989FC-1279-B4E9-2619-287580EF7A3B}"/>
              </a:ext>
            </a:extLst>
          </p:cNvPr>
          <p:cNvSpPr>
            <a:spLocks noGrp="1"/>
          </p:cNvSpPr>
          <p:nvPr>
            <p:ph type="title"/>
          </p:nvPr>
        </p:nvSpPr>
        <p:spPr/>
        <p:txBody>
          <a:bodyPr/>
          <a:lstStyle/>
          <a:p>
            <a:r>
              <a:rPr lang="en-US" altLang="zh-CN" dirty="0"/>
              <a:t>7.5</a:t>
            </a:r>
            <a:r>
              <a:rPr lang="zh-CN" altLang="en-US" dirty="0"/>
              <a:t>　智能教育</a:t>
            </a:r>
          </a:p>
        </p:txBody>
      </p:sp>
      <p:sp>
        <p:nvSpPr>
          <p:cNvPr id="5" name="文本占位符 4">
            <a:extLst>
              <a:ext uri="{FF2B5EF4-FFF2-40B4-BE49-F238E27FC236}">
                <a16:creationId xmlns:a16="http://schemas.microsoft.com/office/drawing/2014/main" id="{022F77A1-1207-9A9E-FADE-5416DF1251C1}"/>
              </a:ext>
            </a:extLst>
          </p:cNvPr>
          <p:cNvSpPr>
            <a:spLocks noGrp="1"/>
          </p:cNvSpPr>
          <p:nvPr>
            <p:ph type="body" sz="quarter" idx="10"/>
          </p:nvPr>
        </p:nvSpPr>
        <p:spPr>
          <a:xfrm>
            <a:off x="316702" y="2288896"/>
            <a:ext cx="11558585" cy="2797048"/>
          </a:xfrm>
        </p:spPr>
        <p:txBody>
          <a:bodyPr/>
          <a:lstStyle/>
          <a:p>
            <a:r>
              <a:rPr lang="en-US" altLang="zh-CN" dirty="0"/>
              <a:t>7.5.1</a:t>
            </a:r>
            <a:r>
              <a:rPr lang="zh-CN" altLang="en-US" dirty="0"/>
              <a:t>　智能备课平台</a:t>
            </a:r>
          </a:p>
          <a:p>
            <a:r>
              <a:rPr lang="zh-CN" altLang="en-US" dirty="0"/>
              <a:t>在传统的教育模式下，教师们在备课过程中往往需要耗费大量的时间和精力，然而，即便付出诸多努力，搜集到的资料质量有时仍难以完全满足教学需求。进入智能教育时代，这一困境得到了根本性的扭转。借助大数据与人工智能技术深度融合的智能备课平台，为教师们开启了全新的备课体验。</a:t>
            </a:r>
          </a:p>
        </p:txBody>
      </p:sp>
    </p:spTree>
    <p:extLst>
      <p:ext uri="{BB962C8B-B14F-4D97-AF65-F5344CB8AC3E}">
        <p14:creationId xmlns:p14="http://schemas.microsoft.com/office/powerpoint/2010/main" val="19622471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9F3D8-DDE7-A02D-9351-B532EDC5A19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E5B6544D-98A1-E605-8815-A1D86AFBA05B}"/>
              </a:ext>
            </a:extLst>
          </p:cNvPr>
          <p:cNvSpPr>
            <a:spLocks noGrp="1"/>
          </p:cNvSpPr>
          <p:nvPr>
            <p:ph type="title"/>
          </p:nvPr>
        </p:nvSpPr>
        <p:spPr/>
        <p:txBody>
          <a:bodyPr/>
          <a:lstStyle/>
          <a:p>
            <a:r>
              <a:rPr lang="en-US" altLang="zh-CN" dirty="0"/>
              <a:t>7.5</a:t>
            </a:r>
            <a:r>
              <a:rPr lang="zh-CN" altLang="en-US" dirty="0"/>
              <a:t>　智能教育</a:t>
            </a:r>
          </a:p>
        </p:txBody>
      </p:sp>
      <p:sp>
        <p:nvSpPr>
          <p:cNvPr id="5" name="文本占位符 4">
            <a:extLst>
              <a:ext uri="{FF2B5EF4-FFF2-40B4-BE49-F238E27FC236}">
                <a16:creationId xmlns:a16="http://schemas.microsoft.com/office/drawing/2014/main" id="{3D95A839-0F49-DD3A-ABAB-C311762E2DC8}"/>
              </a:ext>
            </a:extLst>
          </p:cNvPr>
          <p:cNvSpPr>
            <a:spLocks noGrp="1"/>
          </p:cNvSpPr>
          <p:nvPr>
            <p:ph type="body" sz="quarter" idx="10"/>
          </p:nvPr>
        </p:nvSpPr>
        <p:spPr>
          <a:xfrm>
            <a:off x="316702" y="2288896"/>
            <a:ext cx="11558585" cy="2797048"/>
          </a:xfrm>
        </p:spPr>
        <p:txBody>
          <a:bodyPr/>
          <a:lstStyle/>
          <a:p>
            <a:r>
              <a:rPr lang="en-US" altLang="zh-CN" dirty="0"/>
              <a:t>7.5.2</a:t>
            </a:r>
            <a:r>
              <a:rPr lang="zh-CN" altLang="en-US" dirty="0"/>
              <a:t>　优质教育资源共享</a:t>
            </a:r>
          </a:p>
          <a:p>
            <a:r>
              <a:rPr lang="zh-CN" altLang="en-US" dirty="0"/>
              <a:t>长期以来，欠发达地区教育发展面临的一大突出瓶颈便是师资力量匮乏以及优质课程资源稀缺。许多偏远地区的学校，由于地理位置偏远、经济发展滞后等诸多因素，难以吸引和留住优秀教师，导致学生们无法享受到与发达地区同等水平的优质教育。目前，无感知异地授课的智慧学习技术为破解这一难题打开了希望之门。</a:t>
            </a:r>
          </a:p>
        </p:txBody>
      </p:sp>
    </p:spTree>
    <p:extLst>
      <p:ext uri="{BB962C8B-B14F-4D97-AF65-F5344CB8AC3E}">
        <p14:creationId xmlns:p14="http://schemas.microsoft.com/office/powerpoint/2010/main" val="7336013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66AA22-57D1-5947-45BE-E44674BAE35B}"/>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CA168080-6AC4-2D3F-B337-87E2BDD08EBA}"/>
              </a:ext>
            </a:extLst>
          </p:cNvPr>
          <p:cNvSpPr>
            <a:spLocks noGrp="1"/>
          </p:cNvSpPr>
          <p:nvPr>
            <p:ph type="title"/>
          </p:nvPr>
        </p:nvSpPr>
        <p:spPr/>
        <p:txBody>
          <a:bodyPr/>
          <a:lstStyle/>
          <a:p>
            <a:r>
              <a:rPr lang="en-US" altLang="zh-CN" dirty="0"/>
              <a:t>7.5</a:t>
            </a:r>
            <a:r>
              <a:rPr lang="zh-CN" altLang="en-US" dirty="0"/>
              <a:t>　智能教育</a:t>
            </a:r>
          </a:p>
        </p:txBody>
      </p:sp>
      <p:sp>
        <p:nvSpPr>
          <p:cNvPr id="5" name="文本占位符 4">
            <a:extLst>
              <a:ext uri="{FF2B5EF4-FFF2-40B4-BE49-F238E27FC236}">
                <a16:creationId xmlns:a16="http://schemas.microsoft.com/office/drawing/2014/main" id="{883EF0A4-B8D2-DA7C-8359-D2D2799FC5DE}"/>
              </a:ext>
            </a:extLst>
          </p:cNvPr>
          <p:cNvSpPr>
            <a:spLocks noGrp="1"/>
          </p:cNvSpPr>
          <p:nvPr>
            <p:ph type="body" sz="quarter" idx="10"/>
          </p:nvPr>
        </p:nvSpPr>
        <p:spPr>
          <a:xfrm>
            <a:off x="316702" y="2011897"/>
            <a:ext cx="11558585" cy="3351046"/>
          </a:xfrm>
        </p:spPr>
        <p:txBody>
          <a:bodyPr/>
          <a:lstStyle/>
          <a:p>
            <a:r>
              <a:rPr lang="en-US" altLang="zh-CN" dirty="0"/>
              <a:t>7.5.3</a:t>
            </a:r>
            <a:r>
              <a:rPr lang="zh-CN" altLang="en-US" dirty="0"/>
              <a:t>　智能练习系统</a:t>
            </a:r>
          </a:p>
          <a:p>
            <a:r>
              <a:rPr lang="zh-CN" altLang="en-US" dirty="0"/>
              <a:t>课后练习作为巩固课堂所学知识的关键环节，在传统教育模式下却存在着诸多弊端。传统的练习册习题内容千篇一律，无法充分考虑到每个学生的个体差异、知识薄弱点以及学习进度，难以满足学生们日益多样化、个性化的学习需求。而智能教育中的智能练习系统，则依托大数据分析这一强大技术支撑，为每个学生量身打造专属的习题集。</a:t>
            </a:r>
          </a:p>
        </p:txBody>
      </p:sp>
    </p:spTree>
    <p:extLst>
      <p:ext uri="{BB962C8B-B14F-4D97-AF65-F5344CB8AC3E}">
        <p14:creationId xmlns:p14="http://schemas.microsoft.com/office/powerpoint/2010/main" val="26770914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534F11-A4F0-CB6D-E5B4-8EE22919617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581294DE-E457-BFA1-7D77-4D80B4E14AC2}"/>
              </a:ext>
            </a:extLst>
          </p:cNvPr>
          <p:cNvSpPr>
            <a:spLocks noGrp="1"/>
          </p:cNvSpPr>
          <p:nvPr>
            <p:ph type="title"/>
          </p:nvPr>
        </p:nvSpPr>
        <p:spPr/>
        <p:txBody>
          <a:bodyPr/>
          <a:lstStyle/>
          <a:p>
            <a:r>
              <a:rPr lang="en-US" altLang="zh-CN" dirty="0"/>
              <a:t>7.5</a:t>
            </a:r>
            <a:r>
              <a:rPr lang="zh-CN" altLang="en-US" dirty="0"/>
              <a:t>　智能教育</a:t>
            </a:r>
          </a:p>
        </p:txBody>
      </p:sp>
      <p:sp>
        <p:nvSpPr>
          <p:cNvPr id="5" name="文本占位符 4">
            <a:extLst>
              <a:ext uri="{FF2B5EF4-FFF2-40B4-BE49-F238E27FC236}">
                <a16:creationId xmlns:a16="http://schemas.microsoft.com/office/drawing/2014/main" id="{F634A2B8-8F66-6966-379F-C992E4DEB6F7}"/>
              </a:ext>
            </a:extLst>
          </p:cNvPr>
          <p:cNvSpPr>
            <a:spLocks noGrp="1"/>
          </p:cNvSpPr>
          <p:nvPr>
            <p:ph type="body" sz="quarter" idx="10"/>
          </p:nvPr>
        </p:nvSpPr>
        <p:spPr>
          <a:xfrm>
            <a:off x="316702" y="2011897"/>
            <a:ext cx="11558585" cy="3351046"/>
          </a:xfrm>
        </p:spPr>
        <p:txBody>
          <a:bodyPr/>
          <a:lstStyle/>
          <a:p>
            <a:r>
              <a:rPr lang="en-US" altLang="zh-CN" dirty="0"/>
              <a:t>7.5.4</a:t>
            </a:r>
            <a:r>
              <a:rPr lang="zh-CN" altLang="en-US" dirty="0"/>
              <a:t>　智能教育测评</a:t>
            </a:r>
          </a:p>
          <a:p>
            <a:r>
              <a:rPr lang="zh-CN" altLang="en-US" dirty="0"/>
              <a:t>在传统的教育测评体系中，考试测评往往局限于较为单一的形式，即通过纸质试卷进行知识考查，随后以分数评判学生的学习成果。这种方式虽然在一定程度上能够反映学生对知识的掌握程度，但却忽略了学生在答题过程中的思维过程、知识运用的熟练度以及考试用时分布等诸多重要细节，无法实现对学生学习效果的全面、科学评估。</a:t>
            </a:r>
          </a:p>
        </p:txBody>
      </p:sp>
    </p:spTree>
    <p:extLst>
      <p:ext uri="{BB962C8B-B14F-4D97-AF65-F5344CB8AC3E}">
        <p14:creationId xmlns:p14="http://schemas.microsoft.com/office/powerpoint/2010/main" val="3283701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3215</TotalTime>
  <Words>17118</Words>
  <Application>Microsoft Office PowerPoint</Application>
  <PresentationFormat>宽屏</PresentationFormat>
  <Paragraphs>820</Paragraphs>
  <Slides>209</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209</vt:i4>
      </vt:variant>
    </vt:vector>
  </HeadingPairs>
  <TitlesOfParts>
    <vt:vector size="214" baseType="lpstr">
      <vt:lpstr>等线</vt:lpstr>
      <vt:lpstr>微软雅黑</vt:lpstr>
      <vt:lpstr>Arial</vt:lpstr>
      <vt:lpstr>Wingdings</vt:lpstr>
      <vt:lpstr>Office 主题​​</vt:lpstr>
      <vt:lpstr>PowerPoint 演示文稿</vt:lpstr>
      <vt:lpstr>PowerPoint 演示文稿</vt:lpstr>
      <vt:lpstr>PowerPoint 演示文稿</vt:lpstr>
      <vt:lpstr>PowerPoint 演示文稿</vt:lpstr>
      <vt:lpstr>PowerPoint 演示文稿</vt:lpstr>
      <vt:lpstr>1.1　科学与技术：缘何而生？依何而长？如何定位　 </vt:lpstr>
      <vt:lpstr>1.2　科技拟人的进程：拟体质，拟体力，拟智力　 </vt:lpstr>
      <vt:lpstr>PowerPoint 演示文稿</vt:lpstr>
      <vt:lpstr>2.1　智能的相关概念　 </vt:lpstr>
      <vt:lpstr>2.1　智能的相关概念　 </vt:lpstr>
      <vt:lpstr>2.1　智能的相关概念　 </vt:lpstr>
      <vt:lpstr>2.1　智能的相关概念　 </vt:lpstr>
      <vt:lpstr>2.2　信息的相关概念　 </vt:lpstr>
      <vt:lpstr>2.2　信息的相关概念　 </vt:lpstr>
      <vt:lpstr>2.2　信息的相关概念　 </vt:lpstr>
      <vt:lpstr>2.2　信息的相关概念　 </vt:lpstr>
      <vt:lpstr>2.3　信息生态过程</vt:lpstr>
      <vt:lpstr>2.4　新兴学科的范式革命理论　 </vt:lpstr>
      <vt:lpstr>2.4　新兴学科的范式革命理论　 </vt:lpstr>
      <vt:lpstr>2.4　新兴学科的范式革命理论　 </vt:lpstr>
      <vt:lpstr>2.4　新兴学科的范式革命理论　 </vt:lpstr>
      <vt:lpstr>2.4　新兴学科的范式革命理论　 </vt:lpstr>
      <vt:lpstr>PowerPoint 演示文稿</vt:lpstr>
      <vt:lpstr>3.1　模拟人脑神经网络的结构　 </vt:lpstr>
      <vt:lpstr>3.1　模拟人脑神经网络的结构　 </vt:lpstr>
      <vt:lpstr>3.1　模拟人脑神经网络的结构　 </vt:lpstr>
      <vt:lpstr>3.1　模拟人脑神经网络的结构　 </vt:lpstr>
      <vt:lpstr>3.1　模拟人脑神经网络的结构　 </vt:lpstr>
      <vt:lpstr>3.1　模拟人脑神经网络的结构　 </vt:lpstr>
      <vt:lpstr>3.1　模拟人脑神经网络的结构　 </vt:lpstr>
      <vt:lpstr>3.2　模拟人脑思维的逻辑功能　 </vt:lpstr>
      <vt:lpstr>3.2　模拟人脑思维的逻辑功能　 </vt:lpstr>
      <vt:lpstr>3.2　模拟人脑思维的逻辑功能　 </vt:lpstr>
      <vt:lpstr>3.2　模拟人脑思维的逻辑功能　 </vt:lpstr>
      <vt:lpstr>3.3　模拟生物与环境交互的行为　 </vt:lpstr>
      <vt:lpstr>3.4　三大学派的关联与历史衔接　 </vt:lpstr>
      <vt:lpstr>3.4　三大学派的关联与历史衔接　 </vt:lpstr>
      <vt:lpstr>3.4　三大学派的关联与历史衔接　 </vt:lpstr>
      <vt:lpstr>PowerPoint 演示文稿</vt:lpstr>
      <vt:lpstr>4.1　机器学习方法</vt:lpstr>
      <vt:lpstr>4.1　机器学习方法</vt:lpstr>
      <vt:lpstr>4.1　机器学习方法</vt:lpstr>
      <vt:lpstr>4.1　机器学习方法</vt:lpstr>
      <vt:lpstr>4.1　机器学习方法</vt:lpstr>
      <vt:lpstr>4.1　机器学习方法</vt:lpstr>
      <vt:lpstr>4.1　机器学习方法</vt:lpstr>
      <vt:lpstr>4.1　机器学习方法</vt:lpstr>
      <vt:lpstr>4.2　知识工程方法　 </vt:lpstr>
      <vt:lpstr>4.2　知识工程方法　 </vt:lpstr>
      <vt:lpstr>4.2　知识工程方法　 </vt:lpstr>
      <vt:lpstr>4.2　知识工程方法　 </vt:lpstr>
      <vt:lpstr>4.2　知识工程方法　 </vt:lpstr>
      <vt:lpstr>4.2　知识工程方法　 </vt:lpstr>
      <vt:lpstr>4.3　自然语言处理方法</vt:lpstr>
      <vt:lpstr>4.3　自然语言处理方法</vt:lpstr>
      <vt:lpstr>4.3　自然语言处理方法</vt:lpstr>
      <vt:lpstr>4.4　进化与仿生方法　 </vt:lpstr>
      <vt:lpstr>4.4　进化与仿生方法　 </vt:lpstr>
      <vt:lpstr>4.4　进化与仿生方法　 </vt:lpstr>
      <vt:lpstr>4.4　进化与仿生方法　 </vt:lpstr>
      <vt:lpstr>PowerPoint 演示文稿</vt:lpstr>
      <vt:lpstr>5.1　总结信息学科的范式　 </vt:lpstr>
      <vt:lpstr>5.1　总结信息学科的范式　 </vt:lpstr>
      <vt:lpstr>5.1　总结信息学科的范式　 </vt:lpstr>
      <vt:lpstr>5.2　领略中华文明的范式</vt:lpstr>
      <vt:lpstr>5.2　领略中华文明的范式</vt:lpstr>
      <vt:lpstr>5.2　领略中华文明的范式</vt:lpstr>
      <vt:lpstr>5.2　领略中华文明的范式</vt:lpstr>
      <vt:lpstr>5.3　落实新范式的研究</vt:lpstr>
      <vt:lpstr>PowerPoint 演示文稿</vt:lpstr>
      <vt:lpstr>6.1　信息转换：普适性智能生成机制的基础阶段</vt:lpstr>
      <vt:lpstr>6.1　信息转换：普适性智能生成机制的基础阶段</vt:lpstr>
      <vt:lpstr>6.1　信息转换：普适性智能生成机制的基础阶段</vt:lpstr>
      <vt:lpstr>6.1　信息转换：普适性智能生成机制的基础阶段</vt:lpstr>
      <vt:lpstr>6.1　信息转换：普适性智能生成机制的基础阶段</vt:lpstr>
      <vt:lpstr>6.2　智能创生：普适性智能生成机制的核心阶段</vt:lpstr>
      <vt:lpstr>6.2　智能创生：普适性智能生成机制的核心阶段</vt:lpstr>
      <vt:lpstr>6.3　两种不同范式下的人工智能理论比较</vt:lpstr>
      <vt:lpstr>PowerPoint 演示文稿</vt:lpstr>
      <vt:lpstr>7.1　智慧农场</vt:lpstr>
      <vt:lpstr>7.1　智慧农场</vt:lpstr>
      <vt:lpstr>7.1　智慧农场</vt:lpstr>
      <vt:lpstr>7.1　智慧农场</vt:lpstr>
      <vt:lpstr>7.2　智能港口</vt:lpstr>
      <vt:lpstr>7.2　智能港口</vt:lpstr>
      <vt:lpstr>7.2　智能港口</vt:lpstr>
      <vt:lpstr>7.2　智能港口</vt:lpstr>
      <vt:lpstr>7.2　智能港口</vt:lpstr>
      <vt:lpstr>7.3　智能矿山</vt:lpstr>
      <vt:lpstr>7.3　智能矿山</vt:lpstr>
      <vt:lpstr>7.3　智能矿山</vt:lpstr>
      <vt:lpstr>7.4　智能工厂</vt:lpstr>
      <vt:lpstr>7.4　智能工厂</vt:lpstr>
      <vt:lpstr>7.4　智能工厂</vt:lpstr>
      <vt:lpstr>7.4　智能工厂</vt:lpstr>
      <vt:lpstr>7.5　智能教育</vt:lpstr>
      <vt:lpstr>7.5　智能教育</vt:lpstr>
      <vt:lpstr>7.5　智能教育</vt:lpstr>
      <vt:lpstr>7.5　智能教育</vt:lpstr>
      <vt:lpstr>7.5　智能教育</vt:lpstr>
      <vt:lpstr>7.6　自动驾驶</vt:lpstr>
      <vt:lpstr>7.6　自动驾驶</vt:lpstr>
      <vt:lpstr>7.6　自动驾驶</vt:lpstr>
      <vt:lpstr>7.6　自动驾驶</vt:lpstr>
      <vt:lpstr>7.6　自动驾驶</vt:lpstr>
      <vt:lpstr>7.7　智能诊疗</vt:lpstr>
      <vt:lpstr>7.7　智能诊疗</vt:lpstr>
      <vt:lpstr>7.7　智能诊疗</vt:lpstr>
      <vt:lpstr>7.7　智能诊疗</vt:lpstr>
      <vt:lpstr>7.7　智能诊疗</vt:lpstr>
      <vt:lpstr>7.8　智能供应链</vt:lpstr>
      <vt:lpstr>7.8　智能供应链</vt:lpstr>
      <vt:lpstr>7.8　智能供应链</vt:lpstr>
      <vt:lpstr>PowerPoint 演示文稿</vt:lpstr>
      <vt:lpstr>8.1　AIGC 基础　 </vt:lpstr>
      <vt:lpstr>8.1　AIGC 基础　 </vt:lpstr>
      <vt:lpstr>8.1　AIGC 基础　 </vt:lpstr>
      <vt:lpstr>8.1　AIGC 基础　 </vt:lpstr>
      <vt:lpstr>8.1　AIGC 基础　 </vt:lpstr>
      <vt:lpstr>8.1　AIGC 基础　 </vt:lpstr>
      <vt:lpstr>8.2　通用大模型的应用场景</vt:lpstr>
      <vt:lpstr>8.2　通用大模型的应用场景</vt:lpstr>
      <vt:lpstr>8.2　通用大模型的应用场景</vt:lpstr>
      <vt:lpstr>8.2　通用大模型的应用场景</vt:lpstr>
      <vt:lpstr>8.2　通用大模型的应用场景</vt:lpstr>
      <vt:lpstr>8.2　通用大模型的应用场景</vt:lpstr>
      <vt:lpstr>8.2　通用大模型的应用场景</vt:lpstr>
      <vt:lpstr>8.2　通用大模型的应用场景</vt:lpstr>
      <vt:lpstr>8.2　通用大模型的应用场景</vt:lpstr>
      <vt:lpstr>8.2　通用大模型的应用场景</vt:lpstr>
      <vt:lpstr>8.2　通用大模型的应用场景</vt:lpstr>
      <vt:lpstr>8.3　行业大模型的应用场景</vt:lpstr>
      <vt:lpstr>8.3　行业大模型的应用场景</vt:lpstr>
      <vt:lpstr>8.3　行业大模型的应用场景</vt:lpstr>
      <vt:lpstr>8.3　行业大模型的应用场景</vt:lpstr>
      <vt:lpstr>8.3　行业大模型的应用场景</vt:lpstr>
      <vt:lpstr>8.3　行业大模型的应用场景</vt:lpstr>
      <vt:lpstr>8.3　行业大模型的应用场景</vt:lpstr>
      <vt:lpstr>8.3　行业大模型的应用场景</vt:lpstr>
      <vt:lpstr>8.3　行业大模型的应用场景</vt:lpstr>
      <vt:lpstr>8.3　行业大模型的应用场景</vt:lpstr>
      <vt:lpstr>8.3　行业大模型的应用场景</vt:lpstr>
      <vt:lpstr>8.3　行业大模型的应用场景</vt:lpstr>
      <vt:lpstr>8.3　行业大模型的应用场景</vt:lpstr>
      <vt:lpstr>8.3　行业大模型的应用场景</vt:lpstr>
      <vt:lpstr>8.3　行业大模型的应用场景</vt:lpstr>
      <vt:lpstr>8.3　行业大模型的应用场景</vt:lpstr>
      <vt:lpstr>8.3　行业大模型的应用场景</vt:lpstr>
      <vt:lpstr>8.3　行业大模型的应用场景</vt:lpstr>
      <vt:lpstr>8.3　行业大模型的应用场景</vt:lpstr>
      <vt:lpstr>8.3　行业大模型的应用场景</vt:lpstr>
      <vt:lpstr>8.3　行业大模型的应用场景</vt:lpstr>
      <vt:lpstr>8.3　行业大模型的应用场景</vt:lpstr>
      <vt:lpstr>8.3　行业大模型的应用场景</vt:lpstr>
      <vt:lpstr>8.3　行业大模型的应用场景</vt:lpstr>
      <vt:lpstr>8.3　行业大模型的应用场景</vt:lpstr>
      <vt:lpstr>PowerPoint 演示文稿</vt:lpstr>
      <vt:lpstr>9.1　人工智能范式革命与新质生产力和中国式现代化</vt:lpstr>
      <vt:lpstr>9.1　人工智能范式革命与新质生产力和中国式现代化</vt:lpstr>
      <vt:lpstr>9.2　人工智能范式革命与现代科学</vt:lpstr>
      <vt:lpstr>9.2　人工智能范式革命与现代科学</vt:lpstr>
      <vt:lpstr>9.2　人工智能范式革命与现代科学</vt:lpstr>
      <vt:lpstr>9.2　人工智能范式革命与现代科学</vt:lpstr>
      <vt:lpstr>PowerPoint 演示文稿</vt:lpstr>
      <vt:lpstr>10.1　人工智能范式革命意义通论</vt:lpstr>
      <vt:lpstr>10.2　范式革命对生产领域的意义</vt:lpstr>
      <vt:lpstr>10.2　范式革命对生产领域的意义</vt:lpstr>
      <vt:lpstr>10.3　范式革命对人才培养的意义</vt:lpstr>
      <vt:lpstr>10.3　范式革命对人才培养的意义</vt:lpstr>
      <vt:lpstr>10.4　范式革命对社会进步的意义</vt:lpstr>
      <vt:lpstr>PowerPoint 演示文稿</vt:lpstr>
      <vt:lpstr>‌11.1　科学技术“双刃剑”理论的内容</vt:lpstr>
      <vt:lpstr>‌11.1　科学技术“双刃剑”理论的内容</vt:lpstr>
      <vt:lpstr>‌11.1　科学技术“双刃剑”理论的内容</vt:lpstr>
      <vt:lpstr>11.2　人工智能技术的“双刃剑”特性</vt:lpstr>
      <vt:lpstr>11.2　人工智能技术的“双刃剑”特性</vt:lpstr>
      <vt:lpstr>11.3　基于“双刃剑”理论的人工智能治理原则</vt:lpstr>
      <vt:lpstr>11.3　基于“双刃剑”理论的人工智能治理原则</vt:lpstr>
      <vt:lpstr>PowerPoint 演示文稿</vt:lpstr>
      <vt:lpstr>12.1　人工智能全球治理概述</vt:lpstr>
      <vt:lpstr>12.1　人工智能全球治理概述</vt:lpstr>
      <vt:lpstr>12.1　人工智能全球治理概述</vt:lpstr>
      <vt:lpstr>12.1　人工智能全球治理概述</vt:lpstr>
      <vt:lpstr>12.1　人工智能全球治理概述</vt:lpstr>
      <vt:lpstr>12.2　人工智能全球治理的现状分析</vt:lpstr>
      <vt:lpstr>12.2　人工智能全球治理的现状分析</vt:lpstr>
      <vt:lpstr>12.2　人工智能全球治理的现状分析</vt:lpstr>
      <vt:lpstr>12.2　人工智能全球治理的现状分析</vt:lpstr>
      <vt:lpstr>12.2　人工智能全球治理的现状分析</vt:lpstr>
      <vt:lpstr>12.2　人工智能全球治理的现状分析</vt:lpstr>
      <vt:lpstr>12.3　人工智能全球治理的核心议题</vt:lpstr>
      <vt:lpstr>12.3　人工智能全球治理的核心议题</vt:lpstr>
      <vt:lpstr>12.3　人工智能全球治理的核心议题</vt:lpstr>
      <vt:lpstr>12.3　人工智能全球治理的核心议题</vt:lpstr>
      <vt:lpstr>12.3　人工智能全球治理的核心议题</vt:lpstr>
      <vt:lpstr>12.3　人工智能全球治理的核心议题</vt:lpstr>
      <vt:lpstr>12.3　人工智能全球治理的核心议题</vt:lpstr>
      <vt:lpstr>12.3　人工智能全球治理的核心议题</vt:lpstr>
      <vt:lpstr>12.3　人工智能全球治理的核心议题</vt:lpstr>
      <vt:lpstr>12.3　人工智能全球治理的核心议题</vt:lpstr>
      <vt:lpstr>12.3　人工智能全球治理的核心议题</vt:lpstr>
      <vt:lpstr>12.3　人工智能全球治理的核心议题</vt:lpstr>
      <vt:lpstr>12.3　人工智能全球治理的核心议题</vt:lpstr>
      <vt:lpstr>12.4　人工智能全球治理的创新机制</vt:lpstr>
      <vt:lpstr>12.4　人工智能全球治理的创新机制</vt:lpstr>
      <vt:lpstr>12.4　人工智能全球治理的创新机制</vt:lpstr>
      <vt:lpstr>12.4　人工智能全球治理的创新机制</vt:lpstr>
      <vt:lpstr>12.4　人工智能全球治理的创新机制</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洗脸 吃着西瓜</dc:creator>
  <cp:lastModifiedBy>洗脸 吃着西瓜</cp:lastModifiedBy>
  <cp:revision>115</cp:revision>
  <dcterms:created xsi:type="dcterms:W3CDTF">2025-09-30T01:05:43Z</dcterms:created>
  <dcterms:modified xsi:type="dcterms:W3CDTF">2026-04-22T03:31:59Z</dcterms:modified>
</cp:coreProperties>
</file>