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slides/slide422.xml" ContentType="application/vnd.openxmlformats-officedocument.presentationml.slide+xml"/>
  <Override PartName="/ppt/slides/slide423.xml" ContentType="application/vnd.openxmlformats-officedocument.presentationml.slide+xml"/>
  <Override PartName="/ppt/slides/slide424.xml" ContentType="application/vnd.openxmlformats-officedocument.presentationml.slide+xml"/>
  <Override PartName="/ppt/slides/slide425.xml" ContentType="application/vnd.openxmlformats-officedocument.presentationml.slide+xml"/>
  <Override PartName="/ppt/slides/slide426.xml" ContentType="application/vnd.openxmlformats-officedocument.presentationml.slide+xml"/>
  <Override PartName="/ppt/slides/slide427.xml" ContentType="application/vnd.openxmlformats-officedocument.presentationml.slide+xml"/>
  <Override PartName="/ppt/slides/slide428.xml" ContentType="application/vnd.openxmlformats-officedocument.presentationml.slide+xml"/>
  <Override PartName="/ppt/slides/slide429.xml" ContentType="application/vnd.openxmlformats-officedocument.presentationml.slide+xml"/>
  <Override PartName="/ppt/slides/slide430.xml" ContentType="application/vnd.openxmlformats-officedocument.presentationml.slide+xml"/>
  <Override PartName="/ppt/slides/slide431.xml" ContentType="application/vnd.openxmlformats-officedocument.presentationml.slide+xml"/>
  <Override PartName="/ppt/slides/slide432.xml" ContentType="application/vnd.openxmlformats-officedocument.presentationml.slide+xml"/>
  <Override PartName="/ppt/slides/slide433.xml" ContentType="application/vnd.openxmlformats-officedocument.presentationml.slide+xml"/>
  <Override PartName="/ppt/slides/slide434.xml" ContentType="application/vnd.openxmlformats-officedocument.presentationml.slide+xml"/>
  <Override PartName="/ppt/slides/slide435.xml" ContentType="application/vnd.openxmlformats-officedocument.presentationml.slide+xml"/>
  <Override PartName="/ppt/slides/slide436.xml" ContentType="application/vnd.openxmlformats-officedocument.presentationml.slide+xml"/>
  <Override PartName="/ppt/slides/slide437.xml" ContentType="application/vnd.openxmlformats-officedocument.presentationml.slide+xml"/>
  <Override PartName="/ppt/slides/slide438.xml" ContentType="application/vnd.openxmlformats-officedocument.presentationml.slide+xml"/>
  <Override PartName="/ppt/slides/slide439.xml" ContentType="application/vnd.openxmlformats-officedocument.presentationml.slide+xml"/>
  <Override PartName="/ppt/slides/slide440.xml" ContentType="application/vnd.openxmlformats-officedocument.presentationml.slide+xml"/>
  <Override PartName="/ppt/slides/slide441.xml" ContentType="application/vnd.openxmlformats-officedocument.presentationml.slide+xml"/>
  <Override PartName="/ppt/slides/slide4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Lst>
  <p:notesMasterIdLst>
    <p:notesMasterId r:id="rId44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7" r:id="rId62"/>
    <p:sldId id="316" r:id="rId63"/>
    <p:sldId id="318" r:id="rId64"/>
    <p:sldId id="319" r:id="rId65"/>
    <p:sldId id="320" r:id="rId66"/>
    <p:sldId id="322" r:id="rId67"/>
    <p:sldId id="321" r:id="rId68"/>
    <p:sldId id="323" r:id="rId69"/>
    <p:sldId id="324" r:id="rId70"/>
    <p:sldId id="325" r:id="rId71"/>
    <p:sldId id="326" r:id="rId72"/>
    <p:sldId id="327" r:id="rId73"/>
    <p:sldId id="328" r:id="rId74"/>
    <p:sldId id="331" r:id="rId75"/>
    <p:sldId id="329" r:id="rId76"/>
    <p:sldId id="330" r:id="rId77"/>
    <p:sldId id="332" r:id="rId78"/>
    <p:sldId id="333" r:id="rId79"/>
    <p:sldId id="334" r:id="rId80"/>
    <p:sldId id="335" r:id="rId81"/>
    <p:sldId id="337" r:id="rId82"/>
    <p:sldId id="336" r:id="rId83"/>
    <p:sldId id="338" r:id="rId84"/>
    <p:sldId id="339" r:id="rId85"/>
    <p:sldId id="340" r:id="rId86"/>
    <p:sldId id="341" r:id="rId87"/>
    <p:sldId id="342" r:id="rId88"/>
    <p:sldId id="343" r:id="rId89"/>
    <p:sldId id="345" r:id="rId90"/>
    <p:sldId id="344" r:id="rId91"/>
    <p:sldId id="346" r:id="rId92"/>
    <p:sldId id="347" r:id="rId93"/>
    <p:sldId id="348" r:id="rId94"/>
    <p:sldId id="349" r:id="rId95"/>
    <p:sldId id="350" r:id="rId96"/>
    <p:sldId id="351" r:id="rId97"/>
    <p:sldId id="352" r:id="rId98"/>
    <p:sldId id="353" r:id="rId99"/>
    <p:sldId id="354" r:id="rId100"/>
    <p:sldId id="356" r:id="rId101"/>
    <p:sldId id="355" r:id="rId102"/>
    <p:sldId id="357" r:id="rId103"/>
    <p:sldId id="358" r:id="rId104"/>
    <p:sldId id="359" r:id="rId105"/>
    <p:sldId id="360" r:id="rId106"/>
    <p:sldId id="363" r:id="rId107"/>
    <p:sldId id="364" r:id="rId108"/>
    <p:sldId id="365" r:id="rId109"/>
    <p:sldId id="366" r:id="rId110"/>
    <p:sldId id="367" r:id="rId111"/>
    <p:sldId id="368" r:id="rId112"/>
    <p:sldId id="369" r:id="rId113"/>
    <p:sldId id="370" r:id="rId114"/>
    <p:sldId id="371" r:id="rId115"/>
    <p:sldId id="372" r:id="rId116"/>
    <p:sldId id="373" r:id="rId117"/>
    <p:sldId id="374" r:id="rId118"/>
    <p:sldId id="377" r:id="rId119"/>
    <p:sldId id="375" r:id="rId120"/>
    <p:sldId id="376" r:id="rId121"/>
    <p:sldId id="378" r:id="rId122"/>
    <p:sldId id="379" r:id="rId123"/>
    <p:sldId id="380" r:id="rId124"/>
    <p:sldId id="381" r:id="rId125"/>
    <p:sldId id="382" r:id="rId126"/>
    <p:sldId id="383" r:id="rId127"/>
    <p:sldId id="384" r:id="rId128"/>
    <p:sldId id="385" r:id="rId129"/>
    <p:sldId id="386" r:id="rId130"/>
    <p:sldId id="387" r:id="rId131"/>
    <p:sldId id="388" r:id="rId132"/>
    <p:sldId id="389" r:id="rId133"/>
    <p:sldId id="390" r:id="rId134"/>
    <p:sldId id="391" r:id="rId135"/>
    <p:sldId id="392" r:id="rId136"/>
    <p:sldId id="394" r:id="rId137"/>
    <p:sldId id="393" r:id="rId138"/>
    <p:sldId id="395" r:id="rId139"/>
    <p:sldId id="396" r:id="rId140"/>
    <p:sldId id="397" r:id="rId141"/>
    <p:sldId id="398" r:id="rId142"/>
    <p:sldId id="401" r:id="rId143"/>
    <p:sldId id="399" r:id="rId144"/>
    <p:sldId id="400" r:id="rId145"/>
    <p:sldId id="402" r:id="rId146"/>
    <p:sldId id="403" r:id="rId147"/>
    <p:sldId id="404" r:id="rId148"/>
    <p:sldId id="405" r:id="rId149"/>
    <p:sldId id="406" r:id="rId150"/>
    <p:sldId id="407" r:id="rId151"/>
    <p:sldId id="408" r:id="rId152"/>
    <p:sldId id="409" r:id="rId153"/>
    <p:sldId id="410" r:id="rId154"/>
    <p:sldId id="411" r:id="rId155"/>
    <p:sldId id="412" r:id="rId156"/>
    <p:sldId id="414" r:id="rId157"/>
    <p:sldId id="413" r:id="rId158"/>
    <p:sldId id="415" r:id="rId159"/>
    <p:sldId id="416" r:id="rId160"/>
    <p:sldId id="417" r:id="rId161"/>
    <p:sldId id="418" r:id="rId162"/>
    <p:sldId id="419" r:id="rId163"/>
    <p:sldId id="420" r:id="rId164"/>
    <p:sldId id="421" r:id="rId165"/>
    <p:sldId id="422" r:id="rId166"/>
    <p:sldId id="423" r:id="rId167"/>
    <p:sldId id="424" r:id="rId168"/>
    <p:sldId id="425" r:id="rId169"/>
    <p:sldId id="426" r:id="rId170"/>
    <p:sldId id="427" r:id="rId171"/>
    <p:sldId id="428" r:id="rId172"/>
    <p:sldId id="429" r:id="rId173"/>
    <p:sldId id="430" r:id="rId174"/>
    <p:sldId id="431" r:id="rId175"/>
    <p:sldId id="432" r:id="rId176"/>
    <p:sldId id="433" r:id="rId177"/>
    <p:sldId id="434" r:id="rId178"/>
    <p:sldId id="435" r:id="rId179"/>
    <p:sldId id="437" r:id="rId180"/>
    <p:sldId id="438" r:id="rId181"/>
    <p:sldId id="439" r:id="rId182"/>
    <p:sldId id="440" r:id="rId183"/>
    <p:sldId id="441" r:id="rId184"/>
    <p:sldId id="442" r:id="rId185"/>
    <p:sldId id="443" r:id="rId186"/>
    <p:sldId id="444" r:id="rId187"/>
    <p:sldId id="445" r:id="rId188"/>
    <p:sldId id="436" r:id="rId189"/>
    <p:sldId id="446" r:id="rId190"/>
    <p:sldId id="447" r:id="rId191"/>
    <p:sldId id="448" r:id="rId192"/>
    <p:sldId id="449" r:id="rId193"/>
    <p:sldId id="450" r:id="rId194"/>
    <p:sldId id="451" r:id="rId195"/>
    <p:sldId id="453" r:id="rId196"/>
    <p:sldId id="454" r:id="rId197"/>
    <p:sldId id="452" r:id="rId198"/>
    <p:sldId id="455" r:id="rId199"/>
    <p:sldId id="456" r:id="rId200"/>
    <p:sldId id="457" r:id="rId201"/>
    <p:sldId id="458" r:id="rId202"/>
    <p:sldId id="461" r:id="rId203"/>
    <p:sldId id="459" r:id="rId204"/>
    <p:sldId id="460" r:id="rId205"/>
    <p:sldId id="462" r:id="rId206"/>
    <p:sldId id="463" r:id="rId207"/>
    <p:sldId id="464" r:id="rId208"/>
    <p:sldId id="465" r:id="rId209"/>
    <p:sldId id="466" r:id="rId210"/>
    <p:sldId id="467" r:id="rId211"/>
    <p:sldId id="468" r:id="rId212"/>
    <p:sldId id="470" r:id="rId213"/>
    <p:sldId id="469" r:id="rId214"/>
    <p:sldId id="471" r:id="rId215"/>
    <p:sldId id="472" r:id="rId216"/>
    <p:sldId id="473" r:id="rId217"/>
    <p:sldId id="474" r:id="rId218"/>
    <p:sldId id="475" r:id="rId219"/>
    <p:sldId id="476" r:id="rId220"/>
    <p:sldId id="477" r:id="rId221"/>
    <p:sldId id="478" r:id="rId222"/>
    <p:sldId id="479" r:id="rId223"/>
    <p:sldId id="480" r:id="rId224"/>
    <p:sldId id="481" r:id="rId225"/>
    <p:sldId id="482" r:id="rId226"/>
    <p:sldId id="483" r:id="rId227"/>
    <p:sldId id="484" r:id="rId228"/>
    <p:sldId id="485" r:id="rId229"/>
    <p:sldId id="486" r:id="rId230"/>
    <p:sldId id="487" r:id="rId231"/>
    <p:sldId id="488" r:id="rId232"/>
    <p:sldId id="489" r:id="rId233"/>
    <p:sldId id="490" r:id="rId234"/>
    <p:sldId id="492" r:id="rId235"/>
    <p:sldId id="491" r:id="rId236"/>
    <p:sldId id="493" r:id="rId237"/>
    <p:sldId id="494" r:id="rId238"/>
    <p:sldId id="495" r:id="rId239"/>
    <p:sldId id="496" r:id="rId240"/>
    <p:sldId id="498" r:id="rId241"/>
    <p:sldId id="497" r:id="rId242"/>
    <p:sldId id="499" r:id="rId243"/>
    <p:sldId id="500" r:id="rId244"/>
    <p:sldId id="501" r:id="rId245"/>
    <p:sldId id="502" r:id="rId246"/>
    <p:sldId id="503" r:id="rId247"/>
    <p:sldId id="504" r:id="rId248"/>
    <p:sldId id="505" r:id="rId249"/>
    <p:sldId id="506" r:id="rId250"/>
    <p:sldId id="507" r:id="rId251"/>
    <p:sldId id="508" r:id="rId252"/>
    <p:sldId id="510" r:id="rId253"/>
    <p:sldId id="509" r:id="rId254"/>
    <p:sldId id="511" r:id="rId255"/>
    <p:sldId id="512" r:id="rId256"/>
    <p:sldId id="513" r:id="rId257"/>
    <p:sldId id="514" r:id="rId258"/>
    <p:sldId id="515" r:id="rId259"/>
    <p:sldId id="517" r:id="rId260"/>
    <p:sldId id="518" r:id="rId261"/>
    <p:sldId id="516" r:id="rId262"/>
    <p:sldId id="519" r:id="rId263"/>
    <p:sldId id="520" r:id="rId264"/>
    <p:sldId id="521" r:id="rId265"/>
    <p:sldId id="522" r:id="rId266"/>
    <p:sldId id="523" r:id="rId267"/>
    <p:sldId id="524" r:id="rId268"/>
    <p:sldId id="526" r:id="rId269"/>
    <p:sldId id="525" r:id="rId270"/>
    <p:sldId id="527" r:id="rId271"/>
    <p:sldId id="528" r:id="rId272"/>
    <p:sldId id="529" r:id="rId273"/>
    <p:sldId id="531" r:id="rId274"/>
    <p:sldId id="530" r:id="rId275"/>
    <p:sldId id="532" r:id="rId276"/>
    <p:sldId id="533" r:id="rId277"/>
    <p:sldId id="534" r:id="rId278"/>
    <p:sldId id="535" r:id="rId279"/>
    <p:sldId id="536" r:id="rId280"/>
    <p:sldId id="537" r:id="rId281"/>
    <p:sldId id="538" r:id="rId282"/>
    <p:sldId id="539" r:id="rId283"/>
    <p:sldId id="540" r:id="rId284"/>
    <p:sldId id="541" r:id="rId285"/>
    <p:sldId id="542" r:id="rId286"/>
    <p:sldId id="543" r:id="rId287"/>
    <p:sldId id="544" r:id="rId288"/>
    <p:sldId id="545" r:id="rId289"/>
    <p:sldId id="547" r:id="rId290"/>
    <p:sldId id="548" r:id="rId291"/>
    <p:sldId id="546" r:id="rId292"/>
    <p:sldId id="549" r:id="rId293"/>
    <p:sldId id="550" r:id="rId294"/>
    <p:sldId id="551" r:id="rId295"/>
    <p:sldId id="552" r:id="rId296"/>
    <p:sldId id="553" r:id="rId297"/>
    <p:sldId id="555" r:id="rId298"/>
    <p:sldId id="554" r:id="rId299"/>
    <p:sldId id="556" r:id="rId300"/>
    <p:sldId id="557" r:id="rId301"/>
    <p:sldId id="558" r:id="rId302"/>
    <p:sldId id="559" r:id="rId303"/>
    <p:sldId id="560" r:id="rId304"/>
    <p:sldId id="561" r:id="rId305"/>
    <p:sldId id="562" r:id="rId306"/>
    <p:sldId id="563" r:id="rId307"/>
    <p:sldId id="564" r:id="rId308"/>
    <p:sldId id="565" r:id="rId309"/>
    <p:sldId id="566" r:id="rId310"/>
    <p:sldId id="567" r:id="rId311"/>
    <p:sldId id="568" r:id="rId312"/>
    <p:sldId id="570" r:id="rId313"/>
    <p:sldId id="571" r:id="rId314"/>
    <p:sldId id="569" r:id="rId315"/>
    <p:sldId id="572" r:id="rId316"/>
    <p:sldId id="573" r:id="rId317"/>
    <p:sldId id="575" r:id="rId318"/>
    <p:sldId id="576" r:id="rId319"/>
    <p:sldId id="574" r:id="rId320"/>
    <p:sldId id="577" r:id="rId321"/>
    <p:sldId id="578" r:id="rId322"/>
    <p:sldId id="579" r:id="rId323"/>
    <p:sldId id="580" r:id="rId324"/>
    <p:sldId id="582" r:id="rId325"/>
    <p:sldId id="581" r:id="rId326"/>
    <p:sldId id="584" r:id="rId327"/>
    <p:sldId id="583" r:id="rId328"/>
    <p:sldId id="585" r:id="rId329"/>
    <p:sldId id="586" r:id="rId330"/>
    <p:sldId id="587" r:id="rId331"/>
    <p:sldId id="588" r:id="rId332"/>
    <p:sldId id="589" r:id="rId333"/>
    <p:sldId id="590" r:id="rId334"/>
    <p:sldId id="591" r:id="rId335"/>
    <p:sldId id="594" r:id="rId336"/>
    <p:sldId id="595" r:id="rId337"/>
    <p:sldId id="592" r:id="rId338"/>
    <p:sldId id="593" r:id="rId339"/>
    <p:sldId id="596" r:id="rId340"/>
    <p:sldId id="597" r:id="rId341"/>
    <p:sldId id="598" r:id="rId342"/>
    <p:sldId id="599" r:id="rId343"/>
    <p:sldId id="600" r:id="rId344"/>
    <p:sldId id="601" r:id="rId345"/>
    <p:sldId id="602" r:id="rId346"/>
    <p:sldId id="603" r:id="rId347"/>
    <p:sldId id="604" r:id="rId348"/>
    <p:sldId id="605" r:id="rId349"/>
    <p:sldId id="606" r:id="rId350"/>
    <p:sldId id="607" r:id="rId351"/>
    <p:sldId id="608" r:id="rId352"/>
    <p:sldId id="609" r:id="rId353"/>
    <p:sldId id="610" r:id="rId354"/>
    <p:sldId id="611" r:id="rId355"/>
    <p:sldId id="612" r:id="rId356"/>
    <p:sldId id="613" r:id="rId357"/>
    <p:sldId id="614" r:id="rId358"/>
    <p:sldId id="615" r:id="rId359"/>
    <p:sldId id="617" r:id="rId360"/>
    <p:sldId id="618" r:id="rId361"/>
    <p:sldId id="619" r:id="rId362"/>
    <p:sldId id="620" r:id="rId363"/>
    <p:sldId id="621" r:id="rId364"/>
    <p:sldId id="622" r:id="rId365"/>
    <p:sldId id="623" r:id="rId366"/>
    <p:sldId id="624" r:id="rId367"/>
    <p:sldId id="625" r:id="rId368"/>
    <p:sldId id="626" r:id="rId369"/>
    <p:sldId id="627" r:id="rId370"/>
    <p:sldId id="628" r:id="rId371"/>
    <p:sldId id="629" r:id="rId372"/>
    <p:sldId id="630" r:id="rId373"/>
    <p:sldId id="631" r:id="rId374"/>
    <p:sldId id="632" r:id="rId375"/>
    <p:sldId id="633" r:id="rId376"/>
    <p:sldId id="634" r:id="rId377"/>
    <p:sldId id="635" r:id="rId378"/>
    <p:sldId id="636" r:id="rId379"/>
    <p:sldId id="637" r:id="rId380"/>
    <p:sldId id="638" r:id="rId381"/>
    <p:sldId id="639" r:id="rId382"/>
    <p:sldId id="640" r:id="rId383"/>
    <p:sldId id="641" r:id="rId384"/>
    <p:sldId id="642" r:id="rId385"/>
    <p:sldId id="643" r:id="rId386"/>
    <p:sldId id="644" r:id="rId387"/>
    <p:sldId id="645" r:id="rId388"/>
    <p:sldId id="646" r:id="rId389"/>
    <p:sldId id="647" r:id="rId390"/>
    <p:sldId id="648" r:id="rId391"/>
    <p:sldId id="649" r:id="rId392"/>
    <p:sldId id="650" r:id="rId393"/>
    <p:sldId id="651" r:id="rId394"/>
    <p:sldId id="652" r:id="rId395"/>
    <p:sldId id="653" r:id="rId396"/>
    <p:sldId id="654" r:id="rId397"/>
    <p:sldId id="655" r:id="rId398"/>
    <p:sldId id="656" r:id="rId399"/>
    <p:sldId id="657" r:id="rId400"/>
    <p:sldId id="658" r:id="rId401"/>
    <p:sldId id="660" r:id="rId402"/>
    <p:sldId id="659" r:id="rId403"/>
    <p:sldId id="661" r:id="rId404"/>
    <p:sldId id="662" r:id="rId405"/>
    <p:sldId id="663" r:id="rId406"/>
    <p:sldId id="664" r:id="rId407"/>
    <p:sldId id="665" r:id="rId408"/>
    <p:sldId id="666" r:id="rId409"/>
    <p:sldId id="667" r:id="rId410"/>
    <p:sldId id="669" r:id="rId411"/>
    <p:sldId id="668" r:id="rId412"/>
    <p:sldId id="670" r:id="rId413"/>
    <p:sldId id="671" r:id="rId414"/>
    <p:sldId id="672" r:id="rId415"/>
    <p:sldId id="673" r:id="rId416"/>
    <p:sldId id="674" r:id="rId417"/>
    <p:sldId id="675" r:id="rId418"/>
    <p:sldId id="676" r:id="rId419"/>
    <p:sldId id="677" r:id="rId420"/>
    <p:sldId id="678" r:id="rId421"/>
    <p:sldId id="679" r:id="rId422"/>
    <p:sldId id="680" r:id="rId423"/>
    <p:sldId id="681" r:id="rId424"/>
    <p:sldId id="682" r:id="rId425"/>
    <p:sldId id="683" r:id="rId426"/>
    <p:sldId id="684" r:id="rId427"/>
    <p:sldId id="685" r:id="rId428"/>
    <p:sldId id="686" r:id="rId429"/>
    <p:sldId id="687" r:id="rId430"/>
    <p:sldId id="688" r:id="rId431"/>
    <p:sldId id="689" r:id="rId432"/>
    <p:sldId id="690" r:id="rId433"/>
    <p:sldId id="691" r:id="rId434"/>
    <p:sldId id="692" r:id="rId435"/>
    <p:sldId id="693" r:id="rId436"/>
    <p:sldId id="694" r:id="rId437"/>
    <p:sldId id="695" r:id="rId438"/>
    <p:sldId id="696" r:id="rId439"/>
    <p:sldId id="697" r:id="rId440"/>
    <p:sldId id="698" r:id="rId441"/>
    <p:sldId id="699" r:id="rId442"/>
    <p:sldId id="700" r:id="rId4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页 &amp; 目录" id="{2B97013A-793D-45A6-A47D-A098A894B85F}">
          <p14:sldIdLst>
            <p14:sldId id="256"/>
            <p14:sldId id="257"/>
          </p14:sldIdLst>
        </p14:section>
        <p14:section name="模块1 WPS Office 文档处理" id="{FB90F2A6-4DD3-4F48-A633-E34A5F2E0419}">
          <p14:sldIdLst>
            <p14:sldId id="258"/>
            <p14:sldId id="259"/>
            <p14:sldId id="260"/>
            <p14:sldId id="261"/>
            <p14:sldId id="262"/>
            <p14:sldId id="263"/>
            <p14:sldId id="264"/>
            <p14:sldId id="265"/>
            <p14:sldId id="266"/>
            <p14:sldId id="267"/>
            <p14:sldId id="268"/>
            <p14:sldId id="269"/>
            <p14:sldId id="270"/>
            <p14:sldId id="271"/>
            <p14:sldId id="272"/>
            <p14:sldId id="273"/>
            <p14:sldId id="274"/>
            <p14:sldId id="275"/>
            <p14:sldId id="276"/>
            <p14:sldId id="277"/>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98"/>
            <p14:sldId id="299"/>
            <p14:sldId id="300"/>
            <p14:sldId id="301"/>
            <p14:sldId id="302"/>
            <p14:sldId id="303"/>
            <p14:sldId id="304"/>
            <p14:sldId id="305"/>
            <p14:sldId id="306"/>
            <p14:sldId id="307"/>
            <p14:sldId id="308"/>
            <p14:sldId id="309"/>
            <p14:sldId id="310"/>
            <p14:sldId id="311"/>
            <p14:sldId id="312"/>
            <p14:sldId id="313"/>
            <p14:sldId id="314"/>
            <p14:sldId id="315"/>
            <p14:sldId id="317"/>
            <p14:sldId id="316"/>
            <p14:sldId id="318"/>
            <p14:sldId id="319"/>
            <p14:sldId id="320"/>
            <p14:sldId id="322"/>
            <p14:sldId id="321"/>
            <p14:sldId id="323"/>
            <p14:sldId id="324"/>
            <p14:sldId id="325"/>
            <p14:sldId id="326"/>
            <p14:sldId id="327"/>
            <p14:sldId id="328"/>
            <p14:sldId id="331"/>
            <p14:sldId id="329"/>
            <p14:sldId id="330"/>
            <p14:sldId id="332"/>
            <p14:sldId id="333"/>
            <p14:sldId id="334"/>
            <p14:sldId id="335"/>
            <p14:sldId id="337"/>
            <p14:sldId id="336"/>
            <p14:sldId id="338"/>
            <p14:sldId id="339"/>
            <p14:sldId id="340"/>
            <p14:sldId id="341"/>
            <p14:sldId id="342"/>
            <p14:sldId id="343"/>
            <p14:sldId id="345"/>
            <p14:sldId id="344"/>
            <p14:sldId id="346"/>
            <p14:sldId id="347"/>
            <p14:sldId id="348"/>
            <p14:sldId id="349"/>
            <p14:sldId id="350"/>
            <p14:sldId id="351"/>
            <p14:sldId id="352"/>
            <p14:sldId id="353"/>
            <p14:sldId id="354"/>
            <p14:sldId id="356"/>
            <p14:sldId id="355"/>
            <p14:sldId id="357"/>
            <p14:sldId id="358"/>
            <p14:sldId id="359"/>
          </p14:sldIdLst>
        </p14:section>
        <p14:section name="模块2 WPS Oﬃce 表格处理" id="{C0AFD39B-A6AD-4988-8559-E62729C8FF04}">
          <p14:sldIdLst>
            <p14:sldId id="360"/>
            <p14:sldId id="363"/>
            <p14:sldId id="364"/>
            <p14:sldId id="365"/>
            <p14:sldId id="366"/>
            <p14:sldId id="367"/>
            <p14:sldId id="368"/>
            <p14:sldId id="369"/>
            <p14:sldId id="370"/>
            <p14:sldId id="371"/>
            <p14:sldId id="372"/>
            <p14:sldId id="373"/>
            <p14:sldId id="374"/>
            <p14:sldId id="377"/>
            <p14:sldId id="375"/>
            <p14:sldId id="376"/>
            <p14:sldId id="378"/>
            <p14:sldId id="379"/>
            <p14:sldId id="380"/>
            <p14:sldId id="381"/>
            <p14:sldId id="382"/>
            <p14:sldId id="383"/>
            <p14:sldId id="384"/>
            <p14:sldId id="385"/>
            <p14:sldId id="386"/>
            <p14:sldId id="387"/>
            <p14:sldId id="388"/>
            <p14:sldId id="389"/>
            <p14:sldId id="390"/>
            <p14:sldId id="391"/>
            <p14:sldId id="392"/>
            <p14:sldId id="394"/>
            <p14:sldId id="393"/>
            <p14:sldId id="395"/>
            <p14:sldId id="396"/>
            <p14:sldId id="397"/>
            <p14:sldId id="398"/>
            <p14:sldId id="401"/>
            <p14:sldId id="399"/>
            <p14:sldId id="400"/>
            <p14:sldId id="402"/>
            <p14:sldId id="403"/>
            <p14:sldId id="404"/>
            <p14:sldId id="405"/>
            <p14:sldId id="406"/>
            <p14:sldId id="407"/>
            <p14:sldId id="408"/>
            <p14:sldId id="409"/>
            <p14:sldId id="410"/>
            <p14:sldId id="411"/>
            <p14:sldId id="412"/>
            <p14:sldId id="414"/>
            <p14:sldId id="413"/>
            <p14:sldId id="415"/>
            <p14:sldId id="416"/>
            <p14:sldId id="417"/>
            <p14:sldId id="418"/>
            <p14:sldId id="419"/>
            <p14:sldId id="420"/>
            <p14:sldId id="421"/>
            <p14:sldId id="422"/>
            <p14:sldId id="423"/>
            <p14:sldId id="424"/>
            <p14:sldId id="425"/>
            <p14:sldId id="426"/>
            <p14:sldId id="427"/>
            <p14:sldId id="428"/>
            <p14:sldId id="429"/>
            <p14:sldId id="430"/>
            <p14:sldId id="431"/>
            <p14:sldId id="432"/>
            <p14:sldId id="433"/>
            <p14:sldId id="434"/>
            <p14:sldId id="435"/>
            <p14:sldId id="437"/>
            <p14:sldId id="438"/>
            <p14:sldId id="439"/>
            <p14:sldId id="440"/>
            <p14:sldId id="441"/>
            <p14:sldId id="442"/>
            <p14:sldId id="443"/>
            <p14:sldId id="444"/>
            <p14:sldId id="445"/>
            <p14:sldId id="436"/>
            <p14:sldId id="446"/>
            <p14:sldId id="447"/>
            <p14:sldId id="448"/>
            <p14:sldId id="449"/>
            <p14:sldId id="450"/>
            <p14:sldId id="451"/>
            <p14:sldId id="453"/>
            <p14:sldId id="454"/>
            <p14:sldId id="452"/>
            <p14:sldId id="455"/>
            <p14:sldId id="456"/>
            <p14:sldId id="457"/>
            <p14:sldId id="458"/>
            <p14:sldId id="461"/>
            <p14:sldId id="459"/>
            <p14:sldId id="460"/>
            <p14:sldId id="462"/>
            <p14:sldId id="463"/>
            <p14:sldId id="464"/>
            <p14:sldId id="465"/>
            <p14:sldId id="466"/>
            <p14:sldId id="467"/>
            <p14:sldId id="468"/>
            <p14:sldId id="470"/>
            <p14:sldId id="469"/>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2"/>
            <p14:sldId id="491"/>
            <p14:sldId id="493"/>
            <p14:sldId id="494"/>
            <p14:sldId id="495"/>
            <p14:sldId id="496"/>
            <p14:sldId id="498"/>
            <p14:sldId id="497"/>
            <p14:sldId id="499"/>
            <p14:sldId id="500"/>
            <p14:sldId id="501"/>
            <p14:sldId id="502"/>
            <p14:sldId id="503"/>
            <p14:sldId id="504"/>
            <p14:sldId id="505"/>
            <p14:sldId id="506"/>
            <p14:sldId id="507"/>
            <p14:sldId id="508"/>
            <p14:sldId id="510"/>
            <p14:sldId id="509"/>
            <p14:sldId id="511"/>
            <p14:sldId id="512"/>
            <p14:sldId id="513"/>
            <p14:sldId id="514"/>
            <p14:sldId id="515"/>
          </p14:sldIdLst>
        </p14:section>
        <p14:section name="模块3 WPS Oﬃce 演示文稿处理" id="{A9EEC5C3-284E-4BD2-A9A9-1FDEB05DA7B3}">
          <p14:sldIdLst>
            <p14:sldId id="517"/>
            <p14:sldId id="518"/>
            <p14:sldId id="516"/>
            <p14:sldId id="519"/>
            <p14:sldId id="520"/>
            <p14:sldId id="521"/>
            <p14:sldId id="522"/>
            <p14:sldId id="523"/>
            <p14:sldId id="524"/>
            <p14:sldId id="526"/>
            <p14:sldId id="525"/>
            <p14:sldId id="527"/>
            <p14:sldId id="528"/>
            <p14:sldId id="529"/>
            <p14:sldId id="531"/>
            <p14:sldId id="530"/>
            <p14:sldId id="532"/>
            <p14:sldId id="533"/>
            <p14:sldId id="534"/>
            <p14:sldId id="535"/>
            <p14:sldId id="536"/>
            <p14:sldId id="537"/>
            <p14:sldId id="538"/>
            <p14:sldId id="539"/>
            <p14:sldId id="540"/>
            <p14:sldId id="541"/>
            <p14:sldId id="542"/>
            <p14:sldId id="543"/>
            <p14:sldId id="544"/>
            <p14:sldId id="545"/>
            <p14:sldId id="547"/>
            <p14:sldId id="548"/>
            <p14:sldId id="546"/>
            <p14:sldId id="549"/>
            <p14:sldId id="550"/>
            <p14:sldId id="551"/>
            <p14:sldId id="552"/>
            <p14:sldId id="553"/>
            <p14:sldId id="555"/>
            <p14:sldId id="554"/>
            <p14:sldId id="556"/>
            <p14:sldId id="557"/>
            <p14:sldId id="558"/>
            <p14:sldId id="559"/>
            <p14:sldId id="560"/>
            <p14:sldId id="561"/>
            <p14:sldId id="562"/>
            <p14:sldId id="563"/>
            <p14:sldId id="564"/>
            <p14:sldId id="565"/>
            <p14:sldId id="566"/>
            <p14:sldId id="567"/>
            <p14:sldId id="568"/>
            <p14:sldId id="570"/>
            <p14:sldId id="571"/>
            <p14:sldId id="569"/>
            <p14:sldId id="572"/>
            <p14:sldId id="573"/>
            <p14:sldId id="575"/>
            <p14:sldId id="576"/>
            <p14:sldId id="574"/>
            <p14:sldId id="577"/>
            <p14:sldId id="578"/>
            <p14:sldId id="579"/>
            <p14:sldId id="580"/>
            <p14:sldId id="582"/>
            <p14:sldId id="581"/>
            <p14:sldId id="584"/>
            <p14:sldId id="583"/>
            <p14:sldId id="585"/>
            <p14:sldId id="586"/>
            <p14:sldId id="587"/>
            <p14:sldId id="588"/>
            <p14:sldId id="589"/>
            <p14:sldId id="590"/>
            <p14:sldId id="591"/>
          </p14:sldIdLst>
        </p14:section>
        <p14:section name="模块4 人工智能技术" id="{A6E34CBA-32E1-48E8-A2C6-EE90A1460490}">
          <p14:sldIdLst>
            <p14:sldId id="594"/>
            <p14:sldId id="595"/>
            <p14:sldId id="592"/>
            <p14:sldId id="593"/>
            <p14:sldId id="596"/>
            <p14:sldId id="597"/>
            <p14:sldId id="598"/>
            <p14:sldId id="599"/>
            <p14:sldId id="600"/>
            <p14:sldId id="601"/>
            <p14:sldId id="602"/>
            <p14:sldId id="603"/>
            <p14:sldId id="604"/>
            <p14:sldId id="605"/>
            <p14:sldId id="606"/>
            <p14:sldId id="607"/>
            <p14:sldId id="608"/>
            <p14:sldId id="609"/>
            <p14:sldId id="610"/>
            <p14:sldId id="611"/>
            <p14:sldId id="612"/>
            <p14:sldId id="613"/>
            <p14:sldId id="614"/>
            <p14:sldId id="615"/>
            <p14:sldId id="617"/>
            <p14:sldId id="618"/>
            <p14:sldId id="619"/>
            <p14:sldId id="620"/>
            <p14:sldId id="621"/>
            <p14:sldId id="622"/>
            <p14:sldId id="623"/>
            <p14:sldId id="624"/>
            <p14:sldId id="625"/>
            <p14:sldId id="626"/>
            <p14:sldId id="627"/>
            <p14:sldId id="628"/>
            <p14:sldId id="629"/>
            <p14:sldId id="630"/>
            <p14:sldId id="631"/>
            <p14:sldId id="632"/>
            <p14:sldId id="633"/>
            <p14:sldId id="634"/>
            <p14:sldId id="635"/>
            <p14:sldId id="636"/>
            <p14:sldId id="637"/>
            <p14:sldId id="638"/>
            <p14:sldId id="639"/>
            <p14:sldId id="640"/>
            <p14:sldId id="641"/>
            <p14:sldId id="642"/>
            <p14:sldId id="643"/>
            <p14:sldId id="644"/>
            <p14:sldId id="645"/>
          </p14:sldIdLst>
        </p14:section>
        <p14:section name="模块5 人工智能生成内容" id="{2CA31EED-A63A-4B49-8842-662B5C3DDFF7}">
          <p14:sldIdLst>
            <p14:sldId id="646"/>
            <p14:sldId id="647"/>
            <p14:sldId id="648"/>
            <p14:sldId id="649"/>
            <p14:sldId id="650"/>
            <p14:sldId id="651"/>
            <p14:sldId id="652"/>
            <p14:sldId id="653"/>
            <p14:sldId id="654"/>
            <p14:sldId id="655"/>
            <p14:sldId id="656"/>
            <p14:sldId id="657"/>
            <p14:sldId id="658"/>
            <p14:sldId id="660"/>
            <p14:sldId id="659"/>
            <p14:sldId id="661"/>
            <p14:sldId id="662"/>
            <p14:sldId id="663"/>
            <p14:sldId id="664"/>
            <p14:sldId id="665"/>
            <p14:sldId id="666"/>
            <p14:sldId id="667"/>
            <p14:sldId id="669"/>
            <p14:sldId id="668"/>
            <p14:sldId id="670"/>
            <p14:sldId id="671"/>
            <p14:sldId id="672"/>
            <p14:sldId id="673"/>
            <p14:sldId id="674"/>
            <p14:sldId id="675"/>
            <p14:sldId id="676"/>
            <p14:sldId id="677"/>
            <p14:sldId id="678"/>
            <p14:sldId id="679"/>
            <p14:sldId id="680"/>
            <p14:sldId id="681"/>
            <p14:sldId id="682"/>
            <p14:sldId id="683"/>
            <p14:sldId id="684"/>
            <p14:sldId id="685"/>
            <p14:sldId id="686"/>
            <p14:sldId id="687"/>
            <p14:sldId id="688"/>
            <p14:sldId id="689"/>
            <p14:sldId id="690"/>
            <p14:sldId id="691"/>
            <p14:sldId id="692"/>
            <p14:sldId id="693"/>
            <p14:sldId id="694"/>
            <p14:sldId id="695"/>
            <p14:sldId id="696"/>
            <p14:sldId id="697"/>
            <p14:sldId id="698"/>
            <p14:sldId id="699"/>
          </p14:sldIdLst>
        </p14:section>
        <p14:section name="封底" id="{D33668F3-608C-4BB6-ADA8-786DA6A88F61}">
          <p14:sldIdLst>
            <p14:sldId id="700"/>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BBA1C"/>
    <a:srgbClr val="023999"/>
    <a:srgbClr val="164DAD"/>
    <a:srgbClr val="1A51B1"/>
    <a:srgbClr val="4D84E4"/>
    <a:srgbClr val="426AB1"/>
    <a:srgbClr val="346BCB"/>
    <a:srgbClr val="125FAD"/>
    <a:srgbClr val="4472C4"/>
    <a:srgbClr val="285FB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8" d="100"/>
          <a:sy n="108" d="100"/>
        </p:scale>
        <p:origin x="630" y="96"/>
      </p:cViewPr>
      <p:guideLst/>
    </p:cSldViewPr>
  </p:slideViewPr>
  <p:notesTextViewPr>
    <p:cViewPr>
      <p:scale>
        <a:sx n="1" d="1"/>
        <a:sy n="1" d="1"/>
      </p:scale>
      <p:origin x="0" y="0"/>
    </p:cViewPr>
  </p:notesTextViewPr>
  <p:notesViewPr>
    <p:cSldViewPr snapToGrid="0">
      <p:cViewPr varScale="1">
        <p:scale>
          <a:sx n="82" d="100"/>
          <a:sy n="82" d="100"/>
        </p:scale>
        <p:origin x="3018" y="96"/>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366" Type="http://schemas.openxmlformats.org/officeDocument/2006/relationships/slide" Target="slides/slide365.xml"/><Relationship Id="rId170" Type="http://schemas.openxmlformats.org/officeDocument/2006/relationships/slide" Target="slides/slide169.xml"/><Relationship Id="rId226" Type="http://schemas.openxmlformats.org/officeDocument/2006/relationships/slide" Target="slides/slide225.xml"/><Relationship Id="rId433" Type="http://schemas.openxmlformats.org/officeDocument/2006/relationships/slide" Target="slides/slide432.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335" Type="http://schemas.openxmlformats.org/officeDocument/2006/relationships/slide" Target="slides/slide334.xml"/><Relationship Id="rId377" Type="http://schemas.openxmlformats.org/officeDocument/2006/relationships/slide" Target="slides/slide376.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402" Type="http://schemas.openxmlformats.org/officeDocument/2006/relationships/slide" Target="slides/slide401.xml"/><Relationship Id="rId279" Type="http://schemas.openxmlformats.org/officeDocument/2006/relationships/slide" Target="slides/slide278.xml"/><Relationship Id="rId444" Type="http://schemas.openxmlformats.org/officeDocument/2006/relationships/notesMaster" Target="notesMasters/notesMaster1.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46" Type="http://schemas.openxmlformats.org/officeDocument/2006/relationships/slide" Target="slides/slide345.xml"/><Relationship Id="rId388" Type="http://schemas.openxmlformats.org/officeDocument/2006/relationships/slide" Target="slides/slide387.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413" Type="http://schemas.openxmlformats.org/officeDocument/2006/relationships/slide" Target="slides/slide412.xml"/><Relationship Id="rId248" Type="http://schemas.openxmlformats.org/officeDocument/2006/relationships/slide" Target="slides/slide247.xml"/><Relationship Id="rId12" Type="http://schemas.openxmlformats.org/officeDocument/2006/relationships/slide" Target="slides/slide11.xml"/><Relationship Id="rId108" Type="http://schemas.openxmlformats.org/officeDocument/2006/relationships/slide" Target="slides/slide107.xml"/><Relationship Id="rId315" Type="http://schemas.openxmlformats.org/officeDocument/2006/relationships/slide" Target="slides/slide314.xml"/><Relationship Id="rId357" Type="http://schemas.openxmlformats.org/officeDocument/2006/relationships/slide" Target="slides/slide356.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378" Type="http://schemas.openxmlformats.org/officeDocument/2006/relationships/slide" Target="slides/slide377.xml"/><Relationship Id="rId399" Type="http://schemas.openxmlformats.org/officeDocument/2006/relationships/slide" Target="slides/slide398.xml"/><Relationship Id="rId403" Type="http://schemas.openxmlformats.org/officeDocument/2006/relationships/slide" Target="slides/slide402.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424" Type="http://schemas.openxmlformats.org/officeDocument/2006/relationships/slide" Target="slides/slide423.xml"/><Relationship Id="rId445" Type="http://schemas.openxmlformats.org/officeDocument/2006/relationships/presProps" Target="presProps.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305" Type="http://schemas.openxmlformats.org/officeDocument/2006/relationships/slide" Target="slides/slide304.xml"/><Relationship Id="rId326" Type="http://schemas.openxmlformats.org/officeDocument/2006/relationships/slide" Target="slides/slide325.xml"/><Relationship Id="rId347" Type="http://schemas.openxmlformats.org/officeDocument/2006/relationships/slide" Target="slides/slide346.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368" Type="http://schemas.openxmlformats.org/officeDocument/2006/relationships/slide" Target="slides/slide367.xml"/><Relationship Id="rId389" Type="http://schemas.openxmlformats.org/officeDocument/2006/relationships/slide" Target="slides/slide388.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414" Type="http://schemas.openxmlformats.org/officeDocument/2006/relationships/slide" Target="slides/slide413.xml"/><Relationship Id="rId435" Type="http://schemas.openxmlformats.org/officeDocument/2006/relationships/slide" Target="slides/slide434.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16" Type="http://schemas.openxmlformats.org/officeDocument/2006/relationships/slide" Target="slides/slide315.xml"/><Relationship Id="rId337" Type="http://schemas.openxmlformats.org/officeDocument/2006/relationships/slide" Target="slides/slide336.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358" Type="http://schemas.openxmlformats.org/officeDocument/2006/relationships/slide" Target="slides/slide357.xml"/><Relationship Id="rId379" Type="http://schemas.openxmlformats.org/officeDocument/2006/relationships/slide" Target="slides/slide378.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390" Type="http://schemas.openxmlformats.org/officeDocument/2006/relationships/slide" Target="slides/slide389.xml"/><Relationship Id="rId404" Type="http://schemas.openxmlformats.org/officeDocument/2006/relationships/slide" Target="slides/slide403.xml"/><Relationship Id="rId425" Type="http://schemas.openxmlformats.org/officeDocument/2006/relationships/slide" Target="slides/slide424.xml"/><Relationship Id="rId446" Type="http://schemas.openxmlformats.org/officeDocument/2006/relationships/viewProps" Target="viewProps.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slide" Target="slides/slide305.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327" Type="http://schemas.openxmlformats.org/officeDocument/2006/relationships/slide" Target="slides/slide326.xml"/><Relationship Id="rId348" Type="http://schemas.openxmlformats.org/officeDocument/2006/relationships/slide" Target="slides/slide347.xml"/><Relationship Id="rId369" Type="http://schemas.openxmlformats.org/officeDocument/2006/relationships/slide" Target="slides/slide368.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380" Type="http://schemas.openxmlformats.org/officeDocument/2006/relationships/slide" Target="slides/slide379.xml"/><Relationship Id="rId415" Type="http://schemas.openxmlformats.org/officeDocument/2006/relationships/slide" Target="slides/slide414.xml"/><Relationship Id="rId436" Type="http://schemas.openxmlformats.org/officeDocument/2006/relationships/slide" Target="slides/slide435.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17" Type="http://schemas.openxmlformats.org/officeDocument/2006/relationships/slide" Target="slides/slide316.xml"/><Relationship Id="rId338" Type="http://schemas.openxmlformats.org/officeDocument/2006/relationships/slide" Target="slides/slide337.xml"/><Relationship Id="rId359" Type="http://schemas.openxmlformats.org/officeDocument/2006/relationships/slide" Target="slides/slide358.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370" Type="http://schemas.openxmlformats.org/officeDocument/2006/relationships/slide" Target="slides/slide369.xml"/><Relationship Id="rId391" Type="http://schemas.openxmlformats.org/officeDocument/2006/relationships/slide" Target="slides/slide390.xml"/><Relationship Id="rId405" Type="http://schemas.openxmlformats.org/officeDocument/2006/relationships/slide" Target="slides/slide404.xml"/><Relationship Id="rId426" Type="http://schemas.openxmlformats.org/officeDocument/2006/relationships/slide" Target="slides/slide425.xml"/><Relationship Id="rId447" Type="http://schemas.openxmlformats.org/officeDocument/2006/relationships/theme" Target="theme/theme1.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slide" Target="slides/slide306.xml"/><Relationship Id="rId328" Type="http://schemas.openxmlformats.org/officeDocument/2006/relationships/slide" Target="slides/slide327.xml"/><Relationship Id="rId349" Type="http://schemas.openxmlformats.org/officeDocument/2006/relationships/slide" Target="slides/slide348.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381" Type="http://schemas.openxmlformats.org/officeDocument/2006/relationships/slide" Target="slides/slide380.xml"/><Relationship Id="rId416" Type="http://schemas.openxmlformats.org/officeDocument/2006/relationships/slide" Target="slides/slide415.xml"/><Relationship Id="rId220" Type="http://schemas.openxmlformats.org/officeDocument/2006/relationships/slide" Target="slides/slide219.xml"/><Relationship Id="rId241" Type="http://schemas.openxmlformats.org/officeDocument/2006/relationships/slide" Target="slides/slide240.xml"/><Relationship Id="rId437" Type="http://schemas.openxmlformats.org/officeDocument/2006/relationships/slide" Target="slides/slide436.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318" Type="http://schemas.openxmlformats.org/officeDocument/2006/relationships/slide" Target="slides/slide317.xml"/><Relationship Id="rId339" Type="http://schemas.openxmlformats.org/officeDocument/2006/relationships/slide" Target="slides/slide338.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350" Type="http://schemas.openxmlformats.org/officeDocument/2006/relationships/slide" Target="slides/slide349.xml"/><Relationship Id="rId371" Type="http://schemas.openxmlformats.org/officeDocument/2006/relationships/slide" Target="slides/slide370.xml"/><Relationship Id="rId406" Type="http://schemas.openxmlformats.org/officeDocument/2006/relationships/slide" Target="slides/slide405.xml"/><Relationship Id="rId9" Type="http://schemas.openxmlformats.org/officeDocument/2006/relationships/slide" Target="slides/slide8.xml"/><Relationship Id="rId210" Type="http://schemas.openxmlformats.org/officeDocument/2006/relationships/slide" Target="slides/slide209.xml"/><Relationship Id="rId392" Type="http://schemas.openxmlformats.org/officeDocument/2006/relationships/slide" Target="slides/slide391.xml"/><Relationship Id="rId427" Type="http://schemas.openxmlformats.org/officeDocument/2006/relationships/slide" Target="slides/slide426.xml"/><Relationship Id="rId448" Type="http://schemas.openxmlformats.org/officeDocument/2006/relationships/tableStyles" Target="tableStyles.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340" Type="http://schemas.openxmlformats.org/officeDocument/2006/relationships/slide" Target="slides/slide339.xml"/><Relationship Id="rId361" Type="http://schemas.openxmlformats.org/officeDocument/2006/relationships/slide" Target="slides/slide360.xml"/><Relationship Id="rId196" Type="http://schemas.openxmlformats.org/officeDocument/2006/relationships/slide" Target="slides/slide195.xml"/><Relationship Id="rId200" Type="http://schemas.openxmlformats.org/officeDocument/2006/relationships/slide" Target="slides/slide199.xml"/><Relationship Id="rId382" Type="http://schemas.openxmlformats.org/officeDocument/2006/relationships/slide" Target="slides/slide381.xml"/><Relationship Id="rId417" Type="http://schemas.openxmlformats.org/officeDocument/2006/relationships/slide" Target="slides/slide416.xml"/><Relationship Id="rId438" Type="http://schemas.openxmlformats.org/officeDocument/2006/relationships/slide" Target="slides/slide437.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351" Type="http://schemas.openxmlformats.org/officeDocument/2006/relationships/slide" Target="slides/slide350.xml"/><Relationship Id="rId372" Type="http://schemas.openxmlformats.org/officeDocument/2006/relationships/slide" Target="slides/slide371.xml"/><Relationship Id="rId393" Type="http://schemas.openxmlformats.org/officeDocument/2006/relationships/slide" Target="slides/slide392.xml"/><Relationship Id="rId407" Type="http://schemas.openxmlformats.org/officeDocument/2006/relationships/slide" Target="slides/slide406.xml"/><Relationship Id="rId428" Type="http://schemas.openxmlformats.org/officeDocument/2006/relationships/slide" Target="slides/slide427.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slide" Target="slides/slide340.xml"/><Relationship Id="rId362" Type="http://schemas.openxmlformats.org/officeDocument/2006/relationships/slide" Target="slides/slide361.xml"/><Relationship Id="rId383" Type="http://schemas.openxmlformats.org/officeDocument/2006/relationships/slide" Target="slides/slide382.xml"/><Relationship Id="rId418" Type="http://schemas.openxmlformats.org/officeDocument/2006/relationships/slide" Target="slides/slide417.xml"/><Relationship Id="rId439" Type="http://schemas.openxmlformats.org/officeDocument/2006/relationships/slide" Target="slides/slide438.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352" Type="http://schemas.openxmlformats.org/officeDocument/2006/relationships/slide" Target="slides/slide351.xml"/><Relationship Id="rId373" Type="http://schemas.openxmlformats.org/officeDocument/2006/relationships/slide" Target="slides/slide372.xml"/><Relationship Id="rId394" Type="http://schemas.openxmlformats.org/officeDocument/2006/relationships/slide" Target="slides/slide393.xml"/><Relationship Id="rId408" Type="http://schemas.openxmlformats.org/officeDocument/2006/relationships/slide" Target="slides/slide407.xml"/><Relationship Id="rId429" Type="http://schemas.openxmlformats.org/officeDocument/2006/relationships/slide" Target="slides/slide428.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440" Type="http://schemas.openxmlformats.org/officeDocument/2006/relationships/slide" Target="slides/slide439.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slide" Target="slides/slide362.xml"/><Relationship Id="rId384" Type="http://schemas.openxmlformats.org/officeDocument/2006/relationships/slide" Target="slides/slide383.xml"/><Relationship Id="rId419" Type="http://schemas.openxmlformats.org/officeDocument/2006/relationships/slide" Target="slides/slide418.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430" Type="http://schemas.openxmlformats.org/officeDocument/2006/relationships/slide" Target="slides/slide429.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374" Type="http://schemas.openxmlformats.org/officeDocument/2006/relationships/slide" Target="slides/slide373.xml"/><Relationship Id="rId395" Type="http://schemas.openxmlformats.org/officeDocument/2006/relationships/slide" Target="slides/slide394.xml"/><Relationship Id="rId409" Type="http://schemas.openxmlformats.org/officeDocument/2006/relationships/slide" Target="slides/slide408.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420" Type="http://schemas.openxmlformats.org/officeDocument/2006/relationships/slide" Target="slides/slide419.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41" Type="http://schemas.openxmlformats.org/officeDocument/2006/relationships/slide" Target="slides/slide440.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slide" Target="slides/slide363.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385" Type="http://schemas.openxmlformats.org/officeDocument/2006/relationships/slide" Target="slides/slide384.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410" Type="http://schemas.openxmlformats.org/officeDocument/2006/relationships/slide" Target="slides/slide409.xml"/><Relationship Id="rId431" Type="http://schemas.openxmlformats.org/officeDocument/2006/relationships/slide" Target="slides/slide430.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75" Type="http://schemas.openxmlformats.org/officeDocument/2006/relationships/slide" Target="slides/slide374.xml"/><Relationship Id="rId396" Type="http://schemas.openxmlformats.org/officeDocument/2006/relationships/slide" Target="slides/slide395.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400" Type="http://schemas.openxmlformats.org/officeDocument/2006/relationships/slide" Target="slides/slide399.xml"/><Relationship Id="rId421" Type="http://schemas.openxmlformats.org/officeDocument/2006/relationships/slide" Target="slides/slide420.xml"/><Relationship Id="rId442" Type="http://schemas.openxmlformats.org/officeDocument/2006/relationships/slide" Target="slides/slide441.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386" Type="http://schemas.openxmlformats.org/officeDocument/2006/relationships/slide" Target="slides/slide385.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411" Type="http://schemas.openxmlformats.org/officeDocument/2006/relationships/slide" Target="slides/slide410.xml"/><Relationship Id="rId432" Type="http://schemas.openxmlformats.org/officeDocument/2006/relationships/slide" Target="slides/slide431.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355" Type="http://schemas.openxmlformats.org/officeDocument/2006/relationships/slide" Target="slides/slide354.xml"/><Relationship Id="rId376" Type="http://schemas.openxmlformats.org/officeDocument/2006/relationships/slide" Target="slides/slide375.xml"/><Relationship Id="rId397" Type="http://schemas.openxmlformats.org/officeDocument/2006/relationships/slide" Target="slides/slide396.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01" Type="http://schemas.openxmlformats.org/officeDocument/2006/relationships/slide" Target="slides/slide400.xml"/><Relationship Id="rId422" Type="http://schemas.openxmlformats.org/officeDocument/2006/relationships/slide" Target="slides/slide421.xml"/><Relationship Id="rId443" Type="http://schemas.openxmlformats.org/officeDocument/2006/relationships/slide" Target="slides/slide442.xml"/><Relationship Id="rId303" Type="http://schemas.openxmlformats.org/officeDocument/2006/relationships/slide" Target="slides/slide302.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slide" Target="slides/slide386.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412" Type="http://schemas.openxmlformats.org/officeDocument/2006/relationships/slide" Target="slides/slide411.xml"/><Relationship Id="rId107" Type="http://schemas.openxmlformats.org/officeDocument/2006/relationships/slide" Target="slides/slide106.xml"/><Relationship Id="rId289" Type="http://schemas.openxmlformats.org/officeDocument/2006/relationships/slide" Target="slides/slide288.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356" Type="http://schemas.openxmlformats.org/officeDocument/2006/relationships/slide" Target="slides/slide355.xml"/><Relationship Id="rId398" Type="http://schemas.openxmlformats.org/officeDocument/2006/relationships/slide" Target="slides/slide397.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423" Type="http://schemas.openxmlformats.org/officeDocument/2006/relationships/slide" Target="slides/slide422.xml"/><Relationship Id="rId258" Type="http://schemas.openxmlformats.org/officeDocument/2006/relationships/slide" Target="slides/slide257.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325" Type="http://schemas.openxmlformats.org/officeDocument/2006/relationships/slide" Target="slides/slide324.xml"/><Relationship Id="rId367" Type="http://schemas.openxmlformats.org/officeDocument/2006/relationships/slide" Target="slides/slide366.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434" Type="http://schemas.openxmlformats.org/officeDocument/2006/relationships/slide" Target="slides/slide433.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336" Type="http://schemas.openxmlformats.org/officeDocument/2006/relationships/slide" Target="slides/slide33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D42C6F-47DA-48FE-B920-654E285F5DBB}" type="datetimeFigureOut">
              <a:rPr lang="zh-CN" altLang="en-US" smtClean="0"/>
              <a:t>2026/6/2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38F8F3-0393-423D-8D3B-B50FA2E1507A}" type="slidenum">
              <a:rPr lang="zh-CN" altLang="en-US" smtClean="0"/>
              <a:t>‹#›</a:t>
            </a:fld>
            <a:endParaRPr lang="zh-CN" altLang="en-US"/>
          </a:p>
        </p:txBody>
      </p:sp>
    </p:spTree>
    <p:extLst>
      <p:ext uri="{BB962C8B-B14F-4D97-AF65-F5344CB8AC3E}">
        <p14:creationId xmlns:p14="http://schemas.microsoft.com/office/powerpoint/2010/main" val="5297645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总封面">
    <p:spTree>
      <p:nvGrpSpPr>
        <p:cNvPr id="1" name=""/>
        <p:cNvGrpSpPr/>
        <p:nvPr/>
      </p:nvGrpSpPr>
      <p:grpSpPr>
        <a:xfrm>
          <a:off x="0" y="0"/>
          <a:ext cx="0" cy="0"/>
          <a:chOff x="0" y="0"/>
          <a:chExt cx="0" cy="0"/>
        </a:xfrm>
      </p:grpSpPr>
      <p:pic>
        <p:nvPicPr>
          <p:cNvPr id="55" name="图片 54">
            <a:extLst>
              <a:ext uri="{FF2B5EF4-FFF2-40B4-BE49-F238E27FC236}">
                <a16:creationId xmlns:a16="http://schemas.microsoft.com/office/drawing/2014/main" id="{D380FC7B-64FB-7C02-2E0D-1A1D569D2959}"/>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val="0"/>
              </a:ext>
            </a:extLst>
          </a:blip>
          <a:stretch>
            <a:fillRect/>
          </a:stretch>
        </p:blipFill>
        <p:spPr>
          <a:xfrm>
            <a:off x="-4720" y="0"/>
            <a:ext cx="12196720" cy="6858000"/>
          </a:xfrm>
          <a:prstGeom prst="rect">
            <a:avLst/>
          </a:prstGeom>
        </p:spPr>
      </p:pic>
      <p:pic>
        <p:nvPicPr>
          <p:cNvPr id="41" name="图片 40">
            <a:extLst>
              <a:ext uri="{FF2B5EF4-FFF2-40B4-BE49-F238E27FC236}">
                <a16:creationId xmlns:a16="http://schemas.microsoft.com/office/drawing/2014/main" id="{D9BE4B67-7FDC-54E3-3AA1-F0FDE8A2064C}"/>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rcRect t="6112" b="6112"/>
          <a:stretch/>
        </p:blipFill>
        <p:spPr>
          <a:xfrm>
            <a:off x="-4718" y="428627"/>
            <a:ext cx="10987041" cy="6429374"/>
          </a:xfrm>
          <a:custGeom>
            <a:avLst/>
            <a:gdLst>
              <a:gd name="csX0" fmla="*/ 0 w 10653666"/>
              <a:gd name="csY0" fmla="*/ 0 h 5914871"/>
              <a:gd name="csX1" fmla="*/ 10653666 w 10653666"/>
              <a:gd name="csY1" fmla="*/ 5914871 h 5914871"/>
              <a:gd name="csX2" fmla="*/ 0 w 10653666"/>
              <a:gd name="csY2" fmla="*/ 5914871 h 5914871"/>
            </a:gdLst>
            <a:ahLst/>
            <a:cxnLst>
              <a:cxn ang="0">
                <a:pos x="csX0" y="csY0"/>
              </a:cxn>
              <a:cxn ang="0">
                <a:pos x="csX1" y="csY1"/>
              </a:cxn>
              <a:cxn ang="0">
                <a:pos x="csX2" y="csY2"/>
              </a:cxn>
            </a:cxnLst>
            <a:rect l="l" t="t" r="r" b="b"/>
            <a:pathLst>
              <a:path w="10653666" h="5914871">
                <a:moveTo>
                  <a:pt x="0" y="0"/>
                </a:moveTo>
                <a:lnTo>
                  <a:pt x="10653666" y="5914871"/>
                </a:lnTo>
                <a:lnTo>
                  <a:pt x="0" y="5914871"/>
                </a:lnTo>
                <a:close/>
              </a:path>
            </a:pathLst>
          </a:custGeom>
        </p:spPr>
      </p:pic>
      <p:sp>
        <p:nvSpPr>
          <p:cNvPr id="42" name="直角三角形 41">
            <a:extLst>
              <a:ext uri="{FF2B5EF4-FFF2-40B4-BE49-F238E27FC236}">
                <a16:creationId xmlns:a16="http://schemas.microsoft.com/office/drawing/2014/main" id="{20F9FD5C-35E5-D4F6-250E-210C952BFC9B}"/>
              </a:ext>
            </a:extLst>
          </p:cNvPr>
          <p:cNvSpPr>
            <a:spLocks noGrp="1" noRot="1" noMove="1" noResize="1" noEditPoints="1" noAdjustHandles="1" noChangeArrowheads="1" noChangeShapeType="1"/>
          </p:cNvSpPr>
          <p:nvPr userDrawn="1"/>
        </p:nvSpPr>
        <p:spPr>
          <a:xfrm>
            <a:off x="-4720" y="428627"/>
            <a:ext cx="10987042" cy="6429375"/>
          </a:xfrm>
          <a:prstGeom prst="rtTriangle">
            <a:avLst/>
          </a:prstGeom>
          <a:solidFill>
            <a:schemeClr val="tx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BBA1C"/>
              </a:solidFill>
            </a:endParaRPr>
          </a:p>
        </p:txBody>
      </p:sp>
      <p:cxnSp>
        <p:nvCxnSpPr>
          <p:cNvPr id="46" name="直接连接符 45">
            <a:extLst>
              <a:ext uri="{FF2B5EF4-FFF2-40B4-BE49-F238E27FC236}">
                <a16:creationId xmlns:a16="http://schemas.microsoft.com/office/drawing/2014/main" id="{0B3C49ED-FC51-9CB2-4D9C-2FD4CDBAFD45}"/>
              </a:ext>
            </a:extLst>
          </p:cNvPr>
          <p:cNvCxnSpPr>
            <a:cxnSpLocks noGrp="1" noRot="1" noMove="1" noResize="1" noEditPoints="1" noAdjustHandles="1" noChangeArrowheads="1" noChangeShapeType="1"/>
          </p:cNvCxnSpPr>
          <p:nvPr userDrawn="1"/>
        </p:nvCxnSpPr>
        <p:spPr>
          <a:xfrm flipH="1">
            <a:off x="4769963" y="2545237"/>
            <a:ext cx="7258639" cy="4204355"/>
          </a:xfrm>
          <a:prstGeom prst="line">
            <a:avLst/>
          </a:prstGeom>
          <a:ln w="25400">
            <a:solidFill>
              <a:schemeClr val="bg1"/>
            </a:solidFill>
          </a:ln>
          <a:effectLst>
            <a:glow rad="139700">
              <a:srgbClr val="DBBA1C">
                <a:alpha val="40000"/>
              </a:srgbClr>
            </a:glow>
          </a:effectLst>
        </p:spPr>
        <p:style>
          <a:lnRef idx="1">
            <a:schemeClr val="accent1"/>
          </a:lnRef>
          <a:fillRef idx="0">
            <a:schemeClr val="accent1"/>
          </a:fillRef>
          <a:effectRef idx="0">
            <a:schemeClr val="accent1"/>
          </a:effectRef>
          <a:fontRef idx="minor">
            <a:schemeClr val="tx1"/>
          </a:fontRef>
        </p:style>
      </p:cxnSp>
      <p:sp>
        <p:nvSpPr>
          <p:cNvPr id="10" name="文本占位符 10">
            <a:extLst>
              <a:ext uri="{FF2B5EF4-FFF2-40B4-BE49-F238E27FC236}">
                <a16:creationId xmlns:a16="http://schemas.microsoft.com/office/drawing/2014/main" id="{63ADACE3-1CD3-BCFC-D552-D045E9400E57}"/>
              </a:ext>
            </a:extLst>
          </p:cNvPr>
          <p:cNvSpPr>
            <a:spLocks noGrp="1" noRot="1" noMove="1" noResize="1" noEditPoints="1" noAdjustHandles="1" noChangeArrowheads="1" noChangeShapeType="1"/>
          </p:cNvSpPr>
          <p:nvPr>
            <p:ph type="body" sz="quarter" idx="11"/>
          </p:nvPr>
        </p:nvSpPr>
        <p:spPr>
          <a:xfrm>
            <a:off x="257668" y="3318309"/>
            <a:ext cx="4136122" cy="784830"/>
          </a:xfrm>
          <a:prstGeom prst="rect">
            <a:avLst/>
          </a:prstGeom>
        </p:spPr>
        <p:txBody>
          <a:bodyPr wrap="square" anchor="b" anchorCtr="0">
            <a:spAutoFit/>
          </a:bodyPr>
          <a:lstStyle>
            <a:lvl1pPr marL="0" indent="0" algn="l">
              <a:buNone/>
              <a:defRPr sz="4500" b="1">
                <a:solidFill>
                  <a:srgbClr val="DBBA1C"/>
                </a:solidFill>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endParaRPr lang="zh-CN" altLang="en-US" dirty="0"/>
          </a:p>
        </p:txBody>
      </p:sp>
      <p:sp>
        <p:nvSpPr>
          <p:cNvPr id="5" name="文本占位符 10">
            <a:extLst>
              <a:ext uri="{FF2B5EF4-FFF2-40B4-BE49-F238E27FC236}">
                <a16:creationId xmlns:a16="http://schemas.microsoft.com/office/drawing/2014/main" id="{32DF988E-54C7-B7C8-A63A-E2199FABA108}"/>
              </a:ext>
            </a:extLst>
          </p:cNvPr>
          <p:cNvSpPr>
            <a:spLocks noGrp="1" noRot="1" noMove="1" noResize="1" noEditPoints="1" noAdjustHandles="1" noChangeArrowheads="1" noChangeShapeType="1"/>
          </p:cNvSpPr>
          <p:nvPr>
            <p:ph type="body" sz="quarter" idx="12"/>
          </p:nvPr>
        </p:nvSpPr>
        <p:spPr>
          <a:xfrm>
            <a:off x="1292138" y="4459257"/>
            <a:ext cx="4307385" cy="861774"/>
          </a:xfrm>
          <a:prstGeom prst="rect">
            <a:avLst/>
          </a:prstGeom>
        </p:spPr>
        <p:txBody>
          <a:bodyPr wrap="square" anchor="t" anchorCtr="0">
            <a:spAutoFit/>
          </a:bodyPr>
          <a:lstStyle>
            <a:lvl1pPr marL="0" indent="0" algn="dist">
              <a:buNone/>
              <a:defRPr sz="5000" b="1">
                <a:solidFill>
                  <a:schemeClr val="bg1"/>
                </a:solidFill>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endParaRPr lang="zh-CN" altLang="en-US" dirty="0"/>
          </a:p>
        </p:txBody>
      </p:sp>
      <p:sp>
        <p:nvSpPr>
          <p:cNvPr id="35" name="直角三角形 34">
            <a:extLst>
              <a:ext uri="{FF2B5EF4-FFF2-40B4-BE49-F238E27FC236}">
                <a16:creationId xmlns:a16="http://schemas.microsoft.com/office/drawing/2014/main" id="{A895AFA8-3924-A448-8FAD-2E0BC2709E94}"/>
              </a:ext>
            </a:extLst>
          </p:cNvPr>
          <p:cNvSpPr>
            <a:spLocks noGrp="1" noRot="1" noMove="1" noResize="1" noEditPoints="1" noAdjustHandles="1" noChangeArrowheads="1" noChangeShapeType="1"/>
          </p:cNvSpPr>
          <p:nvPr userDrawn="1"/>
        </p:nvSpPr>
        <p:spPr>
          <a:xfrm flipH="1">
            <a:off x="4557188" y="2445259"/>
            <a:ext cx="7634812" cy="4412741"/>
          </a:xfrm>
          <a:prstGeom prst="rtTriangle">
            <a:avLst/>
          </a:prstGeom>
          <a:gradFill>
            <a:gsLst>
              <a:gs pos="100000">
                <a:srgbClr val="1A51B1"/>
              </a:gs>
              <a:gs pos="0">
                <a:srgbClr val="164DAD"/>
              </a:gs>
            </a:gsLst>
            <a:lin ang="10800000" scaled="1"/>
          </a:gradFill>
          <a:ln>
            <a:noFill/>
          </a:ln>
          <a:effectLst>
            <a:outerShdw blurRad="254000" dist="190500" dir="13740000" sx="88000" sy="88000" algn="b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亮着灯的招牌&#10;&#10;AI 生成的内容可能不正确。">
            <a:extLst>
              <a:ext uri="{FF2B5EF4-FFF2-40B4-BE49-F238E27FC236}">
                <a16:creationId xmlns:a16="http://schemas.microsoft.com/office/drawing/2014/main" id="{1F61C2E5-4502-FF5C-20B9-B14C55613D37}"/>
              </a:ext>
            </a:extLst>
          </p:cNvPr>
          <p:cNvPicPr>
            <a:picLocks noGrp="1" noRot="1" noChangeAspect="1" noMove="1" noResize="1" noEditPoints="1" noAdjustHandles="1" noChangeArrowheads="1" noChangeShapeType="1" noCrop="1"/>
          </p:cNvPicPr>
          <p:nvPr userDrawn="1"/>
        </p:nvPicPr>
        <p:blipFill>
          <a:blip r:embed="rId4">
            <a:extLst>
              <a:ext uri="{28A0092B-C50C-407E-A947-70E740481C1C}">
                <a14:useLocalDpi xmlns:a14="http://schemas.microsoft.com/office/drawing/2010/main" val="0"/>
              </a:ext>
            </a:extLst>
          </a:blip>
          <a:stretch>
            <a:fillRect/>
          </a:stretch>
        </p:blipFill>
        <p:spPr>
          <a:xfrm>
            <a:off x="7374218" y="5833887"/>
            <a:ext cx="4354916" cy="646606"/>
          </a:xfrm>
          <a:prstGeom prst="rect">
            <a:avLst/>
          </a:prstGeom>
        </p:spPr>
      </p:pic>
      <p:sp>
        <p:nvSpPr>
          <p:cNvPr id="2" name="矩形 1">
            <a:extLst>
              <a:ext uri="{FF2B5EF4-FFF2-40B4-BE49-F238E27FC236}">
                <a16:creationId xmlns:a16="http://schemas.microsoft.com/office/drawing/2014/main" id="{F25D0DD1-8E7C-56E6-0713-E449C228A8AC}"/>
              </a:ext>
            </a:extLst>
          </p:cNvPr>
          <p:cNvSpPr>
            <a:spLocks noGrp="1" noRot="1" noMove="1" noResize="1" noEditPoints="1" noAdjustHandles="1" noChangeArrowheads="1" noChangeShapeType="1"/>
          </p:cNvSpPr>
          <p:nvPr userDrawn="1"/>
        </p:nvSpPr>
        <p:spPr>
          <a:xfrm>
            <a:off x="257668" y="4229068"/>
            <a:ext cx="1034472" cy="84737"/>
          </a:xfrm>
          <a:prstGeom prst="rect">
            <a:avLst/>
          </a:prstGeom>
          <a:solidFill>
            <a:srgbClr val="0239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矩形 2">
            <a:extLst>
              <a:ext uri="{FF2B5EF4-FFF2-40B4-BE49-F238E27FC236}">
                <a16:creationId xmlns:a16="http://schemas.microsoft.com/office/drawing/2014/main" id="{F456CC83-4708-A2E3-07CD-316AF083F281}"/>
              </a:ext>
            </a:extLst>
          </p:cNvPr>
          <p:cNvSpPr>
            <a:spLocks noGrp="1" noRot="1" noMove="1" noResize="1" noEditPoints="1" noAdjustHandles="1" noChangeArrowheads="1" noChangeShapeType="1"/>
          </p:cNvSpPr>
          <p:nvPr userDrawn="1"/>
        </p:nvSpPr>
        <p:spPr>
          <a:xfrm>
            <a:off x="1292139" y="4229070"/>
            <a:ext cx="4307384" cy="84738"/>
          </a:xfrm>
          <a:prstGeom prst="rect">
            <a:avLst/>
          </a:prstGeom>
          <a:solidFill>
            <a:srgbClr val="DBBA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4283062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pic>
        <p:nvPicPr>
          <p:cNvPr id="55" name="图片 54">
            <a:extLst>
              <a:ext uri="{FF2B5EF4-FFF2-40B4-BE49-F238E27FC236}">
                <a16:creationId xmlns:a16="http://schemas.microsoft.com/office/drawing/2014/main" id="{D380FC7B-64FB-7C02-2E0D-1A1D569D2959}"/>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val="0"/>
              </a:ext>
            </a:extLst>
          </a:blip>
          <a:stretch>
            <a:fillRect/>
          </a:stretch>
        </p:blipFill>
        <p:spPr>
          <a:xfrm>
            <a:off x="-4720" y="0"/>
            <a:ext cx="12196720" cy="6858000"/>
          </a:xfrm>
          <a:prstGeom prst="rect">
            <a:avLst/>
          </a:prstGeom>
        </p:spPr>
      </p:pic>
      <p:pic>
        <p:nvPicPr>
          <p:cNvPr id="9" name="图片 8">
            <a:extLst>
              <a:ext uri="{FF2B5EF4-FFF2-40B4-BE49-F238E27FC236}">
                <a16:creationId xmlns:a16="http://schemas.microsoft.com/office/drawing/2014/main" id="{0A0F63BB-61C9-9818-23D4-5B3D45D2630D}"/>
              </a:ext>
            </a:extLst>
          </p:cNvPr>
          <p:cNvPicPr/>
          <p:nvPr userDrawn="1"/>
        </p:nvPicPr>
        <p:blipFill>
          <a:blip r:embed="rId3">
            <a:extLst>
              <a:ext uri="{28A0092B-C50C-407E-A947-70E740481C1C}">
                <a14:useLocalDpi xmlns:a14="http://schemas.microsoft.com/office/drawing/2010/main" val="0"/>
              </a:ext>
            </a:extLst>
          </a:blip>
          <a:srcRect t="6112" b="6112"/>
          <a:stretch/>
        </p:blipFill>
        <p:spPr>
          <a:xfrm>
            <a:off x="-4718" y="428627"/>
            <a:ext cx="10987041" cy="6429374"/>
          </a:xfrm>
          <a:custGeom>
            <a:avLst/>
            <a:gdLst>
              <a:gd name="csX0" fmla="*/ 0 w 10653666"/>
              <a:gd name="csY0" fmla="*/ 0 h 5914871"/>
              <a:gd name="csX1" fmla="*/ 10653666 w 10653666"/>
              <a:gd name="csY1" fmla="*/ 5914871 h 5914871"/>
              <a:gd name="csX2" fmla="*/ 0 w 10653666"/>
              <a:gd name="csY2" fmla="*/ 5914871 h 5914871"/>
            </a:gdLst>
            <a:ahLst/>
            <a:cxnLst>
              <a:cxn ang="0">
                <a:pos x="csX0" y="csY0"/>
              </a:cxn>
              <a:cxn ang="0">
                <a:pos x="csX1" y="csY1"/>
              </a:cxn>
              <a:cxn ang="0">
                <a:pos x="csX2" y="csY2"/>
              </a:cxn>
            </a:cxnLst>
            <a:rect l="l" t="t" r="r" b="b"/>
            <a:pathLst>
              <a:path w="10653666" h="5914871">
                <a:moveTo>
                  <a:pt x="0" y="0"/>
                </a:moveTo>
                <a:lnTo>
                  <a:pt x="10653666" y="5914871"/>
                </a:lnTo>
                <a:lnTo>
                  <a:pt x="0" y="5914871"/>
                </a:lnTo>
                <a:close/>
              </a:path>
            </a:pathLst>
          </a:custGeom>
        </p:spPr>
      </p:pic>
      <p:sp>
        <p:nvSpPr>
          <p:cNvPr id="10" name="直角三角形 9">
            <a:extLst>
              <a:ext uri="{FF2B5EF4-FFF2-40B4-BE49-F238E27FC236}">
                <a16:creationId xmlns:a16="http://schemas.microsoft.com/office/drawing/2014/main" id="{0885F928-2722-7826-F75E-6AF8E422C36C}"/>
              </a:ext>
            </a:extLst>
          </p:cNvPr>
          <p:cNvSpPr/>
          <p:nvPr userDrawn="1"/>
        </p:nvSpPr>
        <p:spPr>
          <a:xfrm>
            <a:off x="-4720" y="428627"/>
            <a:ext cx="10987042" cy="6429375"/>
          </a:xfrm>
          <a:prstGeom prst="rtTriangle">
            <a:avLst/>
          </a:prstGeom>
          <a:solidFill>
            <a:schemeClr val="tx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BBA1C"/>
              </a:solidFill>
            </a:endParaRPr>
          </a:p>
        </p:txBody>
      </p:sp>
      <p:sp>
        <p:nvSpPr>
          <p:cNvPr id="6" name="文本框 5">
            <a:extLst>
              <a:ext uri="{FF2B5EF4-FFF2-40B4-BE49-F238E27FC236}">
                <a16:creationId xmlns:a16="http://schemas.microsoft.com/office/drawing/2014/main" id="{7FC21724-E9B9-AF3D-384F-CAB4C2062062}"/>
              </a:ext>
            </a:extLst>
          </p:cNvPr>
          <p:cNvSpPr txBox="1">
            <a:spLocks noGrp="1" noRot="1" noMove="1" noResize="1" noEditPoints="1" noAdjustHandles="1" noChangeArrowheads="1" noChangeShapeType="1"/>
          </p:cNvSpPr>
          <p:nvPr userDrawn="1"/>
        </p:nvSpPr>
        <p:spPr>
          <a:xfrm>
            <a:off x="470443" y="3318309"/>
            <a:ext cx="4874555" cy="784830"/>
          </a:xfrm>
          <a:prstGeom prst="rect">
            <a:avLst/>
          </a:prstGeom>
          <a:noFill/>
        </p:spPr>
        <p:txBody>
          <a:bodyPr wrap="square" rtlCol="0" anchor="ctr" anchorCtr="0">
            <a:spAutoFit/>
          </a:bodyPr>
          <a:lstStyle/>
          <a:p>
            <a:pPr marL="0" indent="0">
              <a:buFont typeface="Arial" panose="020B0604020202020204" pitchFamily="34" charset="0"/>
              <a:buNone/>
            </a:pPr>
            <a:r>
              <a:rPr lang="zh-CN" altLang="en-US" sz="4500" b="1" dirty="0">
                <a:solidFill>
                  <a:schemeClr val="bg1"/>
                </a:solidFill>
                <a:latin typeface="微软雅黑" panose="020B0503020204020204" pitchFamily="34" charset="-122"/>
                <a:ea typeface="微软雅黑" panose="020B0503020204020204" pitchFamily="34" charset="-122"/>
              </a:rPr>
              <a:t>感 谢 观 看</a:t>
            </a:r>
          </a:p>
        </p:txBody>
      </p:sp>
      <p:cxnSp>
        <p:nvCxnSpPr>
          <p:cNvPr id="46" name="直接连接符 45">
            <a:extLst>
              <a:ext uri="{FF2B5EF4-FFF2-40B4-BE49-F238E27FC236}">
                <a16:creationId xmlns:a16="http://schemas.microsoft.com/office/drawing/2014/main" id="{0B3C49ED-FC51-9CB2-4D9C-2FD4CDBAFD45}"/>
              </a:ext>
            </a:extLst>
          </p:cNvPr>
          <p:cNvCxnSpPr>
            <a:cxnSpLocks noGrp="1" noRot="1" noMove="1" noResize="1" noEditPoints="1" noAdjustHandles="1" noChangeArrowheads="1" noChangeShapeType="1"/>
          </p:cNvCxnSpPr>
          <p:nvPr userDrawn="1"/>
        </p:nvCxnSpPr>
        <p:spPr>
          <a:xfrm flipH="1">
            <a:off x="4769963" y="2545237"/>
            <a:ext cx="7258639" cy="4204355"/>
          </a:xfrm>
          <a:prstGeom prst="line">
            <a:avLst/>
          </a:prstGeom>
          <a:ln w="25400">
            <a:solidFill>
              <a:schemeClr val="bg1"/>
            </a:solidFill>
          </a:ln>
          <a:effectLst>
            <a:glow rad="139700">
              <a:srgbClr val="DBBA1C">
                <a:alpha val="40000"/>
              </a:srgbClr>
            </a:glow>
          </a:effectLst>
        </p:spPr>
        <p:style>
          <a:lnRef idx="1">
            <a:schemeClr val="accent1"/>
          </a:lnRef>
          <a:fillRef idx="0">
            <a:schemeClr val="accent1"/>
          </a:fillRef>
          <a:effectRef idx="0">
            <a:schemeClr val="accent1"/>
          </a:effectRef>
          <a:fontRef idx="minor">
            <a:schemeClr val="tx1"/>
          </a:fontRef>
        </p:style>
      </p:cxnSp>
      <p:sp>
        <p:nvSpPr>
          <p:cNvPr id="35" name="直角三角形 34">
            <a:extLst>
              <a:ext uri="{FF2B5EF4-FFF2-40B4-BE49-F238E27FC236}">
                <a16:creationId xmlns:a16="http://schemas.microsoft.com/office/drawing/2014/main" id="{A895AFA8-3924-A448-8FAD-2E0BC2709E94}"/>
              </a:ext>
            </a:extLst>
          </p:cNvPr>
          <p:cNvSpPr>
            <a:spLocks noGrp="1" noRot="1" noMove="1" noResize="1" noEditPoints="1" noAdjustHandles="1" noChangeArrowheads="1" noChangeShapeType="1"/>
          </p:cNvSpPr>
          <p:nvPr userDrawn="1"/>
        </p:nvSpPr>
        <p:spPr>
          <a:xfrm flipH="1">
            <a:off x="4557188" y="2445259"/>
            <a:ext cx="7634812" cy="4412741"/>
          </a:xfrm>
          <a:prstGeom prst="rtTriangle">
            <a:avLst/>
          </a:prstGeom>
          <a:gradFill>
            <a:gsLst>
              <a:gs pos="100000">
                <a:srgbClr val="1A51B1"/>
              </a:gs>
              <a:gs pos="0">
                <a:srgbClr val="164DAD"/>
              </a:gs>
            </a:gsLst>
            <a:lin ang="10800000" scaled="1"/>
          </a:gradFill>
          <a:ln>
            <a:noFill/>
          </a:ln>
          <a:effectLst>
            <a:outerShdw blurRad="254000" dist="190500" dir="13740000" sx="88000" sy="88000" algn="b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亮着灯的招牌&#10;&#10;AI 生成的内容可能不正确。">
            <a:extLst>
              <a:ext uri="{FF2B5EF4-FFF2-40B4-BE49-F238E27FC236}">
                <a16:creationId xmlns:a16="http://schemas.microsoft.com/office/drawing/2014/main" id="{1F61C2E5-4502-FF5C-20B9-B14C55613D37}"/>
              </a:ext>
            </a:extLst>
          </p:cNvPr>
          <p:cNvPicPr>
            <a:picLocks noGrp="1" noRot="1" noChangeAspect="1" noMove="1" noResize="1" noEditPoints="1" noAdjustHandles="1" noChangeArrowheads="1" noChangeShapeType="1" noCrop="1"/>
          </p:cNvPicPr>
          <p:nvPr userDrawn="1"/>
        </p:nvPicPr>
        <p:blipFill>
          <a:blip r:embed="rId4">
            <a:extLst>
              <a:ext uri="{28A0092B-C50C-407E-A947-70E740481C1C}">
                <a14:useLocalDpi xmlns:a14="http://schemas.microsoft.com/office/drawing/2010/main" val="0"/>
              </a:ext>
            </a:extLst>
          </a:blip>
          <a:stretch>
            <a:fillRect/>
          </a:stretch>
        </p:blipFill>
        <p:spPr>
          <a:xfrm>
            <a:off x="7374218" y="5833887"/>
            <a:ext cx="4354916" cy="646606"/>
          </a:xfrm>
          <a:prstGeom prst="rect">
            <a:avLst/>
          </a:prstGeom>
        </p:spPr>
      </p:pic>
      <p:sp>
        <p:nvSpPr>
          <p:cNvPr id="2" name="矩形 1">
            <a:extLst>
              <a:ext uri="{FF2B5EF4-FFF2-40B4-BE49-F238E27FC236}">
                <a16:creationId xmlns:a16="http://schemas.microsoft.com/office/drawing/2014/main" id="{F25D0DD1-8E7C-56E6-0713-E449C228A8AC}"/>
              </a:ext>
            </a:extLst>
          </p:cNvPr>
          <p:cNvSpPr>
            <a:spLocks/>
          </p:cNvSpPr>
          <p:nvPr userDrawn="1"/>
        </p:nvSpPr>
        <p:spPr>
          <a:xfrm>
            <a:off x="257666" y="4229070"/>
            <a:ext cx="1034472" cy="84738"/>
          </a:xfrm>
          <a:prstGeom prst="rect">
            <a:avLst/>
          </a:prstGeom>
          <a:solidFill>
            <a:srgbClr val="0239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矩形 2">
            <a:extLst>
              <a:ext uri="{FF2B5EF4-FFF2-40B4-BE49-F238E27FC236}">
                <a16:creationId xmlns:a16="http://schemas.microsoft.com/office/drawing/2014/main" id="{F456CC83-4708-A2E3-07CD-316AF083F281}"/>
              </a:ext>
            </a:extLst>
          </p:cNvPr>
          <p:cNvSpPr>
            <a:spLocks noGrp="1" noRot="1" noMove="1" noResize="1" noEditPoints="1" noAdjustHandles="1" noChangeArrowheads="1" noChangeShapeType="1"/>
          </p:cNvSpPr>
          <p:nvPr userDrawn="1"/>
        </p:nvSpPr>
        <p:spPr>
          <a:xfrm>
            <a:off x="1292139" y="4229070"/>
            <a:ext cx="4307384" cy="84738"/>
          </a:xfrm>
          <a:prstGeom prst="rect">
            <a:avLst/>
          </a:prstGeom>
          <a:solidFill>
            <a:srgbClr val="DBBA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903669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89475B34-8FB9-0EDC-4DA9-1874048E6186}"/>
              </a:ext>
            </a:extLst>
          </p:cNvPr>
          <p:cNvPicPr>
            <a:picLocks noChangeAspect="1"/>
          </p:cNvPicPr>
          <p:nvPr userDrawn="1"/>
        </p:nvPicPr>
        <p:blipFill>
          <a:blip r:embed="rId2">
            <a:extLst>
              <a:ext uri="{28A0092B-C50C-407E-A947-70E740481C1C}">
                <a14:useLocalDpi xmlns:a14="http://schemas.microsoft.com/office/drawing/2010/main" val="0"/>
              </a:ext>
            </a:extLst>
          </a:blip>
          <a:srcRect t="7807" b="7807"/>
          <a:stretch/>
        </p:blipFill>
        <p:spPr>
          <a:xfrm>
            <a:off x="0" y="-973"/>
            <a:ext cx="12192000" cy="6858973"/>
          </a:xfrm>
          <a:prstGeom prst="rect">
            <a:avLst/>
          </a:prstGeom>
        </p:spPr>
      </p:pic>
      <p:sp>
        <p:nvSpPr>
          <p:cNvPr id="5" name="矩形 4">
            <a:extLst>
              <a:ext uri="{FF2B5EF4-FFF2-40B4-BE49-F238E27FC236}">
                <a16:creationId xmlns:a16="http://schemas.microsoft.com/office/drawing/2014/main" id="{61F5BD33-F502-30AF-4CB3-3B1D5761E260}"/>
              </a:ext>
            </a:extLst>
          </p:cNvPr>
          <p:cNvSpPr>
            <a:spLocks noGrp="1" noRot="1" noMove="1" noResize="1" noEditPoints="1" noAdjustHandles="1" noChangeArrowheads="1" noChangeShapeType="1"/>
          </p:cNvSpPr>
          <p:nvPr userDrawn="1"/>
        </p:nvSpPr>
        <p:spPr>
          <a:xfrm>
            <a:off x="0" y="-974"/>
            <a:ext cx="12192000" cy="6857997"/>
          </a:xfrm>
          <a:prstGeom prst="rect">
            <a:avLst/>
          </a:prstGeom>
          <a:gradFill flip="none" rotWithShape="1">
            <a:gsLst>
              <a:gs pos="65000">
                <a:srgbClr val="023999"/>
              </a:gs>
              <a:gs pos="22000">
                <a:schemeClr val="tx1"/>
              </a:gs>
              <a:gs pos="100000">
                <a:schemeClr val="tx1">
                  <a:alpha val="0"/>
                  <a:lumMod val="100000"/>
                </a:scheme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Shape 0">
            <a:extLst>
              <a:ext uri="{FF2B5EF4-FFF2-40B4-BE49-F238E27FC236}">
                <a16:creationId xmlns:a16="http://schemas.microsoft.com/office/drawing/2014/main" id="{4AD0F183-B0D4-1ADE-3D12-65FA940DA4E1}"/>
              </a:ext>
            </a:extLst>
          </p:cNvPr>
          <p:cNvSpPr>
            <a:spLocks noGrp="1" noRot="1" noMove="1" noResize="1" noEditPoints="1" noAdjustHandles="1" noChangeArrowheads="1" noChangeShapeType="1"/>
          </p:cNvSpPr>
          <p:nvPr userDrawn="1"/>
        </p:nvSpPr>
        <p:spPr>
          <a:xfrm>
            <a:off x="4313333" y="-972"/>
            <a:ext cx="60000" cy="6858971"/>
          </a:xfrm>
          <a:custGeom>
            <a:avLst/>
            <a:gdLst/>
            <a:ahLst/>
            <a:cxnLst/>
            <a:rect l="l" t="t" r="r" b="b"/>
            <a:pathLst>
              <a:path w="3280000" h="5154271">
                <a:moveTo>
                  <a:pt x="0" y="0"/>
                </a:moveTo>
                <a:moveTo>
                  <a:pt x="0" y="0"/>
                </a:moveTo>
                <a:lnTo>
                  <a:pt x="3280000" y="0"/>
                </a:lnTo>
                <a:lnTo>
                  <a:pt x="3280000" y="5154271"/>
                </a:lnTo>
                <a:lnTo>
                  <a:pt x="0" y="5154271"/>
                </a:lnTo>
                <a:close/>
              </a:path>
            </a:pathLst>
          </a:custGeom>
          <a:solidFill>
            <a:srgbClr val="DBBA1C"/>
          </a:solidFill>
          <a:ln/>
        </p:spPr>
        <p:txBody>
          <a:bodyPr/>
          <a:lstStyle/>
          <a:p>
            <a:endParaRPr lang="zh-CN" altLang="en-US" sz="2400"/>
          </a:p>
        </p:txBody>
      </p:sp>
      <p:sp>
        <p:nvSpPr>
          <p:cNvPr id="7" name="Text 1">
            <a:extLst>
              <a:ext uri="{FF2B5EF4-FFF2-40B4-BE49-F238E27FC236}">
                <a16:creationId xmlns:a16="http://schemas.microsoft.com/office/drawing/2014/main" id="{1E7A9123-FE23-706F-3F2E-2FC55A2371AE}"/>
              </a:ext>
            </a:extLst>
          </p:cNvPr>
          <p:cNvSpPr>
            <a:spLocks noGrp="1" noRot="1" noMove="1" noResize="1" noEditPoints="1" noAdjustHandles="1" noChangeArrowheads="1" noChangeShapeType="1"/>
          </p:cNvSpPr>
          <p:nvPr userDrawn="1"/>
        </p:nvSpPr>
        <p:spPr>
          <a:xfrm>
            <a:off x="1068126" y="536411"/>
            <a:ext cx="2632436" cy="932756"/>
          </a:xfrm>
          <a:prstGeom prst="rect">
            <a:avLst/>
          </a:prstGeom>
          <a:noFill/>
          <a:ln/>
        </p:spPr>
        <p:txBody>
          <a:bodyPr wrap="square" lIns="121920" tIns="121920" rIns="121920" bIns="121920" rtlCol="0" anchor="ctr" anchorCtr="0">
            <a:spAutoFit/>
          </a:bodyPr>
          <a:lstStyle/>
          <a:p>
            <a:pPr marL="0" indent="0">
              <a:lnSpc>
                <a:spcPct val="120000"/>
              </a:lnSpc>
              <a:spcBef>
                <a:spcPts val="480"/>
              </a:spcBef>
              <a:buNone/>
            </a:pPr>
            <a:r>
              <a:rPr lang="en-US" sz="4000" b="1" dirty="0">
                <a:solidFill>
                  <a:srgbClr val="E1E1E1"/>
                </a:solidFill>
                <a:latin typeface="Microsoft Yahei" pitchFamily="34" charset="0"/>
                <a:ea typeface="Microsoft Yahei" pitchFamily="34" charset="-122"/>
                <a:cs typeface="Microsoft Yahei" pitchFamily="34" charset="-120"/>
              </a:rPr>
              <a:t>目录</a:t>
            </a:r>
            <a:endParaRPr lang="en-US" sz="4000" dirty="0"/>
          </a:p>
        </p:txBody>
      </p:sp>
      <p:sp>
        <p:nvSpPr>
          <p:cNvPr id="8" name="Shape 2">
            <a:extLst>
              <a:ext uri="{FF2B5EF4-FFF2-40B4-BE49-F238E27FC236}">
                <a16:creationId xmlns:a16="http://schemas.microsoft.com/office/drawing/2014/main" id="{C6553F10-B1AB-4FDC-7C61-88398BBC4E5D}"/>
              </a:ext>
            </a:extLst>
          </p:cNvPr>
          <p:cNvSpPr>
            <a:spLocks noGrp="1" noRot="1" noMove="1" noResize="1" noEditPoints="1" noAdjustHandles="1" noChangeArrowheads="1" noChangeShapeType="1"/>
          </p:cNvSpPr>
          <p:nvPr userDrawn="1"/>
        </p:nvSpPr>
        <p:spPr>
          <a:xfrm>
            <a:off x="937641" y="-972"/>
            <a:ext cx="60960" cy="1846667"/>
          </a:xfrm>
          <a:custGeom>
            <a:avLst/>
            <a:gdLst/>
            <a:ahLst/>
            <a:cxnLst/>
            <a:rect l="l" t="t" r="r" b="b"/>
            <a:pathLst>
              <a:path w="45720" h="1385000">
                <a:moveTo>
                  <a:pt x="0" y="0"/>
                </a:moveTo>
                <a:moveTo>
                  <a:pt x="0" y="0"/>
                </a:moveTo>
                <a:lnTo>
                  <a:pt x="0" y="1385000"/>
                </a:lnTo>
              </a:path>
            </a:pathLst>
          </a:custGeom>
          <a:noFill/>
          <a:ln w="19050">
            <a:solidFill>
              <a:srgbClr val="DBBA1C"/>
            </a:solidFill>
            <a:prstDash val="solid"/>
            <a:headEnd type="none"/>
            <a:tailEnd type="arrow"/>
          </a:ln>
        </p:spPr>
        <p:txBody>
          <a:bodyPr/>
          <a:lstStyle/>
          <a:p>
            <a:endParaRPr lang="zh-CN" altLang="en-US" sz="2400"/>
          </a:p>
        </p:txBody>
      </p:sp>
      <p:sp>
        <p:nvSpPr>
          <p:cNvPr id="9" name="Text 3">
            <a:extLst>
              <a:ext uri="{FF2B5EF4-FFF2-40B4-BE49-F238E27FC236}">
                <a16:creationId xmlns:a16="http://schemas.microsoft.com/office/drawing/2014/main" id="{C46B07A3-6497-64D5-360D-A0E9AB8CCA01}"/>
              </a:ext>
            </a:extLst>
          </p:cNvPr>
          <p:cNvSpPr>
            <a:spLocks noGrp="1" noRot="1" noMove="1" noResize="1" noEditPoints="1" noAdjustHandles="1" noChangeArrowheads="1" noChangeShapeType="1"/>
          </p:cNvSpPr>
          <p:nvPr userDrawn="1"/>
        </p:nvSpPr>
        <p:spPr>
          <a:xfrm>
            <a:off x="1072084" y="1190640"/>
            <a:ext cx="2893333" cy="707886"/>
          </a:xfrm>
          <a:prstGeom prst="rect">
            <a:avLst/>
          </a:prstGeom>
          <a:noFill/>
          <a:ln/>
        </p:spPr>
        <p:txBody>
          <a:bodyPr wrap="square" lIns="121920" tIns="121920" rIns="121920" bIns="121920" rtlCol="0" anchor="t">
            <a:spAutoFit/>
          </a:bodyPr>
          <a:lstStyle/>
          <a:p>
            <a:pPr marL="0" indent="0">
              <a:lnSpc>
                <a:spcPct val="100000"/>
              </a:lnSpc>
              <a:buNone/>
            </a:pPr>
            <a:r>
              <a:rPr lang="en-US" sz="3000" dirty="0">
                <a:solidFill>
                  <a:srgbClr val="E1E1E1"/>
                </a:solidFill>
                <a:latin typeface="Microsoft Yahei" pitchFamily="34" charset="0"/>
                <a:ea typeface="Microsoft Yahei" pitchFamily="34" charset="-122"/>
                <a:cs typeface="Microsoft Yahei" pitchFamily="34" charset="-120"/>
              </a:rPr>
              <a:t>CONTENTS</a:t>
            </a:r>
            <a:endParaRPr lang="en-US" sz="3000" dirty="0"/>
          </a:p>
        </p:txBody>
      </p:sp>
      <p:sp>
        <p:nvSpPr>
          <p:cNvPr id="15" name="文本占位符 14">
            <a:extLst>
              <a:ext uri="{FF2B5EF4-FFF2-40B4-BE49-F238E27FC236}">
                <a16:creationId xmlns:a16="http://schemas.microsoft.com/office/drawing/2014/main" id="{DA963012-37B3-C953-23EA-2E30159481A9}"/>
              </a:ext>
            </a:extLst>
          </p:cNvPr>
          <p:cNvSpPr>
            <a:spLocks noGrp="1"/>
          </p:cNvSpPr>
          <p:nvPr>
            <p:ph type="body" sz="quarter" idx="11" hasCustomPrompt="1"/>
          </p:nvPr>
        </p:nvSpPr>
        <p:spPr>
          <a:xfrm>
            <a:off x="4795239" y="807885"/>
            <a:ext cx="1526349" cy="765509"/>
          </a:xfrm>
          <a:prstGeom prst="rect">
            <a:avLst/>
          </a:prstGeom>
        </p:spPr>
        <p:txBody>
          <a:bodyPr anchor="ctr" anchorCtr="0"/>
          <a:lstStyle>
            <a:lvl1pPr marL="0" indent="0">
              <a:spcBef>
                <a:spcPts val="0"/>
              </a:spcBef>
              <a:buNone/>
              <a:defRPr lang="zh-CN" altLang="en-US" sz="2800" b="1" kern="1200" dirty="0">
                <a:solidFill>
                  <a:srgbClr val="DBBA1C"/>
                </a:solidFill>
                <a:latin typeface="Microsoft Yahei" pitchFamily="34" charset="0"/>
                <a:ea typeface="Microsoft Yahei" pitchFamily="34" charset="-122"/>
                <a:cs typeface="Microsoft Yahei" pitchFamily="34" charset="-120"/>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29" name="文本占位符 14">
            <a:extLst>
              <a:ext uri="{FF2B5EF4-FFF2-40B4-BE49-F238E27FC236}">
                <a16:creationId xmlns:a16="http://schemas.microsoft.com/office/drawing/2014/main" id="{70D84674-DA81-EE2F-CBCD-CF96053BA111}"/>
              </a:ext>
            </a:extLst>
          </p:cNvPr>
          <p:cNvSpPr>
            <a:spLocks noGrp="1"/>
          </p:cNvSpPr>
          <p:nvPr>
            <p:ph type="body" sz="quarter" idx="12" hasCustomPrompt="1"/>
          </p:nvPr>
        </p:nvSpPr>
        <p:spPr>
          <a:xfrm>
            <a:off x="4795239" y="1590039"/>
            <a:ext cx="1526349" cy="765509"/>
          </a:xfrm>
          <a:prstGeom prst="rect">
            <a:avLst/>
          </a:prstGeom>
        </p:spPr>
        <p:txBody>
          <a:bodyPr anchor="ctr" anchorCtr="0"/>
          <a:lstStyle>
            <a:lvl1pPr marL="0" indent="0">
              <a:spcBef>
                <a:spcPts val="0"/>
              </a:spcBef>
              <a:buNone/>
              <a:defRPr lang="zh-CN" altLang="en-US" sz="2800" b="1" kern="1200" dirty="0">
                <a:solidFill>
                  <a:srgbClr val="DBBA1C"/>
                </a:solidFill>
                <a:latin typeface="Microsoft Yahei" pitchFamily="34" charset="0"/>
                <a:ea typeface="Microsoft Yahei" pitchFamily="34" charset="-122"/>
                <a:cs typeface="Microsoft Yahei" pitchFamily="34" charset="-120"/>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30" name="文本占位符 14">
            <a:extLst>
              <a:ext uri="{FF2B5EF4-FFF2-40B4-BE49-F238E27FC236}">
                <a16:creationId xmlns:a16="http://schemas.microsoft.com/office/drawing/2014/main" id="{3350CC7B-A24E-B96F-22D6-12EE2075E737}"/>
              </a:ext>
            </a:extLst>
          </p:cNvPr>
          <p:cNvSpPr>
            <a:spLocks noGrp="1"/>
          </p:cNvSpPr>
          <p:nvPr>
            <p:ph type="body" sz="quarter" idx="13" hasCustomPrompt="1"/>
          </p:nvPr>
        </p:nvSpPr>
        <p:spPr>
          <a:xfrm>
            <a:off x="4795239" y="2372194"/>
            <a:ext cx="1526349" cy="765509"/>
          </a:xfrm>
          <a:prstGeom prst="rect">
            <a:avLst/>
          </a:prstGeom>
        </p:spPr>
        <p:txBody>
          <a:bodyPr anchor="ctr" anchorCtr="0"/>
          <a:lstStyle>
            <a:lvl1pPr marL="0" indent="0">
              <a:spcBef>
                <a:spcPts val="0"/>
              </a:spcBef>
              <a:buNone/>
              <a:defRPr lang="zh-CN" altLang="en-US" sz="2800" b="1" kern="1200" dirty="0">
                <a:solidFill>
                  <a:srgbClr val="DBBA1C"/>
                </a:solidFill>
                <a:latin typeface="Microsoft Yahei" pitchFamily="34" charset="0"/>
                <a:ea typeface="Microsoft Yahei" pitchFamily="34" charset="-122"/>
                <a:cs typeface="Microsoft Yahei" pitchFamily="34" charset="-120"/>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31" name="文本占位符 14">
            <a:extLst>
              <a:ext uri="{FF2B5EF4-FFF2-40B4-BE49-F238E27FC236}">
                <a16:creationId xmlns:a16="http://schemas.microsoft.com/office/drawing/2014/main" id="{ABD7C0DE-5895-5E43-ACD7-DC272A9BEDEA}"/>
              </a:ext>
            </a:extLst>
          </p:cNvPr>
          <p:cNvSpPr>
            <a:spLocks noGrp="1"/>
          </p:cNvSpPr>
          <p:nvPr>
            <p:ph type="body" sz="quarter" idx="14" hasCustomPrompt="1"/>
          </p:nvPr>
        </p:nvSpPr>
        <p:spPr>
          <a:xfrm>
            <a:off x="4795239" y="3154349"/>
            <a:ext cx="1526349" cy="765509"/>
          </a:xfrm>
          <a:prstGeom prst="rect">
            <a:avLst/>
          </a:prstGeom>
        </p:spPr>
        <p:txBody>
          <a:bodyPr anchor="ctr" anchorCtr="0"/>
          <a:lstStyle>
            <a:lvl1pPr marL="0" indent="0">
              <a:spcBef>
                <a:spcPts val="0"/>
              </a:spcBef>
              <a:buNone/>
              <a:defRPr lang="zh-CN" altLang="en-US" sz="2800" b="1" kern="1200" dirty="0">
                <a:solidFill>
                  <a:srgbClr val="DBBA1C"/>
                </a:solidFill>
                <a:latin typeface="Microsoft Yahei" pitchFamily="34" charset="0"/>
                <a:ea typeface="Microsoft Yahei" pitchFamily="34" charset="-122"/>
                <a:cs typeface="Microsoft Yahei" pitchFamily="34" charset="-120"/>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32" name="文本占位符 14">
            <a:extLst>
              <a:ext uri="{FF2B5EF4-FFF2-40B4-BE49-F238E27FC236}">
                <a16:creationId xmlns:a16="http://schemas.microsoft.com/office/drawing/2014/main" id="{9C6BDFB8-7F4F-836E-5433-D11B3474DD47}"/>
              </a:ext>
            </a:extLst>
          </p:cNvPr>
          <p:cNvSpPr>
            <a:spLocks noGrp="1"/>
          </p:cNvSpPr>
          <p:nvPr>
            <p:ph type="body" sz="quarter" idx="15" hasCustomPrompt="1"/>
          </p:nvPr>
        </p:nvSpPr>
        <p:spPr>
          <a:xfrm>
            <a:off x="4795239" y="3936503"/>
            <a:ext cx="1526349" cy="765509"/>
          </a:xfrm>
          <a:prstGeom prst="rect">
            <a:avLst/>
          </a:prstGeom>
        </p:spPr>
        <p:txBody>
          <a:bodyPr anchor="ctr" anchorCtr="0"/>
          <a:lstStyle>
            <a:lvl1pPr marL="0" indent="0">
              <a:spcBef>
                <a:spcPts val="0"/>
              </a:spcBef>
              <a:buNone/>
              <a:defRPr lang="zh-CN" altLang="en-US" sz="2800" b="1" kern="1200" dirty="0">
                <a:solidFill>
                  <a:srgbClr val="DBBA1C"/>
                </a:solidFill>
                <a:latin typeface="Microsoft Yahei" pitchFamily="34" charset="0"/>
                <a:ea typeface="Microsoft Yahei" pitchFamily="34" charset="-122"/>
                <a:cs typeface="Microsoft Yahei" pitchFamily="34" charset="-120"/>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34" name="文本占位符 33">
            <a:extLst>
              <a:ext uri="{FF2B5EF4-FFF2-40B4-BE49-F238E27FC236}">
                <a16:creationId xmlns:a16="http://schemas.microsoft.com/office/drawing/2014/main" id="{9E39A227-5060-11F2-B25A-375E6F706FB6}"/>
              </a:ext>
            </a:extLst>
          </p:cNvPr>
          <p:cNvSpPr>
            <a:spLocks noGrp="1"/>
          </p:cNvSpPr>
          <p:nvPr>
            <p:ph type="body" sz="quarter" idx="16"/>
          </p:nvPr>
        </p:nvSpPr>
        <p:spPr>
          <a:xfrm>
            <a:off x="6325546" y="952921"/>
            <a:ext cx="5444547" cy="475437"/>
          </a:xfrm>
          <a:prstGeom prst="rect">
            <a:avLst/>
          </a:prstGeom>
        </p:spPr>
        <p:txBody>
          <a:bodyPr anchor="ctr" anchorCtr="0"/>
          <a:lstStyle>
            <a:lvl1pPr marL="0" indent="0">
              <a:spcBef>
                <a:spcPts val="0"/>
              </a:spcBef>
              <a:buNone/>
              <a:defRPr sz="2600" b="0">
                <a:solidFill>
                  <a:schemeClr val="bg1"/>
                </a:solidFill>
                <a:latin typeface="微软雅黑" panose="020B0503020204020204" pitchFamily="34" charset="-122"/>
                <a:ea typeface="微软雅黑" panose="020B0503020204020204" pitchFamily="34" charset="-122"/>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endParaRPr lang="zh-CN" altLang="en-US" dirty="0"/>
          </a:p>
        </p:txBody>
      </p:sp>
      <p:sp>
        <p:nvSpPr>
          <p:cNvPr id="50" name="文本占位符 33">
            <a:extLst>
              <a:ext uri="{FF2B5EF4-FFF2-40B4-BE49-F238E27FC236}">
                <a16:creationId xmlns:a16="http://schemas.microsoft.com/office/drawing/2014/main" id="{5D508A53-852F-D074-6251-A8802F3B8D6C}"/>
              </a:ext>
            </a:extLst>
          </p:cNvPr>
          <p:cNvSpPr>
            <a:spLocks noGrp="1"/>
          </p:cNvSpPr>
          <p:nvPr>
            <p:ph type="body" sz="quarter" idx="17"/>
          </p:nvPr>
        </p:nvSpPr>
        <p:spPr>
          <a:xfrm>
            <a:off x="6325546" y="1742459"/>
            <a:ext cx="5444547" cy="475437"/>
          </a:xfrm>
          <a:prstGeom prst="rect">
            <a:avLst/>
          </a:prstGeom>
        </p:spPr>
        <p:txBody>
          <a:bodyPr anchor="ctr" anchorCtr="0"/>
          <a:lstStyle>
            <a:lvl1pPr marL="0" indent="0">
              <a:spcBef>
                <a:spcPts val="0"/>
              </a:spcBef>
              <a:buNone/>
              <a:defRPr sz="2600" b="0">
                <a:solidFill>
                  <a:schemeClr val="bg1"/>
                </a:solidFill>
                <a:latin typeface="微软雅黑" panose="020B0503020204020204" pitchFamily="34" charset="-122"/>
                <a:ea typeface="微软雅黑" panose="020B0503020204020204" pitchFamily="34" charset="-122"/>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endParaRPr lang="zh-CN" altLang="en-US" dirty="0"/>
          </a:p>
        </p:txBody>
      </p:sp>
      <p:sp>
        <p:nvSpPr>
          <p:cNvPr id="51" name="文本占位符 33">
            <a:extLst>
              <a:ext uri="{FF2B5EF4-FFF2-40B4-BE49-F238E27FC236}">
                <a16:creationId xmlns:a16="http://schemas.microsoft.com/office/drawing/2014/main" id="{A35C0F93-1579-B1C2-42F1-A8E2419CB7CA}"/>
              </a:ext>
            </a:extLst>
          </p:cNvPr>
          <p:cNvSpPr>
            <a:spLocks noGrp="1"/>
          </p:cNvSpPr>
          <p:nvPr>
            <p:ph type="body" sz="quarter" idx="18"/>
          </p:nvPr>
        </p:nvSpPr>
        <p:spPr>
          <a:xfrm>
            <a:off x="6325546" y="2531998"/>
            <a:ext cx="5444547" cy="475437"/>
          </a:xfrm>
          <a:prstGeom prst="rect">
            <a:avLst/>
          </a:prstGeom>
        </p:spPr>
        <p:txBody>
          <a:bodyPr anchor="ctr" anchorCtr="0"/>
          <a:lstStyle>
            <a:lvl1pPr marL="0" indent="0">
              <a:spcBef>
                <a:spcPts val="0"/>
              </a:spcBef>
              <a:buNone/>
              <a:defRPr lang="zh-CN" altLang="en-US" sz="2600" b="0" kern="1200" dirty="0">
                <a:solidFill>
                  <a:srgbClr val="E1E1E1"/>
                </a:solidFill>
                <a:latin typeface="Microsoft Yahei" pitchFamily="34" charset="0"/>
                <a:ea typeface="Microsoft Yahei" pitchFamily="34" charset="-122"/>
                <a:cs typeface="Microsoft Yahei" pitchFamily="34" charset="-120"/>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endParaRPr lang="zh-CN" altLang="en-US" dirty="0"/>
          </a:p>
        </p:txBody>
      </p:sp>
      <p:sp>
        <p:nvSpPr>
          <p:cNvPr id="52" name="文本占位符 33">
            <a:extLst>
              <a:ext uri="{FF2B5EF4-FFF2-40B4-BE49-F238E27FC236}">
                <a16:creationId xmlns:a16="http://schemas.microsoft.com/office/drawing/2014/main" id="{61DBF195-2392-933F-BB2C-FF0FD0BB7661}"/>
              </a:ext>
            </a:extLst>
          </p:cNvPr>
          <p:cNvSpPr>
            <a:spLocks noGrp="1"/>
          </p:cNvSpPr>
          <p:nvPr>
            <p:ph type="body" sz="quarter" idx="19"/>
          </p:nvPr>
        </p:nvSpPr>
        <p:spPr>
          <a:xfrm>
            <a:off x="6325546" y="3321537"/>
            <a:ext cx="5444547" cy="475437"/>
          </a:xfrm>
          <a:prstGeom prst="rect">
            <a:avLst/>
          </a:prstGeom>
        </p:spPr>
        <p:txBody>
          <a:bodyPr anchor="ctr" anchorCtr="0"/>
          <a:lstStyle>
            <a:lvl1pPr marL="0" indent="0">
              <a:spcBef>
                <a:spcPts val="0"/>
              </a:spcBef>
              <a:buNone/>
              <a:defRPr lang="zh-CN" altLang="en-US" sz="2600" b="0" kern="1200" dirty="0">
                <a:solidFill>
                  <a:srgbClr val="E1E1E1"/>
                </a:solidFill>
                <a:latin typeface="Microsoft Yahei" pitchFamily="34" charset="0"/>
                <a:ea typeface="Microsoft Yahei" pitchFamily="34" charset="-122"/>
                <a:cs typeface="Microsoft Yahei" pitchFamily="34" charset="-120"/>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endParaRPr lang="zh-CN" altLang="en-US" dirty="0"/>
          </a:p>
        </p:txBody>
      </p:sp>
      <p:sp>
        <p:nvSpPr>
          <p:cNvPr id="53" name="文本占位符 33">
            <a:extLst>
              <a:ext uri="{FF2B5EF4-FFF2-40B4-BE49-F238E27FC236}">
                <a16:creationId xmlns:a16="http://schemas.microsoft.com/office/drawing/2014/main" id="{2E87E059-7437-7D63-F68B-858BC06855DE}"/>
              </a:ext>
            </a:extLst>
          </p:cNvPr>
          <p:cNvSpPr>
            <a:spLocks noGrp="1"/>
          </p:cNvSpPr>
          <p:nvPr>
            <p:ph type="body" sz="quarter" idx="20"/>
          </p:nvPr>
        </p:nvSpPr>
        <p:spPr>
          <a:xfrm>
            <a:off x="6325546" y="4111075"/>
            <a:ext cx="5444547" cy="475437"/>
          </a:xfrm>
          <a:prstGeom prst="rect">
            <a:avLst/>
          </a:prstGeom>
        </p:spPr>
        <p:txBody>
          <a:bodyPr anchor="ctr" anchorCtr="0"/>
          <a:lstStyle>
            <a:lvl1pPr marL="0" indent="0">
              <a:spcBef>
                <a:spcPts val="0"/>
              </a:spcBef>
              <a:buNone/>
              <a:defRPr lang="zh-CN" altLang="en-US" sz="2600" b="0" kern="1200" dirty="0">
                <a:solidFill>
                  <a:srgbClr val="E1E1E1"/>
                </a:solidFill>
                <a:latin typeface="Microsoft Yahei" pitchFamily="34" charset="0"/>
                <a:ea typeface="Microsoft Yahei" pitchFamily="34" charset="-122"/>
                <a:cs typeface="Microsoft Yahei" pitchFamily="34" charset="-120"/>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endParaRPr lang="zh-CN" altLang="en-US" dirty="0"/>
          </a:p>
        </p:txBody>
      </p:sp>
      <p:sp>
        <p:nvSpPr>
          <p:cNvPr id="2" name="文本占位符 14">
            <a:extLst>
              <a:ext uri="{FF2B5EF4-FFF2-40B4-BE49-F238E27FC236}">
                <a16:creationId xmlns:a16="http://schemas.microsoft.com/office/drawing/2014/main" id="{D2731E74-2F6C-43D3-8438-B8BF9F89DC57}"/>
              </a:ext>
            </a:extLst>
          </p:cNvPr>
          <p:cNvSpPr>
            <a:spLocks noGrp="1"/>
          </p:cNvSpPr>
          <p:nvPr>
            <p:ph type="body" sz="quarter" idx="21" hasCustomPrompt="1"/>
          </p:nvPr>
        </p:nvSpPr>
        <p:spPr>
          <a:xfrm>
            <a:off x="4795239" y="4718657"/>
            <a:ext cx="1526349" cy="765509"/>
          </a:xfrm>
          <a:prstGeom prst="rect">
            <a:avLst/>
          </a:prstGeom>
        </p:spPr>
        <p:txBody>
          <a:bodyPr anchor="ctr" anchorCtr="0"/>
          <a:lstStyle>
            <a:lvl1pPr marL="0" indent="0">
              <a:spcBef>
                <a:spcPts val="0"/>
              </a:spcBef>
              <a:buNone/>
              <a:defRPr lang="zh-CN" altLang="en-US" sz="2800" b="1" kern="1200" dirty="0">
                <a:solidFill>
                  <a:srgbClr val="DBBA1C"/>
                </a:solidFill>
                <a:latin typeface="Microsoft Yahei" pitchFamily="34" charset="0"/>
                <a:ea typeface="Microsoft Yahei" pitchFamily="34" charset="-122"/>
                <a:cs typeface="Microsoft Yahei" pitchFamily="34" charset="-120"/>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3" name="文本占位符 33">
            <a:extLst>
              <a:ext uri="{FF2B5EF4-FFF2-40B4-BE49-F238E27FC236}">
                <a16:creationId xmlns:a16="http://schemas.microsoft.com/office/drawing/2014/main" id="{495A3F94-7439-0DFF-A291-FDA89B6D69E4}"/>
              </a:ext>
            </a:extLst>
          </p:cNvPr>
          <p:cNvSpPr>
            <a:spLocks noGrp="1"/>
          </p:cNvSpPr>
          <p:nvPr>
            <p:ph type="body" sz="quarter" idx="22"/>
          </p:nvPr>
        </p:nvSpPr>
        <p:spPr>
          <a:xfrm>
            <a:off x="6325546" y="4893229"/>
            <a:ext cx="5444547" cy="475437"/>
          </a:xfrm>
          <a:prstGeom prst="rect">
            <a:avLst/>
          </a:prstGeom>
        </p:spPr>
        <p:txBody>
          <a:bodyPr anchor="ctr" anchorCtr="0"/>
          <a:lstStyle>
            <a:lvl1pPr marL="0" indent="0">
              <a:spcBef>
                <a:spcPts val="0"/>
              </a:spcBef>
              <a:buNone/>
              <a:defRPr sz="2600" b="0">
                <a:solidFill>
                  <a:schemeClr val="bg1"/>
                </a:solidFill>
                <a:latin typeface="微软雅黑" panose="020B0503020204020204" pitchFamily="34" charset="-122"/>
                <a:ea typeface="微软雅黑" panose="020B0503020204020204" pitchFamily="34" charset="-122"/>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endParaRPr lang="zh-CN" altLang="en-US" dirty="0"/>
          </a:p>
        </p:txBody>
      </p:sp>
      <p:sp>
        <p:nvSpPr>
          <p:cNvPr id="6" name="文本占位符 14">
            <a:extLst>
              <a:ext uri="{FF2B5EF4-FFF2-40B4-BE49-F238E27FC236}">
                <a16:creationId xmlns:a16="http://schemas.microsoft.com/office/drawing/2014/main" id="{582C945C-F5B5-1666-0E8A-1EC1ED69FC72}"/>
              </a:ext>
            </a:extLst>
          </p:cNvPr>
          <p:cNvSpPr>
            <a:spLocks noGrp="1"/>
          </p:cNvSpPr>
          <p:nvPr>
            <p:ph type="body" sz="quarter" idx="23" hasCustomPrompt="1"/>
          </p:nvPr>
        </p:nvSpPr>
        <p:spPr>
          <a:xfrm>
            <a:off x="4795239" y="5500811"/>
            <a:ext cx="1526349" cy="765509"/>
          </a:xfrm>
          <a:prstGeom prst="rect">
            <a:avLst/>
          </a:prstGeom>
        </p:spPr>
        <p:txBody>
          <a:bodyPr anchor="ctr" anchorCtr="0"/>
          <a:lstStyle>
            <a:lvl1pPr marL="0" indent="0">
              <a:spcBef>
                <a:spcPts val="0"/>
              </a:spcBef>
              <a:buNone/>
              <a:defRPr lang="zh-CN" altLang="en-US" sz="2800" b="1" kern="1200" dirty="0">
                <a:solidFill>
                  <a:srgbClr val="DBBA1C"/>
                </a:solidFill>
                <a:latin typeface="Microsoft Yahei" pitchFamily="34" charset="0"/>
                <a:ea typeface="Microsoft Yahei" pitchFamily="34" charset="-122"/>
                <a:cs typeface="Microsoft Yahei" pitchFamily="34" charset="-120"/>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10" name="文本占位符 33">
            <a:extLst>
              <a:ext uri="{FF2B5EF4-FFF2-40B4-BE49-F238E27FC236}">
                <a16:creationId xmlns:a16="http://schemas.microsoft.com/office/drawing/2014/main" id="{B9616582-1611-EEB1-F823-FEFCB4D510FD}"/>
              </a:ext>
            </a:extLst>
          </p:cNvPr>
          <p:cNvSpPr>
            <a:spLocks noGrp="1"/>
          </p:cNvSpPr>
          <p:nvPr>
            <p:ph type="body" sz="quarter" idx="24"/>
          </p:nvPr>
        </p:nvSpPr>
        <p:spPr>
          <a:xfrm>
            <a:off x="6325546" y="5675383"/>
            <a:ext cx="5444547" cy="475437"/>
          </a:xfrm>
          <a:prstGeom prst="rect">
            <a:avLst/>
          </a:prstGeom>
        </p:spPr>
        <p:txBody>
          <a:bodyPr anchor="ctr" anchorCtr="0"/>
          <a:lstStyle>
            <a:lvl1pPr marL="0" indent="0">
              <a:spcBef>
                <a:spcPts val="0"/>
              </a:spcBef>
              <a:buNone/>
              <a:defRPr sz="2600" b="0">
                <a:solidFill>
                  <a:schemeClr val="bg1"/>
                </a:solidFill>
                <a:latin typeface="微软雅黑" panose="020B0503020204020204" pitchFamily="34" charset="-122"/>
                <a:ea typeface="微软雅黑" panose="020B0503020204020204" pitchFamily="34" charset="-122"/>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endParaRPr lang="zh-CN" altLang="en-US" dirty="0"/>
          </a:p>
        </p:txBody>
      </p:sp>
    </p:spTree>
    <p:extLst>
      <p:ext uri="{BB962C8B-B14F-4D97-AF65-F5344CB8AC3E}">
        <p14:creationId xmlns:p14="http://schemas.microsoft.com/office/powerpoint/2010/main" val="37110976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章封面">
    <p:spTree>
      <p:nvGrpSpPr>
        <p:cNvPr id="1" name=""/>
        <p:cNvGrpSpPr/>
        <p:nvPr/>
      </p:nvGrpSpPr>
      <p:grpSpPr>
        <a:xfrm>
          <a:off x="0" y="0"/>
          <a:ext cx="0" cy="0"/>
          <a:chOff x="0" y="0"/>
          <a:chExt cx="0" cy="0"/>
        </a:xfrm>
      </p:grpSpPr>
      <p:pic>
        <p:nvPicPr>
          <p:cNvPr id="8" name="Picture 18">
            <a:extLst>
              <a:ext uri="{FF2B5EF4-FFF2-40B4-BE49-F238E27FC236}">
                <a16:creationId xmlns:a16="http://schemas.microsoft.com/office/drawing/2014/main" id="{AC6C2DBE-C3AC-A253-95A1-926E5FFE12E8}"/>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val="0"/>
              </a:ext>
            </a:extLst>
          </a:blip>
          <a:srcRect t="1342" b="1342"/>
          <a:stretch/>
        </p:blipFill>
        <p:spPr bwMode="auto">
          <a:xfrm>
            <a:off x="0" y="-11674"/>
            <a:ext cx="12192000" cy="6869674"/>
          </a:xfrm>
          <a:prstGeom prst="rect">
            <a:avLst/>
          </a:prstGeom>
          <a:noFill/>
          <a:extLst>
            <a:ext uri="{909E8E84-426E-40DD-AFC4-6F175D3DCCD1}">
              <a14:hiddenFill xmlns:a14="http://schemas.microsoft.com/office/drawing/2010/main">
                <a:solidFill>
                  <a:srgbClr val="FFFFFF"/>
                </a:solidFill>
              </a14:hiddenFill>
            </a:ext>
          </a:extLst>
        </p:spPr>
      </p:pic>
      <p:sp>
        <p:nvSpPr>
          <p:cNvPr id="9" name="箭头: V 形 8">
            <a:extLst>
              <a:ext uri="{FF2B5EF4-FFF2-40B4-BE49-F238E27FC236}">
                <a16:creationId xmlns:a16="http://schemas.microsoft.com/office/drawing/2014/main" id="{EC023755-8D97-9CCC-B8D2-F423C61D2C67}"/>
              </a:ext>
            </a:extLst>
          </p:cNvPr>
          <p:cNvSpPr>
            <a:spLocks noGrp="1" noRot="1" noMove="1" noResize="1" noEditPoints="1" noAdjustHandles="1" noChangeArrowheads="1" noChangeShapeType="1"/>
          </p:cNvSpPr>
          <p:nvPr userDrawn="1"/>
        </p:nvSpPr>
        <p:spPr>
          <a:xfrm>
            <a:off x="7688641" y="0"/>
            <a:ext cx="3696271" cy="6857999"/>
          </a:xfrm>
          <a:prstGeom prst="chevron">
            <a:avLst>
              <a:gd name="adj" fmla="val 62846"/>
            </a:avLst>
          </a:prstGeom>
          <a:solidFill>
            <a:srgbClr val="4472C4">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箭头: V 形 10">
            <a:extLst>
              <a:ext uri="{FF2B5EF4-FFF2-40B4-BE49-F238E27FC236}">
                <a16:creationId xmlns:a16="http://schemas.microsoft.com/office/drawing/2014/main" id="{B988F2FB-F6BD-72AE-D5D3-F764C229A26A}"/>
              </a:ext>
            </a:extLst>
          </p:cNvPr>
          <p:cNvSpPr>
            <a:spLocks noGrp="1" noRot="1" noMove="1" noResize="1" noEditPoints="1" noAdjustHandles="1" noChangeArrowheads="1" noChangeShapeType="1"/>
          </p:cNvSpPr>
          <p:nvPr userDrawn="1"/>
        </p:nvSpPr>
        <p:spPr>
          <a:xfrm>
            <a:off x="6323328" y="-9729"/>
            <a:ext cx="3696271" cy="6869674"/>
          </a:xfrm>
          <a:prstGeom prst="chevron">
            <a:avLst>
              <a:gd name="adj" fmla="val 62846"/>
            </a:avLst>
          </a:prstGeom>
          <a:solidFill>
            <a:srgbClr val="4472C4">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箭头: V 形 11">
            <a:extLst>
              <a:ext uri="{FF2B5EF4-FFF2-40B4-BE49-F238E27FC236}">
                <a16:creationId xmlns:a16="http://schemas.microsoft.com/office/drawing/2014/main" id="{5460E603-521B-92B8-6ABA-5AC5F023A601}"/>
              </a:ext>
            </a:extLst>
          </p:cNvPr>
          <p:cNvSpPr>
            <a:spLocks noGrp="1" noRot="1" noMove="1" noResize="1" noEditPoints="1" noAdjustHandles="1" noChangeArrowheads="1" noChangeShapeType="1"/>
          </p:cNvSpPr>
          <p:nvPr userDrawn="1"/>
        </p:nvSpPr>
        <p:spPr>
          <a:xfrm>
            <a:off x="4958015" y="-9729"/>
            <a:ext cx="3696271" cy="6869674"/>
          </a:xfrm>
          <a:prstGeom prst="chevron">
            <a:avLst>
              <a:gd name="adj" fmla="val 62846"/>
            </a:avLst>
          </a:prstGeom>
          <a:solidFill>
            <a:srgbClr val="4472C4">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箭头: V 形 12">
            <a:extLst>
              <a:ext uri="{FF2B5EF4-FFF2-40B4-BE49-F238E27FC236}">
                <a16:creationId xmlns:a16="http://schemas.microsoft.com/office/drawing/2014/main" id="{F43499CE-3A96-9FE5-BBFE-1E1010197143}"/>
              </a:ext>
            </a:extLst>
          </p:cNvPr>
          <p:cNvSpPr>
            <a:spLocks noGrp="1" noRot="1" noMove="1" noResize="1" noEditPoints="1" noAdjustHandles="1" noChangeArrowheads="1" noChangeShapeType="1"/>
          </p:cNvSpPr>
          <p:nvPr userDrawn="1"/>
        </p:nvSpPr>
        <p:spPr>
          <a:xfrm>
            <a:off x="3592702" y="-9729"/>
            <a:ext cx="3696271" cy="6869674"/>
          </a:xfrm>
          <a:prstGeom prst="chevron">
            <a:avLst>
              <a:gd name="adj" fmla="val 62846"/>
            </a:avLst>
          </a:prstGeom>
          <a:solidFill>
            <a:srgbClr val="4472C4">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13">
            <a:extLst>
              <a:ext uri="{FF2B5EF4-FFF2-40B4-BE49-F238E27FC236}">
                <a16:creationId xmlns:a16="http://schemas.microsoft.com/office/drawing/2014/main" id="{CB6168AF-D6ED-574F-1FFD-13A0C9880DAB}"/>
              </a:ext>
            </a:extLst>
          </p:cNvPr>
          <p:cNvSpPr>
            <a:spLocks noGrp="1" noRot="1" noMove="1" noResize="1" noEditPoints="1" noAdjustHandles="1" noChangeArrowheads="1" noChangeShapeType="1"/>
          </p:cNvSpPr>
          <p:nvPr userDrawn="1"/>
        </p:nvSpPr>
        <p:spPr>
          <a:xfrm>
            <a:off x="-4715" y="-7783"/>
            <a:ext cx="3602129" cy="6865783"/>
          </a:xfrm>
          <a:prstGeom prst="rect">
            <a:avLst/>
          </a:prstGeom>
          <a:solidFill>
            <a:schemeClr val="tx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等腰三角形 14">
            <a:extLst>
              <a:ext uri="{FF2B5EF4-FFF2-40B4-BE49-F238E27FC236}">
                <a16:creationId xmlns:a16="http://schemas.microsoft.com/office/drawing/2014/main" id="{85DA9520-6536-1B08-3192-7FCD4CED6523}"/>
              </a:ext>
            </a:extLst>
          </p:cNvPr>
          <p:cNvSpPr>
            <a:spLocks noGrp="1" noRot="1" noMove="1" noResize="1" noEditPoints="1" noAdjustHandles="1" noChangeArrowheads="1" noChangeShapeType="1"/>
          </p:cNvSpPr>
          <p:nvPr userDrawn="1"/>
        </p:nvSpPr>
        <p:spPr>
          <a:xfrm rot="5400000">
            <a:off x="1333106" y="2250499"/>
            <a:ext cx="6867729" cy="2347273"/>
          </a:xfrm>
          <a:prstGeom prst="triangle">
            <a:avLst/>
          </a:prstGeom>
          <a:solidFill>
            <a:schemeClr val="tx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Shape 3">
            <a:extLst>
              <a:ext uri="{FF2B5EF4-FFF2-40B4-BE49-F238E27FC236}">
                <a16:creationId xmlns:a16="http://schemas.microsoft.com/office/drawing/2014/main" id="{E0229870-814C-255F-DF66-8F792F7FBE87}"/>
              </a:ext>
            </a:extLst>
          </p:cNvPr>
          <p:cNvSpPr>
            <a:spLocks noGrp="1" noRot="1" noMove="1" noResize="1" noEditPoints="1" noAdjustHandles="1" noChangeArrowheads="1" noChangeShapeType="1"/>
          </p:cNvSpPr>
          <p:nvPr userDrawn="1"/>
        </p:nvSpPr>
        <p:spPr>
          <a:xfrm>
            <a:off x="245083" y="2916060"/>
            <a:ext cx="5099900" cy="45719"/>
          </a:xfrm>
          <a:custGeom>
            <a:avLst/>
            <a:gdLst/>
            <a:ahLst/>
            <a:cxnLst/>
            <a:rect l="l" t="t" r="r" b="b"/>
            <a:pathLst>
              <a:path w="4097849" h="45720">
                <a:moveTo>
                  <a:pt x="0" y="0"/>
                </a:moveTo>
                <a:moveTo>
                  <a:pt x="0" y="0"/>
                </a:moveTo>
                <a:lnTo>
                  <a:pt x="4097849" y="0"/>
                </a:lnTo>
              </a:path>
            </a:pathLst>
          </a:custGeom>
          <a:noFill/>
          <a:ln w="19050">
            <a:solidFill>
              <a:srgbClr val="DBBA1C"/>
            </a:solidFill>
            <a:prstDash val="solid"/>
            <a:headEnd type="none"/>
            <a:tailEnd type="none"/>
          </a:ln>
        </p:spPr>
        <p:txBody>
          <a:bodyPr/>
          <a:lstStyle/>
          <a:p>
            <a:endParaRPr lang="zh-CN" altLang="en-US" sz="2400" dirty="0"/>
          </a:p>
        </p:txBody>
      </p:sp>
      <p:sp>
        <p:nvSpPr>
          <p:cNvPr id="17" name="Text 1">
            <a:extLst>
              <a:ext uri="{FF2B5EF4-FFF2-40B4-BE49-F238E27FC236}">
                <a16:creationId xmlns:a16="http://schemas.microsoft.com/office/drawing/2014/main" id="{77C09044-803D-E546-DF3D-C6C6C07822E0}"/>
              </a:ext>
            </a:extLst>
          </p:cNvPr>
          <p:cNvSpPr>
            <a:spLocks noGrp="1" noRot="1" noMove="1" noResize="1" noEditPoints="1" noAdjustHandles="1" noChangeArrowheads="1" noChangeShapeType="1"/>
          </p:cNvSpPr>
          <p:nvPr userDrawn="1"/>
        </p:nvSpPr>
        <p:spPr>
          <a:xfrm>
            <a:off x="169682" y="1684752"/>
            <a:ext cx="5099899" cy="1276055"/>
          </a:xfrm>
          <a:prstGeom prst="rect">
            <a:avLst/>
          </a:prstGeom>
          <a:noFill/>
          <a:ln/>
        </p:spPr>
        <p:txBody>
          <a:bodyPr wrap="square" lIns="121920" tIns="121920" rIns="121920" bIns="121920" rtlCol="0" anchor="ctr" anchorCtr="0">
            <a:spAutoFit/>
          </a:bodyPr>
          <a:lstStyle/>
          <a:p>
            <a:pPr marL="0" indent="0">
              <a:lnSpc>
                <a:spcPct val="120000"/>
              </a:lnSpc>
              <a:spcBef>
                <a:spcPts val="480"/>
              </a:spcBef>
              <a:buNone/>
            </a:pPr>
            <a:endParaRPr lang="en-US" sz="6000" dirty="0"/>
          </a:p>
        </p:txBody>
      </p:sp>
      <p:sp>
        <p:nvSpPr>
          <p:cNvPr id="18" name="文本占位符 14">
            <a:extLst>
              <a:ext uri="{FF2B5EF4-FFF2-40B4-BE49-F238E27FC236}">
                <a16:creationId xmlns:a16="http://schemas.microsoft.com/office/drawing/2014/main" id="{3B506C17-6512-4C88-CBE5-F137B676F144}"/>
              </a:ext>
            </a:extLst>
          </p:cNvPr>
          <p:cNvSpPr>
            <a:spLocks noGrp="1" noRot="1" noMove="1" noResize="1" noEditPoints="1" noAdjustHandles="1" noChangeArrowheads="1" noChangeShapeType="1"/>
          </p:cNvSpPr>
          <p:nvPr>
            <p:ph type="body" sz="quarter" idx="11"/>
          </p:nvPr>
        </p:nvSpPr>
        <p:spPr>
          <a:xfrm>
            <a:off x="246902" y="2022922"/>
            <a:ext cx="5022679" cy="784830"/>
          </a:xfrm>
          <a:prstGeom prst="rect">
            <a:avLst/>
          </a:prstGeom>
        </p:spPr>
        <p:txBody>
          <a:bodyPr wrap="square" anchor="b" anchorCtr="0">
            <a:spAutoFit/>
          </a:bodyPr>
          <a:lstStyle>
            <a:lvl1pPr marL="0" indent="0">
              <a:spcBef>
                <a:spcPts val="0"/>
              </a:spcBef>
              <a:buNone/>
              <a:defRPr sz="4500" b="1">
                <a:solidFill>
                  <a:srgbClr val="DBBA1C"/>
                </a:solidFill>
                <a:latin typeface="微软雅黑" panose="020B0503020204020204" pitchFamily="34" charset="-122"/>
                <a:ea typeface="微软雅黑" panose="020B0503020204020204" pitchFamily="34" charset="-122"/>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endParaRPr lang="zh-CN" altLang="en-US" dirty="0"/>
          </a:p>
        </p:txBody>
      </p:sp>
      <p:sp>
        <p:nvSpPr>
          <p:cNvPr id="2" name="文本占位符 14">
            <a:extLst>
              <a:ext uri="{FF2B5EF4-FFF2-40B4-BE49-F238E27FC236}">
                <a16:creationId xmlns:a16="http://schemas.microsoft.com/office/drawing/2014/main" id="{DE612CE7-2ECB-8F46-54AB-0B62C4F583ED}"/>
              </a:ext>
            </a:extLst>
          </p:cNvPr>
          <p:cNvSpPr>
            <a:spLocks noGrp="1"/>
          </p:cNvSpPr>
          <p:nvPr>
            <p:ph type="body" sz="quarter" idx="13"/>
          </p:nvPr>
        </p:nvSpPr>
        <p:spPr>
          <a:xfrm>
            <a:off x="245083" y="3068143"/>
            <a:ext cx="6638289" cy="630942"/>
          </a:xfrm>
          <a:prstGeom prst="rect">
            <a:avLst/>
          </a:prstGeom>
        </p:spPr>
        <p:txBody>
          <a:bodyPr wrap="square">
            <a:spAutoFit/>
          </a:bodyPr>
          <a:lstStyle>
            <a:lvl1pPr marL="0" indent="0" algn="l">
              <a:spcBef>
                <a:spcPts val="0"/>
              </a:spcBef>
              <a:buNone/>
              <a:defRPr sz="3500" b="1">
                <a:solidFill>
                  <a:schemeClr val="bg1"/>
                </a:solidFill>
                <a:latin typeface="微软雅黑" panose="020B0503020204020204" pitchFamily="34" charset="-122"/>
                <a:ea typeface="微软雅黑" panose="020B0503020204020204" pitchFamily="34" charset="-122"/>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endParaRPr lang="zh-CN" altLang="en-US" dirty="0"/>
          </a:p>
        </p:txBody>
      </p:sp>
    </p:spTree>
    <p:extLst>
      <p:ext uri="{BB962C8B-B14F-4D97-AF65-F5344CB8AC3E}">
        <p14:creationId xmlns:p14="http://schemas.microsoft.com/office/powerpoint/2010/main" val="24080276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封面">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DC3339C2-BE7C-D7CD-1B94-C1B8A8C6D7C9}"/>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val="0"/>
              </a:ext>
            </a:extLst>
          </a:blip>
          <a:srcRect l="1993" r="1993"/>
          <a:stretch/>
        </p:blipFill>
        <p:spPr>
          <a:xfrm>
            <a:off x="-3961" y="0"/>
            <a:ext cx="12192000" cy="7145518"/>
          </a:xfrm>
          <a:prstGeom prst="rect">
            <a:avLst/>
          </a:prstGeom>
        </p:spPr>
      </p:pic>
      <p:sp>
        <p:nvSpPr>
          <p:cNvPr id="7" name="矩形 6">
            <a:extLst>
              <a:ext uri="{FF2B5EF4-FFF2-40B4-BE49-F238E27FC236}">
                <a16:creationId xmlns:a16="http://schemas.microsoft.com/office/drawing/2014/main" id="{8F61986C-95A4-A7E7-E324-BC9D4726BBA6}"/>
              </a:ext>
            </a:extLst>
          </p:cNvPr>
          <p:cNvSpPr>
            <a:spLocks noGrp="1" noRot="1" noMove="1" noResize="1" noEditPoints="1" noAdjustHandles="1" noChangeArrowheads="1" noChangeShapeType="1"/>
          </p:cNvSpPr>
          <p:nvPr userDrawn="1"/>
        </p:nvSpPr>
        <p:spPr>
          <a:xfrm>
            <a:off x="3961" y="0"/>
            <a:ext cx="12192000" cy="7145517"/>
          </a:xfrm>
          <a:prstGeom prst="rect">
            <a:avLst/>
          </a:prstGeom>
          <a:gradFill flip="none" rotWithShape="1">
            <a:gsLst>
              <a:gs pos="100000">
                <a:schemeClr val="tx1"/>
              </a:gs>
              <a:gs pos="0">
                <a:srgbClr val="023999">
                  <a:alpha val="20000"/>
                </a:srgbClr>
              </a:gs>
              <a:gs pos="25000">
                <a:srgbClr val="1A51B1">
                  <a:alpha val="40000"/>
                </a:srgbClr>
              </a:gs>
              <a:gs pos="53000">
                <a:srgbClr val="346BCB"/>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占位符 2">
            <a:extLst>
              <a:ext uri="{FF2B5EF4-FFF2-40B4-BE49-F238E27FC236}">
                <a16:creationId xmlns:a16="http://schemas.microsoft.com/office/drawing/2014/main" id="{6C3BDE72-E2DA-7F7A-D58E-1E95FB3C35B6}"/>
              </a:ext>
            </a:extLst>
          </p:cNvPr>
          <p:cNvSpPr>
            <a:spLocks noGrp="1" noRot="1" noMove="1" noResize="1" noEditPoints="1" noAdjustHandles="1" noChangeArrowheads="1" noChangeShapeType="1"/>
          </p:cNvSpPr>
          <p:nvPr>
            <p:ph type="body" sz="quarter" idx="10"/>
          </p:nvPr>
        </p:nvSpPr>
        <p:spPr>
          <a:xfrm>
            <a:off x="705870" y="2307187"/>
            <a:ext cx="4965168" cy="1045672"/>
          </a:xfrm>
          <a:prstGeom prst="rect">
            <a:avLst/>
          </a:prstGeom>
        </p:spPr>
        <p:txBody>
          <a:bodyPr anchor="ctr" anchorCtr="0"/>
          <a:lstStyle>
            <a:lvl1pPr marL="0" indent="0">
              <a:spcBef>
                <a:spcPts val="0"/>
              </a:spcBef>
              <a:buFontTx/>
              <a:buNone/>
              <a:defRPr sz="4500" b="1">
                <a:solidFill>
                  <a:srgbClr val="DBBA1C"/>
                </a:solidFill>
                <a:latin typeface="微软雅黑" panose="020B0503020204020204" pitchFamily="34" charset="-122"/>
                <a:ea typeface="微软雅黑" panose="020B0503020204020204" pitchFamily="34" charset="-122"/>
              </a:defRPr>
            </a:lvl1pPr>
            <a:lvl2pPr marL="609585" indent="0">
              <a:buFontTx/>
              <a:buNone/>
              <a:defRPr/>
            </a:lvl2pPr>
            <a:lvl3pPr marL="1219170" indent="0">
              <a:buFontTx/>
              <a:buNone/>
              <a:defRPr/>
            </a:lvl3pPr>
            <a:lvl4pPr marL="1828754" indent="0">
              <a:buFontTx/>
              <a:buNone/>
              <a:defRPr/>
            </a:lvl4pPr>
            <a:lvl5pPr marL="2438339" indent="0">
              <a:buFontTx/>
              <a:buNone/>
              <a:defRPr/>
            </a:lvl5pPr>
          </a:lstStyle>
          <a:p>
            <a:pPr lvl="0"/>
            <a:endParaRPr lang="zh-CN" altLang="en-US" dirty="0"/>
          </a:p>
        </p:txBody>
      </p:sp>
      <p:sp>
        <p:nvSpPr>
          <p:cNvPr id="15" name="文本占位符 14">
            <a:extLst>
              <a:ext uri="{FF2B5EF4-FFF2-40B4-BE49-F238E27FC236}">
                <a16:creationId xmlns:a16="http://schemas.microsoft.com/office/drawing/2014/main" id="{83CB40A4-CAD0-D14F-A0FE-F1CBA6C3AAAD}"/>
              </a:ext>
            </a:extLst>
          </p:cNvPr>
          <p:cNvSpPr>
            <a:spLocks noGrp="1" noRot="1" noMove="1" noResize="1" noEditPoints="1" noAdjustHandles="1" noChangeArrowheads="1" noChangeShapeType="1"/>
          </p:cNvSpPr>
          <p:nvPr>
            <p:ph type="body" sz="quarter" idx="11"/>
          </p:nvPr>
        </p:nvSpPr>
        <p:spPr>
          <a:xfrm>
            <a:off x="705868" y="3500576"/>
            <a:ext cx="7863095" cy="630942"/>
          </a:xfrm>
          <a:prstGeom prst="rect">
            <a:avLst/>
          </a:prstGeom>
        </p:spPr>
        <p:txBody>
          <a:bodyPr wrap="square">
            <a:spAutoFit/>
          </a:bodyPr>
          <a:lstStyle>
            <a:lvl1pPr marL="0" indent="0" algn="l">
              <a:spcBef>
                <a:spcPts val="0"/>
              </a:spcBef>
              <a:buNone/>
              <a:defRPr sz="3500" b="1">
                <a:solidFill>
                  <a:schemeClr val="bg1"/>
                </a:solidFill>
                <a:latin typeface="微软雅黑" panose="020B0503020204020204" pitchFamily="34" charset="-122"/>
                <a:ea typeface="微软雅黑" panose="020B0503020204020204" pitchFamily="34" charset="-122"/>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endParaRPr lang="zh-CN" altLang="en-US" dirty="0"/>
          </a:p>
        </p:txBody>
      </p:sp>
      <p:sp>
        <p:nvSpPr>
          <p:cNvPr id="5" name="Shape 3">
            <a:extLst>
              <a:ext uri="{FF2B5EF4-FFF2-40B4-BE49-F238E27FC236}">
                <a16:creationId xmlns:a16="http://schemas.microsoft.com/office/drawing/2014/main" id="{1F081C7D-01C0-D820-7F37-5E763E63CEB7}"/>
              </a:ext>
            </a:extLst>
          </p:cNvPr>
          <p:cNvSpPr>
            <a:spLocks noGrp="1" noRot="1" noMove="1" noResize="1" noEditPoints="1" noAdjustHandles="1" noChangeArrowheads="1" noChangeShapeType="1"/>
          </p:cNvSpPr>
          <p:nvPr userDrawn="1"/>
        </p:nvSpPr>
        <p:spPr>
          <a:xfrm>
            <a:off x="705869" y="3352859"/>
            <a:ext cx="7863096" cy="45719"/>
          </a:xfrm>
          <a:custGeom>
            <a:avLst/>
            <a:gdLst/>
            <a:ahLst/>
            <a:cxnLst/>
            <a:rect l="l" t="t" r="r" b="b"/>
            <a:pathLst>
              <a:path w="4097849" h="45720">
                <a:moveTo>
                  <a:pt x="0" y="0"/>
                </a:moveTo>
                <a:moveTo>
                  <a:pt x="0" y="0"/>
                </a:moveTo>
                <a:lnTo>
                  <a:pt x="4097849" y="0"/>
                </a:lnTo>
              </a:path>
            </a:pathLst>
          </a:custGeom>
          <a:noFill/>
          <a:ln w="19050">
            <a:solidFill>
              <a:srgbClr val="DBBA1C"/>
            </a:solidFill>
            <a:prstDash val="solid"/>
            <a:headEnd type="none"/>
            <a:tailEnd type="none"/>
          </a:ln>
        </p:spPr>
        <p:txBody>
          <a:bodyPr/>
          <a:lstStyle/>
          <a:p>
            <a:endParaRPr lang="zh-CN" altLang="en-US" sz="2400" dirty="0"/>
          </a:p>
        </p:txBody>
      </p:sp>
    </p:spTree>
    <p:extLst>
      <p:ext uri="{BB962C8B-B14F-4D97-AF65-F5344CB8AC3E}">
        <p14:creationId xmlns:p14="http://schemas.microsoft.com/office/powerpoint/2010/main" val="30347343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27" name="文本占位符 26">
            <a:extLst>
              <a:ext uri="{FF2B5EF4-FFF2-40B4-BE49-F238E27FC236}">
                <a16:creationId xmlns:a16="http://schemas.microsoft.com/office/drawing/2014/main" id="{1E8D9885-AEE2-FBCF-1B1E-F455C68EF810}"/>
              </a:ext>
            </a:extLst>
          </p:cNvPr>
          <p:cNvSpPr>
            <a:spLocks noGrp="1"/>
          </p:cNvSpPr>
          <p:nvPr>
            <p:ph type="body" sz="quarter" idx="11"/>
          </p:nvPr>
        </p:nvSpPr>
        <p:spPr>
          <a:xfrm>
            <a:off x="337294" y="3493037"/>
            <a:ext cx="11275585" cy="540341"/>
          </a:xfrm>
          <a:prstGeom prst="rect">
            <a:avLst/>
          </a:prstGeom>
        </p:spPr>
        <p:txBody>
          <a:bodyPr wrap="square" anchor="ctr" anchorCtr="0">
            <a:spAutoFit/>
          </a:bodyPr>
          <a:lstStyle>
            <a:lvl1pPr marL="0" indent="609585" algn="just">
              <a:lnSpc>
                <a:spcPct val="150000"/>
              </a:lnSpc>
              <a:spcBef>
                <a:spcPts val="0"/>
              </a:spcBef>
              <a:buNone/>
              <a:defRPr sz="2200">
                <a:latin typeface="微软雅黑" panose="020B0503020204020204" pitchFamily="34" charset="-122"/>
                <a:ea typeface="微软雅黑" panose="020B0503020204020204" pitchFamily="34" charset="-122"/>
              </a:defRPr>
            </a:lvl1pPr>
          </a:lstStyle>
          <a:p>
            <a:pPr lvl="0"/>
            <a:endParaRPr lang="en-US" altLang="zh-CN" dirty="0"/>
          </a:p>
        </p:txBody>
      </p:sp>
      <p:pic>
        <p:nvPicPr>
          <p:cNvPr id="2" name="图片 1">
            <a:extLst>
              <a:ext uri="{FF2B5EF4-FFF2-40B4-BE49-F238E27FC236}">
                <a16:creationId xmlns:a16="http://schemas.microsoft.com/office/drawing/2014/main" id="{43160C2C-68C1-DFB4-F70B-630CA8309FFE}"/>
              </a:ext>
            </a:extLst>
          </p:cNvPr>
          <p:cNvPicPr>
            <a:picLocks noChangeAspect="1"/>
          </p:cNvPicPr>
          <p:nvPr userDrawn="1"/>
        </p:nvPicPr>
        <p:blipFill>
          <a:blip r:embed="rId2"/>
          <a:stretch>
            <a:fillRect/>
          </a:stretch>
        </p:blipFill>
        <p:spPr>
          <a:xfrm>
            <a:off x="337294" y="212313"/>
            <a:ext cx="322129" cy="551337"/>
          </a:xfrm>
          <a:prstGeom prst="rect">
            <a:avLst/>
          </a:prstGeom>
        </p:spPr>
      </p:pic>
      <p:sp>
        <p:nvSpPr>
          <p:cNvPr id="3" name="文本占位符 24">
            <a:extLst>
              <a:ext uri="{FF2B5EF4-FFF2-40B4-BE49-F238E27FC236}">
                <a16:creationId xmlns:a16="http://schemas.microsoft.com/office/drawing/2014/main" id="{027CE1C7-DCA5-568D-41CD-0F1FA52CCE1C}"/>
              </a:ext>
            </a:extLst>
          </p:cNvPr>
          <p:cNvSpPr>
            <a:spLocks noGrp="1"/>
          </p:cNvSpPr>
          <p:nvPr>
            <p:ph type="body" sz="quarter" idx="10"/>
          </p:nvPr>
        </p:nvSpPr>
        <p:spPr>
          <a:xfrm>
            <a:off x="759986" y="184188"/>
            <a:ext cx="10852895" cy="523220"/>
          </a:xfrm>
          <a:prstGeom prst="rect">
            <a:avLst/>
          </a:prstGeom>
        </p:spPr>
        <p:txBody>
          <a:bodyPr wrap="square">
            <a:spAutoFit/>
          </a:bodyPr>
          <a:lstStyle>
            <a:lvl1pPr marL="0" indent="0">
              <a:buNone/>
              <a:defRPr lang="zh-CN" altLang="en-US" sz="2800" b="1" kern="1200" dirty="0">
                <a:solidFill>
                  <a:srgbClr val="023999"/>
                </a:solidFill>
                <a:latin typeface="微软雅黑" panose="020B0503020204020204" pitchFamily="34" charset="-122"/>
                <a:ea typeface="微软雅黑" panose="020B0503020204020204" pitchFamily="34" charset="-122"/>
                <a:cs typeface="+mn-cs"/>
              </a:defRPr>
            </a:lvl1pPr>
          </a:lstStyle>
          <a:p>
            <a:pPr marL="0" lvl="0" indent="0" algn="l" defTabSz="1219170" rtl="0" eaLnBrk="1" latinLnBrk="0" hangingPunct="1">
              <a:spcBef>
                <a:spcPct val="20000"/>
              </a:spcBef>
              <a:buFont typeface="Arial" pitchFamily="34" charset="0"/>
              <a:buNone/>
            </a:pPr>
            <a:endParaRPr lang="zh-CN" altLang="en-US" dirty="0"/>
          </a:p>
        </p:txBody>
      </p:sp>
      <p:sp>
        <p:nvSpPr>
          <p:cNvPr id="5" name="矩形 4">
            <a:extLst>
              <a:ext uri="{FF2B5EF4-FFF2-40B4-BE49-F238E27FC236}">
                <a16:creationId xmlns:a16="http://schemas.microsoft.com/office/drawing/2014/main" id="{08047681-3166-50AE-C2C8-FF3E5139B414}"/>
              </a:ext>
            </a:extLst>
          </p:cNvPr>
          <p:cNvSpPr/>
          <p:nvPr userDrawn="1"/>
        </p:nvSpPr>
        <p:spPr>
          <a:xfrm>
            <a:off x="759984" y="702691"/>
            <a:ext cx="10852895" cy="60959"/>
          </a:xfrm>
          <a:prstGeom prst="rect">
            <a:avLst/>
          </a:prstGeom>
          <a:gradFill flip="none" rotWithShape="1">
            <a:gsLst>
              <a:gs pos="0">
                <a:srgbClr val="DBBA1C"/>
              </a:gs>
              <a:gs pos="100000">
                <a:srgbClr val="023999"/>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34103042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正文+竖图1">
    <p:spTree>
      <p:nvGrpSpPr>
        <p:cNvPr id="1" name=""/>
        <p:cNvGrpSpPr/>
        <p:nvPr/>
      </p:nvGrpSpPr>
      <p:grpSpPr>
        <a:xfrm>
          <a:off x="0" y="0"/>
          <a:ext cx="0" cy="0"/>
          <a:chOff x="0" y="0"/>
          <a:chExt cx="0" cy="0"/>
        </a:xfrm>
      </p:grpSpPr>
      <p:sp>
        <p:nvSpPr>
          <p:cNvPr id="3" name="图片占位符 4">
            <a:extLst>
              <a:ext uri="{FF2B5EF4-FFF2-40B4-BE49-F238E27FC236}">
                <a16:creationId xmlns:a16="http://schemas.microsoft.com/office/drawing/2014/main" id="{E7457676-213F-5052-58F9-B98727940B43}"/>
              </a:ext>
            </a:extLst>
          </p:cNvPr>
          <p:cNvSpPr>
            <a:spLocks noGrp="1"/>
          </p:cNvSpPr>
          <p:nvPr>
            <p:ph type="pic" sz="quarter" idx="14"/>
          </p:nvPr>
        </p:nvSpPr>
        <p:spPr>
          <a:xfrm>
            <a:off x="5741377" y="838606"/>
            <a:ext cx="5871502" cy="5849202"/>
          </a:xfrm>
          <a:prstGeom prst="rect">
            <a:avLst/>
          </a:prstGeom>
        </p:spPr>
        <p:txBody>
          <a:bodyPr/>
          <a:lstStyle/>
          <a:p>
            <a:endParaRPr lang="zh-CN" altLang="en-US"/>
          </a:p>
        </p:txBody>
      </p:sp>
      <p:pic>
        <p:nvPicPr>
          <p:cNvPr id="23" name="图片 22">
            <a:extLst>
              <a:ext uri="{FF2B5EF4-FFF2-40B4-BE49-F238E27FC236}">
                <a16:creationId xmlns:a16="http://schemas.microsoft.com/office/drawing/2014/main" id="{43160C2C-68C1-DFB4-F70B-630CA8309FFE}"/>
              </a:ext>
            </a:extLst>
          </p:cNvPr>
          <p:cNvPicPr>
            <a:picLocks noChangeAspect="1"/>
          </p:cNvPicPr>
          <p:nvPr userDrawn="1"/>
        </p:nvPicPr>
        <p:blipFill>
          <a:blip r:embed="rId2"/>
          <a:stretch>
            <a:fillRect/>
          </a:stretch>
        </p:blipFill>
        <p:spPr>
          <a:xfrm>
            <a:off x="337294" y="212313"/>
            <a:ext cx="322129" cy="551337"/>
          </a:xfrm>
          <a:prstGeom prst="rect">
            <a:avLst/>
          </a:prstGeom>
        </p:spPr>
      </p:pic>
      <p:sp>
        <p:nvSpPr>
          <p:cNvPr id="25" name="文本占位符 24">
            <a:extLst>
              <a:ext uri="{FF2B5EF4-FFF2-40B4-BE49-F238E27FC236}">
                <a16:creationId xmlns:a16="http://schemas.microsoft.com/office/drawing/2014/main" id="{027CE1C7-DCA5-568D-41CD-0F1FA52CCE1C}"/>
              </a:ext>
            </a:extLst>
          </p:cNvPr>
          <p:cNvSpPr>
            <a:spLocks noGrp="1"/>
          </p:cNvSpPr>
          <p:nvPr>
            <p:ph type="body" sz="quarter" idx="10"/>
          </p:nvPr>
        </p:nvSpPr>
        <p:spPr>
          <a:xfrm>
            <a:off x="759986" y="184188"/>
            <a:ext cx="10852895" cy="523220"/>
          </a:xfrm>
          <a:prstGeom prst="rect">
            <a:avLst/>
          </a:prstGeom>
        </p:spPr>
        <p:txBody>
          <a:bodyPr wrap="square">
            <a:spAutoFit/>
          </a:bodyPr>
          <a:lstStyle>
            <a:lvl1pPr marL="0" indent="0">
              <a:buNone/>
              <a:defRPr lang="zh-CN" altLang="en-US" sz="2800" b="1" kern="1200" dirty="0">
                <a:solidFill>
                  <a:srgbClr val="023999"/>
                </a:solidFill>
                <a:latin typeface="微软雅黑" panose="020B0503020204020204" pitchFamily="34" charset="-122"/>
                <a:ea typeface="微软雅黑" panose="020B0503020204020204" pitchFamily="34" charset="-122"/>
                <a:cs typeface="+mn-cs"/>
              </a:defRPr>
            </a:lvl1pPr>
          </a:lstStyle>
          <a:p>
            <a:pPr marL="0" lvl="0" indent="0" algn="l" defTabSz="1219170" rtl="0" eaLnBrk="1" latinLnBrk="0" hangingPunct="1">
              <a:spcBef>
                <a:spcPct val="20000"/>
              </a:spcBef>
              <a:buFont typeface="Arial" pitchFamily="34" charset="0"/>
              <a:buNone/>
            </a:pPr>
            <a:endParaRPr lang="zh-CN" altLang="en-US" dirty="0"/>
          </a:p>
        </p:txBody>
      </p:sp>
      <p:sp>
        <p:nvSpPr>
          <p:cNvPr id="4" name="矩形 3">
            <a:extLst>
              <a:ext uri="{FF2B5EF4-FFF2-40B4-BE49-F238E27FC236}">
                <a16:creationId xmlns:a16="http://schemas.microsoft.com/office/drawing/2014/main" id="{08047681-3166-50AE-C2C8-FF3E5139B414}"/>
              </a:ext>
            </a:extLst>
          </p:cNvPr>
          <p:cNvSpPr/>
          <p:nvPr userDrawn="1"/>
        </p:nvSpPr>
        <p:spPr>
          <a:xfrm>
            <a:off x="759984" y="702691"/>
            <a:ext cx="10852895" cy="60959"/>
          </a:xfrm>
          <a:prstGeom prst="rect">
            <a:avLst/>
          </a:prstGeom>
          <a:gradFill flip="none" rotWithShape="1">
            <a:gsLst>
              <a:gs pos="0">
                <a:srgbClr val="DBBA1C"/>
              </a:gs>
              <a:gs pos="100000">
                <a:srgbClr val="023999"/>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文本占位符 26">
            <a:extLst>
              <a:ext uri="{FF2B5EF4-FFF2-40B4-BE49-F238E27FC236}">
                <a16:creationId xmlns:a16="http://schemas.microsoft.com/office/drawing/2014/main" id="{9ED28EF6-1489-C866-14D1-C76F06297669}"/>
              </a:ext>
            </a:extLst>
          </p:cNvPr>
          <p:cNvSpPr>
            <a:spLocks noGrp="1"/>
          </p:cNvSpPr>
          <p:nvPr>
            <p:ph type="body" sz="quarter" idx="11"/>
          </p:nvPr>
        </p:nvSpPr>
        <p:spPr>
          <a:xfrm>
            <a:off x="337295" y="3493037"/>
            <a:ext cx="5337642" cy="540341"/>
          </a:xfrm>
          <a:prstGeom prst="rect">
            <a:avLst/>
          </a:prstGeom>
        </p:spPr>
        <p:txBody>
          <a:bodyPr wrap="square" anchor="ctr" anchorCtr="0">
            <a:spAutoFit/>
          </a:bodyPr>
          <a:lstStyle>
            <a:lvl1pPr marL="0" indent="609585" algn="just">
              <a:lnSpc>
                <a:spcPct val="150000"/>
              </a:lnSpc>
              <a:spcBef>
                <a:spcPts val="0"/>
              </a:spcBef>
              <a:buNone/>
              <a:defRPr sz="2200">
                <a:latin typeface="微软雅黑" panose="020B0503020204020204" pitchFamily="34" charset="-122"/>
                <a:ea typeface="微软雅黑" panose="020B0503020204020204" pitchFamily="34" charset="-122"/>
              </a:defRPr>
            </a:lvl1pPr>
          </a:lstStyle>
          <a:p>
            <a:pPr lvl="0"/>
            <a:endParaRPr lang="en-US" altLang="zh-CN" dirty="0"/>
          </a:p>
        </p:txBody>
      </p:sp>
    </p:spTree>
    <p:extLst>
      <p:ext uri="{BB962C8B-B14F-4D97-AF65-F5344CB8AC3E}">
        <p14:creationId xmlns:p14="http://schemas.microsoft.com/office/powerpoint/2010/main" val="30581763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正文+分栏">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43160C2C-68C1-DFB4-F70B-630CA8309FFE}"/>
              </a:ext>
            </a:extLst>
          </p:cNvPr>
          <p:cNvPicPr>
            <a:picLocks noChangeAspect="1"/>
          </p:cNvPicPr>
          <p:nvPr userDrawn="1"/>
        </p:nvPicPr>
        <p:blipFill>
          <a:blip r:embed="rId2"/>
          <a:stretch>
            <a:fillRect/>
          </a:stretch>
        </p:blipFill>
        <p:spPr>
          <a:xfrm>
            <a:off x="337294" y="212313"/>
            <a:ext cx="322129" cy="551337"/>
          </a:xfrm>
          <a:prstGeom prst="rect">
            <a:avLst/>
          </a:prstGeom>
        </p:spPr>
      </p:pic>
      <p:sp>
        <p:nvSpPr>
          <p:cNvPr id="25" name="文本占位符 24">
            <a:extLst>
              <a:ext uri="{FF2B5EF4-FFF2-40B4-BE49-F238E27FC236}">
                <a16:creationId xmlns:a16="http://schemas.microsoft.com/office/drawing/2014/main" id="{027CE1C7-DCA5-568D-41CD-0F1FA52CCE1C}"/>
              </a:ext>
            </a:extLst>
          </p:cNvPr>
          <p:cNvSpPr>
            <a:spLocks noGrp="1"/>
          </p:cNvSpPr>
          <p:nvPr>
            <p:ph type="body" sz="quarter" idx="10"/>
          </p:nvPr>
        </p:nvSpPr>
        <p:spPr>
          <a:xfrm>
            <a:off x="759986" y="184188"/>
            <a:ext cx="10852895" cy="523220"/>
          </a:xfrm>
          <a:prstGeom prst="rect">
            <a:avLst/>
          </a:prstGeom>
        </p:spPr>
        <p:txBody>
          <a:bodyPr wrap="square">
            <a:spAutoFit/>
          </a:bodyPr>
          <a:lstStyle>
            <a:lvl1pPr marL="0" indent="0">
              <a:buNone/>
              <a:defRPr lang="zh-CN" altLang="en-US" sz="2800" b="1" kern="1200" dirty="0">
                <a:solidFill>
                  <a:srgbClr val="023999"/>
                </a:solidFill>
                <a:latin typeface="微软雅黑" panose="020B0503020204020204" pitchFamily="34" charset="-122"/>
                <a:ea typeface="微软雅黑" panose="020B0503020204020204" pitchFamily="34" charset="-122"/>
                <a:cs typeface="+mn-cs"/>
              </a:defRPr>
            </a:lvl1pPr>
          </a:lstStyle>
          <a:p>
            <a:pPr marL="0" lvl="0" indent="0" algn="l" defTabSz="1219170" rtl="0" eaLnBrk="1" latinLnBrk="0" hangingPunct="1">
              <a:spcBef>
                <a:spcPct val="20000"/>
              </a:spcBef>
              <a:buFont typeface="Arial" pitchFamily="34" charset="0"/>
              <a:buNone/>
            </a:pPr>
            <a:endParaRPr lang="zh-CN" altLang="en-US" dirty="0"/>
          </a:p>
        </p:txBody>
      </p:sp>
      <p:sp>
        <p:nvSpPr>
          <p:cNvPr id="27" name="文本占位符 26">
            <a:extLst>
              <a:ext uri="{FF2B5EF4-FFF2-40B4-BE49-F238E27FC236}">
                <a16:creationId xmlns:a16="http://schemas.microsoft.com/office/drawing/2014/main" id="{1E8D9885-AEE2-FBCF-1B1E-F455C68EF810}"/>
              </a:ext>
            </a:extLst>
          </p:cNvPr>
          <p:cNvSpPr>
            <a:spLocks noGrp="1"/>
          </p:cNvSpPr>
          <p:nvPr>
            <p:ph type="body" sz="quarter" idx="11"/>
          </p:nvPr>
        </p:nvSpPr>
        <p:spPr>
          <a:xfrm>
            <a:off x="337294" y="779964"/>
            <a:ext cx="11275585" cy="540341"/>
          </a:xfrm>
          <a:prstGeom prst="rect">
            <a:avLst/>
          </a:prstGeom>
        </p:spPr>
        <p:txBody>
          <a:bodyPr wrap="square" anchor="t" anchorCtr="0">
            <a:spAutoFit/>
          </a:bodyPr>
          <a:lstStyle>
            <a:lvl1pPr marL="0" indent="609585" algn="just">
              <a:lnSpc>
                <a:spcPct val="150000"/>
              </a:lnSpc>
              <a:spcBef>
                <a:spcPts val="0"/>
              </a:spcBef>
              <a:buNone/>
              <a:defRPr sz="2200">
                <a:latin typeface="微软雅黑" panose="020B0503020204020204" pitchFamily="34" charset="-122"/>
                <a:ea typeface="微软雅黑" panose="020B0503020204020204" pitchFamily="34" charset="-122"/>
              </a:defRPr>
            </a:lvl1pPr>
          </a:lstStyle>
          <a:p>
            <a:pPr lvl="0"/>
            <a:endParaRPr lang="zh-CN" altLang="en-US" dirty="0"/>
          </a:p>
        </p:txBody>
      </p:sp>
      <p:sp>
        <p:nvSpPr>
          <p:cNvPr id="4" name="矩形 3">
            <a:extLst>
              <a:ext uri="{FF2B5EF4-FFF2-40B4-BE49-F238E27FC236}">
                <a16:creationId xmlns:a16="http://schemas.microsoft.com/office/drawing/2014/main" id="{08047681-3166-50AE-C2C8-FF3E5139B414}"/>
              </a:ext>
            </a:extLst>
          </p:cNvPr>
          <p:cNvSpPr/>
          <p:nvPr userDrawn="1"/>
        </p:nvSpPr>
        <p:spPr>
          <a:xfrm>
            <a:off x="759984" y="702691"/>
            <a:ext cx="10852895" cy="60959"/>
          </a:xfrm>
          <a:prstGeom prst="rect">
            <a:avLst/>
          </a:prstGeom>
          <a:gradFill flip="none" rotWithShape="1">
            <a:gsLst>
              <a:gs pos="0">
                <a:srgbClr val="DBBA1C"/>
              </a:gs>
              <a:gs pos="100000">
                <a:srgbClr val="023999"/>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文本占位符 26">
            <a:extLst>
              <a:ext uri="{FF2B5EF4-FFF2-40B4-BE49-F238E27FC236}">
                <a16:creationId xmlns:a16="http://schemas.microsoft.com/office/drawing/2014/main" id="{E3E15A99-011D-71DE-0E0B-0B3AFD406C57}"/>
              </a:ext>
            </a:extLst>
          </p:cNvPr>
          <p:cNvSpPr>
            <a:spLocks noGrp="1"/>
          </p:cNvSpPr>
          <p:nvPr>
            <p:ph type="body" sz="quarter" idx="12"/>
          </p:nvPr>
        </p:nvSpPr>
        <p:spPr>
          <a:xfrm>
            <a:off x="337293" y="1377335"/>
            <a:ext cx="11275585" cy="586764"/>
          </a:xfrm>
          <a:prstGeom prst="rect">
            <a:avLst/>
          </a:prstGeom>
        </p:spPr>
        <p:txBody>
          <a:bodyPr wrap="square" numCol="2" spcCol="0">
            <a:spAutoFit/>
          </a:bodyPr>
          <a:lstStyle>
            <a:lvl1pPr marL="0" indent="609585" algn="just">
              <a:lnSpc>
                <a:spcPct val="150000"/>
              </a:lnSpc>
              <a:spcBef>
                <a:spcPts val="0"/>
              </a:spcBef>
              <a:buNone/>
              <a:defRPr sz="2200">
                <a:latin typeface="微软雅黑" panose="020B0503020204020204" pitchFamily="34" charset="-122"/>
                <a:ea typeface="微软雅黑" panose="020B0503020204020204" pitchFamily="34" charset="-122"/>
              </a:defRPr>
            </a:lvl1pPr>
          </a:lstStyle>
          <a:p>
            <a:pPr lvl="0"/>
            <a:endParaRPr lang="zh-CN" altLang="en-US" dirty="0"/>
          </a:p>
        </p:txBody>
      </p:sp>
    </p:spTree>
    <p:extLst>
      <p:ext uri="{BB962C8B-B14F-4D97-AF65-F5344CB8AC3E}">
        <p14:creationId xmlns:p14="http://schemas.microsoft.com/office/powerpoint/2010/main" val="16081209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正文+竖图2">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43160C2C-68C1-DFB4-F70B-630CA8309FFE}"/>
              </a:ext>
            </a:extLst>
          </p:cNvPr>
          <p:cNvPicPr>
            <a:picLocks noChangeAspect="1"/>
          </p:cNvPicPr>
          <p:nvPr userDrawn="1"/>
        </p:nvPicPr>
        <p:blipFill>
          <a:blip r:embed="rId2"/>
          <a:stretch>
            <a:fillRect/>
          </a:stretch>
        </p:blipFill>
        <p:spPr>
          <a:xfrm>
            <a:off x="337294" y="212313"/>
            <a:ext cx="322129" cy="551337"/>
          </a:xfrm>
          <a:prstGeom prst="rect">
            <a:avLst/>
          </a:prstGeom>
        </p:spPr>
      </p:pic>
      <p:sp>
        <p:nvSpPr>
          <p:cNvPr id="25" name="文本占位符 24">
            <a:extLst>
              <a:ext uri="{FF2B5EF4-FFF2-40B4-BE49-F238E27FC236}">
                <a16:creationId xmlns:a16="http://schemas.microsoft.com/office/drawing/2014/main" id="{027CE1C7-DCA5-568D-41CD-0F1FA52CCE1C}"/>
              </a:ext>
            </a:extLst>
          </p:cNvPr>
          <p:cNvSpPr>
            <a:spLocks noGrp="1"/>
          </p:cNvSpPr>
          <p:nvPr>
            <p:ph type="body" sz="quarter" idx="10"/>
          </p:nvPr>
        </p:nvSpPr>
        <p:spPr>
          <a:xfrm>
            <a:off x="759986" y="184188"/>
            <a:ext cx="10852895" cy="523220"/>
          </a:xfrm>
          <a:prstGeom prst="rect">
            <a:avLst/>
          </a:prstGeom>
        </p:spPr>
        <p:txBody>
          <a:bodyPr wrap="square">
            <a:spAutoFit/>
          </a:bodyPr>
          <a:lstStyle>
            <a:lvl1pPr marL="0" indent="0">
              <a:buNone/>
              <a:defRPr lang="zh-CN" altLang="en-US" sz="2800" b="1" kern="1200" dirty="0">
                <a:solidFill>
                  <a:srgbClr val="023999"/>
                </a:solidFill>
                <a:latin typeface="微软雅黑" panose="020B0503020204020204" pitchFamily="34" charset="-122"/>
                <a:ea typeface="微软雅黑" panose="020B0503020204020204" pitchFamily="34" charset="-122"/>
                <a:cs typeface="+mn-cs"/>
              </a:defRPr>
            </a:lvl1pPr>
          </a:lstStyle>
          <a:p>
            <a:pPr marL="0" lvl="0" indent="0" algn="l" defTabSz="1219170" rtl="0" eaLnBrk="1" latinLnBrk="0" hangingPunct="1">
              <a:spcBef>
                <a:spcPct val="20000"/>
              </a:spcBef>
              <a:buFont typeface="Arial" pitchFamily="34" charset="0"/>
              <a:buNone/>
            </a:pPr>
            <a:endParaRPr lang="zh-CN" altLang="en-US" dirty="0"/>
          </a:p>
        </p:txBody>
      </p:sp>
      <p:sp>
        <p:nvSpPr>
          <p:cNvPr id="4" name="矩形 3">
            <a:extLst>
              <a:ext uri="{FF2B5EF4-FFF2-40B4-BE49-F238E27FC236}">
                <a16:creationId xmlns:a16="http://schemas.microsoft.com/office/drawing/2014/main" id="{08047681-3166-50AE-C2C8-FF3E5139B414}"/>
              </a:ext>
            </a:extLst>
          </p:cNvPr>
          <p:cNvSpPr/>
          <p:nvPr userDrawn="1"/>
        </p:nvSpPr>
        <p:spPr>
          <a:xfrm>
            <a:off x="759984" y="702691"/>
            <a:ext cx="10852895" cy="60959"/>
          </a:xfrm>
          <a:prstGeom prst="rect">
            <a:avLst/>
          </a:prstGeom>
          <a:gradFill flip="none" rotWithShape="1">
            <a:gsLst>
              <a:gs pos="0">
                <a:srgbClr val="DBBA1C"/>
              </a:gs>
              <a:gs pos="100000">
                <a:srgbClr val="023999"/>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图片占位符 4">
            <a:extLst>
              <a:ext uri="{FF2B5EF4-FFF2-40B4-BE49-F238E27FC236}">
                <a16:creationId xmlns:a16="http://schemas.microsoft.com/office/drawing/2014/main" id="{C517C67F-CCBE-CEEB-47A6-937524F1932F}"/>
              </a:ext>
            </a:extLst>
          </p:cNvPr>
          <p:cNvSpPr>
            <a:spLocks noGrp="1"/>
          </p:cNvSpPr>
          <p:nvPr>
            <p:ph type="pic" sz="quarter" idx="13"/>
          </p:nvPr>
        </p:nvSpPr>
        <p:spPr>
          <a:xfrm>
            <a:off x="5741377" y="824611"/>
            <a:ext cx="5871502" cy="2924700"/>
          </a:xfrm>
          <a:prstGeom prst="rect">
            <a:avLst/>
          </a:prstGeom>
        </p:spPr>
        <p:txBody>
          <a:bodyPr/>
          <a:lstStyle/>
          <a:p>
            <a:endParaRPr lang="zh-CN" altLang="en-US"/>
          </a:p>
        </p:txBody>
      </p:sp>
      <p:sp>
        <p:nvSpPr>
          <p:cNvPr id="2" name="文本占位符 26">
            <a:extLst>
              <a:ext uri="{FF2B5EF4-FFF2-40B4-BE49-F238E27FC236}">
                <a16:creationId xmlns:a16="http://schemas.microsoft.com/office/drawing/2014/main" id="{9ED28EF6-1489-C866-14D1-C76F06297669}"/>
              </a:ext>
            </a:extLst>
          </p:cNvPr>
          <p:cNvSpPr>
            <a:spLocks noGrp="1"/>
          </p:cNvSpPr>
          <p:nvPr>
            <p:ph type="body" sz="quarter" idx="11"/>
          </p:nvPr>
        </p:nvSpPr>
        <p:spPr>
          <a:xfrm>
            <a:off x="337295" y="3493037"/>
            <a:ext cx="5337642" cy="540341"/>
          </a:xfrm>
          <a:prstGeom prst="rect">
            <a:avLst/>
          </a:prstGeom>
        </p:spPr>
        <p:txBody>
          <a:bodyPr wrap="square" anchor="ctr" anchorCtr="0">
            <a:spAutoFit/>
          </a:bodyPr>
          <a:lstStyle>
            <a:lvl1pPr marL="0" indent="609585" algn="just">
              <a:lnSpc>
                <a:spcPct val="150000"/>
              </a:lnSpc>
              <a:spcBef>
                <a:spcPts val="0"/>
              </a:spcBef>
              <a:buNone/>
              <a:defRPr sz="2200">
                <a:latin typeface="微软雅黑" panose="020B0503020204020204" pitchFamily="34" charset="-122"/>
                <a:ea typeface="微软雅黑" panose="020B0503020204020204" pitchFamily="34" charset="-122"/>
              </a:defRPr>
            </a:lvl1pPr>
          </a:lstStyle>
          <a:p>
            <a:pPr lvl="0"/>
            <a:endParaRPr lang="en-US" altLang="zh-CN" dirty="0"/>
          </a:p>
        </p:txBody>
      </p:sp>
      <p:sp>
        <p:nvSpPr>
          <p:cNvPr id="3" name="图片占位符 4">
            <a:extLst>
              <a:ext uri="{FF2B5EF4-FFF2-40B4-BE49-F238E27FC236}">
                <a16:creationId xmlns:a16="http://schemas.microsoft.com/office/drawing/2014/main" id="{E7457676-213F-5052-58F9-B98727940B43}"/>
              </a:ext>
            </a:extLst>
          </p:cNvPr>
          <p:cNvSpPr>
            <a:spLocks noGrp="1"/>
          </p:cNvSpPr>
          <p:nvPr>
            <p:ph type="pic" sz="quarter" idx="14"/>
          </p:nvPr>
        </p:nvSpPr>
        <p:spPr>
          <a:xfrm>
            <a:off x="5741377" y="3763108"/>
            <a:ext cx="5871502" cy="2924700"/>
          </a:xfrm>
          <a:prstGeom prst="rect">
            <a:avLst/>
          </a:prstGeom>
        </p:spPr>
        <p:txBody>
          <a:bodyPr/>
          <a:lstStyle/>
          <a:p>
            <a:endParaRPr lang="zh-CN" altLang="en-US"/>
          </a:p>
        </p:txBody>
      </p:sp>
    </p:spTree>
    <p:extLst>
      <p:ext uri="{BB962C8B-B14F-4D97-AF65-F5344CB8AC3E}">
        <p14:creationId xmlns:p14="http://schemas.microsoft.com/office/powerpoint/2010/main" val="836431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43160C2C-68C1-DFB4-F70B-630CA8309FFE}"/>
              </a:ext>
            </a:extLst>
          </p:cNvPr>
          <p:cNvPicPr>
            <a:picLocks noChangeAspect="1"/>
          </p:cNvPicPr>
          <p:nvPr userDrawn="1"/>
        </p:nvPicPr>
        <p:blipFill>
          <a:blip r:embed="rId2"/>
          <a:stretch>
            <a:fillRect/>
          </a:stretch>
        </p:blipFill>
        <p:spPr>
          <a:xfrm>
            <a:off x="337294" y="212313"/>
            <a:ext cx="322129" cy="551337"/>
          </a:xfrm>
          <a:prstGeom prst="rect">
            <a:avLst/>
          </a:prstGeom>
        </p:spPr>
      </p:pic>
      <p:sp>
        <p:nvSpPr>
          <p:cNvPr id="25" name="文本占位符 24">
            <a:extLst>
              <a:ext uri="{FF2B5EF4-FFF2-40B4-BE49-F238E27FC236}">
                <a16:creationId xmlns:a16="http://schemas.microsoft.com/office/drawing/2014/main" id="{027CE1C7-DCA5-568D-41CD-0F1FA52CCE1C}"/>
              </a:ext>
            </a:extLst>
          </p:cNvPr>
          <p:cNvSpPr>
            <a:spLocks noGrp="1"/>
          </p:cNvSpPr>
          <p:nvPr>
            <p:ph type="body" sz="quarter" idx="10"/>
          </p:nvPr>
        </p:nvSpPr>
        <p:spPr>
          <a:xfrm>
            <a:off x="759986" y="184188"/>
            <a:ext cx="10852895" cy="523220"/>
          </a:xfrm>
          <a:prstGeom prst="rect">
            <a:avLst/>
          </a:prstGeom>
        </p:spPr>
        <p:txBody>
          <a:bodyPr wrap="square">
            <a:spAutoFit/>
          </a:bodyPr>
          <a:lstStyle>
            <a:lvl1pPr marL="0" indent="0">
              <a:buNone/>
              <a:defRPr lang="zh-CN" altLang="en-US" sz="2800" b="1" kern="1200" dirty="0">
                <a:solidFill>
                  <a:srgbClr val="023999"/>
                </a:solidFill>
                <a:latin typeface="微软雅黑" panose="020B0503020204020204" pitchFamily="34" charset="-122"/>
                <a:ea typeface="微软雅黑" panose="020B0503020204020204" pitchFamily="34" charset="-122"/>
                <a:cs typeface="+mn-cs"/>
              </a:defRPr>
            </a:lvl1pPr>
          </a:lstStyle>
          <a:p>
            <a:pPr marL="0" lvl="0" indent="0" algn="l" defTabSz="1219170" rtl="0" eaLnBrk="1" latinLnBrk="0" hangingPunct="1">
              <a:spcBef>
                <a:spcPct val="20000"/>
              </a:spcBef>
              <a:buFont typeface="Arial" pitchFamily="34" charset="0"/>
              <a:buNone/>
            </a:pPr>
            <a:endParaRPr lang="zh-CN" altLang="en-US" dirty="0"/>
          </a:p>
        </p:txBody>
      </p:sp>
      <p:sp>
        <p:nvSpPr>
          <p:cNvPr id="4" name="矩形 3">
            <a:extLst>
              <a:ext uri="{FF2B5EF4-FFF2-40B4-BE49-F238E27FC236}">
                <a16:creationId xmlns:a16="http://schemas.microsoft.com/office/drawing/2014/main" id="{08047681-3166-50AE-C2C8-FF3E5139B414}"/>
              </a:ext>
            </a:extLst>
          </p:cNvPr>
          <p:cNvSpPr/>
          <p:nvPr userDrawn="1"/>
        </p:nvSpPr>
        <p:spPr>
          <a:xfrm>
            <a:off x="759984" y="702691"/>
            <a:ext cx="10852895" cy="60959"/>
          </a:xfrm>
          <a:prstGeom prst="rect">
            <a:avLst/>
          </a:prstGeom>
          <a:gradFill flip="none" rotWithShape="1">
            <a:gsLst>
              <a:gs pos="0">
                <a:srgbClr val="DBBA1C"/>
              </a:gs>
              <a:gs pos="100000">
                <a:srgbClr val="023999"/>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图片占位符 4">
            <a:extLst>
              <a:ext uri="{FF2B5EF4-FFF2-40B4-BE49-F238E27FC236}">
                <a16:creationId xmlns:a16="http://schemas.microsoft.com/office/drawing/2014/main" id="{C517C67F-CCBE-CEEB-47A6-937524F1932F}"/>
              </a:ext>
            </a:extLst>
          </p:cNvPr>
          <p:cNvSpPr>
            <a:spLocks noGrp="1"/>
          </p:cNvSpPr>
          <p:nvPr>
            <p:ph type="pic" sz="quarter" idx="13"/>
          </p:nvPr>
        </p:nvSpPr>
        <p:spPr>
          <a:xfrm>
            <a:off x="337294" y="824611"/>
            <a:ext cx="11275585" cy="5849202"/>
          </a:xfrm>
          <a:prstGeom prst="rect">
            <a:avLst/>
          </a:prstGeom>
        </p:spPr>
        <p:txBody>
          <a:bodyPr/>
          <a:lstStyle/>
          <a:p>
            <a:endParaRPr lang="zh-CN" altLang="en-US"/>
          </a:p>
        </p:txBody>
      </p:sp>
    </p:spTree>
    <p:extLst>
      <p:ext uri="{BB962C8B-B14F-4D97-AF65-F5344CB8AC3E}">
        <p14:creationId xmlns:p14="http://schemas.microsoft.com/office/powerpoint/2010/main" val="37185527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0384417"/>
      </p:ext>
    </p:extLst>
  </p:cSld>
  <p:clrMap bg1="lt1" tx1="dk1" bg2="lt2" tx2="dk2" accent1="accent1" accent2="accent2" accent3="accent3" accent4="accent4" accent5="accent5" accent6="accent6" hlink="hlink" folHlink="folHlink"/>
  <p:sldLayoutIdLst>
    <p:sldLayoutId id="2147483716" r:id="rId1"/>
    <p:sldLayoutId id="2147483718" r:id="rId2"/>
    <p:sldLayoutId id="2147483706" r:id="rId3"/>
    <p:sldLayoutId id="2147483693" r:id="rId4"/>
    <p:sldLayoutId id="2147483702" r:id="rId5"/>
    <p:sldLayoutId id="2147483705" r:id="rId6"/>
    <p:sldLayoutId id="2147483707" r:id="rId7"/>
    <p:sldLayoutId id="2147483714" r:id="rId8"/>
    <p:sldLayoutId id="2147483711" r:id="rId9"/>
    <p:sldLayoutId id="2147483717" r:id="rId10"/>
  </p:sldLayoutIdLst>
  <p:hf sldNum="0" hdr="0" ftr="0" dt="0"/>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2.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40.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6.xml"/></Relationships>
</file>

<file path=ppt/slides/_rels/slide144.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6.xml"/></Relationships>
</file>

<file path=ppt/slides/_rels/slide148.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6.xml"/></Relationships>
</file>

<file path=ppt/slides/_rels/slide149.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1.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3.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6.xml"/></Relationships>
</file>

<file path=ppt/slides/_rels/slide154.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6.xml"/></Relationships>
</file>

<file path=ppt/slides/_rels/slide155.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6.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6.xml"/></Relationships>
</file>

<file path=ppt/slides/_rels/slide158.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6.xml"/></Relationships>
</file>

<file path=ppt/slides/_rels/slide159.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5.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6.xml"/></Relationships>
</file>

<file path=ppt/slides/_rels/slide186.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6.xml"/></Relationships>
</file>

<file path=ppt/slides/_rels/slide187.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6.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9.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0.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6.xml"/></Relationships>
</file>

<file path=ppt/slides/_rels/slide191.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6.xml"/></Relationships>
</file>

<file path=ppt/slides/_rels/slide192.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6.xml"/></Relationships>
</file>

<file path=ppt/slides/_rels/slide193.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6.xml"/></Relationships>
</file>

<file path=ppt/slides/_rels/slide194.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6.xml"/></Relationships>
</file>

<file path=ppt/slides/_rels/slide195.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6.xml"/></Relationships>
</file>

<file path=ppt/slides/_rels/slide196.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6.xml"/></Relationships>
</file>

<file path=ppt/slides/_rels/slide197.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6.xml"/></Relationships>
</file>

<file path=ppt/slides/_rels/slide198.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6.xml"/></Relationships>
</file>

<file path=ppt/slides/_rels/slide199.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0.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6.xml"/></Relationships>
</file>

<file path=ppt/slides/_rels/slide201.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6.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3.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6.xml"/></Relationships>
</file>

<file path=ppt/slides/_rels/slide204.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6.xml"/></Relationships>
</file>

<file path=ppt/slides/_rels/slide205.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6.xml"/></Relationships>
</file>

<file path=ppt/slides/_rels/slide206.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6.xml"/></Relationships>
</file>

<file path=ppt/slides/_rels/slide207.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6.xml"/></Relationships>
</file>

<file path=ppt/slides/_rels/slide208.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6.xml"/></Relationships>
</file>

<file path=ppt/slides/_rels/slide209.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0.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6.xml"/></Relationships>
</file>

<file path=ppt/slides/_rels/slide211.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6.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3.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6.xml"/></Relationships>
</file>

<file path=ppt/slides/_rels/slide214.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6.xml"/></Relationships>
</file>

<file path=ppt/slides/_rels/slide215.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6.xml"/></Relationships>
</file>

<file path=ppt/slides/_rels/slide216.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6.xml"/></Relationships>
</file>

<file path=ppt/slides/_rels/slide217.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6.xml"/></Relationships>
</file>

<file path=ppt/slides/_rels/slide218.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6.xml"/></Relationships>
</file>

<file path=ppt/slides/_rels/slide219.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0.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6.xml"/></Relationships>
</file>

<file path=ppt/slides/_rels/slide221.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6.xml"/></Relationships>
</file>

<file path=ppt/slides/_rels/slide222.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6.xml"/></Relationships>
</file>

<file path=ppt/slides/_rels/slide223.xml.rels><?xml version="1.0" encoding="UTF-8" standalone="yes"?>
<Relationships xmlns="http://schemas.openxmlformats.org/package/2006/relationships"><Relationship Id="rId2" Type="http://schemas.openxmlformats.org/officeDocument/2006/relationships/image" Target="../media/image171.png"/><Relationship Id="rId1" Type="http://schemas.openxmlformats.org/officeDocument/2006/relationships/slideLayout" Target="../slideLayouts/slideLayout6.xml"/></Relationships>
</file>

<file path=ppt/slides/_rels/slide224.xml.rels><?xml version="1.0" encoding="UTF-8" standalone="yes"?>
<Relationships xmlns="http://schemas.openxmlformats.org/package/2006/relationships"><Relationship Id="rId2" Type="http://schemas.openxmlformats.org/officeDocument/2006/relationships/image" Target="../media/image172.png"/><Relationship Id="rId1" Type="http://schemas.openxmlformats.org/officeDocument/2006/relationships/slideLayout" Target="../slideLayouts/slideLayout6.xml"/></Relationships>
</file>

<file path=ppt/slides/_rels/slide225.xml.rels><?xml version="1.0" encoding="UTF-8" standalone="yes"?>
<Relationships xmlns="http://schemas.openxmlformats.org/package/2006/relationships"><Relationship Id="rId2" Type="http://schemas.openxmlformats.org/officeDocument/2006/relationships/image" Target="../media/image173.png"/><Relationship Id="rId1" Type="http://schemas.openxmlformats.org/officeDocument/2006/relationships/slideLayout" Target="../slideLayouts/slideLayout6.xml"/></Relationships>
</file>

<file path=ppt/slides/_rels/slide226.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6.xml"/></Relationships>
</file>

<file path=ppt/slides/_rels/slide227.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6.xml"/></Relationships>
</file>

<file path=ppt/slides/_rels/slide228.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6.xml"/></Relationships>
</file>

<file path=ppt/slides/_rels/slide229.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30.xml.rels><?xml version="1.0" encoding="UTF-8" standalone="yes"?>
<Relationships xmlns="http://schemas.openxmlformats.org/package/2006/relationships"><Relationship Id="rId2" Type="http://schemas.openxmlformats.org/officeDocument/2006/relationships/image" Target="../media/image178.png"/><Relationship Id="rId1" Type="http://schemas.openxmlformats.org/officeDocument/2006/relationships/slideLayout" Target="../slideLayouts/slideLayout6.xml"/></Relationships>
</file>

<file path=ppt/slides/_rels/slide231.xml.rels><?xml version="1.0" encoding="UTF-8" standalone="yes"?>
<Relationships xmlns="http://schemas.openxmlformats.org/package/2006/relationships"><Relationship Id="rId2" Type="http://schemas.openxmlformats.org/officeDocument/2006/relationships/image" Target="../media/image179.png"/><Relationship Id="rId1" Type="http://schemas.openxmlformats.org/officeDocument/2006/relationships/slideLayout" Target="../slideLayouts/slideLayout6.xml"/></Relationships>
</file>

<file path=ppt/slides/_rels/slide232.xml.rels><?xml version="1.0" encoding="UTF-8" standalone="yes"?>
<Relationships xmlns="http://schemas.openxmlformats.org/package/2006/relationships"><Relationship Id="rId2" Type="http://schemas.openxmlformats.org/officeDocument/2006/relationships/image" Target="../media/image180.png"/><Relationship Id="rId1" Type="http://schemas.openxmlformats.org/officeDocument/2006/relationships/slideLayout" Target="../slideLayouts/slideLayout6.xml"/></Relationships>
</file>

<file path=ppt/slides/_rels/slide233.xml.rels><?xml version="1.0" encoding="UTF-8" standalone="yes"?>
<Relationships xmlns="http://schemas.openxmlformats.org/package/2006/relationships"><Relationship Id="rId2" Type="http://schemas.openxmlformats.org/officeDocument/2006/relationships/image" Target="../media/image181.png"/><Relationship Id="rId1" Type="http://schemas.openxmlformats.org/officeDocument/2006/relationships/slideLayout" Target="../slideLayouts/slideLayout6.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5.xml.rels><?xml version="1.0" encoding="UTF-8" standalone="yes"?>
<Relationships xmlns="http://schemas.openxmlformats.org/package/2006/relationships"><Relationship Id="rId2" Type="http://schemas.openxmlformats.org/officeDocument/2006/relationships/image" Target="../media/image182.png"/><Relationship Id="rId1" Type="http://schemas.openxmlformats.org/officeDocument/2006/relationships/slideLayout" Target="../slideLayouts/slideLayout6.xml"/></Relationships>
</file>

<file path=ppt/slides/_rels/slide236.xml.rels><?xml version="1.0" encoding="UTF-8" standalone="yes"?>
<Relationships xmlns="http://schemas.openxmlformats.org/package/2006/relationships"><Relationship Id="rId2" Type="http://schemas.openxmlformats.org/officeDocument/2006/relationships/image" Target="../media/image183.png"/><Relationship Id="rId1" Type="http://schemas.openxmlformats.org/officeDocument/2006/relationships/slideLayout" Target="../slideLayouts/slideLayout6.xml"/></Relationships>
</file>

<file path=ppt/slides/_rels/slide237.xml.rels><?xml version="1.0" encoding="UTF-8" standalone="yes"?>
<Relationships xmlns="http://schemas.openxmlformats.org/package/2006/relationships"><Relationship Id="rId2" Type="http://schemas.openxmlformats.org/officeDocument/2006/relationships/image" Target="../media/image184.png"/><Relationship Id="rId1" Type="http://schemas.openxmlformats.org/officeDocument/2006/relationships/slideLayout" Target="../slideLayouts/slideLayout6.xml"/></Relationships>
</file>

<file path=ppt/slides/_rels/slide238.xml.rels><?xml version="1.0" encoding="UTF-8" standalone="yes"?>
<Relationships xmlns="http://schemas.openxmlformats.org/package/2006/relationships"><Relationship Id="rId2" Type="http://schemas.openxmlformats.org/officeDocument/2006/relationships/image" Target="../media/image185.png"/><Relationship Id="rId1" Type="http://schemas.openxmlformats.org/officeDocument/2006/relationships/slideLayout" Target="../slideLayouts/slideLayout6.xml"/></Relationships>
</file>

<file path=ppt/slides/_rels/slide239.xml.rels><?xml version="1.0" encoding="UTF-8" standalone="yes"?>
<Relationships xmlns="http://schemas.openxmlformats.org/package/2006/relationships"><Relationship Id="rId2" Type="http://schemas.openxmlformats.org/officeDocument/2006/relationships/image" Target="../media/image186.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1.xml.rels><?xml version="1.0" encoding="UTF-8" standalone="yes"?>
<Relationships xmlns="http://schemas.openxmlformats.org/package/2006/relationships"><Relationship Id="rId2" Type="http://schemas.openxmlformats.org/officeDocument/2006/relationships/image" Target="../media/image187.png"/><Relationship Id="rId1" Type="http://schemas.openxmlformats.org/officeDocument/2006/relationships/slideLayout" Target="../slideLayouts/slideLayout6.xml"/></Relationships>
</file>

<file path=ppt/slides/_rels/slide242.xml.rels><?xml version="1.0" encoding="UTF-8" standalone="yes"?>
<Relationships xmlns="http://schemas.openxmlformats.org/package/2006/relationships"><Relationship Id="rId2" Type="http://schemas.openxmlformats.org/officeDocument/2006/relationships/image" Target="../media/image188.png"/><Relationship Id="rId1" Type="http://schemas.openxmlformats.org/officeDocument/2006/relationships/slideLayout" Target="../slideLayouts/slideLayout6.xml"/></Relationships>
</file>

<file path=ppt/slides/_rels/slide243.xml.rels><?xml version="1.0" encoding="UTF-8" standalone="yes"?>
<Relationships xmlns="http://schemas.openxmlformats.org/package/2006/relationships"><Relationship Id="rId2" Type="http://schemas.openxmlformats.org/officeDocument/2006/relationships/image" Target="../media/image189.png"/><Relationship Id="rId1" Type="http://schemas.openxmlformats.org/officeDocument/2006/relationships/slideLayout" Target="../slideLayouts/slideLayout6.xml"/></Relationships>
</file>

<file path=ppt/slides/_rels/slide244.xml.rels><?xml version="1.0" encoding="UTF-8" standalone="yes"?>
<Relationships xmlns="http://schemas.openxmlformats.org/package/2006/relationships"><Relationship Id="rId2" Type="http://schemas.openxmlformats.org/officeDocument/2006/relationships/image" Target="../media/image190.png"/><Relationship Id="rId1" Type="http://schemas.openxmlformats.org/officeDocument/2006/relationships/slideLayout" Target="../slideLayouts/slideLayout6.xml"/></Relationships>
</file>

<file path=ppt/slides/_rels/slide245.xml.rels><?xml version="1.0" encoding="UTF-8" standalone="yes"?>
<Relationships xmlns="http://schemas.openxmlformats.org/package/2006/relationships"><Relationship Id="rId2" Type="http://schemas.openxmlformats.org/officeDocument/2006/relationships/image" Target="../media/image191.png"/><Relationship Id="rId1" Type="http://schemas.openxmlformats.org/officeDocument/2006/relationships/slideLayout" Target="../slideLayouts/slideLayout6.xml"/></Relationships>
</file>

<file path=ppt/slides/_rels/slide246.xml.rels><?xml version="1.0" encoding="UTF-8" standalone="yes"?>
<Relationships xmlns="http://schemas.openxmlformats.org/package/2006/relationships"><Relationship Id="rId2" Type="http://schemas.openxmlformats.org/officeDocument/2006/relationships/image" Target="../media/image192.png"/><Relationship Id="rId1" Type="http://schemas.openxmlformats.org/officeDocument/2006/relationships/slideLayout" Target="../slideLayouts/slideLayout6.xml"/></Relationships>
</file>

<file path=ppt/slides/_rels/slide247.xml.rels><?xml version="1.0" encoding="UTF-8" standalone="yes"?>
<Relationships xmlns="http://schemas.openxmlformats.org/package/2006/relationships"><Relationship Id="rId2" Type="http://schemas.openxmlformats.org/officeDocument/2006/relationships/image" Target="../media/image193.png"/><Relationship Id="rId1" Type="http://schemas.openxmlformats.org/officeDocument/2006/relationships/slideLayout" Target="../slideLayouts/slideLayout6.xml"/></Relationships>
</file>

<file path=ppt/slides/_rels/slide248.xml.rels><?xml version="1.0" encoding="UTF-8" standalone="yes"?>
<Relationships xmlns="http://schemas.openxmlformats.org/package/2006/relationships"><Relationship Id="rId2" Type="http://schemas.openxmlformats.org/officeDocument/2006/relationships/image" Target="../media/image194.png"/><Relationship Id="rId1" Type="http://schemas.openxmlformats.org/officeDocument/2006/relationships/slideLayout" Target="../slideLayouts/slideLayout6.xml"/></Relationships>
</file>

<file path=ppt/slides/_rels/slide249.xml.rels><?xml version="1.0" encoding="UTF-8" standalone="yes"?>
<Relationships xmlns="http://schemas.openxmlformats.org/package/2006/relationships"><Relationship Id="rId2" Type="http://schemas.openxmlformats.org/officeDocument/2006/relationships/image" Target="../media/image195.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50.xml.rels><?xml version="1.0" encoding="UTF-8" standalone="yes"?>
<Relationships xmlns="http://schemas.openxmlformats.org/package/2006/relationships"><Relationship Id="rId2" Type="http://schemas.openxmlformats.org/officeDocument/2006/relationships/image" Target="../media/image196.png"/><Relationship Id="rId1" Type="http://schemas.openxmlformats.org/officeDocument/2006/relationships/slideLayout" Target="../slideLayouts/slideLayout6.xml"/></Relationships>
</file>

<file path=ppt/slides/_rels/slide251.xml.rels><?xml version="1.0" encoding="UTF-8" standalone="yes"?>
<Relationships xmlns="http://schemas.openxmlformats.org/package/2006/relationships"><Relationship Id="rId2" Type="http://schemas.openxmlformats.org/officeDocument/2006/relationships/image" Target="../media/image197.png"/><Relationship Id="rId1" Type="http://schemas.openxmlformats.org/officeDocument/2006/relationships/slideLayout" Target="../slideLayouts/slideLayout6.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3.xml.rels><?xml version="1.0" encoding="UTF-8" standalone="yes"?>
<Relationships xmlns="http://schemas.openxmlformats.org/package/2006/relationships"><Relationship Id="rId2" Type="http://schemas.openxmlformats.org/officeDocument/2006/relationships/image" Target="../media/image198.png"/><Relationship Id="rId1" Type="http://schemas.openxmlformats.org/officeDocument/2006/relationships/slideLayout" Target="../slideLayouts/slideLayout6.xml"/></Relationships>
</file>

<file path=ppt/slides/_rels/slide254.xml.rels><?xml version="1.0" encoding="UTF-8" standalone="yes"?>
<Relationships xmlns="http://schemas.openxmlformats.org/package/2006/relationships"><Relationship Id="rId2" Type="http://schemas.openxmlformats.org/officeDocument/2006/relationships/image" Target="../media/image199.png"/><Relationship Id="rId1" Type="http://schemas.openxmlformats.org/officeDocument/2006/relationships/slideLayout" Target="../slideLayouts/slideLayout6.xml"/></Relationships>
</file>

<file path=ppt/slides/_rels/slide255.xml.rels><?xml version="1.0" encoding="UTF-8" standalone="yes"?>
<Relationships xmlns="http://schemas.openxmlformats.org/package/2006/relationships"><Relationship Id="rId2" Type="http://schemas.openxmlformats.org/officeDocument/2006/relationships/image" Target="../media/image200.png"/><Relationship Id="rId1" Type="http://schemas.openxmlformats.org/officeDocument/2006/relationships/slideLayout" Target="../slideLayouts/slideLayout6.xml"/></Relationships>
</file>

<file path=ppt/slides/_rels/slide256.xml.rels><?xml version="1.0" encoding="UTF-8" standalone="yes"?>
<Relationships xmlns="http://schemas.openxmlformats.org/package/2006/relationships"><Relationship Id="rId2" Type="http://schemas.openxmlformats.org/officeDocument/2006/relationships/image" Target="../media/image201.png"/><Relationship Id="rId1" Type="http://schemas.openxmlformats.org/officeDocument/2006/relationships/slideLayout" Target="../slideLayouts/slideLayout6.xml"/></Relationships>
</file>

<file path=ppt/slides/_rels/slide257.xml.rels><?xml version="1.0" encoding="UTF-8" standalone="yes"?>
<Relationships xmlns="http://schemas.openxmlformats.org/package/2006/relationships"><Relationship Id="rId2" Type="http://schemas.openxmlformats.org/officeDocument/2006/relationships/image" Target="../media/image202.png"/><Relationship Id="rId1" Type="http://schemas.openxmlformats.org/officeDocument/2006/relationships/slideLayout" Target="../slideLayouts/slideLayout6.xml"/></Relationships>
</file>

<file path=ppt/slides/_rels/slide258.xml.rels><?xml version="1.0" encoding="UTF-8" standalone="yes"?>
<Relationships xmlns="http://schemas.openxmlformats.org/package/2006/relationships"><Relationship Id="rId2" Type="http://schemas.openxmlformats.org/officeDocument/2006/relationships/image" Target="../media/image203.png"/><Relationship Id="rId1" Type="http://schemas.openxmlformats.org/officeDocument/2006/relationships/slideLayout" Target="../slideLayouts/slideLayout6.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1.xml.rels><?xml version="1.0" encoding="UTF-8" standalone="yes"?>
<Relationships xmlns="http://schemas.openxmlformats.org/package/2006/relationships"><Relationship Id="rId2" Type="http://schemas.openxmlformats.org/officeDocument/2006/relationships/image" Target="../media/image204.png"/><Relationship Id="rId1" Type="http://schemas.openxmlformats.org/officeDocument/2006/relationships/slideLayout" Target="../slideLayouts/slideLayout6.xml"/></Relationships>
</file>

<file path=ppt/slides/_rels/slide262.xml.rels><?xml version="1.0" encoding="UTF-8" standalone="yes"?>
<Relationships xmlns="http://schemas.openxmlformats.org/package/2006/relationships"><Relationship Id="rId2" Type="http://schemas.openxmlformats.org/officeDocument/2006/relationships/image" Target="../media/image205.png"/><Relationship Id="rId1" Type="http://schemas.openxmlformats.org/officeDocument/2006/relationships/slideLayout" Target="../slideLayouts/slideLayout6.xml"/></Relationships>
</file>

<file path=ppt/slides/_rels/slide263.xml.rels><?xml version="1.0" encoding="UTF-8" standalone="yes"?>
<Relationships xmlns="http://schemas.openxmlformats.org/package/2006/relationships"><Relationship Id="rId2" Type="http://schemas.openxmlformats.org/officeDocument/2006/relationships/image" Target="../media/image206.png"/><Relationship Id="rId1" Type="http://schemas.openxmlformats.org/officeDocument/2006/relationships/slideLayout" Target="../slideLayouts/slideLayout6.xml"/></Relationships>
</file>

<file path=ppt/slides/_rels/slide264.xml.rels><?xml version="1.0" encoding="UTF-8" standalone="yes"?>
<Relationships xmlns="http://schemas.openxmlformats.org/package/2006/relationships"><Relationship Id="rId2" Type="http://schemas.openxmlformats.org/officeDocument/2006/relationships/image" Target="../media/image207.png"/><Relationship Id="rId1" Type="http://schemas.openxmlformats.org/officeDocument/2006/relationships/slideLayout" Target="../slideLayouts/slideLayout6.xml"/></Relationships>
</file>

<file path=ppt/slides/_rels/slide265.xml.rels><?xml version="1.0" encoding="UTF-8" standalone="yes"?>
<Relationships xmlns="http://schemas.openxmlformats.org/package/2006/relationships"><Relationship Id="rId2" Type="http://schemas.openxmlformats.org/officeDocument/2006/relationships/image" Target="../media/image208.png"/><Relationship Id="rId1" Type="http://schemas.openxmlformats.org/officeDocument/2006/relationships/slideLayout" Target="../slideLayouts/slideLayout6.xml"/></Relationships>
</file>

<file path=ppt/slides/_rels/slide266.xml.rels><?xml version="1.0" encoding="UTF-8" standalone="yes"?>
<Relationships xmlns="http://schemas.openxmlformats.org/package/2006/relationships"><Relationship Id="rId2" Type="http://schemas.openxmlformats.org/officeDocument/2006/relationships/image" Target="../media/image209.png"/><Relationship Id="rId1" Type="http://schemas.openxmlformats.org/officeDocument/2006/relationships/slideLayout" Target="../slideLayouts/slideLayout6.xml"/></Relationships>
</file>

<file path=ppt/slides/_rels/slide267.xml.rels><?xml version="1.0" encoding="UTF-8" standalone="yes"?>
<Relationships xmlns="http://schemas.openxmlformats.org/package/2006/relationships"><Relationship Id="rId2" Type="http://schemas.openxmlformats.org/officeDocument/2006/relationships/image" Target="../media/image210.png"/><Relationship Id="rId1" Type="http://schemas.openxmlformats.org/officeDocument/2006/relationships/slideLayout" Target="../slideLayouts/slideLayout6.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9.xml.rels><?xml version="1.0" encoding="UTF-8" standalone="yes"?>
<Relationships xmlns="http://schemas.openxmlformats.org/package/2006/relationships"><Relationship Id="rId2" Type="http://schemas.openxmlformats.org/officeDocument/2006/relationships/image" Target="../media/image211.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70.xml.rels><?xml version="1.0" encoding="UTF-8" standalone="yes"?>
<Relationships xmlns="http://schemas.openxmlformats.org/package/2006/relationships"><Relationship Id="rId2" Type="http://schemas.openxmlformats.org/officeDocument/2006/relationships/image" Target="../media/image212.png"/><Relationship Id="rId1" Type="http://schemas.openxmlformats.org/officeDocument/2006/relationships/slideLayout" Target="../slideLayouts/slideLayout6.xml"/></Relationships>
</file>

<file path=ppt/slides/_rels/slide271.xml.rels><?xml version="1.0" encoding="UTF-8" standalone="yes"?>
<Relationships xmlns="http://schemas.openxmlformats.org/package/2006/relationships"><Relationship Id="rId2" Type="http://schemas.openxmlformats.org/officeDocument/2006/relationships/image" Target="../media/image213.png"/><Relationship Id="rId1" Type="http://schemas.openxmlformats.org/officeDocument/2006/relationships/slideLayout" Target="../slideLayouts/slideLayout6.xml"/></Relationships>
</file>

<file path=ppt/slides/_rels/slide272.xml.rels><?xml version="1.0" encoding="UTF-8" standalone="yes"?>
<Relationships xmlns="http://schemas.openxmlformats.org/package/2006/relationships"><Relationship Id="rId2" Type="http://schemas.openxmlformats.org/officeDocument/2006/relationships/image" Target="../media/image214.png"/><Relationship Id="rId1" Type="http://schemas.openxmlformats.org/officeDocument/2006/relationships/slideLayout" Target="../slideLayouts/slideLayout6.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4.xml.rels><?xml version="1.0" encoding="UTF-8" standalone="yes"?>
<Relationships xmlns="http://schemas.openxmlformats.org/package/2006/relationships"><Relationship Id="rId2" Type="http://schemas.openxmlformats.org/officeDocument/2006/relationships/image" Target="../media/image215.png"/><Relationship Id="rId1" Type="http://schemas.openxmlformats.org/officeDocument/2006/relationships/slideLayout" Target="../slideLayouts/slideLayout6.xml"/></Relationships>
</file>

<file path=ppt/slides/_rels/slide275.xml.rels><?xml version="1.0" encoding="UTF-8" standalone="yes"?>
<Relationships xmlns="http://schemas.openxmlformats.org/package/2006/relationships"><Relationship Id="rId2" Type="http://schemas.openxmlformats.org/officeDocument/2006/relationships/image" Target="../media/image216.png"/><Relationship Id="rId1" Type="http://schemas.openxmlformats.org/officeDocument/2006/relationships/slideLayout" Target="../slideLayouts/slideLayout6.xml"/></Relationships>
</file>

<file path=ppt/slides/_rels/slide276.xml.rels><?xml version="1.0" encoding="UTF-8" standalone="yes"?>
<Relationships xmlns="http://schemas.openxmlformats.org/package/2006/relationships"><Relationship Id="rId2" Type="http://schemas.openxmlformats.org/officeDocument/2006/relationships/image" Target="../media/image217.png"/><Relationship Id="rId1" Type="http://schemas.openxmlformats.org/officeDocument/2006/relationships/slideLayout" Target="../slideLayouts/slideLayout6.xml"/></Relationships>
</file>

<file path=ppt/slides/_rels/slide277.xml.rels><?xml version="1.0" encoding="UTF-8" standalone="yes"?>
<Relationships xmlns="http://schemas.openxmlformats.org/package/2006/relationships"><Relationship Id="rId2" Type="http://schemas.openxmlformats.org/officeDocument/2006/relationships/image" Target="../media/image218.png"/><Relationship Id="rId1" Type="http://schemas.openxmlformats.org/officeDocument/2006/relationships/slideLayout" Target="../slideLayouts/slideLayout6.xml"/></Relationships>
</file>

<file path=ppt/slides/_rels/slide278.xml.rels><?xml version="1.0" encoding="UTF-8" standalone="yes"?>
<Relationships xmlns="http://schemas.openxmlformats.org/package/2006/relationships"><Relationship Id="rId2" Type="http://schemas.openxmlformats.org/officeDocument/2006/relationships/image" Target="../media/image219.png"/><Relationship Id="rId1" Type="http://schemas.openxmlformats.org/officeDocument/2006/relationships/slideLayout" Target="../slideLayouts/slideLayout6.xml"/></Relationships>
</file>

<file path=ppt/slides/_rels/slide279.xml.rels><?xml version="1.0" encoding="UTF-8" standalone="yes"?>
<Relationships xmlns="http://schemas.openxmlformats.org/package/2006/relationships"><Relationship Id="rId2" Type="http://schemas.openxmlformats.org/officeDocument/2006/relationships/image" Target="../media/image220.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80.xml.rels><?xml version="1.0" encoding="UTF-8" standalone="yes"?>
<Relationships xmlns="http://schemas.openxmlformats.org/package/2006/relationships"><Relationship Id="rId2" Type="http://schemas.openxmlformats.org/officeDocument/2006/relationships/image" Target="../media/image221.png"/><Relationship Id="rId1" Type="http://schemas.openxmlformats.org/officeDocument/2006/relationships/slideLayout" Target="../slideLayouts/slideLayout6.xml"/></Relationships>
</file>

<file path=ppt/slides/_rels/slide281.xml.rels><?xml version="1.0" encoding="UTF-8" standalone="yes"?>
<Relationships xmlns="http://schemas.openxmlformats.org/package/2006/relationships"><Relationship Id="rId2" Type="http://schemas.openxmlformats.org/officeDocument/2006/relationships/image" Target="../media/image222.png"/><Relationship Id="rId1" Type="http://schemas.openxmlformats.org/officeDocument/2006/relationships/slideLayout" Target="../slideLayouts/slideLayout6.xml"/></Relationships>
</file>

<file path=ppt/slides/_rels/slide282.xml.rels><?xml version="1.0" encoding="UTF-8" standalone="yes"?>
<Relationships xmlns="http://schemas.openxmlformats.org/package/2006/relationships"><Relationship Id="rId2" Type="http://schemas.openxmlformats.org/officeDocument/2006/relationships/image" Target="../media/image223.png"/><Relationship Id="rId1" Type="http://schemas.openxmlformats.org/officeDocument/2006/relationships/slideLayout" Target="../slideLayouts/slideLayout6.xml"/></Relationships>
</file>

<file path=ppt/slides/_rels/slide283.xml.rels><?xml version="1.0" encoding="UTF-8" standalone="yes"?>
<Relationships xmlns="http://schemas.openxmlformats.org/package/2006/relationships"><Relationship Id="rId2" Type="http://schemas.openxmlformats.org/officeDocument/2006/relationships/image" Target="../media/image224.png"/><Relationship Id="rId1" Type="http://schemas.openxmlformats.org/officeDocument/2006/relationships/slideLayout" Target="../slideLayouts/slideLayout6.xml"/></Relationships>
</file>

<file path=ppt/slides/_rels/slide284.xml.rels><?xml version="1.0" encoding="UTF-8" standalone="yes"?>
<Relationships xmlns="http://schemas.openxmlformats.org/package/2006/relationships"><Relationship Id="rId2" Type="http://schemas.openxmlformats.org/officeDocument/2006/relationships/image" Target="../media/image225.png"/><Relationship Id="rId1" Type="http://schemas.openxmlformats.org/officeDocument/2006/relationships/slideLayout" Target="../slideLayouts/slideLayout6.xml"/></Relationships>
</file>

<file path=ppt/slides/_rels/slide285.xml.rels><?xml version="1.0" encoding="UTF-8" standalone="yes"?>
<Relationships xmlns="http://schemas.openxmlformats.org/package/2006/relationships"><Relationship Id="rId2" Type="http://schemas.openxmlformats.org/officeDocument/2006/relationships/image" Target="../media/image226.png"/><Relationship Id="rId1" Type="http://schemas.openxmlformats.org/officeDocument/2006/relationships/slideLayout" Target="../slideLayouts/slideLayout6.xml"/></Relationships>
</file>

<file path=ppt/slides/_rels/slide286.xml.rels><?xml version="1.0" encoding="UTF-8" standalone="yes"?>
<Relationships xmlns="http://schemas.openxmlformats.org/package/2006/relationships"><Relationship Id="rId2" Type="http://schemas.openxmlformats.org/officeDocument/2006/relationships/image" Target="../media/image227.png"/><Relationship Id="rId1" Type="http://schemas.openxmlformats.org/officeDocument/2006/relationships/slideLayout" Target="../slideLayouts/slideLayout6.xml"/></Relationships>
</file>

<file path=ppt/slides/_rels/slide287.xml.rels><?xml version="1.0" encoding="UTF-8" standalone="yes"?>
<Relationships xmlns="http://schemas.openxmlformats.org/package/2006/relationships"><Relationship Id="rId2" Type="http://schemas.openxmlformats.org/officeDocument/2006/relationships/image" Target="../media/image228.png"/><Relationship Id="rId1" Type="http://schemas.openxmlformats.org/officeDocument/2006/relationships/slideLayout" Target="../slideLayouts/slideLayout6.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1.xml.rels><?xml version="1.0" encoding="UTF-8" standalone="yes"?>
<Relationships xmlns="http://schemas.openxmlformats.org/package/2006/relationships"><Relationship Id="rId2" Type="http://schemas.openxmlformats.org/officeDocument/2006/relationships/image" Target="../media/image229.png"/><Relationship Id="rId1" Type="http://schemas.openxmlformats.org/officeDocument/2006/relationships/slideLayout" Target="../slideLayouts/slideLayout6.xml"/></Relationships>
</file>

<file path=ppt/slides/_rels/slide292.xml.rels><?xml version="1.0" encoding="UTF-8" standalone="yes"?>
<Relationships xmlns="http://schemas.openxmlformats.org/package/2006/relationships"><Relationship Id="rId2" Type="http://schemas.openxmlformats.org/officeDocument/2006/relationships/image" Target="../media/image230.png"/><Relationship Id="rId1" Type="http://schemas.openxmlformats.org/officeDocument/2006/relationships/slideLayout" Target="../slideLayouts/slideLayout6.xml"/></Relationships>
</file>

<file path=ppt/slides/_rels/slide293.xml.rels><?xml version="1.0" encoding="UTF-8" standalone="yes"?>
<Relationships xmlns="http://schemas.openxmlformats.org/package/2006/relationships"><Relationship Id="rId2" Type="http://schemas.openxmlformats.org/officeDocument/2006/relationships/image" Target="../media/image231.png"/><Relationship Id="rId1" Type="http://schemas.openxmlformats.org/officeDocument/2006/relationships/slideLayout" Target="../slideLayouts/slideLayout6.xml"/></Relationships>
</file>

<file path=ppt/slides/_rels/slide294.xml.rels><?xml version="1.0" encoding="UTF-8" standalone="yes"?>
<Relationships xmlns="http://schemas.openxmlformats.org/package/2006/relationships"><Relationship Id="rId2" Type="http://schemas.openxmlformats.org/officeDocument/2006/relationships/image" Target="../media/image232.png"/><Relationship Id="rId1" Type="http://schemas.openxmlformats.org/officeDocument/2006/relationships/slideLayout" Target="../slideLayouts/slideLayout6.xml"/></Relationships>
</file>

<file path=ppt/slides/_rels/slide295.xml.rels><?xml version="1.0" encoding="UTF-8" standalone="yes"?>
<Relationships xmlns="http://schemas.openxmlformats.org/package/2006/relationships"><Relationship Id="rId2" Type="http://schemas.openxmlformats.org/officeDocument/2006/relationships/image" Target="../media/image233.png"/><Relationship Id="rId1" Type="http://schemas.openxmlformats.org/officeDocument/2006/relationships/slideLayout" Target="../slideLayouts/slideLayout6.xml"/></Relationships>
</file>

<file path=ppt/slides/_rels/slide296.xml.rels><?xml version="1.0" encoding="UTF-8" standalone="yes"?>
<Relationships xmlns="http://schemas.openxmlformats.org/package/2006/relationships"><Relationship Id="rId2" Type="http://schemas.openxmlformats.org/officeDocument/2006/relationships/image" Target="../media/image234.png"/><Relationship Id="rId1" Type="http://schemas.openxmlformats.org/officeDocument/2006/relationships/slideLayout" Target="../slideLayouts/slideLayout6.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8.xml.rels><?xml version="1.0" encoding="UTF-8" standalone="yes"?>
<Relationships xmlns="http://schemas.openxmlformats.org/package/2006/relationships"><Relationship Id="rId2" Type="http://schemas.openxmlformats.org/officeDocument/2006/relationships/image" Target="../media/image235.png"/><Relationship Id="rId1" Type="http://schemas.openxmlformats.org/officeDocument/2006/relationships/slideLayout" Target="../slideLayouts/slideLayout6.xml"/></Relationships>
</file>

<file path=ppt/slides/_rels/slide299.xml.rels><?xml version="1.0" encoding="UTF-8" standalone="yes"?>
<Relationships xmlns="http://schemas.openxmlformats.org/package/2006/relationships"><Relationship Id="rId2" Type="http://schemas.openxmlformats.org/officeDocument/2006/relationships/image" Target="../media/image236.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300.xml.rels><?xml version="1.0" encoding="UTF-8" standalone="yes"?>
<Relationships xmlns="http://schemas.openxmlformats.org/package/2006/relationships"><Relationship Id="rId2" Type="http://schemas.openxmlformats.org/officeDocument/2006/relationships/image" Target="../media/image237.png"/><Relationship Id="rId1" Type="http://schemas.openxmlformats.org/officeDocument/2006/relationships/slideLayout" Target="../slideLayouts/slideLayout6.xml"/></Relationships>
</file>

<file path=ppt/slides/_rels/slide301.xml.rels><?xml version="1.0" encoding="UTF-8" standalone="yes"?>
<Relationships xmlns="http://schemas.openxmlformats.org/package/2006/relationships"><Relationship Id="rId2" Type="http://schemas.openxmlformats.org/officeDocument/2006/relationships/image" Target="../media/image238.png"/><Relationship Id="rId1" Type="http://schemas.openxmlformats.org/officeDocument/2006/relationships/slideLayout" Target="../slideLayouts/slideLayout6.xml"/></Relationships>
</file>

<file path=ppt/slides/_rels/slide302.xml.rels><?xml version="1.0" encoding="UTF-8" standalone="yes"?>
<Relationships xmlns="http://schemas.openxmlformats.org/package/2006/relationships"><Relationship Id="rId2" Type="http://schemas.openxmlformats.org/officeDocument/2006/relationships/image" Target="../media/image239.png"/><Relationship Id="rId1" Type="http://schemas.openxmlformats.org/officeDocument/2006/relationships/slideLayout" Target="../slideLayouts/slideLayout6.xml"/></Relationships>
</file>

<file path=ppt/slides/_rels/slide303.xml.rels><?xml version="1.0" encoding="UTF-8" standalone="yes"?>
<Relationships xmlns="http://schemas.openxmlformats.org/package/2006/relationships"><Relationship Id="rId2" Type="http://schemas.openxmlformats.org/officeDocument/2006/relationships/image" Target="../media/image240.png"/><Relationship Id="rId1" Type="http://schemas.openxmlformats.org/officeDocument/2006/relationships/slideLayout" Target="../slideLayouts/slideLayout6.xml"/></Relationships>
</file>

<file path=ppt/slides/_rels/slide304.xml.rels><?xml version="1.0" encoding="UTF-8" standalone="yes"?>
<Relationships xmlns="http://schemas.openxmlformats.org/package/2006/relationships"><Relationship Id="rId2" Type="http://schemas.openxmlformats.org/officeDocument/2006/relationships/image" Target="../media/image241.png"/><Relationship Id="rId1" Type="http://schemas.openxmlformats.org/officeDocument/2006/relationships/slideLayout" Target="../slideLayouts/slideLayout6.xml"/></Relationships>
</file>

<file path=ppt/slides/_rels/slide305.xml.rels><?xml version="1.0" encoding="UTF-8" standalone="yes"?>
<Relationships xmlns="http://schemas.openxmlformats.org/package/2006/relationships"><Relationship Id="rId2" Type="http://schemas.openxmlformats.org/officeDocument/2006/relationships/image" Target="../media/image242.png"/><Relationship Id="rId1" Type="http://schemas.openxmlformats.org/officeDocument/2006/relationships/slideLayout" Target="../slideLayouts/slideLayout6.xml"/></Relationships>
</file>

<file path=ppt/slides/_rels/slide306.xml.rels><?xml version="1.0" encoding="UTF-8" standalone="yes"?>
<Relationships xmlns="http://schemas.openxmlformats.org/package/2006/relationships"><Relationship Id="rId2" Type="http://schemas.openxmlformats.org/officeDocument/2006/relationships/image" Target="../media/image243.png"/><Relationship Id="rId1" Type="http://schemas.openxmlformats.org/officeDocument/2006/relationships/slideLayout" Target="../slideLayouts/slideLayout6.xml"/></Relationships>
</file>

<file path=ppt/slides/_rels/slide307.xml.rels><?xml version="1.0" encoding="UTF-8" standalone="yes"?>
<Relationships xmlns="http://schemas.openxmlformats.org/package/2006/relationships"><Relationship Id="rId2" Type="http://schemas.openxmlformats.org/officeDocument/2006/relationships/image" Target="../media/image244.png"/><Relationship Id="rId1" Type="http://schemas.openxmlformats.org/officeDocument/2006/relationships/slideLayout" Target="../slideLayouts/slideLayout6.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9.xml.rels><?xml version="1.0" encoding="UTF-8" standalone="yes"?>
<Relationships xmlns="http://schemas.openxmlformats.org/package/2006/relationships"><Relationship Id="rId2" Type="http://schemas.openxmlformats.org/officeDocument/2006/relationships/image" Target="../media/image245.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310.xml.rels><?xml version="1.0" encoding="UTF-8" standalone="yes"?>
<Relationships xmlns="http://schemas.openxmlformats.org/package/2006/relationships"><Relationship Id="rId2" Type="http://schemas.openxmlformats.org/officeDocument/2006/relationships/image" Target="../media/image246.png"/><Relationship Id="rId1" Type="http://schemas.openxmlformats.org/officeDocument/2006/relationships/slideLayout" Target="../slideLayouts/slideLayout6.xml"/></Relationships>
</file>

<file path=ppt/slides/_rels/slide311.xml.rels><?xml version="1.0" encoding="UTF-8" standalone="yes"?>
<Relationships xmlns="http://schemas.openxmlformats.org/package/2006/relationships"><Relationship Id="rId2" Type="http://schemas.openxmlformats.org/officeDocument/2006/relationships/image" Target="../media/image247.png"/><Relationship Id="rId1" Type="http://schemas.openxmlformats.org/officeDocument/2006/relationships/slideLayout" Target="../slideLayouts/slideLayout6.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3.xml.rels><?xml version="1.0" encoding="UTF-8" standalone="yes"?>
<Relationships xmlns="http://schemas.openxmlformats.org/package/2006/relationships"><Relationship Id="rId2" Type="http://schemas.openxmlformats.org/officeDocument/2006/relationships/image" Target="../media/image248.png"/><Relationship Id="rId1" Type="http://schemas.openxmlformats.org/officeDocument/2006/relationships/slideLayout" Target="../slideLayouts/slideLayout6.xml"/></Relationships>
</file>

<file path=ppt/slides/_rels/slide314.xml.rels><?xml version="1.0" encoding="UTF-8" standalone="yes"?>
<Relationships xmlns="http://schemas.openxmlformats.org/package/2006/relationships"><Relationship Id="rId2" Type="http://schemas.openxmlformats.org/officeDocument/2006/relationships/image" Target="../media/image249.png"/><Relationship Id="rId1" Type="http://schemas.openxmlformats.org/officeDocument/2006/relationships/slideLayout" Target="../slideLayouts/slideLayout6.xml"/></Relationships>
</file>

<file path=ppt/slides/_rels/slide315.xml.rels><?xml version="1.0" encoding="UTF-8" standalone="yes"?>
<Relationships xmlns="http://schemas.openxmlformats.org/package/2006/relationships"><Relationship Id="rId2" Type="http://schemas.openxmlformats.org/officeDocument/2006/relationships/image" Target="../media/image250.png"/><Relationship Id="rId1" Type="http://schemas.openxmlformats.org/officeDocument/2006/relationships/slideLayout" Target="../slideLayouts/slideLayout6.xml"/></Relationships>
</file>

<file path=ppt/slides/_rels/slide316.xml.rels><?xml version="1.0" encoding="UTF-8" standalone="yes"?>
<Relationships xmlns="http://schemas.openxmlformats.org/package/2006/relationships"><Relationship Id="rId2" Type="http://schemas.openxmlformats.org/officeDocument/2006/relationships/image" Target="../media/image251.png"/><Relationship Id="rId1" Type="http://schemas.openxmlformats.org/officeDocument/2006/relationships/slideLayout" Target="../slideLayouts/slideLayout6.xml"/></Relationships>
</file>

<file path=ppt/slides/_rels/slide317.xml.rels><?xml version="1.0" encoding="UTF-8" standalone="yes"?>
<Relationships xmlns="http://schemas.openxmlformats.org/package/2006/relationships"><Relationship Id="rId2" Type="http://schemas.openxmlformats.org/officeDocument/2006/relationships/image" Target="../media/image252.png"/><Relationship Id="rId1" Type="http://schemas.openxmlformats.org/officeDocument/2006/relationships/slideLayout" Target="../slideLayouts/slideLayout6.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320.xml.rels><?xml version="1.0" encoding="UTF-8" standalone="yes"?>
<Relationships xmlns="http://schemas.openxmlformats.org/package/2006/relationships"><Relationship Id="rId2" Type="http://schemas.openxmlformats.org/officeDocument/2006/relationships/image" Target="../media/image253.png"/><Relationship Id="rId1" Type="http://schemas.openxmlformats.org/officeDocument/2006/relationships/slideLayout" Target="../slideLayouts/slideLayout6.xml"/></Relationships>
</file>

<file path=ppt/slides/_rels/slide321.xml.rels><?xml version="1.0" encoding="UTF-8" standalone="yes"?>
<Relationships xmlns="http://schemas.openxmlformats.org/package/2006/relationships"><Relationship Id="rId2" Type="http://schemas.openxmlformats.org/officeDocument/2006/relationships/image" Target="../media/image254.png"/><Relationship Id="rId1" Type="http://schemas.openxmlformats.org/officeDocument/2006/relationships/slideLayout" Target="../slideLayouts/slideLayout6.xml"/></Relationships>
</file>

<file path=ppt/slides/_rels/slide322.xml.rels><?xml version="1.0" encoding="UTF-8" standalone="yes"?>
<Relationships xmlns="http://schemas.openxmlformats.org/package/2006/relationships"><Relationship Id="rId2" Type="http://schemas.openxmlformats.org/officeDocument/2006/relationships/image" Target="../media/image255.png"/><Relationship Id="rId1" Type="http://schemas.openxmlformats.org/officeDocument/2006/relationships/slideLayout" Target="../slideLayouts/slideLayout6.xml"/></Relationships>
</file>

<file path=ppt/slides/_rels/slide323.xml.rels><?xml version="1.0" encoding="UTF-8" standalone="yes"?>
<Relationships xmlns="http://schemas.openxmlformats.org/package/2006/relationships"><Relationship Id="rId2" Type="http://schemas.openxmlformats.org/officeDocument/2006/relationships/image" Target="../media/image256.png"/><Relationship Id="rId1" Type="http://schemas.openxmlformats.org/officeDocument/2006/relationships/slideLayout" Target="../slideLayouts/slideLayout6.xml"/></Relationships>
</file>

<file path=ppt/slides/_rels/slide324.xml.rels><?xml version="1.0" encoding="UTF-8" standalone="yes"?>
<Relationships xmlns="http://schemas.openxmlformats.org/package/2006/relationships"><Relationship Id="rId2" Type="http://schemas.openxmlformats.org/officeDocument/2006/relationships/image" Target="../media/image257.png"/><Relationship Id="rId1" Type="http://schemas.openxmlformats.org/officeDocument/2006/relationships/slideLayout" Target="../slideLayouts/slideLayout6.xml"/></Relationships>
</file>

<file path=ppt/slides/_rels/slide325.xml.rels><?xml version="1.0" encoding="UTF-8" standalone="yes"?>
<Relationships xmlns="http://schemas.openxmlformats.org/package/2006/relationships"><Relationship Id="rId2" Type="http://schemas.openxmlformats.org/officeDocument/2006/relationships/image" Target="../media/image258.png"/><Relationship Id="rId1" Type="http://schemas.openxmlformats.org/officeDocument/2006/relationships/slideLayout" Target="../slideLayouts/slideLayout6.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7.xml.rels><?xml version="1.0" encoding="UTF-8" standalone="yes"?>
<Relationships xmlns="http://schemas.openxmlformats.org/package/2006/relationships"><Relationship Id="rId2" Type="http://schemas.openxmlformats.org/officeDocument/2006/relationships/image" Target="../media/image259.png"/><Relationship Id="rId1" Type="http://schemas.openxmlformats.org/officeDocument/2006/relationships/slideLayout" Target="../slideLayouts/slideLayout6.xml"/></Relationships>
</file>

<file path=ppt/slides/_rels/slide328.xml.rels><?xml version="1.0" encoding="UTF-8" standalone="yes"?>
<Relationships xmlns="http://schemas.openxmlformats.org/package/2006/relationships"><Relationship Id="rId2" Type="http://schemas.openxmlformats.org/officeDocument/2006/relationships/image" Target="../media/image260.png"/><Relationship Id="rId1" Type="http://schemas.openxmlformats.org/officeDocument/2006/relationships/slideLayout" Target="../slideLayouts/slideLayout6.xml"/></Relationships>
</file>

<file path=ppt/slides/_rels/slide329.xml.rels><?xml version="1.0" encoding="UTF-8" standalone="yes"?>
<Relationships xmlns="http://schemas.openxmlformats.org/package/2006/relationships"><Relationship Id="rId2" Type="http://schemas.openxmlformats.org/officeDocument/2006/relationships/image" Target="../media/image261.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330.xml.rels><?xml version="1.0" encoding="UTF-8" standalone="yes"?>
<Relationships xmlns="http://schemas.openxmlformats.org/package/2006/relationships"><Relationship Id="rId2" Type="http://schemas.openxmlformats.org/officeDocument/2006/relationships/image" Target="../media/image262.png"/><Relationship Id="rId1" Type="http://schemas.openxmlformats.org/officeDocument/2006/relationships/slideLayout" Target="../slideLayouts/slideLayout6.xml"/></Relationships>
</file>

<file path=ppt/slides/_rels/slide331.xml.rels><?xml version="1.0" encoding="UTF-8" standalone="yes"?>
<Relationships xmlns="http://schemas.openxmlformats.org/package/2006/relationships"><Relationship Id="rId2" Type="http://schemas.openxmlformats.org/officeDocument/2006/relationships/image" Target="../media/image263.png"/><Relationship Id="rId1" Type="http://schemas.openxmlformats.org/officeDocument/2006/relationships/slideLayout" Target="../slideLayouts/slideLayout6.xml"/></Relationships>
</file>

<file path=ppt/slides/_rels/slide332.xml.rels><?xml version="1.0" encoding="UTF-8" standalone="yes"?>
<Relationships xmlns="http://schemas.openxmlformats.org/package/2006/relationships"><Relationship Id="rId2" Type="http://schemas.openxmlformats.org/officeDocument/2006/relationships/image" Target="../media/image264.png"/><Relationship Id="rId1" Type="http://schemas.openxmlformats.org/officeDocument/2006/relationships/slideLayout" Target="../slideLayouts/slideLayout6.xml"/></Relationships>
</file>

<file path=ppt/slides/_rels/slide333.xml.rels><?xml version="1.0" encoding="UTF-8" standalone="yes"?>
<Relationships xmlns="http://schemas.openxmlformats.org/package/2006/relationships"><Relationship Id="rId2" Type="http://schemas.openxmlformats.org/officeDocument/2006/relationships/image" Target="../media/image265.png"/><Relationship Id="rId1" Type="http://schemas.openxmlformats.org/officeDocument/2006/relationships/slideLayout" Target="../slideLayouts/slideLayout6.xml"/></Relationships>
</file>

<file path=ppt/slides/_rels/slide334.xml.rels><?xml version="1.0" encoding="UTF-8" standalone="yes"?>
<Relationships xmlns="http://schemas.openxmlformats.org/package/2006/relationships"><Relationship Id="rId2" Type="http://schemas.openxmlformats.org/officeDocument/2006/relationships/image" Target="../media/image266.png"/><Relationship Id="rId1" Type="http://schemas.openxmlformats.org/officeDocument/2006/relationships/slideLayout" Target="../slideLayouts/slideLayout6.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3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9.xml"/></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3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3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4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4.xml.rels><?xml version="1.0" encoding="UTF-8" standalone="yes"?>
<Relationships xmlns="http://schemas.openxmlformats.org/package/2006/relationships"><Relationship Id="rId2" Type="http://schemas.openxmlformats.org/officeDocument/2006/relationships/image" Target="../media/image267.png"/><Relationship Id="rId1" Type="http://schemas.openxmlformats.org/officeDocument/2006/relationships/slideLayout" Target="../slideLayouts/slideLayout6.xml"/></Relationships>
</file>

<file path=ppt/slides/_rels/slide4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4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8.xml.rels><?xml version="1.0" encoding="UTF-8" standalone="yes"?>
<Relationships xmlns="http://schemas.openxmlformats.org/package/2006/relationships"><Relationship Id="rId2" Type="http://schemas.openxmlformats.org/officeDocument/2006/relationships/image" Target="../media/image268.png"/><Relationship Id="rId1" Type="http://schemas.openxmlformats.org/officeDocument/2006/relationships/slideLayout" Target="../slideLayouts/slideLayout6.xml"/></Relationships>
</file>

<file path=ppt/slides/_rels/slide429.xml.rels><?xml version="1.0" encoding="UTF-8" standalone="yes"?>
<Relationships xmlns="http://schemas.openxmlformats.org/package/2006/relationships"><Relationship Id="rId2" Type="http://schemas.openxmlformats.org/officeDocument/2006/relationships/image" Target="../media/image269.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4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4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D306E8A-B005-CCAE-F842-1781AE2FE4FC}"/>
              </a:ext>
            </a:extLst>
          </p:cNvPr>
          <p:cNvSpPr>
            <a:spLocks noGrp="1"/>
          </p:cNvSpPr>
          <p:nvPr>
            <p:ph type="body" sz="quarter" idx="11"/>
          </p:nvPr>
        </p:nvSpPr>
        <p:spPr/>
        <p:txBody>
          <a:bodyPr/>
          <a:lstStyle/>
          <a:p>
            <a:r>
              <a:rPr lang="zh-CN" altLang="en-US" dirty="0"/>
              <a:t>信息技术与</a:t>
            </a:r>
          </a:p>
        </p:txBody>
      </p:sp>
      <p:sp>
        <p:nvSpPr>
          <p:cNvPr id="3" name="文本占位符 2">
            <a:extLst>
              <a:ext uri="{FF2B5EF4-FFF2-40B4-BE49-F238E27FC236}">
                <a16:creationId xmlns:a16="http://schemas.microsoft.com/office/drawing/2014/main" id="{9C476FC2-F101-E41D-5E0C-E9B414B98E0E}"/>
              </a:ext>
            </a:extLst>
          </p:cNvPr>
          <p:cNvSpPr>
            <a:spLocks noGrp="1"/>
          </p:cNvSpPr>
          <p:nvPr>
            <p:ph type="body" sz="quarter" idx="12"/>
          </p:nvPr>
        </p:nvSpPr>
        <p:spPr/>
        <p:txBody>
          <a:bodyPr/>
          <a:lstStyle/>
          <a:p>
            <a:r>
              <a:rPr lang="zh-CN" altLang="en-US" dirty="0"/>
              <a:t>人工智能</a:t>
            </a:r>
          </a:p>
        </p:txBody>
      </p:sp>
    </p:spTree>
    <p:extLst>
      <p:ext uri="{BB962C8B-B14F-4D97-AF65-F5344CB8AC3E}">
        <p14:creationId xmlns:p14="http://schemas.microsoft.com/office/powerpoint/2010/main" val="38820055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C802FB-4455-01F7-CC52-AC8B61CF9BBA}"/>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FC91CC7E-20EC-803F-7FA7-66ACFC37A3FC}"/>
              </a:ext>
            </a:extLst>
          </p:cNvPr>
          <p:cNvSpPr>
            <a:spLocks noGrp="1"/>
          </p:cNvSpPr>
          <p:nvPr>
            <p:ph type="body" sz="quarter" idx="11"/>
          </p:nvPr>
        </p:nvSpPr>
        <p:spPr/>
        <p:txBody>
          <a:bodyPr/>
          <a:lstStyle/>
          <a:p>
            <a:r>
              <a:rPr lang="en-US" altLang="zh-CN" dirty="0"/>
              <a:t>1.1.3 </a:t>
            </a:r>
            <a:r>
              <a:rPr lang="zh-CN" altLang="en-US" dirty="0"/>
              <a:t>录入文本</a:t>
            </a:r>
            <a:endParaRPr lang="en-US" altLang="zh-CN" dirty="0"/>
          </a:p>
          <a:p>
            <a:r>
              <a:rPr lang="en-US" altLang="zh-CN" dirty="0"/>
              <a:t>2. </a:t>
            </a:r>
            <a:r>
              <a:rPr lang="zh-CN" altLang="en-US" dirty="0"/>
              <a:t>特殊符号的输入</a:t>
            </a:r>
            <a:endParaRPr lang="en-US" altLang="zh-CN" dirty="0"/>
          </a:p>
          <a:p>
            <a:r>
              <a:rPr lang="zh-CN" altLang="en-US" dirty="0"/>
              <a:t>有时需要在文档中输入一些特殊的符号，如注册商标</a:t>
            </a:r>
            <a:r>
              <a:rPr lang="en-US" altLang="zh-CN" dirty="0"/>
              <a:t>®</a:t>
            </a:r>
            <a:r>
              <a:rPr lang="zh-CN" altLang="en-US" dirty="0"/>
              <a:t>、版权所有</a:t>
            </a:r>
            <a:r>
              <a:rPr lang="en-US" altLang="zh-CN" dirty="0"/>
              <a:t>©</a:t>
            </a:r>
            <a:r>
              <a:rPr lang="zh-CN" altLang="en-US" dirty="0"/>
              <a:t>、各种字母符号、箭头符号、货币符号等，可通过“符号”对话框进行操作。</a:t>
            </a:r>
            <a:endParaRPr lang="en-US" altLang="zh-CN" dirty="0"/>
          </a:p>
        </p:txBody>
      </p:sp>
      <p:sp>
        <p:nvSpPr>
          <p:cNvPr id="4" name="文本占位符 3">
            <a:extLst>
              <a:ext uri="{FF2B5EF4-FFF2-40B4-BE49-F238E27FC236}">
                <a16:creationId xmlns:a16="http://schemas.microsoft.com/office/drawing/2014/main" id="{EEDE36E8-8B0A-C1CA-12FC-1ABFD8D67F11}"/>
              </a:ext>
            </a:extLst>
          </p:cNvPr>
          <p:cNvSpPr>
            <a:spLocks noGrp="1"/>
          </p:cNvSpPr>
          <p:nvPr>
            <p:ph type="body" sz="quarter" idx="10"/>
          </p:nvPr>
        </p:nvSpPr>
        <p:spPr/>
        <p:txBody>
          <a:bodyPr/>
          <a:lstStyle/>
          <a:p>
            <a:r>
              <a:rPr lang="zh-CN" altLang="en-US" dirty="0"/>
              <a:t>文档的创建与编辑</a:t>
            </a:r>
          </a:p>
        </p:txBody>
      </p:sp>
    </p:spTree>
    <p:extLst>
      <p:ext uri="{BB962C8B-B14F-4D97-AF65-F5344CB8AC3E}">
        <p14:creationId xmlns:p14="http://schemas.microsoft.com/office/powerpoint/2010/main" val="72719049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7A1247E4-76EB-26E5-E071-F28314BA5FFA}"/>
              </a:ext>
            </a:extLst>
          </p:cNvPr>
          <p:cNvSpPr>
            <a:spLocks noGrp="1"/>
          </p:cNvSpPr>
          <p:nvPr>
            <p:ph type="body" sz="quarter" idx="10"/>
          </p:nvPr>
        </p:nvSpPr>
        <p:spPr/>
        <p:txBody>
          <a:bodyPr/>
          <a:lstStyle/>
          <a:p>
            <a:r>
              <a:rPr lang="zh-CN" altLang="en-US" dirty="0"/>
              <a:t>任务</a:t>
            </a:r>
            <a:r>
              <a:rPr lang="en-US" altLang="zh-CN" dirty="0"/>
              <a:t>1.8</a:t>
            </a:r>
            <a:endParaRPr lang="zh-CN" altLang="en-US" dirty="0"/>
          </a:p>
        </p:txBody>
      </p:sp>
      <p:sp>
        <p:nvSpPr>
          <p:cNvPr id="6" name="文本占位符 5">
            <a:extLst>
              <a:ext uri="{FF2B5EF4-FFF2-40B4-BE49-F238E27FC236}">
                <a16:creationId xmlns:a16="http://schemas.microsoft.com/office/drawing/2014/main" id="{D0C7AAB7-8BB8-5CE1-4C43-02B3FF2412F6}"/>
              </a:ext>
            </a:extLst>
          </p:cNvPr>
          <p:cNvSpPr>
            <a:spLocks noGrp="1"/>
          </p:cNvSpPr>
          <p:nvPr>
            <p:ph type="body" sz="quarter" idx="11"/>
          </p:nvPr>
        </p:nvSpPr>
        <p:spPr/>
        <p:txBody>
          <a:bodyPr/>
          <a:lstStyle/>
          <a:p>
            <a:r>
              <a:rPr lang="zh-CN" altLang="en-US" dirty="0"/>
              <a:t>打印与输出文档</a:t>
            </a:r>
          </a:p>
        </p:txBody>
      </p:sp>
    </p:spTree>
    <p:extLst>
      <p:ext uri="{BB962C8B-B14F-4D97-AF65-F5344CB8AC3E}">
        <p14:creationId xmlns:p14="http://schemas.microsoft.com/office/powerpoint/2010/main" val="318394022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E4CDA5-8EEB-F30D-CC7E-7D87F806804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7C86EB5-7E56-4148-13F9-BE4950631FEF}"/>
              </a:ext>
            </a:extLst>
          </p:cNvPr>
          <p:cNvSpPr>
            <a:spLocks noGrp="1"/>
          </p:cNvSpPr>
          <p:nvPr>
            <p:ph type="body" sz="quarter" idx="10"/>
          </p:nvPr>
        </p:nvSpPr>
        <p:spPr/>
        <p:txBody>
          <a:bodyPr/>
          <a:lstStyle/>
          <a:p>
            <a:r>
              <a:rPr lang="zh-CN" altLang="en-US" dirty="0"/>
              <a:t>打印与输出文档</a:t>
            </a:r>
          </a:p>
        </p:txBody>
      </p:sp>
      <p:sp>
        <p:nvSpPr>
          <p:cNvPr id="2" name="文本占位符 1">
            <a:extLst>
              <a:ext uri="{FF2B5EF4-FFF2-40B4-BE49-F238E27FC236}">
                <a16:creationId xmlns:a16="http://schemas.microsoft.com/office/drawing/2014/main" id="{073C3E72-EBFD-848E-9441-B12D8A3A349E}"/>
              </a:ext>
            </a:extLst>
          </p:cNvPr>
          <p:cNvSpPr>
            <a:spLocks noGrp="1"/>
          </p:cNvSpPr>
          <p:nvPr>
            <p:ph type="body" sz="quarter" idx="11"/>
          </p:nvPr>
        </p:nvSpPr>
        <p:spPr>
          <a:xfrm>
            <a:off x="337295" y="1715629"/>
            <a:ext cx="5337642" cy="4095160"/>
          </a:xfrm>
        </p:spPr>
        <p:txBody>
          <a:bodyPr/>
          <a:lstStyle/>
          <a:p>
            <a:r>
              <a:rPr lang="en-US" altLang="zh-CN" dirty="0"/>
              <a:t>1.8.1 </a:t>
            </a:r>
            <a:r>
              <a:rPr lang="zh-CN" altLang="en-US" dirty="0"/>
              <a:t>将文档输出为</a:t>
            </a:r>
            <a:r>
              <a:rPr lang="en-US" altLang="zh-CN" dirty="0"/>
              <a:t>PDF</a:t>
            </a:r>
            <a:r>
              <a:rPr lang="zh-CN" altLang="en-US" dirty="0"/>
              <a:t>格式</a:t>
            </a:r>
            <a:endParaRPr lang="en-US" altLang="zh-CN" dirty="0"/>
          </a:p>
          <a:p>
            <a:r>
              <a:rPr lang="zh-CN" altLang="en-US" dirty="0"/>
              <a:t>如果希望他人只能查看文档，而不能对文档进行修改，则可以将文档更改为</a:t>
            </a:r>
            <a:r>
              <a:rPr lang="en-US" altLang="zh-CN" dirty="0"/>
              <a:t>PDF</a:t>
            </a:r>
            <a:r>
              <a:rPr lang="zh-CN" altLang="en-US" dirty="0"/>
              <a:t>格式。在 “文件”菜单中选择“另存为”选项，打开“另存为”对话框，在该对话框中将“文件类型”设为“</a:t>
            </a:r>
            <a:r>
              <a:rPr lang="en-US" altLang="zh-CN" dirty="0"/>
              <a:t>PDF</a:t>
            </a:r>
            <a:r>
              <a:rPr lang="zh-CN" altLang="en-US" dirty="0"/>
              <a:t>文件格式（*</a:t>
            </a:r>
            <a:r>
              <a:rPr lang="en-US" altLang="zh-CN" dirty="0"/>
              <a:t>.pdf</a:t>
            </a:r>
            <a:r>
              <a:rPr lang="zh-CN" altLang="en-US" dirty="0"/>
              <a:t>）”选项，单击“保存”按钮即可，如图</a:t>
            </a:r>
            <a:r>
              <a:rPr lang="en-US" altLang="zh-CN" dirty="0"/>
              <a:t>1-136</a:t>
            </a:r>
            <a:r>
              <a:rPr lang="zh-CN" altLang="en-US" dirty="0"/>
              <a:t>所示。</a:t>
            </a:r>
          </a:p>
        </p:txBody>
      </p:sp>
      <p:pic>
        <p:nvPicPr>
          <p:cNvPr id="6" name="图片占位符 5">
            <a:extLst>
              <a:ext uri="{FF2B5EF4-FFF2-40B4-BE49-F238E27FC236}">
                <a16:creationId xmlns:a16="http://schemas.microsoft.com/office/drawing/2014/main" id="{48180B0A-C7FF-6ECD-F4E4-6100F810C541}"/>
              </a:ext>
            </a:extLst>
          </p:cNvPr>
          <p:cNvPicPr>
            <a:picLocks noGrp="1" noChangeAspect="1"/>
          </p:cNvPicPr>
          <p:nvPr>
            <p:ph type="pic" sz="quarter" idx="14"/>
          </p:nvPr>
        </p:nvPicPr>
        <p:blipFill rotWithShape="1">
          <a:blip r:embed="rId2"/>
          <a:srcRect t="-64213" b="-64213"/>
          <a:stretch>
            <a:fillRect/>
          </a:stretch>
        </p:blipFill>
        <p:spPr>
          <a:prstGeom prst="rect">
            <a:avLst/>
          </a:prstGeom>
        </p:spPr>
      </p:pic>
    </p:spTree>
    <p:extLst>
      <p:ext uri="{BB962C8B-B14F-4D97-AF65-F5344CB8AC3E}">
        <p14:creationId xmlns:p14="http://schemas.microsoft.com/office/powerpoint/2010/main" val="873207755"/>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7CAB7E-9C50-6726-1CD6-57AFF050E90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901F0CF-9BFF-4148-8210-1F860AED3249}"/>
              </a:ext>
            </a:extLst>
          </p:cNvPr>
          <p:cNvSpPr>
            <a:spLocks noGrp="1"/>
          </p:cNvSpPr>
          <p:nvPr>
            <p:ph type="body" sz="quarter" idx="10"/>
          </p:nvPr>
        </p:nvSpPr>
        <p:spPr/>
        <p:txBody>
          <a:bodyPr/>
          <a:lstStyle/>
          <a:p>
            <a:r>
              <a:rPr lang="zh-CN" altLang="en-US" dirty="0"/>
              <a:t>打印与输出文档</a:t>
            </a:r>
          </a:p>
        </p:txBody>
      </p:sp>
      <p:sp>
        <p:nvSpPr>
          <p:cNvPr id="2" name="文本占位符 1">
            <a:extLst>
              <a:ext uri="{FF2B5EF4-FFF2-40B4-BE49-F238E27FC236}">
                <a16:creationId xmlns:a16="http://schemas.microsoft.com/office/drawing/2014/main" id="{D124CB91-6A5B-9AC7-7C9E-61C08062D257}"/>
              </a:ext>
            </a:extLst>
          </p:cNvPr>
          <p:cNvSpPr>
            <a:spLocks noGrp="1"/>
          </p:cNvSpPr>
          <p:nvPr>
            <p:ph type="body" sz="quarter" idx="11"/>
          </p:nvPr>
        </p:nvSpPr>
        <p:spPr>
          <a:xfrm>
            <a:off x="337295" y="1969545"/>
            <a:ext cx="5337642" cy="3587329"/>
          </a:xfrm>
        </p:spPr>
        <p:txBody>
          <a:bodyPr/>
          <a:lstStyle/>
          <a:p>
            <a:r>
              <a:rPr lang="en-US" altLang="zh-CN" dirty="0"/>
              <a:t>1.8.2 </a:t>
            </a:r>
            <a:r>
              <a:rPr lang="zh-CN" altLang="en-US" dirty="0"/>
              <a:t>打印文档</a:t>
            </a:r>
            <a:endParaRPr lang="en-US" altLang="zh-CN" dirty="0"/>
          </a:p>
          <a:p>
            <a:r>
              <a:rPr lang="zh-CN" altLang="en-US" dirty="0"/>
              <a:t>在打印文档前通常需要进行打印预览操作，预览无误后，再进行打印。在“文件”菜单中选择“打印”选项，在列表中选择“打印预览”选项，在“打印预览”界面中即可查看打印效果，如图</a:t>
            </a:r>
            <a:r>
              <a:rPr lang="en-US" altLang="zh-CN" dirty="0"/>
              <a:t>1-138</a:t>
            </a:r>
            <a:r>
              <a:rPr lang="zh-CN" altLang="en-US" dirty="0"/>
              <a:t>所示。</a:t>
            </a:r>
          </a:p>
        </p:txBody>
      </p:sp>
      <p:pic>
        <p:nvPicPr>
          <p:cNvPr id="6" name="图片占位符 5">
            <a:extLst>
              <a:ext uri="{FF2B5EF4-FFF2-40B4-BE49-F238E27FC236}">
                <a16:creationId xmlns:a16="http://schemas.microsoft.com/office/drawing/2014/main" id="{05F92E7A-BCA4-2C7E-385D-EBD2E2627425}"/>
              </a:ext>
            </a:extLst>
          </p:cNvPr>
          <p:cNvPicPr>
            <a:picLocks noGrp="1" noChangeAspect="1"/>
          </p:cNvPicPr>
          <p:nvPr>
            <p:ph type="pic" sz="quarter" idx="14"/>
          </p:nvPr>
        </p:nvPicPr>
        <p:blipFill rotWithShape="1">
          <a:blip r:embed="rId2"/>
          <a:srcRect t="-58606" b="-58606"/>
          <a:stretch>
            <a:fillRect/>
          </a:stretch>
        </p:blipFill>
        <p:spPr>
          <a:prstGeom prst="rect">
            <a:avLst/>
          </a:prstGeom>
        </p:spPr>
      </p:pic>
    </p:spTree>
    <p:extLst>
      <p:ext uri="{BB962C8B-B14F-4D97-AF65-F5344CB8AC3E}">
        <p14:creationId xmlns:p14="http://schemas.microsoft.com/office/powerpoint/2010/main" val="286288014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F1EB5F-C82E-CE6E-9420-EE758AE17B9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A84C8E5-2A77-75A6-E260-7CE840FAF193}"/>
              </a:ext>
            </a:extLst>
          </p:cNvPr>
          <p:cNvSpPr>
            <a:spLocks noGrp="1"/>
          </p:cNvSpPr>
          <p:nvPr>
            <p:ph type="body" sz="quarter" idx="10"/>
          </p:nvPr>
        </p:nvSpPr>
        <p:spPr/>
        <p:txBody>
          <a:bodyPr/>
          <a:lstStyle/>
          <a:p>
            <a:r>
              <a:rPr lang="zh-CN" altLang="en-US" dirty="0"/>
              <a:t>打印与输出文档</a:t>
            </a:r>
          </a:p>
        </p:txBody>
      </p:sp>
      <p:sp>
        <p:nvSpPr>
          <p:cNvPr id="2" name="文本占位符 1">
            <a:extLst>
              <a:ext uri="{FF2B5EF4-FFF2-40B4-BE49-F238E27FC236}">
                <a16:creationId xmlns:a16="http://schemas.microsoft.com/office/drawing/2014/main" id="{4F9B28E8-B4B6-ADB5-23D3-8EAB0FFF87E0}"/>
              </a:ext>
            </a:extLst>
          </p:cNvPr>
          <p:cNvSpPr>
            <a:spLocks noGrp="1"/>
          </p:cNvSpPr>
          <p:nvPr>
            <p:ph type="body" sz="quarter" idx="11"/>
          </p:nvPr>
        </p:nvSpPr>
        <p:spPr>
          <a:xfrm>
            <a:off x="337295" y="2477376"/>
            <a:ext cx="5337642" cy="2571666"/>
          </a:xfrm>
        </p:spPr>
        <p:txBody>
          <a:bodyPr/>
          <a:lstStyle/>
          <a:p>
            <a:r>
              <a:rPr lang="en-US" altLang="zh-CN" dirty="0"/>
              <a:t>1.8.2 </a:t>
            </a:r>
            <a:r>
              <a:rPr lang="zh-CN" altLang="en-US" dirty="0"/>
              <a:t>打印文档</a:t>
            </a:r>
            <a:endParaRPr lang="en-US" altLang="zh-CN" dirty="0"/>
          </a:p>
          <a:p>
            <a:r>
              <a:rPr lang="zh-CN" altLang="en-US" dirty="0"/>
              <a:t>确认无误后，在预览界面中设置打印份数、打印机名称、打印方式等参数，然后单击  “直接打印”按钮，即可打印出该文档，如图</a:t>
            </a:r>
            <a:r>
              <a:rPr lang="en-US" altLang="zh-CN" dirty="0"/>
              <a:t>1-139</a:t>
            </a:r>
            <a:r>
              <a:rPr lang="zh-CN" altLang="en-US" dirty="0"/>
              <a:t>所示。</a:t>
            </a:r>
          </a:p>
        </p:txBody>
      </p:sp>
      <p:pic>
        <p:nvPicPr>
          <p:cNvPr id="6" name="图片占位符 5">
            <a:extLst>
              <a:ext uri="{FF2B5EF4-FFF2-40B4-BE49-F238E27FC236}">
                <a16:creationId xmlns:a16="http://schemas.microsoft.com/office/drawing/2014/main" id="{8A633864-136B-F3AD-7125-9A282892E501}"/>
              </a:ext>
            </a:extLst>
          </p:cNvPr>
          <p:cNvPicPr>
            <a:picLocks noGrp="1" noChangeAspect="1"/>
          </p:cNvPicPr>
          <p:nvPr>
            <p:ph type="pic" sz="quarter" idx="14"/>
          </p:nvPr>
        </p:nvPicPr>
        <p:blipFill rotWithShape="1">
          <a:blip r:embed="rId2"/>
          <a:srcRect t="-203139" b="-203139"/>
          <a:stretch>
            <a:fillRect/>
          </a:stretch>
        </p:blipFill>
        <p:spPr>
          <a:prstGeom prst="rect">
            <a:avLst/>
          </a:prstGeom>
        </p:spPr>
      </p:pic>
    </p:spTree>
    <p:extLst>
      <p:ext uri="{BB962C8B-B14F-4D97-AF65-F5344CB8AC3E}">
        <p14:creationId xmlns:p14="http://schemas.microsoft.com/office/powerpoint/2010/main" val="140909310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B45E82-548A-A5FB-7787-8A7341838A6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632E470-0665-3414-81EB-B2A3B8AB8F54}"/>
              </a:ext>
            </a:extLst>
          </p:cNvPr>
          <p:cNvSpPr>
            <a:spLocks noGrp="1"/>
          </p:cNvSpPr>
          <p:nvPr>
            <p:ph type="body" sz="quarter" idx="10"/>
          </p:nvPr>
        </p:nvSpPr>
        <p:spPr/>
        <p:txBody>
          <a:bodyPr/>
          <a:lstStyle/>
          <a:p>
            <a:r>
              <a:rPr lang="zh-CN" altLang="en-US" dirty="0"/>
              <a:t>打印与输出文档</a:t>
            </a:r>
          </a:p>
        </p:txBody>
      </p:sp>
      <p:sp>
        <p:nvSpPr>
          <p:cNvPr id="2" name="文本占位符 1">
            <a:extLst>
              <a:ext uri="{FF2B5EF4-FFF2-40B4-BE49-F238E27FC236}">
                <a16:creationId xmlns:a16="http://schemas.microsoft.com/office/drawing/2014/main" id="{D6661715-490E-C2C5-0FA6-8EEC1E8BE4B7}"/>
              </a:ext>
            </a:extLst>
          </p:cNvPr>
          <p:cNvSpPr>
            <a:spLocks noGrp="1"/>
          </p:cNvSpPr>
          <p:nvPr>
            <p:ph type="body" sz="quarter" idx="11"/>
          </p:nvPr>
        </p:nvSpPr>
        <p:spPr>
          <a:xfrm>
            <a:off x="337295" y="2477376"/>
            <a:ext cx="5337642" cy="2571666"/>
          </a:xfrm>
        </p:spPr>
        <p:txBody>
          <a:bodyPr/>
          <a:lstStyle/>
          <a:p>
            <a:r>
              <a:rPr lang="en-US" altLang="zh-CN" dirty="0"/>
              <a:t>1.8.2 </a:t>
            </a:r>
            <a:r>
              <a:rPr lang="zh-CN" altLang="en-US" dirty="0"/>
              <a:t>打印文档</a:t>
            </a:r>
            <a:endParaRPr lang="en-US" altLang="zh-CN" dirty="0"/>
          </a:p>
          <a:p>
            <a:r>
              <a:rPr lang="zh-CN" altLang="en-US" dirty="0"/>
              <a:t>此外，还可通过“打印”对话框设置打印参数，如设置打印范围、打印份数、打印方式等，设置后单击“确定”按钮，即可进行打印操作，如图</a:t>
            </a:r>
            <a:r>
              <a:rPr lang="en-US" altLang="zh-CN" dirty="0"/>
              <a:t>1-140</a:t>
            </a:r>
            <a:r>
              <a:rPr lang="zh-CN" altLang="en-US" dirty="0"/>
              <a:t>所示。</a:t>
            </a:r>
          </a:p>
        </p:txBody>
      </p:sp>
      <p:pic>
        <p:nvPicPr>
          <p:cNvPr id="8" name="图片占位符 7">
            <a:extLst>
              <a:ext uri="{FF2B5EF4-FFF2-40B4-BE49-F238E27FC236}">
                <a16:creationId xmlns:a16="http://schemas.microsoft.com/office/drawing/2014/main" id="{D143AC4E-B4DC-2C66-4AC4-6320D91D4C57}"/>
              </a:ext>
            </a:extLst>
          </p:cNvPr>
          <p:cNvPicPr>
            <a:picLocks noGrp="1" noChangeAspect="1"/>
          </p:cNvPicPr>
          <p:nvPr>
            <p:ph type="pic" sz="quarter" idx="14"/>
          </p:nvPr>
        </p:nvPicPr>
        <p:blipFill rotWithShape="1">
          <a:blip r:embed="rId2"/>
          <a:srcRect l="-6542" r="-6542"/>
          <a:stretch>
            <a:fillRect/>
          </a:stretch>
        </p:blipFill>
        <p:spPr>
          <a:prstGeom prst="rect">
            <a:avLst/>
          </a:prstGeom>
        </p:spPr>
      </p:pic>
    </p:spTree>
    <p:extLst>
      <p:ext uri="{BB962C8B-B14F-4D97-AF65-F5344CB8AC3E}">
        <p14:creationId xmlns:p14="http://schemas.microsoft.com/office/powerpoint/2010/main" val="139337514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66D8DFBB-3DF9-2EF5-314C-A6BD98486E4A}"/>
              </a:ext>
            </a:extLst>
          </p:cNvPr>
          <p:cNvSpPr>
            <a:spLocks noGrp="1"/>
          </p:cNvSpPr>
          <p:nvPr>
            <p:ph type="body" sz="quarter" idx="11"/>
          </p:nvPr>
        </p:nvSpPr>
        <p:spPr/>
        <p:txBody>
          <a:bodyPr/>
          <a:lstStyle/>
          <a:p>
            <a:r>
              <a:rPr lang="zh-CN" altLang="en-US" dirty="0"/>
              <a:t>模块</a:t>
            </a:r>
            <a:r>
              <a:rPr lang="en-US" altLang="zh-CN" dirty="0"/>
              <a:t>2</a:t>
            </a:r>
            <a:endParaRPr lang="zh-CN" altLang="en-US" dirty="0"/>
          </a:p>
        </p:txBody>
      </p:sp>
      <p:sp>
        <p:nvSpPr>
          <p:cNvPr id="6" name="文本占位符 5">
            <a:extLst>
              <a:ext uri="{FF2B5EF4-FFF2-40B4-BE49-F238E27FC236}">
                <a16:creationId xmlns:a16="http://schemas.microsoft.com/office/drawing/2014/main" id="{3F4DBFC7-9B90-3218-6E33-B2DC78B747A5}"/>
              </a:ext>
            </a:extLst>
          </p:cNvPr>
          <p:cNvSpPr>
            <a:spLocks noGrp="1"/>
          </p:cNvSpPr>
          <p:nvPr>
            <p:ph type="body" sz="quarter" idx="13"/>
          </p:nvPr>
        </p:nvSpPr>
        <p:spPr/>
        <p:txBody>
          <a:bodyPr/>
          <a:lstStyle/>
          <a:p>
            <a:r>
              <a:rPr lang="en-US" altLang="zh-CN" dirty="0"/>
              <a:t>WPS Oﬃce </a:t>
            </a:r>
            <a:r>
              <a:rPr lang="zh-CN" altLang="en-US" dirty="0"/>
              <a:t>表格处理</a:t>
            </a:r>
          </a:p>
        </p:txBody>
      </p:sp>
    </p:spTree>
    <p:extLst>
      <p:ext uri="{BB962C8B-B14F-4D97-AF65-F5344CB8AC3E}">
        <p14:creationId xmlns:p14="http://schemas.microsoft.com/office/powerpoint/2010/main" val="20955517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317F66-0195-07B5-3EA6-7460D46987B1}"/>
            </a:ext>
          </a:extLst>
        </p:cNvPr>
        <p:cNvGrpSpPr/>
        <p:nvPr/>
      </p:nvGrpSpPr>
      <p:grpSpPr>
        <a:xfrm>
          <a:off x="0" y="0"/>
          <a:ext cx="0" cy="0"/>
          <a:chOff x="0" y="0"/>
          <a:chExt cx="0" cy="0"/>
        </a:xfrm>
      </p:grpSpPr>
      <p:sp>
        <p:nvSpPr>
          <p:cNvPr id="3" name="文本占位符 2">
            <a:extLst>
              <a:ext uri="{FF2B5EF4-FFF2-40B4-BE49-F238E27FC236}">
                <a16:creationId xmlns:a16="http://schemas.microsoft.com/office/drawing/2014/main" id="{060DFAA4-3689-AD82-A340-E1E61C290C3D}"/>
              </a:ext>
            </a:extLst>
          </p:cNvPr>
          <p:cNvSpPr>
            <a:spLocks noGrp="1"/>
          </p:cNvSpPr>
          <p:nvPr>
            <p:ph type="body" sz="quarter" idx="10"/>
          </p:nvPr>
        </p:nvSpPr>
        <p:spPr/>
        <p:txBody>
          <a:bodyPr/>
          <a:lstStyle/>
          <a:p>
            <a:r>
              <a:rPr lang="zh-CN" altLang="en-US" dirty="0"/>
              <a:t>任务</a:t>
            </a:r>
            <a:r>
              <a:rPr lang="en-US" altLang="zh-CN" dirty="0"/>
              <a:t>2.1</a:t>
            </a:r>
            <a:endParaRPr lang="zh-CN" altLang="en-US" dirty="0"/>
          </a:p>
        </p:txBody>
      </p:sp>
      <p:sp>
        <p:nvSpPr>
          <p:cNvPr id="5" name="文本占位符 4">
            <a:extLst>
              <a:ext uri="{FF2B5EF4-FFF2-40B4-BE49-F238E27FC236}">
                <a16:creationId xmlns:a16="http://schemas.microsoft.com/office/drawing/2014/main" id="{573E01A6-6319-D34B-3EEE-736CBAEBA22C}"/>
              </a:ext>
            </a:extLst>
          </p:cNvPr>
          <p:cNvSpPr>
            <a:spLocks noGrp="1"/>
          </p:cNvSpPr>
          <p:nvPr>
            <p:ph type="body" sz="quarter" idx="11"/>
          </p:nvPr>
        </p:nvSpPr>
        <p:spPr/>
        <p:txBody>
          <a:bodyPr/>
          <a:lstStyle/>
          <a:p>
            <a:r>
              <a:rPr lang="zh-CN" altLang="en-US" dirty="0"/>
              <a:t>工作簿与工作表的基本操作</a:t>
            </a:r>
          </a:p>
        </p:txBody>
      </p:sp>
    </p:spTree>
    <p:extLst>
      <p:ext uri="{BB962C8B-B14F-4D97-AF65-F5344CB8AC3E}">
        <p14:creationId xmlns:p14="http://schemas.microsoft.com/office/powerpoint/2010/main" val="141320177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a16="http://schemas.microsoft.com/office/drawing/2014/main" id="{40F9E2B7-81A4-6C97-EF27-12BCAE0AC9BD}"/>
              </a:ext>
            </a:extLst>
          </p:cNvPr>
          <p:cNvPicPr>
            <a:picLocks noGrp="1" noChangeAspect="1"/>
          </p:cNvPicPr>
          <p:nvPr>
            <p:ph type="pic" sz="quarter" idx="14"/>
          </p:nvPr>
        </p:nvPicPr>
        <p:blipFill rotWithShape="1">
          <a:blip r:embed="rId2"/>
          <a:srcRect t="-28572" b="-28572"/>
          <a:stretch>
            <a:fillRect/>
          </a:stretch>
        </p:blipFill>
        <p:spPr>
          <a:prstGeom prst="rect">
            <a:avLst/>
          </a:prstGeom>
        </p:spPr>
      </p:pic>
      <p:sp>
        <p:nvSpPr>
          <p:cNvPr id="4" name="文本占位符 3">
            <a:extLst>
              <a:ext uri="{FF2B5EF4-FFF2-40B4-BE49-F238E27FC236}">
                <a16:creationId xmlns:a16="http://schemas.microsoft.com/office/drawing/2014/main" id="{BBD310C4-8848-FC87-C870-9821247CCE40}"/>
              </a:ext>
            </a:extLst>
          </p:cNvPr>
          <p:cNvSpPr>
            <a:spLocks noGrp="1"/>
          </p:cNvSpPr>
          <p:nvPr>
            <p:ph type="body" sz="quarter" idx="10"/>
          </p:nvPr>
        </p:nvSpPr>
        <p:spPr/>
        <p:txBody>
          <a:bodyPr/>
          <a:lstStyle/>
          <a:p>
            <a:r>
              <a:rPr lang="zh-CN" altLang="en-US" dirty="0"/>
              <a:t>工作簿与工作表的基本操作</a:t>
            </a:r>
          </a:p>
        </p:txBody>
      </p:sp>
      <p:sp>
        <p:nvSpPr>
          <p:cNvPr id="5" name="文本占位符 4">
            <a:extLst>
              <a:ext uri="{FF2B5EF4-FFF2-40B4-BE49-F238E27FC236}">
                <a16:creationId xmlns:a16="http://schemas.microsoft.com/office/drawing/2014/main" id="{BCFE7F9E-5F3D-5E66-771B-A0A5AEC8BC40}"/>
              </a:ext>
            </a:extLst>
          </p:cNvPr>
          <p:cNvSpPr>
            <a:spLocks noGrp="1"/>
          </p:cNvSpPr>
          <p:nvPr>
            <p:ph type="body" sz="quarter" idx="11"/>
          </p:nvPr>
        </p:nvSpPr>
        <p:spPr>
          <a:xfrm>
            <a:off x="337295" y="2477375"/>
            <a:ext cx="5337642" cy="2571666"/>
          </a:xfrm>
        </p:spPr>
        <p:txBody>
          <a:bodyPr/>
          <a:lstStyle/>
          <a:p>
            <a:r>
              <a:rPr lang="en-US" altLang="zh-CN" dirty="0"/>
              <a:t>2.1.1 </a:t>
            </a:r>
            <a:r>
              <a:rPr lang="zh-CN" altLang="en-US" dirty="0"/>
              <a:t>区分工作簿和工作表</a:t>
            </a:r>
            <a:endParaRPr lang="en-US" altLang="zh-CN" dirty="0"/>
          </a:p>
          <a:p>
            <a:r>
              <a:rPr lang="zh-CN" altLang="en-US" dirty="0"/>
              <a:t>工作簿是用来储存并处理工作数据的文件，它是一个或多个工作表的集合。常见的工作簿扩展名为</a:t>
            </a:r>
            <a:r>
              <a:rPr lang="en-US" altLang="zh-CN" dirty="0"/>
              <a:t>.</a:t>
            </a:r>
            <a:r>
              <a:rPr lang="en-US" altLang="zh-CN" dirty="0" err="1"/>
              <a:t>xls</a:t>
            </a:r>
            <a:r>
              <a:rPr lang="zh-CN" altLang="en-US" dirty="0"/>
              <a:t>或</a:t>
            </a:r>
            <a:r>
              <a:rPr lang="en-US" altLang="zh-CN" dirty="0"/>
              <a:t>.xlsx</a:t>
            </a:r>
            <a:r>
              <a:rPr lang="zh-CN" altLang="en-US" dirty="0"/>
              <a:t>，如图</a:t>
            </a:r>
            <a:r>
              <a:rPr lang="en-US" altLang="zh-CN" dirty="0"/>
              <a:t>2-1</a:t>
            </a:r>
            <a:r>
              <a:rPr lang="zh-CN" altLang="en-US" dirty="0"/>
              <a:t>所示。</a:t>
            </a:r>
          </a:p>
        </p:txBody>
      </p:sp>
    </p:spTree>
    <p:extLst>
      <p:ext uri="{BB962C8B-B14F-4D97-AF65-F5344CB8AC3E}">
        <p14:creationId xmlns:p14="http://schemas.microsoft.com/office/powerpoint/2010/main" val="237454597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B90A1D-8D73-8D8B-CE83-7D716E5530D5}"/>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E6ADE803-4CDE-4A0E-F757-45B90CDCA798}"/>
              </a:ext>
            </a:extLst>
          </p:cNvPr>
          <p:cNvPicPr>
            <a:picLocks noGrp="1" noChangeAspect="1"/>
          </p:cNvPicPr>
          <p:nvPr>
            <p:ph type="pic" sz="quarter" idx="14"/>
          </p:nvPr>
        </p:nvPicPr>
        <p:blipFill rotWithShape="1">
          <a:blip r:embed="rId2"/>
          <a:srcRect t="-33189" b="-33189"/>
          <a:stretch>
            <a:fillRect/>
          </a:stretch>
        </p:blipFill>
        <p:spPr>
          <a:prstGeom prst="rect">
            <a:avLst/>
          </a:prstGeom>
        </p:spPr>
      </p:pic>
      <p:sp>
        <p:nvSpPr>
          <p:cNvPr id="4" name="文本占位符 3">
            <a:extLst>
              <a:ext uri="{FF2B5EF4-FFF2-40B4-BE49-F238E27FC236}">
                <a16:creationId xmlns:a16="http://schemas.microsoft.com/office/drawing/2014/main" id="{9B1FAB0F-EC88-963B-556E-6E2FA3841CED}"/>
              </a:ext>
            </a:extLst>
          </p:cNvPr>
          <p:cNvSpPr>
            <a:spLocks noGrp="1"/>
          </p:cNvSpPr>
          <p:nvPr>
            <p:ph type="body" sz="quarter" idx="10"/>
          </p:nvPr>
        </p:nvSpPr>
        <p:spPr/>
        <p:txBody>
          <a:bodyPr/>
          <a:lstStyle/>
          <a:p>
            <a:r>
              <a:rPr lang="zh-CN" altLang="en-US" dirty="0"/>
              <a:t>工作簿与工作表的基本操作</a:t>
            </a:r>
          </a:p>
        </p:txBody>
      </p:sp>
      <p:sp>
        <p:nvSpPr>
          <p:cNvPr id="5" name="文本占位符 4">
            <a:extLst>
              <a:ext uri="{FF2B5EF4-FFF2-40B4-BE49-F238E27FC236}">
                <a16:creationId xmlns:a16="http://schemas.microsoft.com/office/drawing/2014/main" id="{333E4053-2C67-E3EE-4EC7-3C35DEED0AAB}"/>
              </a:ext>
            </a:extLst>
          </p:cNvPr>
          <p:cNvSpPr>
            <a:spLocks noGrp="1"/>
          </p:cNvSpPr>
          <p:nvPr>
            <p:ph type="body" sz="quarter" idx="11"/>
          </p:nvPr>
        </p:nvSpPr>
        <p:spPr>
          <a:xfrm>
            <a:off x="337295" y="1969544"/>
            <a:ext cx="5337642" cy="3587329"/>
          </a:xfrm>
        </p:spPr>
        <p:txBody>
          <a:bodyPr/>
          <a:lstStyle/>
          <a:p>
            <a:r>
              <a:rPr lang="en-US" altLang="zh-CN" dirty="0"/>
              <a:t>2.1.1 </a:t>
            </a:r>
            <a:r>
              <a:rPr lang="zh-CN" altLang="en-US" dirty="0"/>
              <a:t>区分工作簿和工作表</a:t>
            </a:r>
            <a:endParaRPr lang="en-US" altLang="zh-CN" dirty="0"/>
          </a:p>
          <a:p>
            <a:r>
              <a:rPr lang="zh-CN" altLang="en-US" dirty="0"/>
              <a:t>工作簿如同活页夹，而工作表就是其中一张一张的活页纸。一个工作簿会包含很多张工作表。默认情况下，工作表会以</a:t>
            </a:r>
            <a:r>
              <a:rPr lang="en-US" altLang="zh-CN" dirty="0"/>
              <a:t>Sheet1</a:t>
            </a:r>
            <a:r>
              <a:rPr lang="zh-CN" altLang="en-US" dirty="0"/>
              <a:t>、</a:t>
            </a:r>
            <a:r>
              <a:rPr lang="en-US" altLang="zh-CN" dirty="0"/>
              <a:t>Sheet2</a:t>
            </a:r>
            <a:r>
              <a:rPr lang="zh-CN" altLang="en-US" dirty="0"/>
              <a:t>、</a:t>
            </a:r>
            <a:r>
              <a:rPr lang="en-US" altLang="zh-CN" dirty="0"/>
              <a:t>Sheet3……</a:t>
            </a:r>
            <a:r>
              <a:rPr lang="zh-CN" altLang="en-US" dirty="0"/>
              <a:t>命名，并显示在工作表标签中。单击某工作表标签，可选中当前的工作表，如图</a:t>
            </a:r>
            <a:r>
              <a:rPr lang="en-US" altLang="zh-CN" dirty="0"/>
              <a:t>2-2</a:t>
            </a:r>
            <a:r>
              <a:rPr lang="zh-CN" altLang="en-US" dirty="0"/>
              <a:t>所示。</a:t>
            </a:r>
          </a:p>
        </p:txBody>
      </p:sp>
    </p:spTree>
    <p:extLst>
      <p:ext uri="{BB962C8B-B14F-4D97-AF65-F5344CB8AC3E}">
        <p14:creationId xmlns:p14="http://schemas.microsoft.com/office/powerpoint/2010/main" val="117937559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17AA10-8D01-41F9-8B97-5F51A8D0968B}"/>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86DFC5EB-F464-2A7E-A863-1516A7457162}"/>
              </a:ext>
            </a:extLst>
          </p:cNvPr>
          <p:cNvPicPr>
            <a:picLocks noGrp="1" noChangeAspect="1"/>
          </p:cNvPicPr>
          <p:nvPr>
            <p:ph type="pic" sz="quarter" idx="14"/>
          </p:nvPr>
        </p:nvPicPr>
        <p:blipFill rotWithShape="1">
          <a:blip r:embed="rId2"/>
          <a:srcRect t="-58375" b="-58375"/>
          <a:stretch>
            <a:fillRect/>
          </a:stretch>
        </p:blipFill>
        <p:spPr>
          <a:prstGeom prst="rect">
            <a:avLst/>
          </a:prstGeom>
        </p:spPr>
      </p:pic>
      <p:sp>
        <p:nvSpPr>
          <p:cNvPr id="4" name="文本占位符 3">
            <a:extLst>
              <a:ext uri="{FF2B5EF4-FFF2-40B4-BE49-F238E27FC236}">
                <a16:creationId xmlns:a16="http://schemas.microsoft.com/office/drawing/2014/main" id="{C5E3DEA8-AC79-D164-4F54-5972F599CEF6}"/>
              </a:ext>
            </a:extLst>
          </p:cNvPr>
          <p:cNvSpPr>
            <a:spLocks noGrp="1"/>
          </p:cNvSpPr>
          <p:nvPr>
            <p:ph type="body" sz="quarter" idx="10"/>
          </p:nvPr>
        </p:nvSpPr>
        <p:spPr/>
        <p:txBody>
          <a:bodyPr/>
          <a:lstStyle/>
          <a:p>
            <a:r>
              <a:rPr lang="zh-CN" altLang="en-US" dirty="0"/>
              <a:t>工作簿与工作表的基本操作</a:t>
            </a:r>
          </a:p>
        </p:txBody>
      </p:sp>
      <p:sp>
        <p:nvSpPr>
          <p:cNvPr id="5" name="文本占位符 4">
            <a:extLst>
              <a:ext uri="{FF2B5EF4-FFF2-40B4-BE49-F238E27FC236}">
                <a16:creationId xmlns:a16="http://schemas.microsoft.com/office/drawing/2014/main" id="{0F21626D-DADF-87F5-EDBD-C12F5AD626CD}"/>
              </a:ext>
            </a:extLst>
          </p:cNvPr>
          <p:cNvSpPr>
            <a:spLocks noGrp="1"/>
          </p:cNvSpPr>
          <p:nvPr>
            <p:ph type="body" sz="quarter" idx="11"/>
          </p:nvPr>
        </p:nvSpPr>
        <p:spPr>
          <a:xfrm>
            <a:off x="337295" y="1207796"/>
            <a:ext cx="5337642" cy="5110823"/>
          </a:xfrm>
        </p:spPr>
        <p:txBody>
          <a:bodyPr/>
          <a:lstStyle/>
          <a:p>
            <a:r>
              <a:rPr lang="en-US" altLang="zh-CN" dirty="0"/>
              <a:t>2.1.2 </a:t>
            </a:r>
            <a:r>
              <a:rPr lang="zh-CN" altLang="en-US" dirty="0"/>
              <a:t>创建与保存工作簿</a:t>
            </a:r>
            <a:endParaRPr lang="en-US" altLang="zh-CN" dirty="0"/>
          </a:p>
          <a:p>
            <a:r>
              <a:rPr lang="zh-CN" altLang="en-US" dirty="0"/>
              <a:t>启动</a:t>
            </a:r>
            <a:r>
              <a:rPr lang="en-US" altLang="zh-CN" dirty="0"/>
              <a:t>WPS Office</a:t>
            </a:r>
            <a:r>
              <a:rPr lang="zh-CN" altLang="en-US" dirty="0"/>
              <a:t>软件，进入“新建”界面，选择“表格”选项卡，随即进入</a:t>
            </a:r>
            <a:r>
              <a:rPr lang="en-US" altLang="zh-CN" dirty="0"/>
              <a:t>WPS</a:t>
            </a:r>
            <a:r>
              <a:rPr lang="zh-CN" altLang="en-US" dirty="0"/>
              <a:t>表格创建界面。单击“新建空白文档”按钮即可创建一个空白的工作簿，如 图</a:t>
            </a:r>
            <a:r>
              <a:rPr lang="en-US" altLang="zh-CN" dirty="0"/>
              <a:t>2-3</a:t>
            </a:r>
            <a:r>
              <a:rPr lang="zh-CN" altLang="en-US" dirty="0"/>
              <a:t>所示。此外，也可以利用系统自带的表格模板来创建。在“新建”界面中选择所需的模板，单击“免费使用”按钮，系统会自行下载并打开该模板，如图</a:t>
            </a:r>
            <a:r>
              <a:rPr lang="en-US" altLang="zh-CN" dirty="0"/>
              <a:t>2-4</a:t>
            </a:r>
            <a:r>
              <a:rPr lang="zh-CN" altLang="en-US" dirty="0"/>
              <a:t>所示，后续只需在该模板的基础上创建内容即可。</a:t>
            </a:r>
          </a:p>
        </p:txBody>
      </p:sp>
    </p:spTree>
    <p:extLst>
      <p:ext uri="{BB962C8B-B14F-4D97-AF65-F5344CB8AC3E}">
        <p14:creationId xmlns:p14="http://schemas.microsoft.com/office/powerpoint/2010/main" val="33519602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E563A2-B863-A6F0-FB88-B4023AA78267}"/>
            </a:ext>
          </a:extLst>
        </p:cNvPr>
        <p:cNvGrpSpPr/>
        <p:nvPr/>
      </p:nvGrpSpPr>
      <p:grpSpPr>
        <a:xfrm>
          <a:off x="0" y="0"/>
          <a:ext cx="0" cy="0"/>
          <a:chOff x="0" y="0"/>
          <a:chExt cx="0" cy="0"/>
        </a:xfrm>
      </p:grpSpPr>
      <p:pic>
        <p:nvPicPr>
          <p:cNvPr id="5" name="图片占位符 4">
            <a:extLst>
              <a:ext uri="{FF2B5EF4-FFF2-40B4-BE49-F238E27FC236}">
                <a16:creationId xmlns:a16="http://schemas.microsoft.com/office/drawing/2014/main" id="{1E09F678-AEFE-F793-C126-824D6ADF3BA6}"/>
              </a:ext>
            </a:extLst>
          </p:cNvPr>
          <p:cNvPicPr>
            <a:picLocks noGrp="1" noChangeAspect="1"/>
          </p:cNvPicPr>
          <p:nvPr>
            <p:ph type="pic" sz="quarter" idx="14"/>
          </p:nvPr>
        </p:nvPicPr>
        <p:blipFill rotWithShape="1">
          <a:blip r:embed="rId2"/>
          <a:srcRect t="-71051" b="-71051"/>
          <a:stretch>
            <a:fillRect/>
          </a:stretch>
        </p:blipFill>
        <p:spPr>
          <a:prstGeom prst="rect">
            <a:avLst/>
          </a:prstGeom>
        </p:spPr>
      </p:pic>
      <p:sp>
        <p:nvSpPr>
          <p:cNvPr id="4" name="文本占位符 3">
            <a:extLst>
              <a:ext uri="{FF2B5EF4-FFF2-40B4-BE49-F238E27FC236}">
                <a16:creationId xmlns:a16="http://schemas.microsoft.com/office/drawing/2014/main" id="{CD0A3A2A-2130-C0B0-3BEE-05BE76FE0438}"/>
              </a:ext>
            </a:extLst>
          </p:cNvPr>
          <p:cNvSpPr>
            <a:spLocks noGrp="1"/>
          </p:cNvSpPr>
          <p:nvPr>
            <p:ph type="body" sz="quarter" idx="10"/>
          </p:nvPr>
        </p:nvSpPr>
        <p:spPr/>
        <p:txBody>
          <a:bodyPr/>
          <a:lstStyle/>
          <a:p>
            <a:r>
              <a:rPr lang="zh-CN" altLang="en-US" dirty="0"/>
              <a:t>文档的创建与编辑</a:t>
            </a:r>
          </a:p>
        </p:txBody>
      </p:sp>
      <p:sp>
        <p:nvSpPr>
          <p:cNvPr id="6" name="文本占位符 5">
            <a:extLst>
              <a:ext uri="{FF2B5EF4-FFF2-40B4-BE49-F238E27FC236}">
                <a16:creationId xmlns:a16="http://schemas.microsoft.com/office/drawing/2014/main" id="{A6D70383-66AF-EE85-CF96-21958D28B203}"/>
              </a:ext>
            </a:extLst>
          </p:cNvPr>
          <p:cNvSpPr>
            <a:spLocks noGrp="1"/>
          </p:cNvSpPr>
          <p:nvPr>
            <p:ph type="body" sz="quarter" idx="11"/>
          </p:nvPr>
        </p:nvSpPr>
        <p:spPr>
          <a:xfrm>
            <a:off x="337295" y="1207797"/>
            <a:ext cx="5337642" cy="5110823"/>
          </a:xfrm>
        </p:spPr>
        <p:txBody>
          <a:bodyPr/>
          <a:lstStyle/>
          <a:p>
            <a:r>
              <a:rPr lang="en-US" altLang="zh-CN" dirty="0"/>
              <a:t>1.1.3 </a:t>
            </a:r>
            <a:r>
              <a:rPr lang="zh-CN" altLang="en-US" dirty="0"/>
              <a:t>录入文本</a:t>
            </a:r>
            <a:endParaRPr lang="en-US" altLang="zh-CN" dirty="0"/>
          </a:p>
          <a:p>
            <a:r>
              <a:rPr lang="en-US" altLang="zh-CN" dirty="0"/>
              <a:t>2. </a:t>
            </a:r>
            <a:r>
              <a:rPr lang="zh-CN" altLang="en-US" dirty="0"/>
              <a:t>特殊符号的输入</a:t>
            </a:r>
            <a:endParaRPr lang="en-US" altLang="zh-CN" dirty="0"/>
          </a:p>
          <a:p>
            <a:r>
              <a:rPr lang="zh-CN" altLang="en-US" dirty="0"/>
              <a:t>将光标定位至插入点，在“插入”选项卡中单击“符号”选项，在其列表中选择“其他符号”选项，如图</a:t>
            </a:r>
            <a:r>
              <a:rPr lang="en-US" altLang="zh-CN" dirty="0"/>
              <a:t>1-9</a:t>
            </a:r>
            <a:r>
              <a:rPr lang="zh-CN" altLang="en-US" dirty="0"/>
              <a:t>所示。在打开的“符号”对话框中选择所需符号即可。例如，要插入注册符号，可切换到“特殊字符”选项卡，在其列表中选择“已注册”选项，单击“插入”按钮，即可将其插入文档中，如图</a:t>
            </a:r>
            <a:r>
              <a:rPr lang="en-US" altLang="zh-CN" dirty="0"/>
              <a:t>1-10</a:t>
            </a:r>
            <a:r>
              <a:rPr lang="zh-CN" altLang="en-US" dirty="0"/>
              <a:t>所示。</a:t>
            </a:r>
            <a:endParaRPr lang="en-US" altLang="zh-CN" dirty="0"/>
          </a:p>
        </p:txBody>
      </p:sp>
    </p:spTree>
    <p:extLst>
      <p:ext uri="{BB962C8B-B14F-4D97-AF65-F5344CB8AC3E}">
        <p14:creationId xmlns:p14="http://schemas.microsoft.com/office/powerpoint/2010/main" val="218801462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25ECF1-780F-C589-D361-7838ABF91A4D}"/>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A5BB26A2-73F7-B778-57AA-73B427B6942E}"/>
              </a:ext>
            </a:extLst>
          </p:cNvPr>
          <p:cNvPicPr>
            <a:picLocks noGrp="1" noChangeAspect="1"/>
          </p:cNvPicPr>
          <p:nvPr>
            <p:ph type="pic" sz="quarter" idx="14"/>
          </p:nvPr>
        </p:nvPicPr>
        <p:blipFill rotWithShape="1">
          <a:blip r:embed="rId2"/>
          <a:srcRect t="-81213" b="-81213"/>
          <a:stretch>
            <a:fillRect/>
          </a:stretch>
        </p:blipFill>
        <p:spPr>
          <a:prstGeom prst="rect">
            <a:avLst/>
          </a:prstGeom>
        </p:spPr>
      </p:pic>
      <p:sp>
        <p:nvSpPr>
          <p:cNvPr id="4" name="文本占位符 3">
            <a:extLst>
              <a:ext uri="{FF2B5EF4-FFF2-40B4-BE49-F238E27FC236}">
                <a16:creationId xmlns:a16="http://schemas.microsoft.com/office/drawing/2014/main" id="{12F443F6-9E90-1168-C7BF-A35F03D2D945}"/>
              </a:ext>
            </a:extLst>
          </p:cNvPr>
          <p:cNvSpPr>
            <a:spLocks noGrp="1"/>
          </p:cNvSpPr>
          <p:nvPr>
            <p:ph type="body" sz="quarter" idx="10"/>
          </p:nvPr>
        </p:nvSpPr>
        <p:spPr/>
        <p:txBody>
          <a:bodyPr/>
          <a:lstStyle/>
          <a:p>
            <a:r>
              <a:rPr lang="zh-CN" altLang="en-US" dirty="0"/>
              <a:t>工作簿与工作表的基本操作</a:t>
            </a:r>
          </a:p>
        </p:txBody>
      </p:sp>
      <p:sp>
        <p:nvSpPr>
          <p:cNvPr id="5" name="文本占位符 4">
            <a:extLst>
              <a:ext uri="{FF2B5EF4-FFF2-40B4-BE49-F238E27FC236}">
                <a16:creationId xmlns:a16="http://schemas.microsoft.com/office/drawing/2014/main" id="{ED9D3ABC-5CD4-0646-8211-E26B99787BE2}"/>
              </a:ext>
            </a:extLst>
          </p:cNvPr>
          <p:cNvSpPr>
            <a:spLocks noGrp="1"/>
          </p:cNvSpPr>
          <p:nvPr>
            <p:ph type="body" sz="quarter" idx="11"/>
          </p:nvPr>
        </p:nvSpPr>
        <p:spPr>
          <a:xfrm>
            <a:off x="337295" y="1969544"/>
            <a:ext cx="5337642" cy="3587329"/>
          </a:xfrm>
        </p:spPr>
        <p:txBody>
          <a:bodyPr/>
          <a:lstStyle/>
          <a:p>
            <a:r>
              <a:rPr lang="en-US" altLang="zh-CN" dirty="0"/>
              <a:t>2.1.2 </a:t>
            </a:r>
            <a:r>
              <a:rPr lang="zh-CN" altLang="en-US" dirty="0"/>
              <a:t>创建与保存工作簿</a:t>
            </a:r>
            <a:endParaRPr lang="en-US" altLang="zh-CN" dirty="0"/>
          </a:p>
          <a:p>
            <a:r>
              <a:rPr lang="zh-CN" altLang="en-US" dirty="0"/>
              <a:t>工作簿创建完成后，可将其保存到指定位置，以便以后查阅。单击“文件”按钮，在列表中选择“另存为”选项，在打开的“另存文件”对话框中设置保存路径及文件名，单击“保存”按钮，即可将其保存，如图</a:t>
            </a:r>
            <a:r>
              <a:rPr lang="en-US" altLang="zh-CN" dirty="0"/>
              <a:t>2-5</a:t>
            </a:r>
            <a:r>
              <a:rPr lang="zh-CN" altLang="en-US" dirty="0"/>
              <a:t>所示。</a:t>
            </a:r>
          </a:p>
        </p:txBody>
      </p:sp>
    </p:spTree>
    <p:extLst>
      <p:ext uri="{BB962C8B-B14F-4D97-AF65-F5344CB8AC3E}">
        <p14:creationId xmlns:p14="http://schemas.microsoft.com/office/powerpoint/2010/main" val="213223804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3C9B65-DAC5-0859-06A6-24E9F2229C52}"/>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BEDC5F09-3C32-9441-C4E9-05A8BAB24FE8}"/>
              </a:ext>
            </a:extLst>
          </p:cNvPr>
          <p:cNvPicPr>
            <a:picLocks noGrp="1" noChangeAspect="1"/>
          </p:cNvPicPr>
          <p:nvPr>
            <p:ph type="pic" sz="quarter" idx="14"/>
          </p:nvPr>
        </p:nvPicPr>
        <p:blipFill rotWithShape="1">
          <a:blip r:embed="rId2"/>
          <a:srcRect t="-135254" b="-135254"/>
          <a:stretch>
            <a:fillRect/>
          </a:stretch>
        </p:blipFill>
        <p:spPr>
          <a:prstGeom prst="rect">
            <a:avLst/>
          </a:prstGeom>
        </p:spPr>
      </p:pic>
      <p:sp>
        <p:nvSpPr>
          <p:cNvPr id="4" name="文本占位符 3">
            <a:extLst>
              <a:ext uri="{FF2B5EF4-FFF2-40B4-BE49-F238E27FC236}">
                <a16:creationId xmlns:a16="http://schemas.microsoft.com/office/drawing/2014/main" id="{3A6FAB83-82B3-77E5-BA9E-4ECD74F518F2}"/>
              </a:ext>
            </a:extLst>
          </p:cNvPr>
          <p:cNvSpPr>
            <a:spLocks noGrp="1"/>
          </p:cNvSpPr>
          <p:nvPr>
            <p:ph type="body" sz="quarter" idx="10"/>
          </p:nvPr>
        </p:nvSpPr>
        <p:spPr/>
        <p:txBody>
          <a:bodyPr/>
          <a:lstStyle/>
          <a:p>
            <a:r>
              <a:rPr lang="zh-CN" altLang="en-US" dirty="0"/>
              <a:t>工作簿与工作表的基本操作</a:t>
            </a:r>
          </a:p>
        </p:txBody>
      </p:sp>
      <p:sp>
        <p:nvSpPr>
          <p:cNvPr id="5" name="文本占位符 4">
            <a:extLst>
              <a:ext uri="{FF2B5EF4-FFF2-40B4-BE49-F238E27FC236}">
                <a16:creationId xmlns:a16="http://schemas.microsoft.com/office/drawing/2014/main" id="{B912AB67-E268-C80C-13C3-07496EDFC07A}"/>
              </a:ext>
            </a:extLst>
          </p:cNvPr>
          <p:cNvSpPr>
            <a:spLocks noGrp="1"/>
          </p:cNvSpPr>
          <p:nvPr>
            <p:ph type="body" sz="quarter" idx="11"/>
          </p:nvPr>
        </p:nvSpPr>
        <p:spPr>
          <a:xfrm>
            <a:off x="337295" y="2731291"/>
            <a:ext cx="5337642" cy="2063835"/>
          </a:xfrm>
        </p:spPr>
        <p:txBody>
          <a:bodyPr/>
          <a:lstStyle/>
          <a:p>
            <a:r>
              <a:rPr lang="en-US" altLang="zh-CN" dirty="0"/>
              <a:t>2.1.3 </a:t>
            </a:r>
            <a:r>
              <a:rPr lang="zh-CN" altLang="en-US" dirty="0"/>
              <a:t>新建与删除工作表</a:t>
            </a:r>
            <a:endParaRPr lang="en-US" altLang="zh-CN" dirty="0"/>
          </a:p>
          <a:p>
            <a:r>
              <a:rPr lang="en-US" altLang="zh-CN" dirty="0"/>
              <a:t>1. </a:t>
            </a:r>
            <a:r>
              <a:rPr lang="zh-CN" altLang="en-US" dirty="0"/>
              <a:t>新建工作表</a:t>
            </a:r>
            <a:endParaRPr lang="en-US" altLang="zh-CN" dirty="0"/>
          </a:p>
          <a:p>
            <a:r>
              <a:rPr lang="zh-CN" altLang="en-US" dirty="0"/>
              <a:t>单击工作表标签右侧的“</a:t>
            </a:r>
            <a:r>
              <a:rPr lang="en-US" altLang="zh-CN" dirty="0"/>
              <a:t>+”</a:t>
            </a:r>
            <a:r>
              <a:rPr lang="zh-CN" altLang="en-US" dirty="0"/>
              <a:t>按钮，可插入一个新的工作表，如图</a:t>
            </a:r>
            <a:r>
              <a:rPr lang="en-US" altLang="zh-CN" dirty="0"/>
              <a:t>2-6</a:t>
            </a:r>
            <a:r>
              <a:rPr lang="zh-CN" altLang="en-US" dirty="0"/>
              <a:t>所示。</a:t>
            </a:r>
          </a:p>
        </p:txBody>
      </p:sp>
    </p:spTree>
    <p:extLst>
      <p:ext uri="{BB962C8B-B14F-4D97-AF65-F5344CB8AC3E}">
        <p14:creationId xmlns:p14="http://schemas.microsoft.com/office/powerpoint/2010/main" val="1805724594"/>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54AB1E-79A9-1AE8-4FCA-A4325239D257}"/>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F8A25635-33F9-C950-9F17-66D92A0EC89C}"/>
              </a:ext>
            </a:extLst>
          </p:cNvPr>
          <p:cNvPicPr>
            <a:picLocks noGrp="1" noChangeAspect="1"/>
          </p:cNvPicPr>
          <p:nvPr>
            <p:ph type="pic" sz="quarter" idx="14"/>
          </p:nvPr>
        </p:nvPicPr>
        <p:blipFill rotWithShape="1">
          <a:blip r:embed="rId2"/>
          <a:srcRect t="-45220" b="-45220"/>
          <a:stretch>
            <a:fillRect/>
          </a:stretch>
        </p:blipFill>
        <p:spPr>
          <a:prstGeom prst="rect">
            <a:avLst/>
          </a:prstGeom>
        </p:spPr>
      </p:pic>
      <p:sp>
        <p:nvSpPr>
          <p:cNvPr id="4" name="文本占位符 3">
            <a:extLst>
              <a:ext uri="{FF2B5EF4-FFF2-40B4-BE49-F238E27FC236}">
                <a16:creationId xmlns:a16="http://schemas.microsoft.com/office/drawing/2014/main" id="{340E38F8-F430-7811-3585-D26211A9F069}"/>
              </a:ext>
            </a:extLst>
          </p:cNvPr>
          <p:cNvSpPr>
            <a:spLocks noGrp="1"/>
          </p:cNvSpPr>
          <p:nvPr>
            <p:ph type="body" sz="quarter" idx="10"/>
          </p:nvPr>
        </p:nvSpPr>
        <p:spPr/>
        <p:txBody>
          <a:bodyPr/>
          <a:lstStyle/>
          <a:p>
            <a:r>
              <a:rPr lang="zh-CN" altLang="en-US" dirty="0"/>
              <a:t>工作簿与工作表的基本操作</a:t>
            </a:r>
          </a:p>
        </p:txBody>
      </p:sp>
      <p:sp>
        <p:nvSpPr>
          <p:cNvPr id="5" name="文本占位符 4">
            <a:extLst>
              <a:ext uri="{FF2B5EF4-FFF2-40B4-BE49-F238E27FC236}">
                <a16:creationId xmlns:a16="http://schemas.microsoft.com/office/drawing/2014/main" id="{75CEBCC6-0E11-E7EB-BAED-9C4753968C2E}"/>
              </a:ext>
            </a:extLst>
          </p:cNvPr>
          <p:cNvSpPr>
            <a:spLocks noGrp="1"/>
          </p:cNvSpPr>
          <p:nvPr>
            <p:ph type="body" sz="quarter" idx="11"/>
          </p:nvPr>
        </p:nvSpPr>
        <p:spPr>
          <a:xfrm>
            <a:off x="337295" y="1715629"/>
            <a:ext cx="5337642" cy="4095160"/>
          </a:xfrm>
        </p:spPr>
        <p:txBody>
          <a:bodyPr/>
          <a:lstStyle/>
          <a:p>
            <a:r>
              <a:rPr lang="en-US" altLang="zh-CN" dirty="0"/>
              <a:t>2.1.3 </a:t>
            </a:r>
            <a:r>
              <a:rPr lang="zh-CN" altLang="en-US" dirty="0"/>
              <a:t>新建与删除工作表</a:t>
            </a:r>
            <a:endParaRPr lang="en-US" altLang="zh-CN" dirty="0"/>
          </a:p>
          <a:p>
            <a:r>
              <a:rPr lang="en-US" altLang="zh-CN" dirty="0"/>
              <a:t>1. </a:t>
            </a:r>
            <a:r>
              <a:rPr lang="zh-CN" altLang="en-US" dirty="0"/>
              <a:t>新建工作表</a:t>
            </a:r>
            <a:endParaRPr lang="en-US" altLang="zh-CN" dirty="0"/>
          </a:p>
          <a:p>
            <a:r>
              <a:rPr lang="zh-CN" altLang="en-US" dirty="0"/>
              <a:t>此外，右键单击工作表标签，在快捷菜单中选择“插入工作表”选项，在打开的对话框中输入要新建工作表的数目，并选择插入的位置，单击“确定”按钮，即可批量插入多个空白工作表，如图</a:t>
            </a:r>
            <a:r>
              <a:rPr lang="en-US" altLang="zh-CN" dirty="0"/>
              <a:t>2-7</a:t>
            </a:r>
            <a:r>
              <a:rPr lang="zh-CN" altLang="en-US" dirty="0"/>
              <a:t>所示。</a:t>
            </a:r>
          </a:p>
        </p:txBody>
      </p:sp>
    </p:spTree>
    <p:extLst>
      <p:ext uri="{BB962C8B-B14F-4D97-AF65-F5344CB8AC3E}">
        <p14:creationId xmlns:p14="http://schemas.microsoft.com/office/powerpoint/2010/main" val="395370319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267705-514A-FF34-572B-FDADC519C451}"/>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831DC2C4-42A2-8FC9-6AD6-0202F260109D}"/>
              </a:ext>
            </a:extLst>
          </p:cNvPr>
          <p:cNvPicPr>
            <a:picLocks noGrp="1" noChangeAspect="1"/>
          </p:cNvPicPr>
          <p:nvPr>
            <p:ph type="pic" sz="quarter" idx="14"/>
          </p:nvPr>
        </p:nvPicPr>
        <p:blipFill rotWithShape="1">
          <a:blip r:embed="rId2"/>
          <a:srcRect t="-12400" b="-12400"/>
          <a:stretch>
            <a:fillRect/>
          </a:stretch>
        </p:blipFill>
        <p:spPr>
          <a:prstGeom prst="rect">
            <a:avLst/>
          </a:prstGeom>
        </p:spPr>
      </p:pic>
      <p:sp>
        <p:nvSpPr>
          <p:cNvPr id="4" name="文本占位符 3">
            <a:extLst>
              <a:ext uri="{FF2B5EF4-FFF2-40B4-BE49-F238E27FC236}">
                <a16:creationId xmlns:a16="http://schemas.microsoft.com/office/drawing/2014/main" id="{3B1AD287-3C67-184D-2BED-AFEBDE8F46AF}"/>
              </a:ext>
            </a:extLst>
          </p:cNvPr>
          <p:cNvSpPr>
            <a:spLocks noGrp="1"/>
          </p:cNvSpPr>
          <p:nvPr>
            <p:ph type="body" sz="quarter" idx="10"/>
          </p:nvPr>
        </p:nvSpPr>
        <p:spPr/>
        <p:txBody>
          <a:bodyPr/>
          <a:lstStyle/>
          <a:p>
            <a:r>
              <a:rPr lang="zh-CN" altLang="en-US" dirty="0"/>
              <a:t>工作簿与工作表的基本操作</a:t>
            </a:r>
          </a:p>
        </p:txBody>
      </p:sp>
      <p:sp>
        <p:nvSpPr>
          <p:cNvPr id="5" name="文本占位符 4">
            <a:extLst>
              <a:ext uri="{FF2B5EF4-FFF2-40B4-BE49-F238E27FC236}">
                <a16:creationId xmlns:a16="http://schemas.microsoft.com/office/drawing/2014/main" id="{2A5EEA7B-4BBD-538B-5A9C-1E06B2FAC15E}"/>
              </a:ext>
            </a:extLst>
          </p:cNvPr>
          <p:cNvSpPr>
            <a:spLocks noGrp="1"/>
          </p:cNvSpPr>
          <p:nvPr>
            <p:ph type="body" sz="quarter" idx="11"/>
          </p:nvPr>
        </p:nvSpPr>
        <p:spPr>
          <a:xfrm>
            <a:off x="337295" y="2223460"/>
            <a:ext cx="5337642" cy="3079497"/>
          </a:xfrm>
        </p:spPr>
        <p:txBody>
          <a:bodyPr/>
          <a:lstStyle/>
          <a:p>
            <a:r>
              <a:rPr lang="en-US" altLang="zh-CN" dirty="0"/>
              <a:t>2.1.3 </a:t>
            </a:r>
            <a:r>
              <a:rPr lang="zh-CN" altLang="en-US" dirty="0"/>
              <a:t>新建与删除工作表</a:t>
            </a:r>
            <a:endParaRPr lang="en-US" altLang="zh-CN" dirty="0"/>
          </a:p>
          <a:p>
            <a:r>
              <a:rPr lang="en-US" altLang="zh-CN" dirty="0"/>
              <a:t>2. </a:t>
            </a:r>
            <a:r>
              <a:rPr lang="zh-CN" altLang="en-US" dirty="0"/>
              <a:t>删除工作表</a:t>
            </a:r>
            <a:endParaRPr lang="en-US" altLang="zh-CN" dirty="0"/>
          </a:p>
          <a:p>
            <a:r>
              <a:rPr lang="zh-CN" altLang="en-US" dirty="0"/>
              <a:t>如果要删除多余的工作表，可右键单击要删除的工作表标签，在快捷菜单中选择 “删除工作表”选项即可，如图</a:t>
            </a:r>
            <a:r>
              <a:rPr lang="en-US" altLang="zh-CN" dirty="0"/>
              <a:t>2-8</a:t>
            </a:r>
            <a:r>
              <a:rPr lang="zh-CN" altLang="en-US" dirty="0"/>
              <a:t>所示。</a:t>
            </a:r>
          </a:p>
        </p:txBody>
      </p:sp>
    </p:spTree>
    <p:extLst>
      <p:ext uri="{BB962C8B-B14F-4D97-AF65-F5344CB8AC3E}">
        <p14:creationId xmlns:p14="http://schemas.microsoft.com/office/powerpoint/2010/main" val="323178547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D216CE-1BF3-C32E-731E-76B547568DE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E7E92B1-3489-D2B0-F77A-0E0336C9B327}"/>
              </a:ext>
            </a:extLst>
          </p:cNvPr>
          <p:cNvSpPr>
            <a:spLocks noGrp="1"/>
          </p:cNvSpPr>
          <p:nvPr>
            <p:ph type="body" sz="quarter" idx="10"/>
          </p:nvPr>
        </p:nvSpPr>
        <p:spPr/>
        <p:txBody>
          <a:bodyPr/>
          <a:lstStyle/>
          <a:p>
            <a:r>
              <a:rPr lang="zh-CN" altLang="en-US" dirty="0"/>
              <a:t>工作簿与工作表的基本操作</a:t>
            </a:r>
          </a:p>
        </p:txBody>
      </p:sp>
      <p:sp>
        <p:nvSpPr>
          <p:cNvPr id="5" name="文本占位符 4">
            <a:extLst>
              <a:ext uri="{FF2B5EF4-FFF2-40B4-BE49-F238E27FC236}">
                <a16:creationId xmlns:a16="http://schemas.microsoft.com/office/drawing/2014/main" id="{EE221476-95AF-992C-D48B-5400F027BE40}"/>
              </a:ext>
            </a:extLst>
          </p:cNvPr>
          <p:cNvSpPr>
            <a:spLocks noGrp="1"/>
          </p:cNvSpPr>
          <p:nvPr>
            <p:ph type="body" sz="quarter" idx="11"/>
          </p:nvPr>
        </p:nvSpPr>
        <p:spPr>
          <a:xfrm>
            <a:off x="337295" y="1969545"/>
            <a:ext cx="5337642" cy="3587329"/>
          </a:xfrm>
        </p:spPr>
        <p:txBody>
          <a:bodyPr/>
          <a:lstStyle/>
          <a:p>
            <a:r>
              <a:rPr lang="en-US" altLang="zh-CN" dirty="0"/>
              <a:t>2.1.4 </a:t>
            </a:r>
            <a:r>
              <a:rPr lang="zh-CN" altLang="en-US" dirty="0"/>
              <a:t>移动与复制工作表</a:t>
            </a:r>
            <a:endParaRPr lang="en-US" altLang="zh-CN" dirty="0"/>
          </a:p>
          <a:p>
            <a:r>
              <a:rPr lang="en-US" altLang="zh-CN" dirty="0"/>
              <a:t>1. </a:t>
            </a:r>
            <a:r>
              <a:rPr lang="zh-CN" altLang="en-US" dirty="0"/>
              <a:t>在同一工作簿中移动或复制</a:t>
            </a:r>
            <a:endParaRPr lang="en-US" altLang="zh-CN" dirty="0"/>
          </a:p>
          <a:p>
            <a:r>
              <a:rPr lang="zh-CN" altLang="en-US" dirty="0"/>
              <a:t>选中需要移动的工作表标签，将其拖动至新位置即可实现移动，如图</a:t>
            </a:r>
            <a:r>
              <a:rPr lang="en-US" altLang="zh-CN" dirty="0"/>
              <a:t>2-9</a:t>
            </a:r>
            <a:r>
              <a:rPr lang="zh-CN" altLang="en-US" dirty="0"/>
              <a:t>所示。若需要复制工作表，则在按住</a:t>
            </a:r>
            <a:r>
              <a:rPr lang="en-US" altLang="zh-CN" dirty="0"/>
              <a:t>Ctrl</a:t>
            </a:r>
            <a:r>
              <a:rPr lang="zh-CN" altLang="en-US" dirty="0"/>
              <a:t>键的同时，拖动该工作表至新位置即可实现复制，如图</a:t>
            </a:r>
            <a:r>
              <a:rPr lang="en-US" altLang="zh-CN" dirty="0"/>
              <a:t>2-10</a:t>
            </a:r>
            <a:r>
              <a:rPr lang="zh-CN" altLang="en-US" dirty="0"/>
              <a:t>所示。</a:t>
            </a:r>
          </a:p>
        </p:txBody>
      </p:sp>
      <p:pic>
        <p:nvPicPr>
          <p:cNvPr id="10" name="图片占位符 9">
            <a:extLst>
              <a:ext uri="{FF2B5EF4-FFF2-40B4-BE49-F238E27FC236}">
                <a16:creationId xmlns:a16="http://schemas.microsoft.com/office/drawing/2014/main" id="{B518E458-5081-8351-1BDC-F934DE878993}"/>
              </a:ext>
            </a:extLst>
          </p:cNvPr>
          <p:cNvPicPr>
            <a:picLocks noGrp="1" noChangeAspect="1"/>
          </p:cNvPicPr>
          <p:nvPr>
            <p:ph type="pic" sz="quarter" idx="14"/>
          </p:nvPr>
        </p:nvPicPr>
        <p:blipFill rotWithShape="1">
          <a:blip r:embed="rId2"/>
          <a:srcRect t="-37134" b="-37134"/>
          <a:stretch>
            <a:fillRect/>
          </a:stretch>
        </p:blipFill>
        <p:spPr>
          <a:xfrm>
            <a:off x="5741988" y="823913"/>
            <a:ext cx="5870575" cy="5849937"/>
          </a:xfrm>
          <a:prstGeom prst="rect">
            <a:avLst/>
          </a:prstGeom>
        </p:spPr>
      </p:pic>
    </p:spTree>
    <p:extLst>
      <p:ext uri="{BB962C8B-B14F-4D97-AF65-F5344CB8AC3E}">
        <p14:creationId xmlns:p14="http://schemas.microsoft.com/office/powerpoint/2010/main" val="281859866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645297-5FD3-14B7-0DAE-347C623EE1F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55BC1D1-75EA-809B-1C8C-5A646F916E17}"/>
              </a:ext>
            </a:extLst>
          </p:cNvPr>
          <p:cNvSpPr>
            <a:spLocks noGrp="1"/>
          </p:cNvSpPr>
          <p:nvPr>
            <p:ph type="body" sz="quarter" idx="10"/>
          </p:nvPr>
        </p:nvSpPr>
        <p:spPr/>
        <p:txBody>
          <a:bodyPr/>
          <a:lstStyle/>
          <a:p>
            <a:r>
              <a:rPr lang="zh-CN" altLang="en-US" dirty="0"/>
              <a:t>工作簿与工作表的基本操作</a:t>
            </a:r>
          </a:p>
        </p:txBody>
      </p:sp>
      <p:sp>
        <p:nvSpPr>
          <p:cNvPr id="5" name="文本占位符 4">
            <a:extLst>
              <a:ext uri="{FF2B5EF4-FFF2-40B4-BE49-F238E27FC236}">
                <a16:creationId xmlns:a16="http://schemas.microsoft.com/office/drawing/2014/main" id="{3E3F8CB9-9246-C21C-CEF4-A85A73A9E9CC}"/>
              </a:ext>
            </a:extLst>
          </p:cNvPr>
          <p:cNvSpPr>
            <a:spLocks noGrp="1"/>
          </p:cNvSpPr>
          <p:nvPr>
            <p:ph type="body" sz="quarter" idx="11"/>
          </p:nvPr>
        </p:nvSpPr>
        <p:spPr>
          <a:xfrm>
            <a:off x="337295" y="743407"/>
            <a:ext cx="5337642" cy="6039602"/>
          </a:xfrm>
        </p:spPr>
        <p:txBody>
          <a:bodyPr/>
          <a:lstStyle/>
          <a:p>
            <a:r>
              <a:rPr lang="en-US" altLang="zh-CN" sz="2000" dirty="0"/>
              <a:t>2.1.4 </a:t>
            </a:r>
            <a:r>
              <a:rPr lang="zh-CN" altLang="en-US" sz="2000" dirty="0"/>
              <a:t>移动与复制工作表</a:t>
            </a:r>
            <a:endParaRPr lang="en-US" altLang="zh-CN" sz="2000" dirty="0"/>
          </a:p>
          <a:p>
            <a:r>
              <a:rPr lang="en-US" altLang="zh-CN" sz="2000" dirty="0"/>
              <a:t>2. </a:t>
            </a:r>
            <a:r>
              <a:rPr lang="zh-CN" altLang="en-US" sz="2000" dirty="0"/>
              <a:t>在不同工作簿中移动或复制</a:t>
            </a:r>
            <a:endParaRPr lang="en-US" altLang="zh-CN" sz="2000" dirty="0"/>
          </a:p>
          <a:p>
            <a:r>
              <a:rPr lang="zh-CN" altLang="en-US" sz="2000" dirty="0"/>
              <a:t>如果需要将工作表移动或复制到其他工作簿中，可使用“移动或复制工作表”对话框进行设置。右键单击需要移动的工作表，在快捷菜单中选择“移动工作表”选项，在打开的 “移动或复制工作表”对话框中单击“将选定工作表移至工作簿”下拉按钮，从列表中选择其他工作簿名称，或者选择“（新工作簿）”选项，单击“确定”按钮即可，如图</a:t>
            </a:r>
            <a:r>
              <a:rPr lang="en-US" altLang="zh-CN" sz="2000" dirty="0"/>
              <a:t>2-11</a:t>
            </a:r>
            <a:r>
              <a:rPr lang="zh-CN" altLang="en-US" sz="2000" dirty="0"/>
              <a:t>所示。如果需要复制工作表至其他工作簿中，只需在移动的基础上，勾选“建立副本”复选框即可，如图</a:t>
            </a:r>
            <a:r>
              <a:rPr lang="en-US" altLang="zh-CN" sz="2000" dirty="0"/>
              <a:t>2-12</a:t>
            </a:r>
            <a:r>
              <a:rPr lang="zh-CN" altLang="en-US" sz="2000" dirty="0"/>
              <a:t>所示。</a:t>
            </a:r>
          </a:p>
        </p:txBody>
      </p:sp>
      <p:pic>
        <p:nvPicPr>
          <p:cNvPr id="10" name="图片占位符 9">
            <a:extLst>
              <a:ext uri="{FF2B5EF4-FFF2-40B4-BE49-F238E27FC236}">
                <a16:creationId xmlns:a16="http://schemas.microsoft.com/office/drawing/2014/main" id="{736C8B52-4F03-25E6-C0C2-20600A14FA54}"/>
              </a:ext>
            </a:extLst>
          </p:cNvPr>
          <p:cNvPicPr>
            <a:picLocks noGrp="1" noChangeAspect="1"/>
          </p:cNvPicPr>
          <p:nvPr>
            <p:ph type="pic" sz="quarter" idx="14"/>
          </p:nvPr>
        </p:nvPicPr>
        <p:blipFill rotWithShape="1">
          <a:blip r:embed="rId2"/>
          <a:srcRect t="-61814" b="-61814"/>
          <a:stretch>
            <a:fillRect/>
          </a:stretch>
        </p:blipFill>
        <p:spPr>
          <a:prstGeom prst="rect">
            <a:avLst/>
          </a:prstGeom>
        </p:spPr>
      </p:pic>
    </p:spTree>
    <p:extLst>
      <p:ext uri="{BB962C8B-B14F-4D97-AF65-F5344CB8AC3E}">
        <p14:creationId xmlns:p14="http://schemas.microsoft.com/office/powerpoint/2010/main" val="165622395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2B58A3-FB9B-DF61-A2DA-9BF9F66EE5FB}"/>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C64E991F-F1CC-7D29-7727-00824432F357}"/>
              </a:ext>
            </a:extLst>
          </p:cNvPr>
          <p:cNvPicPr>
            <a:picLocks noGrp="1" noChangeAspect="1"/>
          </p:cNvPicPr>
          <p:nvPr>
            <p:ph type="pic" sz="quarter" idx="14"/>
          </p:nvPr>
        </p:nvPicPr>
        <p:blipFill rotWithShape="1">
          <a:blip r:embed="rId2"/>
          <a:srcRect t="-91331" b="-91331"/>
          <a:stretch>
            <a:fillRect/>
          </a:stretch>
        </p:blipFill>
        <p:spPr>
          <a:prstGeom prst="rect">
            <a:avLst/>
          </a:prstGeom>
        </p:spPr>
      </p:pic>
      <p:sp>
        <p:nvSpPr>
          <p:cNvPr id="4" name="文本占位符 3">
            <a:extLst>
              <a:ext uri="{FF2B5EF4-FFF2-40B4-BE49-F238E27FC236}">
                <a16:creationId xmlns:a16="http://schemas.microsoft.com/office/drawing/2014/main" id="{09629307-8A5F-585E-915F-C75F701472B1}"/>
              </a:ext>
            </a:extLst>
          </p:cNvPr>
          <p:cNvSpPr>
            <a:spLocks noGrp="1"/>
          </p:cNvSpPr>
          <p:nvPr>
            <p:ph type="body" sz="quarter" idx="10"/>
          </p:nvPr>
        </p:nvSpPr>
        <p:spPr/>
        <p:txBody>
          <a:bodyPr/>
          <a:lstStyle/>
          <a:p>
            <a:r>
              <a:rPr lang="zh-CN" altLang="en-US" dirty="0"/>
              <a:t>工作簿与工作表的基本操作</a:t>
            </a:r>
          </a:p>
        </p:txBody>
      </p:sp>
      <p:sp>
        <p:nvSpPr>
          <p:cNvPr id="5" name="文本占位符 4">
            <a:extLst>
              <a:ext uri="{FF2B5EF4-FFF2-40B4-BE49-F238E27FC236}">
                <a16:creationId xmlns:a16="http://schemas.microsoft.com/office/drawing/2014/main" id="{A7E6A656-DEAD-1B1A-C8D0-D289A3D9A693}"/>
              </a:ext>
            </a:extLst>
          </p:cNvPr>
          <p:cNvSpPr>
            <a:spLocks noGrp="1"/>
          </p:cNvSpPr>
          <p:nvPr>
            <p:ph type="body" sz="quarter" idx="11"/>
          </p:nvPr>
        </p:nvSpPr>
        <p:spPr>
          <a:xfrm>
            <a:off x="337295" y="1969545"/>
            <a:ext cx="5337642" cy="3587329"/>
          </a:xfrm>
        </p:spPr>
        <p:txBody>
          <a:bodyPr/>
          <a:lstStyle/>
          <a:p>
            <a:r>
              <a:rPr lang="en-US" altLang="zh-CN" dirty="0"/>
              <a:t>2.1.5 </a:t>
            </a:r>
            <a:r>
              <a:rPr lang="zh-CN" altLang="en-US" dirty="0"/>
              <a:t>隐藏工作表</a:t>
            </a:r>
            <a:endParaRPr lang="en-US" altLang="zh-CN" dirty="0"/>
          </a:p>
          <a:p>
            <a:r>
              <a:rPr lang="zh-CN" altLang="en-US" dirty="0"/>
              <a:t>如果需要隐藏某个工作表，可右键单击该工作表标签，在快捷菜单中选择“隐藏工作表” 选项即可，如图</a:t>
            </a:r>
            <a:r>
              <a:rPr lang="en-US" altLang="zh-CN" dirty="0"/>
              <a:t>2-13</a:t>
            </a:r>
            <a:r>
              <a:rPr lang="zh-CN" altLang="en-US" dirty="0"/>
              <a:t>所示。相反，右键单击任意工作表标签，在快捷菜单中选择“取消隐藏工作表”选项，可显示隐藏的工作表，如图</a:t>
            </a:r>
            <a:r>
              <a:rPr lang="en-US" altLang="zh-CN" dirty="0"/>
              <a:t>2-14</a:t>
            </a:r>
            <a:r>
              <a:rPr lang="zh-CN" altLang="en-US" dirty="0"/>
              <a:t>所示。</a:t>
            </a:r>
          </a:p>
        </p:txBody>
      </p:sp>
    </p:spTree>
    <p:extLst>
      <p:ext uri="{BB962C8B-B14F-4D97-AF65-F5344CB8AC3E}">
        <p14:creationId xmlns:p14="http://schemas.microsoft.com/office/powerpoint/2010/main" val="266950120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27082-D4E8-FDB5-32FF-C70AC2456A7B}"/>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30FBD227-BD69-91DD-6D6A-838053ACEF9A}"/>
              </a:ext>
            </a:extLst>
          </p:cNvPr>
          <p:cNvPicPr>
            <a:picLocks noGrp="1" noChangeAspect="1"/>
          </p:cNvPicPr>
          <p:nvPr>
            <p:ph type="pic" sz="quarter" idx="14"/>
          </p:nvPr>
        </p:nvPicPr>
        <p:blipFill rotWithShape="1">
          <a:blip r:embed="rId2"/>
          <a:srcRect l="-5716" r="-5716"/>
          <a:stretch>
            <a:fillRect/>
          </a:stretch>
        </p:blipFill>
        <p:spPr>
          <a:prstGeom prst="rect">
            <a:avLst/>
          </a:prstGeom>
        </p:spPr>
      </p:pic>
      <p:sp>
        <p:nvSpPr>
          <p:cNvPr id="4" name="文本占位符 3">
            <a:extLst>
              <a:ext uri="{FF2B5EF4-FFF2-40B4-BE49-F238E27FC236}">
                <a16:creationId xmlns:a16="http://schemas.microsoft.com/office/drawing/2014/main" id="{E96B4B5B-452F-F9C9-353F-BA6313760EEE}"/>
              </a:ext>
            </a:extLst>
          </p:cNvPr>
          <p:cNvSpPr>
            <a:spLocks noGrp="1"/>
          </p:cNvSpPr>
          <p:nvPr>
            <p:ph type="body" sz="quarter" idx="10"/>
          </p:nvPr>
        </p:nvSpPr>
        <p:spPr/>
        <p:txBody>
          <a:bodyPr/>
          <a:lstStyle/>
          <a:p>
            <a:r>
              <a:rPr lang="zh-CN" altLang="en-US" dirty="0"/>
              <a:t>工作簿与工作表的基本操作</a:t>
            </a:r>
          </a:p>
        </p:txBody>
      </p:sp>
      <p:sp>
        <p:nvSpPr>
          <p:cNvPr id="5" name="文本占位符 4">
            <a:extLst>
              <a:ext uri="{FF2B5EF4-FFF2-40B4-BE49-F238E27FC236}">
                <a16:creationId xmlns:a16="http://schemas.microsoft.com/office/drawing/2014/main" id="{4BDB8153-811A-639C-DA4F-9EB3C5367677}"/>
              </a:ext>
            </a:extLst>
          </p:cNvPr>
          <p:cNvSpPr>
            <a:spLocks noGrp="1"/>
          </p:cNvSpPr>
          <p:nvPr>
            <p:ph type="body" sz="quarter" idx="11"/>
          </p:nvPr>
        </p:nvSpPr>
        <p:spPr>
          <a:xfrm>
            <a:off x="337295" y="2477376"/>
            <a:ext cx="5337642" cy="2571666"/>
          </a:xfrm>
        </p:spPr>
        <p:txBody>
          <a:bodyPr/>
          <a:lstStyle/>
          <a:p>
            <a:r>
              <a:rPr lang="en-US" altLang="zh-CN" dirty="0"/>
              <a:t>2.1.5 </a:t>
            </a:r>
            <a:r>
              <a:rPr lang="zh-CN" altLang="en-US" dirty="0"/>
              <a:t>隐藏工作表</a:t>
            </a:r>
            <a:endParaRPr lang="en-US" altLang="zh-CN" dirty="0"/>
          </a:p>
          <a:p>
            <a:r>
              <a:rPr lang="zh-CN" altLang="en-US" dirty="0"/>
              <a:t>如果已隐藏了多张工作表，在进行取消隐藏操作时，系统会打开“取消隐藏”对话框，从中选择要显示的工作表，单击“确定”按钮即可，如图</a:t>
            </a:r>
            <a:r>
              <a:rPr lang="en-US" altLang="zh-CN" dirty="0"/>
              <a:t>2-15</a:t>
            </a:r>
            <a:r>
              <a:rPr lang="zh-CN" altLang="en-US" dirty="0"/>
              <a:t>所示。</a:t>
            </a:r>
          </a:p>
        </p:txBody>
      </p:sp>
    </p:spTree>
    <p:extLst>
      <p:ext uri="{BB962C8B-B14F-4D97-AF65-F5344CB8AC3E}">
        <p14:creationId xmlns:p14="http://schemas.microsoft.com/office/powerpoint/2010/main" val="247525912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id="{6497B738-4039-90EC-038F-B01B8A6C9096}"/>
              </a:ext>
            </a:extLst>
          </p:cNvPr>
          <p:cNvSpPr>
            <a:spLocks noGrp="1"/>
          </p:cNvSpPr>
          <p:nvPr>
            <p:ph type="body" sz="quarter" idx="10"/>
          </p:nvPr>
        </p:nvSpPr>
        <p:spPr/>
        <p:txBody>
          <a:bodyPr/>
          <a:lstStyle/>
          <a:p>
            <a:r>
              <a:rPr lang="zh-CN" altLang="en-US" dirty="0"/>
              <a:t>任务</a:t>
            </a:r>
            <a:r>
              <a:rPr lang="en-US" altLang="zh-CN" dirty="0"/>
              <a:t>2.2</a:t>
            </a:r>
            <a:endParaRPr lang="zh-CN" altLang="en-US" dirty="0"/>
          </a:p>
        </p:txBody>
      </p:sp>
      <p:sp>
        <p:nvSpPr>
          <p:cNvPr id="9" name="文本占位符 8">
            <a:extLst>
              <a:ext uri="{FF2B5EF4-FFF2-40B4-BE49-F238E27FC236}">
                <a16:creationId xmlns:a16="http://schemas.microsoft.com/office/drawing/2014/main" id="{AF04E888-93BD-F5ED-645F-055538FEA374}"/>
              </a:ext>
            </a:extLst>
          </p:cNvPr>
          <p:cNvSpPr>
            <a:spLocks noGrp="1"/>
          </p:cNvSpPr>
          <p:nvPr>
            <p:ph type="body" sz="quarter" idx="11"/>
          </p:nvPr>
        </p:nvSpPr>
        <p:spPr/>
        <p:txBody>
          <a:bodyPr/>
          <a:lstStyle/>
          <a:p>
            <a:r>
              <a:rPr lang="zh-CN" altLang="en-US" dirty="0"/>
              <a:t>数据输入的技巧</a:t>
            </a:r>
          </a:p>
        </p:txBody>
      </p:sp>
    </p:spTree>
    <p:extLst>
      <p:ext uri="{BB962C8B-B14F-4D97-AF65-F5344CB8AC3E}">
        <p14:creationId xmlns:p14="http://schemas.microsoft.com/office/powerpoint/2010/main" val="190216986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2F6597-588B-4BCC-CB77-9F7C376D69BD}"/>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DBFBE867-6170-3B7F-004A-5C746284AB2E}"/>
              </a:ext>
            </a:extLst>
          </p:cNvPr>
          <p:cNvPicPr>
            <a:picLocks noGrp="1" noChangeAspect="1"/>
          </p:cNvPicPr>
          <p:nvPr>
            <p:ph type="pic" sz="quarter" idx="14"/>
          </p:nvPr>
        </p:nvPicPr>
        <p:blipFill rotWithShape="1">
          <a:blip r:embed="rId2"/>
          <a:srcRect t="-36023" b="-36023"/>
          <a:stretch>
            <a:fillRect/>
          </a:stretch>
        </p:blipFill>
        <p:spPr>
          <a:prstGeom prst="rect">
            <a:avLst/>
          </a:prstGeom>
        </p:spPr>
      </p:pic>
      <p:sp>
        <p:nvSpPr>
          <p:cNvPr id="4" name="文本占位符 3">
            <a:extLst>
              <a:ext uri="{FF2B5EF4-FFF2-40B4-BE49-F238E27FC236}">
                <a16:creationId xmlns:a16="http://schemas.microsoft.com/office/drawing/2014/main" id="{1AB8479D-34D8-93F7-11F1-72EA93586FF3}"/>
              </a:ext>
            </a:extLst>
          </p:cNvPr>
          <p:cNvSpPr>
            <a:spLocks noGrp="1"/>
          </p:cNvSpPr>
          <p:nvPr>
            <p:ph type="body" sz="quarter" idx="10"/>
          </p:nvPr>
        </p:nvSpPr>
        <p:spPr/>
        <p:txBody>
          <a:bodyPr/>
          <a:lstStyle/>
          <a:p>
            <a:r>
              <a:rPr lang="zh-CN" altLang="en-US" dirty="0"/>
              <a:t>数据输入的技巧</a:t>
            </a:r>
          </a:p>
        </p:txBody>
      </p:sp>
      <p:sp>
        <p:nvSpPr>
          <p:cNvPr id="5" name="文本占位符 4">
            <a:extLst>
              <a:ext uri="{FF2B5EF4-FFF2-40B4-BE49-F238E27FC236}">
                <a16:creationId xmlns:a16="http://schemas.microsoft.com/office/drawing/2014/main" id="{EDED8F07-FD77-C7F5-445B-8D5BE95DE4D7}"/>
              </a:ext>
            </a:extLst>
          </p:cNvPr>
          <p:cNvSpPr>
            <a:spLocks noGrp="1"/>
          </p:cNvSpPr>
          <p:nvPr>
            <p:ph type="body" sz="quarter" idx="11"/>
          </p:nvPr>
        </p:nvSpPr>
        <p:spPr>
          <a:xfrm>
            <a:off x="337295" y="1969545"/>
            <a:ext cx="5337642" cy="3587329"/>
          </a:xfrm>
        </p:spPr>
        <p:txBody>
          <a:bodyPr/>
          <a:lstStyle/>
          <a:p>
            <a:r>
              <a:rPr lang="en-US" altLang="zh-CN" dirty="0"/>
              <a:t>2.2.1 </a:t>
            </a:r>
            <a:r>
              <a:rPr lang="zh-CN" altLang="en-US" dirty="0"/>
              <a:t>录入小数</a:t>
            </a:r>
            <a:endParaRPr lang="en-US" altLang="zh-CN" dirty="0"/>
          </a:p>
          <a:p>
            <a:r>
              <a:rPr lang="zh-CN" altLang="en-US" dirty="0"/>
              <a:t>在“文件”列表中选择“选项”，打开“选项”对话框，在该对话框左侧列表选择“编辑”选项，在右侧“编辑设置”列表中勾选“自动设置小数点”复选框，并设置小数位数，单击“确定”按钮，关闭对话框，如图</a:t>
            </a:r>
            <a:r>
              <a:rPr lang="en-US" altLang="zh-CN" dirty="0"/>
              <a:t>2-16</a:t>
            </a:r>
            <a:r>
              <a:rPr lang="zh-CN" altLang="en-US" dirty="0"/>
              <a:t>所示。</a:t>
            </a:r>
          </a:p>
        </p:txBody>
      </p:sp>
    </p:spTree>
    <p:extLst>
      <p:ext uri="{BB962C8B-B14F-4D97-AF65-F5344CB8AC3E}">
        <p14:creationId xmlns:p14="http://schemas.microsoft.com/office/powerpoint/2010/main" val="2497266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3190CE-6332-D095-5BC0-216515E6E71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8D006F4-410A-DA48-AA52-E7D6C8491033}"/>
              </a:ext>
            </a:extLst>
          </p:cNvPr>
          <p:cNvSpPr>
            <a:spLocks noGrp="1"/>
          </p:cNvSpPr>
          <p:nvPr>
            <p:ph type="body" sz="quarter" idx="10"/>
          </p:nvPr>
        </p:nvSpPr>
        <p:spPr/>
        <p:txBody>
          <a:bodyPr/>
          <a:lstStyle/>
          <a:p>
            <a:r>
              <a:rPr lang="zh-CN" altLang="en-US" dirty="0"/>
              <a:t>文档的创建与编辑</a:t>
            </a:r>
          </a:p>
        </p:txBody>
      </p:sp>
      <p:sp>
        <p:nvSpPr>
          <p:cNvPr id="6" name="文本占位符 5">
            <a:extLst>
              <a:ext uri="{FF2B5EF4-FFF2-40B4-BE49-F238E27FC236}">
                <a16:creationId xmlns:a16="http://schemas.microsoft.com/office/drawing/2014/main" id="{B2B89860-C0C4-65C1-FF8E-4E7594B8ED10}"/>
              </a:ext>
            </a:extLst>
          </p:cNvPr>
          <p:cNvSpPr>
            <a:spLocks noGrp="1"/>
          </p:cNvSpPr>
          <p:nvPr>
            <p:ph type="body" sz="quarter" idx="11"/>
          </p:nvPr>
        </p:nvSpPr>
        <p:spPr>
          <a:xfrm>
            <a:off x="337295" y="1969543"/>
            <a:ext cx="5337642" cy="3587329"/>
          </a:xfrm>
        </p:spPr>
        <p:txBody>
          <a:bodyPr/>
          <a:lstStyle/>
          <a:p>
            <a:r>
              <a:rPr lang="en-US" altLang="zh-CN" dirty="0"/>
              <a:t>1.1.3 </a:t>
            </a:r>
            <a:r>
              <a:rPr lang="zh-CN" altLang="en-US" dirty="0"/>
              <a:t>录入文本</a:t>
            </a:r>
            <a:endParaRPr lang="en-US" altLang="zh-CN" dirty="0"/>
          </a:p>
          <a:p>
            <a:r>
              <a:rPr lang="en-US" altLang="zh-CN" dirty="0"/>
              <a:t>2. </a:t>
            </a:r>
            <a:r>
              <a:rPr lang="zh-CN" altLang="en-US" dirty="0"/>
              <a:t>特殊符号的输入</a:t>
            </a:r>
            <a:endParaRPr lang="en-US" altLang="zh-CN" dirty="0"/>
          </a:p>
          <a:p>
            <a:r>
              <a:rPr lang="zh-CN" altLang="en-US" dirty="0"/>
              <a:t>在“符号”对话框中通过设置“子集”选项，先指定所需符号的类型，如图</a:t>
            </a:r>
            <a:r>
              <a:rPr lang="en-US" altLang="zh-CN" dirty="0"/>
              <a:t>1-11</a:t>
            </a:r>
            <a:r>
              <a:rPr lang="zh-CN" altLang="en-US" dirty="0"/>
              <a:t>所示，然后在符号列表中选择符号，单击“插入”按钮即可。这样可节省查找时间，提高效率，如图</a:t>
            </a:r>
            <a:r>
              <a:rPr lang="en-US" altLang="zh-CN" dirty="0"/>
              <a:t>1-12</a:t>
            </a:r>
            <a:r>
              <a:rPr lang="zh-CN" altLang="en-US" dirty="0"/>
              <a:t>所示。</a:t>
            </a:r>
            <a:endParaRPr lang="en-US" altLang="zh-CN" dirty="0"/>
          </a:p>
        </p:txBody>
      </p:sp>
      <p:pic>
        <p:nvPicPr>
          <p:cNvPr id="8" name="图片占位符 7">
            <a:extLst>
              <a:ext uri="{FF2B5EF4-FFF2-40B4-BE49-F238E27FC236}">
                <a16:creationId xmlns:a16="http://schemas.microsoft.com/office/drawing/2014/main" id="{A89F919D-8D92-E4B1-7201-CA3FECC91516}"/>
              </a:ext>
            </a:extLst>
          </p:cNvPr>
          <p:cNvPicPr>
            <a:picLocks noGrp="1" noChangeAspect="1"/>
          </p:cNvPicPr>
          <p:nvPr>
            <p:ph type="pic" sz="quarter" idx="14"/>
          </p:nvPr>
        </p:nvPicPr>
        <p:blipFill rotWithShape="1">
          <a:blip r:embed="rId2"/>
          <a:srcRect t="-69835" b="-69835"/>
          <a:stretch>
            <a:fillRect/>
          </a:stretch>
        </p:blipFill>
        <p:spPr>
          <a:prstGeom prst="rect">
            <a:avLst/>
          </a:prstGeom>
        </p:spPr>
      </p:pic>
    </p:spTree>
    <p:extLst>
      <p:ext uri="{BB962C8B-B14F-4D97-AF65-F5344CB8AC3E}">
        <p14:creationId xmlns:p14="http://schemas.microsoft.com/office/powerpoint/2010/main" val="3670493755"/>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3AF3F3-8788-F702-6806-7B9A28B95E75}"/>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E26DF74E-2956-ED1B-A56D-663B6EAD78A8}"/>
              </a:ext>
            </a:extLst>
          </p:cNvPr>
          <p:cNvPicPr>
            <a:picLocks noGrp="1" noChangeAspect="1"/>
          </p:cNvPicPr>
          <p:nvPr>
            <p:ph type="pic" sz="quarter" idx="14"/>
          </p:nvPr>
        </p:nvPicPr>
        <p:blipFill rotWithShape="1">
          <a:blip r:embed="rId2"/>
          <a:srcRect t="-117185" b="-117185"/>
          <a:stretch>
            <a:fillRect/>
          </a:stretch>
        </p:blipFill>
        <p:spPr>
          <a:prstGeom prst="rect">
            <a:avLst/>
          </a:prstGeom>
        </p:spPr>
      </p:pic>
      <p:sp>
        <p:nvSpPr>
          <p:cNvPr id="4" name="文本占位符 3">
            <a:extLst>
              <a:ext uri="{FF2B5EF4-FFF2-40B4-BE49-F238E27FC236}">
                <a16:creationId xmlns:a16="http://schemas.microsoft.com/office/drawing/2014/main" id="{8CE415C6-837C-42C3-4AC4-EDE3D114A2C4}"/>
              </a:ext>
            </a:extLst>
          </p:cNvPr>
          <p:cNvSpPr>
            <a:spLocks noGrp="1"/>
          </p:cNvSpPr>
          <p:nvPr>
            <p:ph type="body" sz="quarter" idx="10"/>
          </p:nvPr>
        </p:nvSpPr>
        <p:spPr/>
        <p:txBody>
          <a:bodyPr/>
          <a:lstStyle/>
          <a:p>
            <a:r>
              <a:rPr lang="zh-CN" altLang="en-US" dirty="0"/>
              <a:t>工作簿与工作表的基本操作</a:t>
            </a:r>
          </a:p>
        </p:txBody>
      </p:sp>
      <p:sp>
        <p:nvSpPr>
          <p:cNvPr id="5" name="文本占位符 4">
            <a:extLst>
              <a:ext uri="{FF2B5EF4-FFF2-40B4-BE49-F238E27FC236}">
                <a16:creationId xmlns:a16="http://schemas.microsoft.com/office/drawing/2014/main" id="{EA4122A9-2053-3D1A-E214-C5DE88E25AF2}"/>
              </a:ext>
            </a:extLst>
          </p:cNvPr>
          <p:cNvSpPr>
            <a:spLocks noGrp="1"/>
          </p:cNvSpPr>
          <p:nvPr>
            <p:ph type="body" sz="quarter" idx="11"/>
          </p:nvPr>
        </p:nvSpPr>
        <p:spPr>
          <a:xfrm>
            <a:off x="337295" y="2731292"/>
            <a:ext cx="5337642" cy="2063835"/>
          </a:xfrm>
        </p:spPr>
        <p:txBody>
          <a:bodyPr/>
          <a:lstStyle/>
          <a:p>
            <a:r>
              <a:rPr lang="en-US" altLang="zh-CN" dirty="0"/>
              <a:t>2.2.1 </a:t>
            </a:r>
            <a:r>
              <a:rPr lang="zh-CN" altLang="en-US" dirty="0"/>
              <a:t>录入小数</a:t>
            </a:r>
            <a:endParaRPr lang="en-US" altLang="zh-CN" dirty="0"/>
          </a:p>
          <a:p>
            <a:r>
              <a:rPr lang="zh-CN" altLang="en-US" dirty="0"/>
              <a:t>设置后在单元格中输入数据内容，按</a:t>
            </a:r>
            <a:r>
              <a:rPr lang="en-US" altLang="zh-CN" dirty="0"/>
              <a:t>Enter</a:t>
            </a:r>
            <a:r>
              <a:rPr lang="zh-CN" altLang="en-US" dirty="0"/>
              <a:t>键，系统将自动在数据中添加相应位数的小数点，如图</a:t>
            </a:r>
            <a:r>
              <a:rPr lang="en-US" altLang="zh-CN" dirty="0"/>
              <a:t>2-17</a:t>
            </a:r>
            <a:r>
              <a:rPr lang="zh-CN" altLang="en-US" dirty="0"/>
              <a:t>所示。</a:t>
            </a:r>
          </a:p>
        </p:txBody>
      </p:sp>
    </p:spTree>
    <p:extLst>
      <p:ext uri="{BB962C8B-B14F-4D97-AF65-F5344CB8AC3E}">
        <p14:creationId xmlns:p14="http://schemas.microsoft.com/office/powerpoint/2010/main" val="2964137072"/>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F0D59B-4D50-A6A9-4FF6-E95B9D3F6488}"/>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247F946C-72F9-0C59-DB02-D9E499413447}"/>
              </a:ext>
            </a:extLst>
          </p:cNvPr>
          <p:cNvPicPr>
            <a:picLocks noGrp="1" noChangeAspect="1"/>
          </p:cNvPicPr>
          <p:nvPr>
            <p:ph type="pic" sz="quarter" idx="14"/>
          </p:nvPr>
        </p:nvPicPr>
        <p:blipFill rotWithShape="1">
          <a:blip r:embed="rId2"/>
          <a:srcRect t="-95798" b="-95798"/>
          <a:stretch>
            <a:fillRect/>
          </a:stretch>
        </p:blipFill>
        <p:spPr>
          <a:prstGeom prst="rect">
            <a:avLst/>
          </a:prstGeom>
        </p:spPr>
      </p:pic>
      <p:sp>
        <p:nvSpPr>
          <p:cNvPr id="4" name="文本占位符 3">
            <a:extLst>
              <a:ext uri="{FF2B5EF4-FFF2-40B4-BE49-F238E27FC236}">
                <a16:creationId xmlns:a16="http://schemas.microsoft.com/office/drawing/2014/main" id="{00FC9BB6-A574-5730-10F3-D38DBDC5B893}"/>
              </a:ext>
            </a:extLst>
          </p:cNvPr>
          <p:cNvSpPr>
            <a:spLocks noGrp="1"/>
          </p:cNvSpPr>
          <p:nvPr>
            <p:ph type="body" sz="quarter" idx="10"/>
          </p:nvPr>
        </p:nvSpPr>
        <p:spPr/>
        <p:txBody>
          <a:bodyPr/>
          <a:lstStyle/>
          <a:p>
            <a:r>
              <a:rPr lang="zh-CN" altLang="en-US" dirty="0"/>
              <a:t>工作簿与工作表的基本操作</a:t>
            </a:r>
          </a:p>
        </p:txBody>
      </p:sp>
      <p:sp>
        <p:nvSpPr>
          <p:cNvPr id="5" name="文本占位符 4">
            <a:extLst>
              <a:ext uri="{FF2B5EF4-FFF2-40B4-BE49-F238E27FC236}">
                <a16:creationId xmlns:a16="http://schemas.microsoft.com/office/drawing/2014/main" id="{D569CE6D-39FD-C191-FA24-D1945B39793E}"/>
              </a:ext>
            </a:extLst>
          </p:cNvPr>
          <p:cNvSpPr>
            <a:spLocks noGrp="1"/>
          </p:cNvSpPr>
          <p:nvPr>
            <p:ph type="body" sz="quarter" idx="11"/>
          </p:nvPr>
        </p:nvSpPr>
        <p:spPr>
          <a:xfrm>
            <a:off x="337295" y="1715629"/>
            <a:ext cx="5337642" cy="4095160"/>
          </a:xfrm>
        </p:spPr>
        <p:txBody>
          <a:bodyPr/>
          <a:lstStyle/>
          <a:p>
            <a:r>
              <a:rPr lang="en-US" altLang="zh-CN" dirty="0"/>
              <a:t>2.2.2 </a:t>
            </a:r>
            <a:r>
              <a:rPr lang="zh-CN" altLang="en-US" dirty="0"/>
              <a:t>录入金额</a:t>
            </a:r>
            <a:endParaRPr lang="en-US" altLang="zh-CN" dirty="0"/>
          </a:p>
          <a:p>
            <a:r>
              <a:rPr lang="zh-CN" altLang="en-US" dirty="0"/>
              <a:t>在制作消费清单、销售报表、会计报表时，经常需要输入带有货币符号的数据，这类数据可以通过“数字格式”命令来快速输入。在工作表中选择需要输入的数据区域，在“开始”选项卡中单击“数字格式”下拉按钮，从列表中选择“货币”选项即可，如图</a:t>
            </a:r>
            <a:r>
              <a:rPr lang="en-US" altLang="zh-CN" dirty="0"/>
              <a:t>2-18</a:t>
            </a:r>
            <a:r>
              <a:rPr lang="zh-CN" altLang="en-US" dirty="0"/>
              <a:t>所示。</a:t>
            </a:r>
          </a:p>
        </p:txBody>
      </p:sp>
    </p:spTree>
    <p:extLst>
      <p:ext uri="{BB962C8B-B14F-4D97-AF65-F5344CB8AC3E}">
        <p14:creationId xmlns:p14="http://schemas.microsoft.com/office/powerpoint/2010/main" val="132823106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84E7B2-5168-68FD-4416-EE39C117F7D6}"/>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94AE16B3-6184-56D3-94ED-F22000132F02}"/>
              </a:ext>
            </a:extLst>
          </p:cNvPr>
          <p:cNvPicPr>
            <a:picLocks noGrp="1" noChangeAspect="1"/>
          </p:cNvPicPr>
          <p:nvPr>
            <p:ph type="pic" sz="quarter" idx="14"/>
          </p:nvPr>
        </p:nvPicPr>
        <p:blipFill rotWithShape="1">
          <a:blip r:embed="rId2"/>
          <a:srcRect t="-135791" b="-135791"/>
          <a:stretch>
            <a:fillRect/>
          </a:stretch>
        </p:blipFill>
        <p:spPr>
          <a:prstGeom prst="rect">
            <a:avLst/>
          </a:prstGeom>
        </p:spPr>
      </p:pic>
      <p:sp>
        <p:nvSpPr>
          <p:cNvPr id="4" name="文本占位符 3">
            <a:extLst>
              <a:ext uri="{FF2B5EF4-FFF2-40B4-BE49-F238E27FC236}">
                <a16:creationId xmlns:a16="http://schemas.microsoft.com/office/drawing/2014/main" id="{160B14E6-9387-99E3-68C2-8185CEF74E91}"/>
              </a:ext>
            </a:extLst>
          </p:cNvPr>
          <p:cNvSpPr>
            <a:spLocks noGrp="1"/>
          </p:cNvSpPr>
          <p:nvPr>
            <p:ph type="body" sz="quarter" idx="10"/>
          </p:nvPr>
        </p:nvSpPr>
        <p:spPr/>
        <p:txBody>
          <a:bodyPr/>
          <a:lstStyle/>
          <a:p>
            <a:r>
              <a:rPr lang="zh-CN" altLang="en-US" dirty="0"/>
              <a:t>工作簿与工作表的基本操作</a:t>
            </a:r>
          </a:p>
        </p:txBody>
      </p:sp>
      <p:sp>
        <p:nvSpPr>
          <p:cNvPr id="5" name="文本占位符 4">
            <a:extLst>
              <a:ext uri="{FF2B5EF4-FFF2-40B4-BE49-F238E27FC236}">
                <a16:creationId xmlns:a16="http://schemas.microsoft.com/office/drawing/2014/main" id="{6A0B46A6-1864-9D9D-248D-8451EA27948F}"/>
              </a:ext>
            </a:extLst>
          </p:cNvPr>
          <p:cNvSpPr>
            <a:spLocks noGrp="1"/>
          </p:cNvSpPr>
          <p:nvPr>
            <p:ph type="body" sz="quarter" idx="11"/>
          </p:nvPr>
        </p:nvSpPr>
        <p:spPr>
          <a:xfrm>
            <a:off x="337295" y="1715629"/>
            <a:ext cx="5337642" cy="4095160"/>
          </a:xfrm>
        </p:spPr>
        <p:txBody>
          <a:bodyPr/>
          <a:lstStyle/>
          <a:p>
            <a:r>
              <a:rPr lang="en-US" altLang="zh-CN" dirty="0"/>
              <a:t>2.2.3 </a:t>
            </a:r>
            <a:r>
              <a:rPr lang="zh-CN" altLang="en-US" dirty="0"/>
              <a:t>录入以“</a:t>
            </a:r>
            <a:r>
              <a:rPr lang="en-US" altLang="zh-CN" dirty="0"/>
              <a:t>0”</a:t>
            </a:r>
            <a:r>
              <a:rPr lang="zh-CN" altLang="en-US" dirty="0"/>
              <a:t>开头的数据</a:t>
            </a:r>
            <a:endParaRPr lang="en-US" altLang="zh-CN" dirty="0"/>
          </a:p>
          <a:p>
            <a:r>
              <a:rPr lang="zh-CN" altLang="en-US" dirty="0"/>
              <a:t>在表格中输入以“</a:t>
            </a:r>
            <a:r>
              <a:rPr lang="en-US" altLang="zh-CN" dirty="0"/>
              <a:t>0”</a:t>
            </a:r>
            <a:r>
              <a:rPr lang="zh-CN" altLang="en-US" dirty="0"/>
              <a:t>开头的数字时，系统通常会省略掉“</a:t>
            </a:r>
            <a:r>
              <a:rPr lang="en-US" altLang="zh-CN" dirty="0"/>
              <a:t>0”</a:t>
            </a:r>
            <a:r>
              <a:rPr lang="zh-CN" altLang="en-US" dirty="0"/>
              <a:t>，而只显示数字。例如，输入“</a:t>
            </a:r>
            <a:r>
              <a:rPr lang="en-US" altLang="zh-CN" dirty="0"/>
              <a:t>001”</a:t>
            </a:r>
            <a:r>
              <a:rPr lang="zh-CN" altLang="en-US" dirty="0"/>
              <a:t>，在单元格中却只显示“</a:t>
            </a:r>
            <a:r>
              <a:rPr lang="en-US" altLang="zh-CN" dirty="0"/>
              <a:t>1”</a:t>
            </a:r>
            <a:r>
              <a:rPr lang="zh-CN" altLang="en-US" dirty="0"/>
              <a:t>。这类数据应该如何完整地输入呢？方法很简单，只需在输入之前，先输入“</a:t>
            </a:r>
            <a:r>
              <a:rPr lang="en-US" altLang="zh-CN" dirty="0"/>
              <a:t>'”</a:t>
            </a:r>
            <a:r>
              <a:rPr lang="zh-CN" altLang="en-US" dirty="0"/>
              <a:t>，然后再输入数据，即可完整显示出来，如图</a:t>
            </a:r>
            <a:r>
              <a:rPr lang="en-US" altLang="zh-CN" dirty="0"/>
              <a:t>2-20</a:t>
            </a:r>
            <a:r>
              <a:rPr lang="zh-CN" altLang="en-US" dirty="0"/>
              <a:t>所示。</a:t>
            </a:r>
          </a:p>
        </p:txBody>
      </p:sp>
    </p:spTree>
    <p:extLst>
      <p:ext uri="{BB962C8B-B14F-4D97-AF65-F5344CB8AC3E}">
        <p14:creationId xmlns:p14="http://schemas.microsoft.com/office/powerpoint/2010/main" val="3798532107"/>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53590D-FC78-E872-EB0A-118B191E709A}"/>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6534E191-2EEA-4324-605F-00556265CC2D}"/>
              </a:ext>
            </a:extLst>
          </p:cNvPr>
          <p:cNvPicPr>
            <a:picLocks noGrp="1" noChangeAspect="1"/>
          </p:cNvPicPr>
          <p:nvPr>
            <p:ph type="pic" sz="quarter" idx="14"/>
          </p:nvPr>
        </p:nvPicPr>
        <p:blipFill rotWithShape="1">
          <a:blip r:embed="rId2"/>
          <a:srcRect t="-23817" b="-23817"/>
          <a:stretch>
            <a:fillRect/>
          </a:stretch>
        </p:blipFill>
        <p:spPr>
          <a:prstGeom prst="rect">
            <a:avLst/>
          </a:prstGeom>
        </p:spPr>
      </p:pic>
      <p:sp>
        <p:nvSpPr>
          <p:cNvPr id="4" name="文本占位符 3">
            <a:extLst>
              <a:ext uri="{FF2B5EF4-FFF2-40B4-BE49-F238E27FC236}">
                <a16:creationId xmlns:a16="http://schemas.microsoft.com/office/drawing/2014/main" id="{025A78E9-118A-614F-66C6-C6F483BFFF47}"/>
              </a:ext>
            </a:extLst>
          </p:cNvPr>
          <p:cNvSpPr>
            <a:spLocks noGrp="1"/>
          </p:cNvSpPr>
          <p:nvPr>
            <p:ph type="body" sz="quarter" idx="10"/>
          </p:nvPr>
        </p:nvSpPr>
        <p:spPr/>
        <p:txBody>
          <a:bodyPr/>
          <a:lstStyle/>
          <a:p>
            <a:r>
              <a:rPr lang="zh-CN" altLang="en-US" dirty="0"/>
              <a:t>工作簿与工作表的基本操作</a:t>
            </a:r>
          </a:p>
        </p:txBody>
      </p:sp>
      <p:sp>
        <p:nvSpPr>
          <p:cNvPr id="5" name="文本占位符 4">
            <a:extLst>
              <a:ext uri="{FF2B5EF4-FFF2-40B4-BE49-F238E27FC236}">
                <a16:creationId xmlns:a16="http://schemas.microsoft.com/office/drawing/2014/main" id="{494151B7-75FF-3C3A-C7F6-3A2ADB223F83}"/>
              </a:ext>
            </a:extLst>
          </p:cNvPr>
          <p:cNvSpPr>
            <a:spLocks noGrp="1"/>
          </p:cNvSpPr>
          <p:nvPr>
            <p:ph type="body" sz="quarter" idx="11"/>
          </p:nvPr>
        </p:nvSpPr>
        <p:spPr>
          <a:xfrm>
            <a:off x="337295" y="1461714"/>
            <a:ext cx="5337642" cy="4602991"/>
          </a:xfrm>
        </p:spPr>
        <p:txBody>
          <a:bodyPr/>
          <a:lstStyle/>
          <a:p>
            <a:r>
              <a:rPr lang="en-US" altLang="zh-CN" dirty="0"/>
              <a:t>2.2.3 </a:t>
            </a:r>
            <a:r>
              <a:rPr lang="zh-CN" altLang="en-US" dirty="0"/>
              <a:t>录入以“</a:t>
            </a:r>
            <a:r>
              <a:rPr lang="en-US" altLang="zh-CN" dirty="0"/>
              <a:t>0”</a:t>
            </a:r>
            <a:r>
              <a:rPr lang="zh-CN" altLang="en-US" dirty="0"/>
              <a:t>开头的数据</a:t>
            </a:r>
            <a:endParaRPr lang="en-US" altLang="zh-CN" dirty="0"/>
          </a:p>
          <a:p>
            <a:r>
              <a:rPr lang="zh-CN" altLang="en-US" dirty="0"/>
              <a:t>如果需要大量输入以“</a:t>
            </a:r>
            <a:r>
              <a:rPr lang="en-US" altLang="zh-CN" dirty="0"/>
              <a:t>0”</a:t>
            </a:r>
            <a:r>
              <a:rPr lang="zh-CN" altLang="en-US" dirty="0"/>
              <a:t>开头的数据，则可以将该数字格式设为“文本”类型。选择需要处理的单元格区域，在“开始”选项卡中单击“数字格式”下拉按钮，在打开的列表中选择“文本”选项即可，如图</a:t>
            </a:r>
            <a:r>
              <a:rPr lang="en-US" altLang="zh-CN" dirty="0"/>
              <a:t>2-21</a:t>
            </a:r>
            <a:r>
              <a:rPr lang="zh-CN" altLang="en-US" dirty="0"/>
              <a:t>所示。此外，在“单元格格式”对话框中也可以设置“文本”类型，如图</a:t>
            </a:r>
            <a:r>
              <a:rPr lang="en-US" altLang="zh-CN" dirty="0"/>
              <a:t>2-22</a:t>
            </a:r>
            <a:r>
              <a:rPr lang="zh-CN" altLang="en-US" dirty="0"/>
              <a:t>所示。</a:t>
            </a:r>
          </a:p>
        </p:txBody>
      </p:sp>
    </p:spTree>
    <p:extLst>
      <p:ext uri="{BB962C8B-B14F-4D97-AF65-F5344CB8AC3E}">
        <p14:creationId xmlns:p14="http://schemas.microsoft.com/office/powerpoint/2010/main" val="156705938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884B24-358C-AE88-D8F5-A67C08CFE2BB}"/>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C28E4632-93C0-8FCD-BAE2-44BB5F853FAD}"/>
              </a:ext>
            </a:extLst>
          </p:cNvPr>
          <p:cNvPicPr>
            <a:picLocks noGrp="1" noChangeAspect="1"/>
          </p:cNvPicPr>
          <p:nvPr>
            <p:ph type="pic" sz="quarter" idx="14"/>
          </p:nvPr>
        </p:nvPicPr>
        <p:blipFill rotWithShape="1">
          <a:blip r:embed="rId2"/>
          <a:srcRect t="-62173" b="-62173"/>
          <a:stretch>
            <a:fillRect/>
          </a:stretch>
        </p:blipFill>
        <p:spPr>
          <a:prstGeom prst="rect">
            <a:avLst/>
          </a:prstGeom>
        </p:spPr>
      </p:pic>
      <p:sp>
        <p:nvSpPr>
          <p:cNvPr id="4" name="文本占位符 3">
            <a:extLst>
              <a:ext uri="{FF2B5EF4-FFF2-40B4-BE49-F238E27FC236}">
                <a16:creationId xmlns:a16="http://schemas.microsoft.com/office/drawing/2014/main" id="{8A02EFA6-1B58-52E7-9B2A-80D5A5BD32FD}"/>
              </a:ext>
            </a:extLst>
          </p:cNvPr>
          <p:cNvSpPr>
            <a:spLocks noGrp="1"/>
          </p:cNvSpPr>
          <p:nvPr>
            <p:ph type="body" sz="quarter" idx="10"/>
          </p:nvPr>
        </p:nvSpPr>
        <p:spPr/>
        <p:txBody>
          <a:bodyPr/>
          <a:lstStyle/>
          <a:p>
            <a:r>
              <a:rPr lang="zh-CN" altLang="en-US" dirty="0"/>
              <a:t>工作簿与工作表的基本操作</a:t>
            </a:r>
          </a:p>
        </p:txBody>
      </p:sp>
      <p:sp>
        <p:nvSpPr>
          <p:cNvPr id="5" name="文本占位符 4">
            <a:extLst>
              <a:ext uri="{FF2B5EF4-FFF2-40B4-BE49-F238E27FC236}">
                <a16:creationId xmlns:a16="http://schemas.microsoft.com/office/drawing/2014/main" id="{475801F0-E1AA-583B-7253-46AA9DE43B26}"/>
              </a:ext>
            </a:extLst>
          </p:cNvPr>
          <p:cNvSpPr>
            <a:spLocks noGrp="1"/>
          </p:cNvSpPr>
          <p:nvPr>
            <p:ph type="body" sz="quarter" idx="11"/>
          </p:nvPr>
        </p:nvSpPr>
        <p:spPr>
          <a:xfrm>
            <a:off x="337295" y="1207799"/>
            <a:ext cx="5337642" cy="5110823"/>
          </a:xfrm>
        </p:spPr>
        <p:txBody>
          <a:bodyPr/>
          <a:lstStyle/>
          <a:p>
            <a:r>
              <a:rPr lang="en-US" altLang="zh-CN" dirty="0"/>
              <a:t>2.2.4 </a:t>
            </a:r>
            <a:r>
              <a:rPr lang="zh-CN" altLang="en-US" dirty="0"/>
              <a:t>输入相同内容</a:t>
            </a:r>
            <a:endParaRPr lang="en-US" altLang="zh-CN" dirty="0"/>
          </a:p>
          <a:p>
            <a:r>
              <a:rPr lang="en-US" altLang="zh-CN" dirty="0"/>
              <a:t>1. </a:t>
            </a:r>
            <a:r>
              <a:rPr lang="zh-CN" altLang="en-US" dirty="0"/>
              <a:t>自动填充相同数据</a:t>
            </a:r>
            <a:endParaRPr lang="en-US" altLang="zh-CN" dirty="0"/>
          </a:p>
          <a:p>
            <a:r>
              <a:rPr lang="zh-CN" altLang="en-US" dirty="0"/>
              <a:t>在工作表中先输入数据，如在</a:t>
            </a:r>
            <a:r>
              <a:rPr lang="en-US" altLang="zh-CN" dirty="0"/>
              <a:t>F3</a:t>
            </a:r>
            <a:r>
              <a:rPr lang="zh-CN" altLang="en-US" dirty="0"/>
              <a:t>单元格中输入“采购主管”，如图</a:t>
            </a:r>
            <a:r>
              <a:rPr lang="en-US" altLang="zh-CN" dirty="0"/>
              <a:t>2-24</a:t>
            </a:r>
            <a:r>
              <a:rPr lang="zh-CN" altLang="en-US" dirty="0"/>
              <a:t>所示。然后选中该单元格以及要填充的单元格区域（</a:t>
            </a:r>
            <a:r>
              <a:rPr lang="en-US" altLang="zh-CN" dirty="0"/>
              <a:t>F3:F20</a:t>
            </a:r>
            <a:r>
              <a:rPr lang="zh-CN" altLang="en-US" dirty="0"/>
              <a:t>），在“开始”选项卡中单击“填充”下拉按钮，从列表中选择“向下填充”选项，如图</a:t>
            </a:r>
            <a:r>
              <a:rPr lang="en-US" altLang="zh-CN" dirty="0"/>
              <a:t>2-25</a:t>
            </a:r>
            <a:r>
              <a:rPr lang="zh-CN" altLang="en-US" dirty="0"/>
              <a:t>所示，或者按</a:t>
            </a:r>
            <a:r>
              <a:rPr lang="en-US" altLang="zh-CN" dirty="0" err="1"/>
              <a:t>Ctrl+D</a:t>
            </a:r>
            <a:r>
              <a:rPr lang="zh-CN" altLang="en-US" dirty="0"/>
              <a:t>组合键。此时被选中的单元格区域已填充相同的内容，如图</a:t>
            </a:r>
            <a:r>
              <a:rPr lang="en-US" altLang="zh-CN" dirty="0"/>
              <a:t>2-26</a:t>
            </a:r>
            <a:r>
              <a:rPr lang="zh-CN" altLang="en-US" dirty="0"/>
              <a:t>所示。</a:t>
            </a:r>
          </a:p>
        </p:txBody>
      </p:sp>
    </p:spTree>
    <p:extLst>
      <p:ext uri="{BB962C8B-B14F-4D97-AF65-F5344CB8AC3E}">
        <p14:creationId xmlns:p14="http://schemas.microsoft.com/office/powerpoint/2010/main" val="2150351297"/>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73428D-70F7-D1C0-0E9C-8A9171BCBB83}"/>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25CB1A3E-1E54-67A4-FCCD-2F0AEAB37A8F}"/>
              </a:ext>
            </a:extLst>
          </p:cNvPr>
          <p:cNvPicPr>
            <a:picLocks noGrp="1" noChangeAspect="1"/>
          </p:cNvPicPr>
          <p:nvPr>
            <p:ph type="pic" sz="quarter" idx="14"/>
          </p:nvPr>
        </p:nvPicPr>
        <p:blipFill rotWithShape="1">
          <a:blip r:embed="rId2"/>
          <a:srcRect t="-21157" b="-21157"/>
          <a:stretch>
            <a:fillRect/>
          </a:stretch>
        </p:blipFill>
        <p:spPr>
          <a:prstGeom prst="rect">
            <a:avLst/>
          </a:prstGeom>
        </p:spPr>
      </p:pic>
      <p:sp>
        <p:nvSpPr>
          <p:cNvPr id="4" name="文本占位符 3">
            <a:extLst>
              <a:ext uri="{FF2B5EF4-FFF2-40B4-BE49-F238E27FC236}">
                <a16:creationId xmlns:a16="http://schemas.microsoft.com/office/drawing/2014/main" id="{23200AB5-247D-E51E-4885-05F6FD546A0D}"/>
              </a:ext>
            </a:extLst>
          </p:cNvPr>
          <p:cNvSpPr>
            <a:spLocks noGrp="1"/>
          </p:cNvSpPr>
          <p:nvPr>
            <p:ph type="body" sz="quarter" idx="10"/>
          </p:nvPr>
        </p:nvSpPr>
        <p:spPr/>
        <p:txBody>
          <a:bodyPr/>
          <a:lstStyle/>
          <a:p>
            <a:r>
              <a:rPr lang="zh-CN" altLang="en-US" dirty="0"/>
              <a:t>工作簿与工作表的基本操作</a:t>
            </a:r>
          </a:p>
        </p:txBody>
      </p:sp>
      <p:sp>
        <p:nvSpPr>
          <p:cNvPr id="5" name="文本占位符 4">
            <a:extLst>
              <a:ext uri="{FF2B5EF4-FFF2-40B4-BE49-F238E27FC236}">
                <a16:creationId xmlns:a16="http://schemas.microsoft.com/office/drawing/2014/main" id="{9B2D9AA6-AE31-5AF8-2E59-E36E5DB6DCA2}"/>
              </a:ext>
            </a:extLst>
          </p:cNvPr>
          <p:cNvSpPr>
            <a:spLocks noGrp="1"/>
          </p:cNvSpPr>
          <p:nvPr>
            <p:ph type="body" sz="quarter" idx="11"/>
          </p:nvPr>
        </p:nvSpPr>
        <p:spPr>
          <a:xfrm>
            <a:off x="337295" y="1969545"/>
            <a:ext cx="5337642" cy="3587329"/>
          </a:xfrm>
        </p:spPr>
        <p:txBody>
          <a:bodyPr/>
          <a:lstStyle/>
          <a:p>
            <a:r>
              <a:rPr lang="en-US" altLang="zh-CN" dirty="0"/>
              <a:t>2.2.4 </a:t>
            </a:r>
            <a:r>
              <a:rPr lang="zh-CN" altLang="en-US" dirty="0"/>
              <a:t>输入相同内容</a:t>
            </a:r>
            <a:endParaRPr lang="en-US" altLang="zh-CN" dirty="0"/>
          </a:p>
          <a:p>
            <a:r>
              <a:rPr lang="en-US" altLang="zh-CN" dirty="0"/>
              <a:t>1. </a:t>
            </a:r>
            <a:r>
              <a:rPr lang="zh-CN" altLang="en-US" dirty="0"/>
              <a:t>自动填充相同数据</a:t>
            </a:r>
            <a:endParaRPr lang="en-US" altLang="zh-CN" dirty="0"/>
          </a:p>
          <a:p>
            <a:r>
              <a:rPr lang="zh-CN" altLang="en-US" dirty="0"/>
              <a:t>此外，将光标移至</a:t>
            </a:r>
            <a:r>
              <a:rPr lang="en-US" altLang="zh-CN" dirty="0"/>
              <a:t>F3</a:t>
            </a:r>
            <a:r>
              <a:rPr lang="zh-CN" altLang="en-US" dirty="0"/>
              <a:t>单元格右下角填充手柄上，当光标变为黑色十字形时，按住鼠标左键不放，向下拖动手柄至目标单元格（</a:t>
            </a:r>
            <a:r>
              <a:rPr lang="en-US" altLang="zh-CN" dirty="0"/>
              <a:t>F20</a:t>
            </a:r>
            <a:r>
              <a:rPr lang="zh-CN" altLang="en-US" dirty="0"/>
              <a:t>），同样可填充相同内容，如图</a:t>
            </a:r>
            <a:r>
              <a:rPr lang="en-US" altLang="zh-CN" dirty="0"/>
              <a:t>2-27</a:t>
            </a:r>
            <a:r>
              <a:rPr lang="zh-CN" altLang="en-US" dirty="0"/>
              <a:t>所示。</a:t>
            </a:r>
          </a:p>
        </p:txBody>
      </p:sp>
    </p:spTree>
    <p:extLst>
      <p:ext uri="{BB962C8B-B14F-4D97-AF65-F5344CB8AC3E}">
        <p14:creationId xmlns:p14="http://schemas.microsoft.com/office/powerpoint/2010/main" val="3381593977"/>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C60FC5-88FE-FDD5-CE49-84A2CD64B193}"/>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5A76B395-122A-EAB2-40F6-9E26EFC5839A}"/>
              </a:ext>
            </a:extLst>
          </p:cNvPr>
          <p:cNvPicPr>
            <a:picLocks noGrp="1" noChangeAspect="1"/>
          </p:cNvPicPr>
          <p:nvPr>
            <p:ph type="pic" sz="quarter" idx="14"/>
          </p:nvPr>
        </p:nvPicPr>
        <p:blipFill rotWithShape="1">
          <a:blip r:embed="rId2"/>
          <a:srcRect t="-44976" b="-44976"/>
          <a:stretch>
            <a:fillRect/>
          </a:stretch>
        </p:blipFill>
        <p:spPr>
          <a:prstGeom prst="rect">
            <a:avLst/>
          </a:prstGeom>
        </p:spPr>
      </p:pic>
      <p:sp>
        <p:nvSpPr>
          <p:cNvPr id="4" name="文本占位符 3">
            <a:extLst>
              <a:ext uri="{FF2B5EF4-FFF2-40B4-BE49-F238E27FC236}">
                <a16:creationId xmlns:a16="http://schemas.microsoft.com/office/drawing/2014/main" id="{34764648-4C55-596E-1DA9-755B4FD05A99}"/>
              </a:ext>
            </a:extLst>
          </p:cNvPr>
          <p:cNvSpPr>
            <a:spLocks noGrp="1"/>
          </p:cNvSpPr>
          <p:nvPr>
            <p:ph type="body" sz="quarter" idx="10"/>
          </p:nvPr>
        </p:nvSpPr>
        <p:spPr/>
        <p:txBody>
          <a:bodyPr/>
          <a:lstStyle/>
          <a:p>
            <a:r>
              <a:rPr lang="zh-CN" altLang="en-US" dirty="0"/>
              <a:t>工作簿与工作表的基本操作</a:t>
            </a:r>
          </a:p>
        </p:txBody>
      </p:sp>
      <p:sp>
        <p:nvSpPr>
          <p:cNvPr id="5" name="文本占位符 4">
            <a:extLst>
              <a:ext uri="{FF2B5EF4-FFF2-40B4-BE49-F238E27FC236}">
                <a16:creationId xmlns:a16="http://schemas.microsoft.com/office/drawing/2014/main" id="{115EAD3F-D420-D9A5-BDAB-1A7848560251}"/>
              </a:ext>
            </a:extLst>
          </p:cNvPr>
          <p:cNvSpPr>
            <a:spLocks noGrp="1"/>
          </p:cNvSpPr>
          <p:nvPr>
            <p:ph type="body" sz="quarter" idx="11"/>
          </p:nvPr>
        </p:nvSpPr>
        <p:spPr>
          <a:xfrm>
            <a:off x="337295" y="953883"/>
            <a:ext cx="5337642" cy="5618654"/>
          </a:xfrm>
        </p:spPr>
        <p:txBody>
          <a:bodyPr/>
          <a:lstStyle/>
          <a:p>
            <a:r>
              <a:rPr lang="en-US" altLang="zh-CN" dirty="0"/>
              <a:t>2.2.4 </a:t>
            </a:r>
            <a:r>
              <a:rPr lang="zh-CN" altLang="en-US" dirty="0"/>
              <a:t>输入相同内容</a:t>
            </a:r>
            <a:endParaRPr lang="en-US" altLang="zh-CN" dirty="0"/>
          </a:p>
          <a:p>
            <a:r>
              <a:rPr lang="en-US" altLang="zh-CN" dirty="0"/>
              <a:t>2. </a:t>
            </a:r>
            <a:r>
              <a:rPr lang="zh-CN" altLang="en-US" dirty="0"/>
              <a:t>在不连续区域中输入相同数据</a:t>
            </a:r>
            <a:endParaRPr lang="en-US" altLang="zh-CN" dirty="0"/>
          </a:p>
          <a:p>
            <a:r>
              <a:rPr lang="zh-CN" altLang="en-US" dirty="0"/>
              <a:t>以上是在连续的区域中进行填充的方法，如果要在不连续区域中输入相同数据，可使用</a:t>
            </a:r>
            <a:r>
              <a:rPr lang="en-US" altLang="zh-CN" dirty="0" err="1"/>
              <a:t>Ctrl+Enter</a:t>
            </a:r>
            <a:r>
              <a:rPr lang="zh-CN" altLang="en-US" dirty="0"/>
              <a:t>组合键来实现。</a:t>
            </a:r>
          </a:p>
          <a:p>
            <a:r>
              <a:rPr lang="zh-CN" altLang="en-US" dirty="0"/>
              <a:t>在工作表中，按</a:t>
            </a:r>
            <a:r>
              <a:rPr lang="en-US" altLang="zh-CN" dirty="0"/>
              <a:t>Ctrl</a:t>
            </a:r>
            <a:r>
              <a:rPr lang="zh-CN" altLang="en-US" dirty="0"/>
              <a:t>键选中所有不连续的单元格，在最后一个被选中的单元格中输入数据，如图</a:t>
            </a:r>
            <a:r>
              <a:rPr lang="en-US" altLang="zh-CN" dirty="0"/>
              <a:t>2-28</a:t>
            </a:r>
            <a:r>
              <a:rPr lang="zh-CN" altLang="en-US" dirty="0"/>
              <a:t>所示。然后按</a:t>
            </a:r>
            <a:r>
              <a:rPr lang="en-US" altLang="zh-CN" dirty="0" err="1"/>
              <a:t>Ctrl+Enter</a:t>
            </a:r>
            <a:r>
              <a:rPr lang="zh-CN" altLang="en-US" dirty="0"/>
              <a:t>组合键，此时，该数据将会批量填充至其他被选单元格中，如图</a:t>
            </a:r>
            <a:r>
              <a:rPr lang="en-US" altLang="zh-CN" dirty="0"/>
              <a:t>2-29</a:t>
            </a:r>
            <a:r>
              <a:rPr lang="zh-CN" altLang="en-US" dirty="0"/>
              <a:t>所示。</a:t>
            </a:r>
          </a:p>
        </p:txBody>
      </p:sp>
    </p:spTree>
    <p:extLst>
      <p:ext uri="{BB962C8B-B14F-4D97-AF65-F5344CB8AC3E}">
        <p14:creationId xmlns:p14="http://schemas.microsoft.com/office/powerpoint/2010/main" val="407494783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D55C25-E5DF-CAD2-1BD7-787C662C0FBC}"/>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DF38CBDB-478E-BB6F-57AD-688C7260FBC9}"/>
              </a:ext>
            </a:extLst>
          </p:cNvPr>
          <p:cNvPicPr>
            <a:picLocks noGrp="1" noChangeAspect="1"/>
          </p:cNvPicPr>
          <p:nvPr>
            <p:ph type="pic" sz="quarter" idx="14"/>
          </p:nvPr>
        </p:nvPicPr>
        <p:blipFill rotWithShape="1">
          <a:blip r:embed="rId2"/>
          <a:srcRect t="-118919" b="-118919"/>
          <a:stretch>
            <a:fillRect/>
          </a:stretch>
        </p:blipFill>
        <p:spPr>
          <a:prstGeom prst="rect">
            <a:avLst/>
          </a:prstGeom>
        </p:spPr>
      </p:pic>
      <p:sp>
        <p:nvSpPr>
          <p:cNvPr id="4" name="文本占位符 3">
            <a:extLst>
              <a:ext uri="{FF2B5EF4-FFF2-40B4-BE49-F238E27FC236}">
                <a16:creationId xmlns:a16="http://schemas.microsoft.com/office/drawing/2014/main" id="{54E8BB5F-9D72-4DFC-F3CA-C30A3DB437DA}"/>
              </a:ext>
            </a:extLst>
          </p:cNvPr>
          <p:cNvSpPr>
            <a:spLocks noGrp="1"/>
          </p:cNvSpPr>
          <p:nvPr>
            <p:ph type="body" sz="quarter" idx="10"/>
          </p:nvPr>
        </p:nvSpPr>
        <p:spPr/>
        <p:txBody>
          <a:bodyPr/>
          <a:lstStyle/>
          <a:p>
            <a:r>
              <a:rPr lang="zh-CN" altLang="en-US" dirty="0"/>
              <a:t>工作簿与工作表的基本操作</a:t>
            </a:r>
          </a:p>
        </p:txBody>
      </p:sp>
      <p:sp>
        <p:nvSpPr>
          <p:cNvPr id="5" name="文本占位符 4">
            <a:extLst>
              <a:ext uri="{FF2B5EF4-FFF2-40B4-BE49-F238E27FC236}">
                <a16:creationId xmlns:a16="http://schemas.microsoft.com/office/drawing/2014/main" id="{DDEA725D-B96A-12E1-9F25-18D4A77FAAC7}"/>
              </a:ext>
            </a:extLst>
          </p:cNvPr>
          <p:cNvSpPr>
            <a:spLocks noGrp="1"/>
          </p:cNvSpPr>
          <p:nvPr>
            <p:ph type="body" sz="quarter" idx="11"/>
          </p:nvPr>
        </p:nvSpPr>
        <p:spPr>
          <a:xfrm>
            <a:off x="337295" y="1207799"/>
            <a:ext cx="5337642" cy="5110823"/>
          </a:xfrm>
        </p:spPr>
        <p:txBody>
          <a:bodyPr/>
          <a:lstStyle/>
          <a:p>
            <a:r>
              <a:rPr lang="en-US" altLang="zh-CN" dirty="0"/>
              <a:t>2.2.5 </a:t>
            </a:r>
            <a:r>
              <a:rPr lang="zh-CN" altLang="en-US" dirty="0"/>
              <a:t>输入有序数据</a:t>
            </a:r>
            <a:endParaRPr lang="en-US" altLang="zh-CN" dirty="0"/>
          </a:p>
          <a:p>
            <a:r>
              <a:rPr lang="zh-CN" altLang="en-US" dirty="0"/>
              <a:t>在工作表中先输入首个数据，如输入“</a:t>
            </a:r>
            <a:r>
              <a:rPr lang="en-US" altLang="zh-CN" dirty="0"/>
              <a:t>202001”</a:t>
            </a:r>
            <a:r>
              <a:rPr lang="zh-CN" altLang="en-US" dirty="0"/>
              <a:t>，在“开始”选项卡中单击“填充”下拉按钮，从列表中选择“序列”选项，如图</a:t>
            </a:r>
            <a:r>
              <a:rPr lang="en-US" altLang="zh-CN" dirty="0"/>
              <a:t>2-30</a:t>
            </a:r>
            <a:r>
              <a:rPr lang="zh-CN" altLang="en-US" dirty="0"/>
              <a:t>所示。在打开的“序列”对话框中，根据需求选择要输入的“行”或“列”，然后选择序列“类型”，设置“步长值”和“终止值”，单击“确定”按钮，如图</a:t>
            </a:r>
            <a:r>
              <a:rPr lang="en-US" altLang="zh-CN" dirty="0"/>
              <a:t>2-31</a:t>
            </a:r>
            <a:r>
              <a:rPr lang="zh-CN" altLang="en-US" dirty="0"/>
              <a:t>所示。此时，可以看到数据填充结果，如图</a:t>
            </a:r>
            <a:r>
              <a:rPr lang="en-US" altLang="zh-CN" dirty="0"/>
              <a:t>2-32</a:t>
            </a:r>
            <a:r>
              <a:rPr lang="zh-CN" altLang="en-US" dirty="0"/>
              <a:t>所示。</a:t>
            </a:r>
          </a:p>
        </p:txBody>
      </p:sp>
    </p:spTree>
    <p:extLst>
      <p:ext uri="{BB962C8B-B14F-4D97-AF65-F5344CB8AC3E}">
        <p14:creationId xmlns:p14="http://schemas.microsoft.com/office/powerpoint/2010/main" val="358787564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632F78-5701-CE98-F9F9-AA7B0435F3A0}"/>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BEE81570-36ED-2F26-9B62-DEFC139CBD45}"/>
              </a:ext>
            </a:extLst>
          </p:cNvPr>
          <p:cNvPicPr>
            <a:picLocks noGrp="1" noChangeAspect="1"/>
          </p:cNvPicPr>
          <p:nvPr>
            <p:ph type="pic" sz="quarter" idx="14"/>
          </p:nvPr>
        </p:nvPicPr>
        <p:blipFill rotWithShape="1">
          <a:blip r:embed="rId2"/>
          <a:srcRect t="-54319" b="-54319"/>
          <a:stretch>
            <a:fillRect/>
          </a:stretch>
        </p:blipFill>
        <p:spPr>
          <a:prstGeom prst="rect">
            <a:avLst/>
          </a:prstGeom>
        </p:spPr>
      </p:pic>
      <p:sp>
        <p:nvSpPr>
          <p:cNvPr id="4" name="文本占位符 3">
            <a:extLst>
              <a:ext uri="{FF2B5EF4-FFF2-40B4-BE49-F238E27FC236}">
                <a16:creationId xmlns:a16="http://schemas.microsoft.com/office/drawing/2014/main" id="{F4C11CDD-9373-C6E5-A84B-1A5289E1B3BD}"/>
              </a:ext>
            </a:extLst>
          </p:cNvPr>
          <p:cNvSpPr>
            <a:spLocks noGrp="1"/>
          </p:cNvSpPr>
          <p:nvPr>
            <p:ph type="body" sz="quarter" idx="10"/>
          </p:nvPr>
        </p:nvSpPr>
        <p:spPr/>
        <p:txBody>
          <a:bodyPr/>
          <a:lstStyle/>
          <a:p>
            <a:r>
              <a:rPr lang="zh-CN" altLang="en-US" dirty="0"/>
              <a:t>工作簿与工作表的基本操作</a:t>
            </a:r>
          </a:p>
        </p:txBody>
      </p:sp>
      <p:sp>
        <p:nvSpPr>
          <p:cNvPr id="5" name="文本占位符 4">
            <a:extLst>
              <a:ext uri="{FF2B5EF4-FFF2-40B4-BE49-F238E27FC236}">
                <a16:creationId xmlns:a16="http://schemas.microsoft.com/office/drawing/2014/main" id="{C7ABEB97-5C21-A758-6B78-8840BFA504F5}"/>
              </a:ext>
            </a:extLst>
          </p:cNvPr>
          <p:cNvSpPr>
            <a:spLocks noGrp="1"/>
          </p:cNvSpPr>
          <p:nvPr>
            <p:ph type="body" sz="quarter" idx="11"/>
          </p:nvPr>
        </p:nvSpPr>
        <p:spPr>
          <a:xfrm>
            <a:off x="337295" y="1461715"/>
            <a:ext cx="5337642" cy="4602991"/>
          </a:xfrm>
        </p:spPr>
        <p:txBody>
          <a:bodyPr/>
          <a:lstStyle/>
          <a:p>
            <a:r>
              <a:rPr lang="en-US" altLang="zh-CN" dirty="0"/>
              <a:t>2.2.6 </a:t>
            </a:r>
            <a:r>
              <a:rPr lang="zh-CN" altLang="en-US" dirty="0"/>
              <a:t>设置日期和时间格式</a:t>
            </a:r>
            <a:endParaRPr lang="en-US" altLang="zh-CN" dirty="0"/>
          </a:p>
          <a:p>
            <a:r>
              <a:rPr lang="zh-CN" altLang="en-US" dirty="0"/>
              <a:t>规范的日期格式有“</a:t>
            </a:r>
            <a:r>
              <a:rPr lang="en-US" altLang="zh-CN" dirty="0"/>
              <a:t>2021/3/5”“2021-3-5”</a:t>
            </a:r>
            <a:r>
              <a:rPr lang="zh-CN" altLang="en-US" dirty="0"/>
              <a:t>和“</a:t>
            </a:r>
            <a:r>
              <a:rPr lang="en-US" altLang="zh-CN" dirty="0"/>
              <a:t>2021</a:t>
            </a:r>
            <a:r>
              <a:rPr lang="zh-CN" altLang="en-US" dirty="0"/>
              <a:t>年</a:t>
            </a:r>
            <a:r>
              <a:rPr lang="en-US" altLang="zh-CN" dirty="0"/>
              <a:t>3</a:t>
            </a:r>
            <a:r>
              <a:rPr lang="zh-CN" altLang="en-US" dirty="0"/>
              <a:t>月</a:t>
            </a:r>
            <a:r>
              <a:rPr lang="en-US" altLang="zh-CN" dirty="0"/>
              <a:t>5</a:t>
            </a:r>
            <a:r>
              <a:rPr lang="zh-CN" altLang="en-US" dirty="0"/>
              <a:t>日”</a:t>
            </a:r>
            <a:r>
              <a:rPr lang="en-US" altLang="zh-CN" dirty="0"/>
              <a:t>3</a:t>
            </a:r>
            <a:r>
              <a:rPr lang="zh-CN" altLang="en-US" dirty="0"/>
              <a:t>种。无论输入哪种日期格式，系统都会默认显示“</a:t>
            </a:r>
            <a:r>
              <a:rPr lang="en-US" altLang="zh-CN" dirty="0"/>
              <a:t>2021/3/5”</a:t>
            </a:r>
            <a:r>
              <a:rPr lang="zh-CN" altLang="en-US" dirty="0"/>
              <a:t>。如果想要切换其他的日期格式，可在“开始”选项卡中单击“数字格式”下拉按钮，从列表中选择“长日期”选项即可，如图</a:t>
            </a:r>
            <a:r>
              <a:rPr lang="en-US" altLang="zh-CN" dirty="0"/>
              <a:t>2-33</a:t>
            </a:r>
            <a:r>
              <a:rPr lang="zh-CN" altLang="en-US" dirty="0"/>
              <a:t>所示。</a:t>
            </a:r>
          </a:p>
        </p:txBody>
      </p:sp>
    </p:spTree>
    <p:extLst>
      <p:ext uri="{BB962C8B-B14F-4D97-AF65-F5344CB8AC3E}">
        <p14:creationId xmlns:p14="http://schemas.microsoft.com/office/powerpoint/2010/main" val="2948612528"/>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35C335-BD23-E6DA-3D18-3280068F715B}"/>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A68D10F2-3059-2702-B081-19A370C814E6}"/>
              </a:ext>
            </a:extLst>
          </p:cNvPr>
          <p:cNvPicPr>
            <a:picLocks noGrp="1" noChangeAspect="1"/>
          </p:cNvPicPr>
          <p:nvPr>
            <p:ph type="pic" sz="quarter" idx="14"/>
          </p:nvPr>
        </p:nvPicPr>
        <p:blipFill rotWithShape="1">
          <a:blip r:embed="rId2"/>
          <a:srcRect t="-47237" b="-47237"/>
          <a:stretch>
            <a:fillRect/>
          </a:stretch>
        </p:blipFill>
        <p:spPr>
          <a:prstGeom prst="rect">
            <a:avLst/>
          </a:prstGeom>
        </p:spPr>
      </p:pic>
      <p:sp>
        <p:nvSpPr>
          <p:cNvPr id="4" name="文本占位符 3">
            <a:extLst>
              <a:ext uri="{FF2B5EF4-FFF2-40B4-BE49-F238E27FC236}">
                <a16:creationId xmlns:a16="http://schemas.microsoft.com/office/drawing/2014/main" id="{63EA0FE0-0C24-E325-147E-330AADE9AB65}"/>
              </a:ext>
            </a:extLst>
          </p:cNvPr>
          <p:cNvSpPr>
            <a:spLocks noGrp="1"/>
          </p:cNvSpPr>
          <p:nvPr>
            <p:ph type="body" sz="quarter" idx="10"/>
          </p:nvPr>
        </p:nvSpPr>
        <p:spPr/>
        <p:txBody>
          <a:bodyPr/>
          <a:lstStyle/>
          <a:p>
            <a:r>
              <a:rPr lang="zh-CN" altLang="en-US" dirty="0"/>
              <a:t>工作簿与工作表的基本操作</a:t>
            </a:r>
          </a:p>
        </p:txBody>
      </p:sp>
      <p:sp>
        <p:nvSpPr>
          <p:cNvPr id="5" name="文本占位符 4">
            <a:extLst>
              <a:ext uri="{FF2B5EF4-FFF2-40B4-BE49-F238E27FC236}">
                <a16:creationId xmlns:a16="http://schemas.microsoft.com/office/drawing/2014/main" id="{D6F12441-4FAA-451D-B2E7-1507CCD261BE}"/>
              </a:ext>
            </a:extLst>
          </p:cNvPr>
          <p:cNvSpPr>
            <a:spLocks noGrp="1"/>
          </p:cNvSpPr>
          <p:nvPr>
            <p:ph type="body" sz="quarter" idx="11"/>
          </p:nvPr>
        </p:nvSpPr>
        <p:spPr>
          <a:xfrm>
            <a:off x="337295" y="1969546"/>
            <a:ext cx="5337642" cy="3587329"/>
          </a:xfrm>
        </p:spPr>
        <p:txBody>
          <a:bodyPr/>
          <a:lstStyle/>
          <a:p>
            <a:r>
              <a:rPr lang="en-US" altLang="zh-CN" dirty="0"/>
              <a:t>2.2.6 </a:t>
            </a:r>
            <a:r>
              <a:rPr lang="zh-CN" altLang="en-US" dirty="0"/>
              <a:t>设置日期和时间格式</a:t>
            </a:r>
            <a:endParaRPr lang="en-US" altLang="zh-CN" dirty="0"/>
          </a:p>
          <a:p>
            <a:r>
              <a:rPr lang="zh-CN" altLang="en-US" dirty="0"/>
              <a:t>输入时间与输入日期相同，只需在单元格中输入时间数值，例如输入“</a:t>
            </a:r>
            <a:r>
              <a:rPr lang="en-US" altLang="zh-CN" dirty="0"/>
              <a:t>9:00”</a:t>
            </a:r>
            <a:r>
              <a:rPr lang="zh-CN" altLang="en-US" dirty="0"/>
              <a:t>后，按</a:t>
            </a:r>
            <a:r>
              <a:rPr lang="en-US" altLang="zh-CN" dirty="0"/>
              <a:t>Ctrl+1</a:t>
            </a:r>
            <a:r>
              <a:rPr lang="zh-CN" altLang="en-US" dirty="0"/>
              <a:t>组合键，打开“单元格格式”对话框，在“分类”中选择“时间”选项，并在“类型” 中选择一款时间格式即可，如图</a:t>
            </a:r>
            <a:r>
              <a:rPr lang="en-US" altLang="zh-CN" dirty="0"/>
              <a:t>2-35</a:t>
            </a:r>
            <a:r>
              <a:rPr lang="zh-CN" altLang="en-US" dirty="0"/>
              <a:t>所示。</a:t>
            </a:r>
          </a:p>
        </p:txBody>
      </p:sp>
    </p:spTree>
    <p:extLst>
      <p:ext uri="{BB962C8B-B14F-4D97-AF65-F5344CB8AC3E}">
        <p14:creationId xmlns:p14="http://schemas.microsoft.com/office/powerpoint/2010/main" val="41918019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532DEA-99E4-6664-8BA9-9DE0B71BBC8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C7D8780-2BBF-FCFE-5AE4-EBE20F4F923E}"/>
              </a:ext>
            </a:extLst>
          </p:cNvPr>
          <p:cNvSpPr>
            <a:spLocks noGrp="1"/>
          </p:cNvSpPr>
          <p:nvPr>
            <p:ph type="body" sz="quarter" idx="10"/>
          </p:nvPr>
        </p:nvSpPr>
        <p:spPr/>
        <p:txBody>
          <a:bodyPr/>
          <a:lstStyle/>
          <a:p>
            <a:r>
              <a:rPr lang="zh-CN" altLang="en-US" dirty="0"/>
              <a:t>文档的创建与编辑</a:t>
            </a:r>
          </a:p>
        </p:txBody>
      </p:sp>
      <p:sp>
        <p:nvSpPr>
          <p:cNvPr id="6" name="文本占位符 5">
            <a:extLst>
              <a:ext uri="{FF2B5EF4-FFF2-40B4-BE49-F238E27FC236}">
                <a16:creationId xmlns:a16="http://schemas.microsoft.com/office/drawing/2014/main" id="{458EF02C-DBF8-4963-3E10-D8521B2E628E}"/>
              </a:ext>
            </a:extLst>
          </p:cNvPr>
          <p:cNvSpPr>
            <a:spLocks noGrp="1"/>
          </p:cNvSpPr>
          <p:nvPr>
            <p:ph type="body" sz="quarter" idx="11"/>
          </p:nvPr>
        </p:nvSpPr>
        <p:spPr>
          <a:xfrm>
            <a:off x="337295" y="953881"/>
            <a:ext cx="5337642" cy="5618654"/>
          </a:xfrm>
        </p:spPr>
        <p:txBody>
          <a:bodyPr/>
          <a:lstStyle/>
          <a:p>
            <a:r>
              <a:rPr lang="en-US" altLang="zh-CN" dirty="0"/>
              <a:t>1.1.3 </a:t>
            </a:r>
            <a:r>
              <a:rPr lang="zh-CN" altLang="en-US" dirty="0"/>
              <a:t>录入文本</a:t>
            </a:r>
            <a:endParaRPr lang="en-US" altLang="zh-CN" dirty="0"/>
          </a:p>
          <a:p>
            <a:r>
              <a:rPr lang="en-US" altLang="zh-CN" dirty="0"/>
              <a:t>3. </a:t>
            </a:r>
            <a:r>
              <a:rPr lang="zh-CN" altLang="en-US" dirty="0"/>
              <a:t>复杂公式的输入</a:t>
            </a:r>
            <a:endParaRPr lang="en-US" altLang="zh-CN" dirty="0"/>
          </a:p>
          <a:p>
            <a:r>
              <a:rPr lang="zh-CN" altLang="en-US" dirty="0"/>
              <a:t>如果需要在文档中输入一些较为复杂的数学公式，可以通过插入“公式”命令来操作。在 “插入”选项卡中单击“公式”按钮，在打开的“公式编辑器”窗口中结合各类数学符号输入公式即可，如图</a:t>
            </a:r>
            <a:r>
              <a:rPr lang="en-US" altLang="zh-CN" dirty="0"/>
              <a:t>1-14</a:t>
            </a:r>
            <a:r>
              <a:rPr lang="zh-CN" altLang="en-US" dirty="0"/>
              <a:t>所示。输入完成后单击菜单栏中的“文件”选项，在打开的列表中选择 “退出并返回到 文字文”选项即可完成公式的输入操作，如图</a:t>
            </a:r>
            <a:r>
              <a:rPr lang="en-US" altLang="zh-CN" dirty="0"/>
              <a:t>1-15</a:t>
            </a:r>
            <a:r>
              <a:rPr lang="zh-CN" altLang="en-US" dirty="0"/>
              <a:t>所示。</a:t>
            </a:r>
            <a:endParaRPr lang="en-US" altLang="zh-CN" dirty="0"/>
          </a:p>
        </p:txBody>
      </p:sp>
      <p:pic>
        <p:nvPicPr>
          <p:cNvPr id="7" name="图片占位符 6">
            <a:extLst>
              <a:ext uri="{FF2B5EF4-FFF2-40B4-BE49-F238E27FC236}">
                <a16:creationId xmlns:a16="http://schemas.microsoft.com/office/drawing/2014/main" id="{48CF52F1-E9CE-8041-E30C-14F505450E95}"/>
              </a:ext>
            </a:extLst>
          </p:cNvPr>
          <p:cNvPicPr>
            <a:picLocks noGrp="1" noChangeAspect="1"/>
          </p:cNvPicPr>
          <p:nvPr>
            <p:ph type="pic" sz="quarter" idx="14"/>
          </p:nvPr>
        </p:nvPicPr>
        <p:blipFill rotWithShape="1">
          <a:blip r:embed="rId2"/>
          <a:srcRect t="-90786" b="-90786"/>
          <a:stretch>
            <a:fillRect/>
          </a:stretch>
        </p:blipFill>
        <p:spPr>
          <a:prstGeom prst="rect">
            <a:avLst/>
          </a:prstGeom>
        </p:spPr>
      </p:pic>
    </p:spTree>
    <p:extLst>
      <p:ext uri="{BB962C8B-B14F-4D97-AF65-F5344CB8AC3E}">
        <p14:creationId xmlns:p14="http://schemas.microsoft.com/office/powerpoint/2010/main" val="3492156390"/>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F9442B-CBE4-67C5-41C1-4A85906A4B6D}"/>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A80A45B5-BA83-9813-0267-C2588650918E}"/>
              </a:ext>
            </a:extLst>
          </p:cNvPr>
          <p:cNvPicPr>
            <a:picLocks noGrp="1" noChangeAspect="1"/>
          </p:cNvPicPr>
          <p:nvPr>
            <p:ph type="pic" sz="quarter" idx="14"/>
          </p:nvPr>
        </p:nvPicPr>
        <p:blipFill rotWithShape="1">
          <a:blip r:embed="rId2"/>
          <a:srcRect t="-62052" b="-62052"/>
          <a:stretch>
            <a:fillRect/>
          </a:stretch>
        </p:blipFill>
        <p:spPr>
          <a:prstGeom prst="rect">
            <a:avLst/>
          </a:prstGeom>
        </p:spPr>
      </p:pic>
      <p:sp>
        <p:nvSpPr>
          <p:cNvPr id="4" name="文本占位符 3">
            <a:extLst>
              <a:ext uri="{FF2B5EF4-FFF2-40B4-BE49-F238E27FC236}">
                <a16:creationId xmlns:a16="http://schemas.microsoft.com/office/drawing/2014/main" id="{C7946335-B2E8-A48A-333D-A29318875E6A}"/>
              </a:ext>
            </a:extLst>
          </p:cNvPr>
          <p:cNvSpPr>
            <a:spLocks noGrp="1"/>
          </p:cNvSpPr>
          <p:nvPr>
            <p:ph type="body" sz="quarter" idx="10"/>
          </p:nvPr>
        </p:nvSpPr>
        <p:spPr/>
        <p:txBody>
          <a:bodyPr/>
          <a:lstStyle/>
          <a:p>
            <a:r>
              <a:rPr lang="zh-CN" altLang="en-US" dirty="0"/>
              <a:t>工作簿与工作表的基本操作</a:t>
            </a:r>
          </a:p>
        </p:txBody>
      </p:sp>
      <p:sp>
        <p:nvSpPr>
          <p:cNvPr id="5" name="文本占位符 4">
            <a:extLst>
              <a:ext uri="{FF2B5EF4-FFF2-40B4-BE49-F238E27FC236}">
                <a16:creationId xmlns:a16="http://schemas.microsoft.com/office/drawing/2014/main" id="{441A901A-318E-F150-2ED2-C90DE4B17B49}"/>
              </a:ext>
            </a:extLst>
          </p:cNvPr>
          <p:cNvSpPr>
            <a:spLocks noGrp="1"/>
          </p:cNvSpPr>
          <p:nvPr>
            <p:ph type="body" sz="quarter" idx="11"/>
          </p:nvPr>
        </p:nvSpPr>
        <p:spPr>
          <a:xfrm>
            <a:off x="337295" y="1207798"/>
            <a:ext cx="5337642" cy="5110823"/>
          </a:xfrm>
        </p:spPr>
        <p:txBody>
          <a:bodyPr/>
          <a:lstStyle/>
          <a:p>
            <a:r>
              <a:rPr lang="en-US" altLang="zh-CN" dirty="0"/>
              <a:t>2.2.7 </a:t>
            </a:r>
            <a:r>
              <a:rPr lang="zh-CN" altLang="en-US" dirty="0"/>
              <a:t>自定义单元格格式</a:t>
            </a:r>
            <a:endParaRPr lang="en-US" altLang="zh-CN" dirty="0"/>
          </a:p>
          <a:p>
            <a:r>
              <a:rPr lang="zh-CN" altLang="en-US" dirty="0"/>
              <a:t>在表格中选择所有的手机号码，按</a:t>
            </a:r>
            <a:r>
              <a:rPr lang="en-US" altLang="zh-CN" dirty="0"/>
              <a:t>Ctrl+1</a:t>
            </a:r>
            <a:r>
              <a:rPr lang="zh-CN" altLang="en-US" dirty="0"/>
              <a:t>组合键打开“单元格格式”对话框，在“分类” 列表中选择“自定义”选项，在“类型”文本框中输入“保密”，单击“确定”按钮，如图</a:t>
            </a:r>
            <a:r>
              <a:rPr lang="en-US" altLang="zh-CN" dirty="0"/>
              <a:t>2-36</a:t>
            </a:r>
            <a:r>
              <a:rPr lang="zh-CN" altLang="en-US" dirty="0"/>
              <a:t>所示。此时，被选中的手机号码均以“保密”两字代替，但在选中该列中的任意单元格时，可以在编辑栏中查看到当前被替代的手机号码，如图</a:t>
            </a:r>
            <a:r>
              <a:rPr lang="en-US" altLang="zh-CN" dirty="0"/>
              <a:t>2-37</a:t>
            </a:r>
            <a:r>
              <a:rPr lang="zh-CN" altLang="en-US" dirty="0"/>
              <a:t>所示。</a:t>
            </a:r>
          </a:p>
        </p:txBody>
      </p:sp>
    </p:spTree>
    <p:extLst>
      <p:ext uri="{BB962C8B-B14F-4D97-AF65-F5344CB8AC3E}">
        <p14:creationId xmlns:p14="http://schemas.microsoft.com/office/powerpoint/2010/main" val="1221191602"/>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240A4B-2D5B-22A7-2180-604CE148B2C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D94FD8D-B525-C83F-E4C2-A604054F75EC}"/>
              </a:ext>
            </a:extLst>
          </p:cNvPr>
          <p:cNvSpPr>
            <a:spLocks noGrp="1"/>
          </p:cNvSpPr>
          <p:nvPr>
            <p:ph type="body" sz="quarter" idx="11"/>
          </p:nvPr>
        </p:nvSpPr>
        <p:spPr>
          <a:xfrm>
            <a:off x="337294" y="2223459"/>
            <a:ext cx="11275585" cy="3079497"/>
          </a:xfrm>
        </p:spPr>
        <p:txBody>
          <a:bodyPr/>
          <a:lstStyle/>
          <a:p>
            <a:r>
              <a:rPr lang="en-US" altLang="zh-CN" dirty="0"/>
              <a:t>2.2.8 </a:t>
            </a:r>
            <a:r>
              <a:rPr lang="zh-CN" altLang="en-US" dirty="0"/>
              <a:t>在指定范围内快速输入数据</a:t>
            </a:r>
            <a:endParaRPr lang="en-US" altLang="zh-CN" dirty="0"/>
          </a:p>
          <a:p>
            <a:r>
              <a:rPr lang="zh-CN" altLang="en-US" dirty="0"/>
              <a:t>为了防止输入错误的数据，提高数据的输入效率，可以使用“有效性”功能来限制无效数据的输入。</a:t>
            </a:r>
          </a:p>
          <a:p>
            <a:r>
              <a:rPr lang="zh-CN" altLang="en-US" dirty="0"/>
              <a:t>为了确保数据输入的准确性，可以限制数据输入的范围。在工作表中选择单元格区域，在 “数据”选项卡中单击“有效性”按钮，打开“数据有效性”对话框，在“有效性条件”列表中设置限制范围即可。</a:t>
            </a:r>
          </a:p>
        </p:txBody>
      </p:sp>
      <p:sp>
        <p:nvSpPr>
          <p:cNvPr id="4" name="文本占位符 3">
            <a:extLst>
              <a:ext uri="{FF2B5EF4-FFF2-40B4-BE49-F238E27FC236}">
                <a16:creationId xmlns:a16="http://schemas.microsoft.com/office/drawing/2014/main" id="{8B528DC7-2A1E-60FD-1631-9787C617680A}"/>
              </a:ext>
            </a:extLst>
          </p:cNvPr>
          <p:cNvSpPr>
            <a:spLocks noGrp="1"/>
          </p:cNvSpPr>
          <p:nvPr>
            <p:ph type="body" sz="quarter" idx="10"/>
          </p:nvPr>
        </p:nvSpPr>
        <p:spPr/>
        <p:txBody>
          <a:bodyPr/>
          <a:lstStyle/>
          <a:p>
            <a:r>
              <a:rPr lang="zh-CN" altLang="en-US" dirty="0"/>
              <a:t>工作簿与工作表的基本操作</a:t>
            </a:r>
          </a:p>
        </p:txBody>
      </p:sp>
    </p:spTree>
    <p:extLst>
      <p:ext uri="{BB962C8B-B14F-4D97-AF65-F5344CB8AC3E}">
        <p14:creationId xmlns:p14="http://schemas.microsoft.com/office/powerpoint/2010/main" val="3098868313"/>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59EB56-63A3-C0AC-88A5-BDDBD0D22FCF}"/>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C3DDA8BE-21F8-88FF-4B08-DD9EE1271F7F}"/>
              </a:ext>
            </a:extLst>
          </p:cNvPr>
          <p:cNvPicPr>
            <a:picLocks noGrp="1" noChangeAspect="1"/>
          </p:cNvPicPr>
          <p:nvPr>
            <p:ph type="pic" sz="quarter" idx="14"/>
          </p:nvPr>
        </p:nvPicPr>
        <p:blipFill rotWithShape="1">
          <a:blip r:embed="rId2"/>
          <a:srcRect t="-84228" b="-84228"/>
          <a:stretch>
            <a:fillRect/>
          </a:stretch>
        </p:blipFill>
        <p:spPr>
          <a:prstGeom prst="rect">
            <a:avLst/>
          </a:prstGeom>
        </p:spPr>
      </p:pic>
      <p:sp>
        <p:nvSpPr>
          <p:cNvPr id="4" name="文本占位符 3">
            <a:extLst>
              <a:ext uri="{FF2B5EF4-FFF2-40B4-BE49-F238E27FC236}">
                <a16:creationId xmlns:a16="http://schemas.microsoft.com/office/drawing/2014/main" id="{D21063F2-1E12-99A4-2B4A-174F75F0B5F2}"/>
              </a:ext>
            </a:extLst>
          </p:cNvPr>
          <p:cNvSpPr>
            <a:spLocks noGrp="1"/>
          </p:cNvSpPr>
          <p:nvPr>
            <p:ph type="body" sz="quarter" idx="10"/>
          </p:nvPr>
        </p:nvSpPr>
        <p:spPr/>
        <p:txBody>
          <a:bodyPr/>
          <a:lstStyle/>
          <a:p>
            <a:r>
              <a:rPr lang="zh-CN" altLang="en-US" dirty="0"/>
              <a:t>工作簿与工作表的基本操作</a:t>
            </a:r>
          </a:p>
        </p:txBody>
      </p:sp>
      <p:sp>
        <p:nvSpPr>
          <p:cNvPr id="5" name="文本占位符 4">
            <a:extLst>
              <a:ext uri="{FF2B5EF4-FFF2-40B4-BE49-F238E27FC236}">
                <a16:creationId xmlns:a16="http://schemas.microsoft.com/office/drawing/2014/main" id="{7DF3D01C-8AF9-DE9E-E242-08A3735F22A1}"/>
              </a:ext>
            </a:extLst>
          </p:cNvPr>
          <p:cNvSpPr>
            <a:spLocks noGrp="1"/>
          </p:cNvSpPr>
          <p:nvPr>
            <p:ph type="body" sz="quarter" idx="11"/>
          </p:nvPr>
        </p:nvSpPr>
        <p:spPr>
          <a:xfrm>
            <a:off x="337295" y="953883"/>
            <a:ext cx="5337642" cy="5618654"/>
          </a:xfrm>
        </p:spPr>
        <p:txBody>
          <a:bodyPr/>
          <a:lstStyle/>
          <a:p>
            <a:r>
              <a:rPr lang="en-US" altLang="zh-CN" dirty="0"/>
              <a:t>2.2.8 </a:t>
            </a:r>
            <a:r>
              <a:rPr lang="zh-CN" altLang="en-US" dirty="0"/>
              <a:t>在指定范围内快速输入数据</a:t>
            </a:r>
            <a:endParaRPr lang="en-US" altLang="zh-CN" dirty="0"/>
          </a:p>
          <a:p>
            <a:r>
              <a:rPr lang="zh-CN" altLang="en-US" dirty="0"/>
              <a:t>例如，在指定范围内只允许输入</a:t>
            </a:r>
            <a:r>
              <a:rPr lang="en-US" altLang="zh-CN" dirty="0"/>
              <a:t>30</a:t>
            </a:r>
            <a:r>
              <a:rPr lang="zh-CN" altLang="en-US" dirty="0"/>
              <a:t>～</a:t>
            </a:r>
            <a:r>
              <a:rPr lang="en-US" altLang="zh-CN" dirty="0"/>
              <a:t>60</a:t>
            </a:r>
            <a:r>
              <a:rPr lang="zh-CN" altLang="en-US" dirty="0"/>
              <a:t>的整数，那么在该对话框中单击“允许”下拉按钮，在其列表中选择“整数”选项，将“最小值”设为</a:t>
            </a:r>
            <a:r>
              <a:rPr lang="en-US" altLang="zh-CN" dirty="0"/>
              <a:t>30</a:t>
            </a:r>
            <a:r>
              <a:rPr lang="zh-CN" altLang="en-US" dirty="0"/>
              <a:t>，将“最大值”设为</a:t>
            </a:r>
            <a:r>
              <a:rPr lang="en-US" altLang="zh-CN" dirty="0"/>
              <a:t>60</a:t>
            </a:r>
            <a:r>
              <a:rPr lang="zh-CN" altLang="en-US" dirty="0"/>
              <a:t>，如图</a:t>
            </a:r>
            <a:r>
              <a:rPr lang="en-US" altLang="zh-CN" dirty="0"/>
              <a:t>2-38</a:t>
            </a:r>
            <a:r>
              <a:rPr lang="zh-CN" altLang="en-US" dirty="0"/>
              <a:t>所示。然后单击“出错警告”选项卡，在“错误信息”文本框中输入提示内容，如图</a:t>
            </a:r>
            <a:r>
              <a:rPr lang="en-US" altLang="zh-CN" dirty="0"/>
              <a:t>2-39</a:t>
            </a:r>
            <a:r>
              <a:rPr lang="zh-CN" altLang="en-US" dirty="0"/>
              <a:t>所示，设置后单击“确定”按钮即可。当输入内容不符合限制条件时，系统会弹出警告信息，提示修改输入的内容，如图</a:t>
            </a:r>
            <a:r>
              <a:rPr lang="en-US" altLang="zh-CN" dirty="0"/>
              <a:t>2-40</a:t>
            </a:r>
            <a:r>
              <a:rPr lang="zh-CN" altLang="en-US" dirty="0"/>
              <a:t>所示。</a:t>
            </a:r>
          </a:p>
        </p:txBody>
      </p:sp>
    </p:spTree>
    <p:extLst>
      <p:ext uri="{BB962C8B-B14F-4D97-AF65-F5344CB8AC3E}">
        <p14:creationId xmlns:p14="http://schemas.microsoft.com/office/powerpoint/2010/main" val="303280585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EA8A16-BE56-5149-F2F7-59A5528440C6}"/>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15618920-3221-787D-899E-9367EA3FA203}"/>
              </a:ext>
            </a:extLst>
          </p:cNvPr>
          <p:cNvPicPr>
            <a:picLocks noGrp="1" noChangeAspect="1"/>
          </p:cNvPicPr>
          <p:nvPr>
            <p:ph type="pic" sz="quarter" idx="14"/>
          </p:nvPr>
        </p:nvPicPr>
        <p:blipFill rotWithShape="1">
          <a:blip r:embed="rId2"/>
          <a:srcRect t="-58108" b="-58108"/>
          <a:stretch>
            <a:fillRect/>
          </a:stretch>
        </p:blipFill>
        <p:spPr>
          <a:prstGeom prst="rect">
            <a:avLst/>
          </a:prstGeom>
        </p:spPr>
      </p:pic>
      <p:sp>
        <p:nvSpPr>
          <p:cNvPr id="4" name="文本占位符 3">
            <a:extLst>
              <a:ext uri="{FF2B5EF4-FFF2-40B4-BE49-F238E27FC236}">
                <a16:creationId xmlns:a16="http://schemas.microsoft.com/office/drawing/2014/main" id="{0C8B17E6-8B83-88F7-712F-6C34DF9E84FF}"/>
              </a:ext>
            </a:extLst>
          </p:cNvPr>
          <p:cNvSpPr>
            <a:spLocks noGrp="1"/>
          </p:cNvSpPr>
          <p:nvPr>
            <p:ph type="body" sz="quarter" idx="10"/>
          </p:nvPr>
        </p:nvSpPr>
        <p:spPr/>
        <p:txBody>
          <a:bodyPr/>
          <a:lstStyle/>
          <a:p>
            <a:r>
              <a:rPr lang="zh-CN" altLang="en-US" dirty="0"/>
              <a:t>工作簿与工作表的基本操作</a:t>
            </a:r>
          </a:p>
        </p:txBody>
      </p:sp>
      <p:sp>
        <p:nvSpPr>
          <p:cNvPr id="5" name="文本占位符 4">
            <a:extLst>
              <a:ext uri="{FF2B5EF4-FFF2-40B4-BE49-F238E27FC236}">
                <a16:creationId xmlns:a16="http://schemas.microsoft.com/office/drawing/2014/main" id="{2D21D73A-35CA-3F50-1091-30DA8E7ACD72}"/>
              </a:ext>
            </a:extLst>
          </p:cNvPr>
          <p:cNvSpPr>
            <a:spLocks noGrp="1"/>
          </p:cNvSpPr>
          <p:nvPr>
            <p:ph type="body" sz="quarter" idx="11"/>
          </p:nvPr>
        </p:nvSpPr>
        <p:spPr>
          <a:xfrm>
            <a:off x="337295" y="768545"/>
            <a:ext cx="5337642" cy="5989332"/>
          </a:xfrm>
        </p:spPr>
        <p:txBody>
          <a:bodyPr/>
          <a:lstStyle/>
          <a:p>
            <a:r>
              <a:rPr lang="en-US" altLang="zh-CN" sz="2150" dirty="0"/>
              <a:t>2.2.9 </a:t>
            </a:r>
            <a:r>
              <a:rPr lang="zh-CN" altLang="en-US" sz="2150" dirty="0"/>
              <a:t>从下拉列表中输入数据</a:t>
            </a:r>
            <a:endParaRPr lang="en-US" altLang="zh-CN" sz="2150" dirty="0"/>
          </a:p>
          <a:p>
            <a:r>
              <a:rPr lang="zh-CN" altLang="en-US" sz="2150" dirty="0"/>
              <a:t>选中所需的单元格区域，单击“有效性”按钮，打开“数据有效性”对话框，在“允许” 列表中选择“序列”选项，在“来源”文本框中输入指定的序列内容。例如，输入“社科</a:t>
            </a:r>
            <a:r>
              <a:rPr lang="en-US" altLang="zh-CN" sz="2150" dirty="0"/>
              <a:t>,</a:t>
            </a:r>
            <a:r>
              <a:rPr lang="zh-CN" altLang="en-US" sz="2150" dirty="0"/>
              <a:t>文学</a:t>
            </a:r>
            <a:r>
              <a:rPr lang="en-US" altLang="zh-CN" sz="2150" dirty="0"/>
              <a:t>,</a:t>
            </a:r>
            <a:r>
              <a:rPr lang="zh-CN" altLang="en-US" sz="2150" dirty="0"/>
              <a:t>艺术”这</a:t>
            </a:r>
            <a:r>
              <a:rPr lang="en-US" altLang="zh-CN" sz="2150" dirty="0"/>
              <a:t>3</a:t>
            </a:r>
            <a:r>
              <a:rPr lang="zh-CN" altLang="en-US" sz="2150" dirty="0"/>
              <a:t>项内容，并使用英文状态下的逗号进行分隔，如图</a:t>
            </a:r>
            <a:r>
              <a:rPr lang="en-US" altLang="zh-CN" sz="2150" dirty="0"/>
              <a:t>2-41</a:t>
            </a:r>
            <a:r>
              <a:rPr lang="zh-CN" altLang="en-US" sz="2150" dirty="0"/>
              <a:t>所示。设置后单击“确定”按钮，返回到表格中。此时，被选中的单元格区域右侧会显示出下拉按钮，单击该按钮，从展开的列表中根据需要选择相应的内容即可，如图</a:t>
            </a:r>
            <a:r>
              <a:rPr lang="en-US" altLang="zh-CN" sz="2150" dirty="0"/>
              <a:t>2-42</a:t>
            </a:r>
            <a:r>
              <a:rPr lang="zh-CN" altLang="en-US" sz="2150" dirty="0"/>
              <a:t>所示。</a:t>
            </a:r>
          </a:p>
        </p:txBody>
      </p:sp>
    </p:spTree>
    <p:extLst>
      <p:ext uri="{BB962C8B-B14F-4D97-AF65-F5344CB8AC3E}">
        <p14:creationId xmlns:p14="http://schemas.microsoft.com/office/powerpoint/2010/main" val="854892314"/>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55B0A3-8BD3-067F-4B2B-4B33248A4A10}"/>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85A65216-8393-DEEE-2273-EDC13E801DA4}"/>
              </a:ext>
            </a:extLst>
          </p:cNvPr>
          <p:cNvPicPr>
            <a:picLocks noGrp="1" noChangeAspect="1"/>
          </p:cNvPicPr>
          <p:nvPr>
            <p:ph type="pic" sz="quarter" idx="14"/>
          </p:nvPr>
        </p:nvPicPr>
        <p:blipFill rotWithShape="1">
          <a:blip r:embed="rId2"/>
          <a:srcRect t="-52688" b="-52688"/>
          <a:stretch>
            <a:fillRect/>
          </a:stretch>
        </p:blipFill>
        <p:spPr>
          <a:prstGeom prst="rect">
            <a:avLst/>
          </a:prstGeom>
        </p:spPr>
      </p:pic>
      <p:sp>
        <p:nvSpPr>
          <p:cNvPr id="4" name="文本占位符 3">
            <a:extLst>
              <a:ext uri="{FF2B5EF4-FFF2-40B4-BE49-F238E27FC236}">
                <a16:creationId xmlns:a16="http://schemas.microsoft.com/office/drawing/2014/main" id="{8F1FEA4C-BFC3-E97D-5274-0CEB273A80EB}"/>
              </a:ext>
            </a:extLst>
          </p:cNvPr>
          <p:cNvSpPr>
            <a:spLocks noGrp="1"/>
          </p:cNvSpPr>
          <p:nvPr>
            <p:ph type="body" sz="quarter" idx="10"/>
          </p:nvPr>
        </p:nvSpPr>
        <p:spPr/>
        <p:txBody>
          <a:bodyPr/>
          <a:lstStyle/>
          <a:p>
            <a:r>
              <a:rPr lang="zh-CN" altLang="en-US" dirty="0"/>
              <a:t>工作簿与工作表的基本操作</a:t>
            </a:r>
          </a:p>
        </p:txBody>
      </p:sp>
      <p:sp>
        <p:nvSpPr>
          <p:cNvPr id="5" name="文本占位符 4">
            <a:extLst>
              <a:ext uri="{FF2B5EF4-FFF2-40B4-BE49-F238E27FC236}">
                <a16:creationId xmlns:a16="http://schemas.microsoft.com/office/drawing/2014/main" id="{4FB841F5-C47A-D25C-3E75-77092255A13E}"/>
              </a:ext>
            </a:extLst>
          </p:cNvPr>
          <p:cNvSpPr>
            <a:spLocks noGrp="1"/>
          </p:cNvSpPr>
          <p:nvPr>
            <p:ph type="body" sz="quarter" idx="11"/>
          </p:nvPr>
        </p:nvSpPr>
        <p:spPr>
          <a:xfrm>
            <a:off x="337295" y="699968"/>
            <a:ext cx="5337642" cy="6126485"/>
          </a:xfrm>
        </p:spPr>
        <p:txBody>
          <a:bodyPr/>
          <a:lstStyle/>
          <a:p>
            <a:r>
              <a:rPr lang="en-US" altLang="zh-CN" sz="2150" dirty="0"/>
              <a:t>2.2.10 </a:t>
            </a:r>
            <a:r>
              <a:rPr lang="zh-CN" altLang="en-US" sz="2150" dirty="0"/>
              <a:t>有效防止漏输或多输数字</a:t>
            </a:r>
            <a:endParaRPr lang="en-US" altLang="zh-CN" sz="2150" dirty="0"/>
          </a:p>
          <a:p>
            <a:r>
              <a:rPr lang="zh-CN" altLang="en-US" sz="2150" dirty="0"/>
              <a:t>在输入多位数据时，经常会出现遗漏或多输数字。为了防止这种情况的发生，可以设置数据的有效性，限制输入数据的位数。</a:t>
            </a:r>
          </a:p>
          <a:p>
            <a:r>
              <a:rPr lang="zh-CN" altLang="en-US" sz="2150" dirty="0"/>
              <a:t>例如，单击“有效性”按钮，打开“数据有效性”对话框，将“允许”设为“文本长度”，将“数据”设为“等于”，并在“数值”文本框中输入限制条件“</a:t>
            </a:r>
            <a:r>
              <a:rPr lang="en-US" altLang="zh-CN" sz="2150" dirty="0"/>
              <a:t>18”</a:t>
            </a:r>
            <a:r>
              <a:rPr lang="zh-CN" altLang="en-US" sz="2150" dirty="0"/>
              <a:t>，单击“确定”按钮，如图</a:t>
            </a:r>
            <a:r>
              <a:rPr lang="en-US" altLang="zh-CN" sz="2150" dirty="0"/>
              <a:t>2-43</a:t>
            </a:r>
            <a:r>
              <a:rPr lang="zh-CN" altLang="en-US" sz="2150" dirty="0"/>
              <a:t>所示。当输入的数字位数大于或小于</a:t>
            </a:r>
            <a:r>
              <a:rPr lang="en-US" altLang="zh-CN" sz="2150" dirty="0"/>
              <a:t>18</a:t>
            </a:r>
            <a:r>
              <a:rPr lang="zh-CN" altLang="en-US" sz="2150" dirty="0"/>
              <a:t>位时，会弹出警告提示，如图</a:t>
            </a:r>
            <a:r>
              <a:rPr lang="en-US" altLang="zh-CN" sz="2150" dirty="0"/>
              <a:t>2-44</a:t>
            </a:r>
            <a:r>
              <a:rPr lang="zh-CN" altLang="en-US" sz="2150" dirty="0"/>
              <a:t>所示。</a:t>
            </a:r>
          </a:p>
        </p:txBody>
      </p:sp>
    </p:spTree>
    <p:extLst>
      <p:ext uri="{BB962C8B-B14F-4D97-AF65-F5344CB8AC3E}">
        <p14:creationId xmlns:p14="http://schemas.microsoft.com/office/powerpoint/2010/main" val="3402973194"/>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1605A1-17E0-24BB-BAA4-7D0F86CD0B5D}"/>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950A7C6E-95AB-C117-4951-0F4549B4DFCF}"/>
              </a:ext>
            </a:extLst>
          </p:cNvPr>
          <p:cNvPicPr>
            <a:picLocks noGrp="1" noChangeAspect="1"/>
          </p:cNvPicPr>
          <p:nvPr>
            <p:ph type="pic" sz="quarter" idx="14"/>
          </p:nvPr>
        </p:nvPicPr>
        <p:blipFill rotWithShape="1">
          <a:blip r:embed="rId2"/>
          <a:srcRect t="-58178" b="-58178"/>
          <a:stretch>
            <a:fillRect/>
          </a:stretch>
        </p:blipFill>
        <p:spPr>
          <a:prstGeom prst="rect">
            <a:avLst/>
          </a:prstGeom>
        </p:spPr>
      </p:pic>
      <p:sp>
        <p:nvSpPr>
          <p:cNvPr id="4" name="文本占位符 3">
            <a:extLst>
              <a:ext uri="{FF2B5EF4-FFF2-40B4-BE49-F238E27FC236}">
                <a16:creationId xmlns:a16="http://schemas.microsoft.com/office/drawing/2014/main" id="{300F77CE-5813-3EB7-8C41-8B2577758384}"/>
              </a:ext>
            </a:extLst>
          </p:cNvPr>
          <p:cNvSpPr>
            <a:spLocks noGrp="1"/>
          </p:cNvSpPr>
          <p:nvPr>
            <p:ph type="body" sz="quarter" idx="10"/>
          </p:nvPr>
        </p:nvSpPr>
        <p:spPr/>
        <p:txBody>
          <a:bodyPr/>
          <a:lstStyle/>
          <a:p>
            <a:r>
              <a:rPr lang="zh-CN" altLang="en-US" dirty="0"/>
              <a:t>工作簿与工作表的基本操作</a:t>
            </a:r>
          </a:p>
        </p:txBody>
      </p:sp>
      <p:sp>
        <p:nvSpPr>
          <p:cNvPr id="5" name="文本占位符 4">
            <a:extLst>
              <a:ext uri="{FF2B5EF4-FFF2-40B4-BE49-F238E27FC236}">
                <a16:creationId xmlns:a16="http://schemas.microsoft.com/office/drawing/2014/main" id="{65628B34-F339-A5F6-05F7-96D71C7D4EC5}"/>
              </a:ext>
            </a:extLst>
          </p:cNvPr>
          <p:cNvSpPr>
            <a:spLocks noGrp="1"/>
          </p:cNvSpPr>
          <p:nvPr>
            <p:ph type="body" sz="quarter" idx="11"/>
          </p:nvPr>
        </p:nvSpPr>
        <p:spPr>
          <a:xfrm>
            <a:off x="337295" y="699969"/>
            <a:ext cx="5337642" cy="6126485"/>
          </a:xfrm>
        </p:spPr>
        <p:txBody>
          <a:bodyPr/>
          <a:lstStyle/>
          <a:p>
            <a:r>
              <a:rPr lang="en-US" altLang="zh-CN" sz="2150" dirty="0"/>
              <a:t>2.2.11 </a:t>
            </a:r>
            <a:r>
              <a:rPr lang="zh-CN" altLang="en-US" sz="2150" dirty="0"/>
              <a:t>圈释无效的数据</a:t>
            </a:r>
            <a:endParaRPr lang="en-US" altLang="zh-CN" sz="2150" dirty="0"/>
          </a:p>
          <a:p>
            <a:r>
              <a:rPr lang="zh-CN" altLang="en-US" sz="2150" dirty="0"/>
              <a:t>数据输入后，想要核查输入的数据是否符合要求，可在设置数据的有效性后，将不符合条件的数据标记出来。</a:t>
            </a:r>
            <a:endParaRPr lang="en-US" altLang="zh-CN" sz="2150" dirty="0"/>
          </a:p>
          <a:p>
            <a:r>
              <a:rPr lang="zh-CN" altLang="en-US" sz="2150" dirty="0"/>
              <a:t>例如，在工作表中选择所需的单元格区域，单击“有效性”按钮，先根据需要设置数据的有效性，如设置日期数据的有效性，单击“确定”按钮，如图</a:t>
            </a:r>
            <a:r>
              <a:rPr lang="en-US" altLang="zh-CN" sz="2150" dirty="0"/>
              <a:t>2-45</a:t>
            </a:r>
            <a:r>
              <a:rPr lang="zh-CN" altLang="en-US" sz="2150" dirty="0"/>
              <a:t>所示。返回工作表，单击 “有效性”下拉按钮，从列表中选择“圈释无效数据”选项，此时，在表格中可以看到不符合条件的日期被标记出来，如图</a:t>
            </a:r>
            <a:r>
              <a:rPr lang="en-US" altLang="zh-CN" sz="2150" dirty="0"/>
              <a:t>2-46</a:t>
            </a:r>
            <a:r>
              <a:rPr lang="zh-CN" altLang="en-US" sz="2150" dirty="0"/>
              <a:t>所示。</a:t>
            </a:r>
          </a:p>
        </p:txBody>
      </p:sp>
    </p:spTree>
    <p:extLst>
      <p:ext uri="{BB962C8B-B14F-4D97-AF65-F5344CB8AC3E}">
        <p14:creationId xmlns:p14="http://schemas.microsoft.com/office/powerpoint/2010/main" val="4074318507"/>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5A91DC06-91D9-4F76-EF95-A29640E1FF6D}"/>
              </a:ext>
            </a:extLst>
          </p:cNvPr>
          <p:cNvSpPr>
            <a:spLocks noGrp="1"/>
          </p:cNvSpPr>
          <p:nvPr>
            <p:ph type="body" sz="quarter" idx="10"/>
          </p:nvPr>
        </p:nvSpPr>
        <p:spPr/>
        <p:txBody>
          <a:bodyPr/>
          <a:lstStyle/>
          <a:p>
            <a:r>
              <a:rPr lang="zh-CN" altLang="en-US" dirty="0"/>
              <a:t>任务</a:t>
            </a:r>
            <a:r>
              <a:rPr lang="en-US" altLang="zh-CN" dirty="0"/>
              <a:t>2.3</a:t>
            </a:r>
            <a:endParaRPr lang="zh-CN" altLang="en-US" dirty="0"/>
          </a:p>
        </p:txBody>
      </p:sp>
      <p:sp>
        <p:nvSpPr>
          <p:cNvPr id="6" name="文本占位符 5">
            <a:extLst>
              <a:ext uri="{FF2B5EF4-FFF2-40B4-BE49-F238E27FC236}">
                <a16:creationId xmlns:a16="http://schemas.microsoft.com/office/drawing/2014/main" id="{1CB9F4AD-F744-57ED-BBA3-5FA21D0E5B71}"/>
              </a:ext>
            </a:extLst>
          </p:cNvPr>
          <p:cNvSpPr>
            <a:spLocks noGrp="1"/>
          </p:cNvSpPr>
          <p:nvPr>
            <p:ph type="body" sz="quarter" idx="11"/>
          </p:nvPr>
        </p:nvSpPr>
        <p:spPr/>
        <p:txBody>
          <a:bodyPr/>
          <a:lstStyle/>
          <a:p>
            <a:r>
              <a:rPr lang="zh-CN" altLang="en-US" dirty="0"/>
              <a:t>表格样式的简单处理</a:t>
            </a:r>
          </a:p>
        </p:txBody>
      </p:sp>
    </p:spTree>
    <p:extLst>
      <p:ext uri="{BB962C8B-B14F-4D97-AF65-F5344CB8AC3E}">
        <p14:creationId xmlns:p14="http://schemas.microsoft.com/office/powerpoint/2010/main" val="2576503053"/>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11C686-1E37-5CE2-5613-495F7C860697}"/>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A4CB6967-0F86-F6D7-C573-DF052AEED3EA}"/>
              </a:ext>
            </a:extLst>
          </p:cNvPr>
          <p:cNvPicPr>
            <a:picLocks noGrp="1" noChangeAspect="1"/>
          </p:cNvPicPr>
          <p:nvPr>
            <p:ph type="pic" sz="quarter" idx="14"/>
          </p:nvPr>
        </p:nvPicPr>
        <p:blipFill rotWithShape="1">
          <a:blip r:embed="rId2"/>
          <a:srcRect t="-113015" b="-113015"/>
          <a:stretch>
            <a:fillRect/>
          </a:stretch>
        </p:blipFill>
        <p:spPr>
          <a:prstGeom prst="rect">
            <a:avLst/>
          </a:prstGeom>
        </p:spPr>
      </p:pic>
      <p:sp>
        <p:nvSpPr>
          <p:cNvPr id="4" name="文本占位符 3">
            <a:extLst>
              <a:ext uri="{FF2B5EF4-FFF2-40B4-BE49-F238E27FC236}">
                <a16:creationId xmlns:a16="http://schemas.microsoft.com/office/drawing/2014/main" id="{2F4E07A9-084C-58C4-88A5-124506FB3525}"/>
              </a:ext>
            </a:extLst>
          </p:cNvPr>
          <p:cNvSpPr>
            <a:spLocks noGrp="1"/>
          </p:cNvSpPr>
          <p:nvPr>
            <p:ph type="body" sz="quarter" idx="10"/>
          </p:nvPr>
        </p:nvSpPr>
        <p:spPr/>
        <p:txBody>
          <a:bodyPr/>
          <a:lstStyle/>
          <a:p>
            <a:r>
              <a:rPr lang="zh-CN" altLang="en-US" dirty="0"/>
              <a:t>表格样式的简单处理</a:t>
            </a:r>
          </a:p>
        </p:txBody>
      </p:sp>
      <p:sp>
        <p:nvSpPr>
          <p:cNvPr id="5" name="文本占位符 4">
            <a:extLst>
              <a:ext uri="{FF2B5EF4-FFF2-40B4-BE49-F238E27FC236}">
                <a16:creationId xmlns:a16="http://schemas.microsoft.com/office/drawing/2014/main" id="{E57FE27A-7BC1-787E-38D4-2E9B35486FE8}"/>
              </a:ext>
            </a:extLst>
          </p:cNvPr>
          <p:cNvSpPr>
            <a:spLocks noGrp="1"/>
          </p:cNvSpPr>
          <p:nvPr>
            <p:ph type="body" sz="quarter" idx="11"/>
          </p:nvPr>
        </p:nvSpPr>
        <p:spPr>
          <a:xfrm>
            <a:off x="337295" y="2223462"/>
            <a:ext cx="5337642" cy="3079497"/>
          </a:xfrm>
        </p:spPr>
        <p:txBody>
          <a:bodyPr/>
          <a:lstStyle/>
          <a:p>
            <a:r>
              <a:rPr lang="en-US" altLang="zh-CN" dirty="0"/>
              <a:t>2.3.1 </a:t>
            </a:r>
            <a:r>
              <a:rPr lang="zh-CN" altLang="en-US" dirty="0"/>
              <a:t>调整行高和列宽</a:t>
            </a:r>
            <a:endParaRPr lang="en-US" altLang="zh-CN" dirty="0"/>
          </a:p>
          <a:p>
            <a:r>
              <a:rPr lang="zh-CN" altLang="en-US" dirty="0"/>
              <a:t>将光标放置在行号或列标的分隔线上，当光标变成双向箭头形状时，按住鼠标左键不放，将分隔线拖至合适位置，松开鼠标即可调整当前的行高或列宽，如图</a:t>
            </a:r>
            <a:r>
              <a:rPr lang="en-US" altLang="zh-CN" dirty="0"/>
              <a:t>2-47</a:t>
            </a:r>
            <a:r>
              <a:rPr lang="zh-CN" altLang="en-US" dirty="0"/>
              <a:t>所示。</a:t>
            </a:r>
          </a:p>
        </p:txBody>
      </p:sp>
    </p:spTree>
    <p:extLst>
      <p:ext uri="{BB962C8B-B14F-4D97-AF65-F5344CB8AC3E}">
        <p14:creationId xmlns:p14="http://schemas.microsoft.com/office/powerpoint/2010/main" val="1528450987"/>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B62BBF-DCCF-802E-01F3-706E63689EC0}"/>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42FE677B-18EC-C57B-2406-B0B255E3A902}"/>
              </a:ext>
            </a:extLst>
          </p:cNvPr>
          <p:cNvPicPr>
            <a:picLocks noGrp="1" noChangeAspect="1"/>
          </p:cNvPicPr>
          <p:nvPr>
            <p:ph type="pic" sz="quarter" idx="14"/>
          </p:nvPr>
        </p:nvPicPr>
        <p:blipFill rotWithShape="1">
          <a:blip r:embed="rId2"/>
          <a:srcRect t="-71115" b="-71115"/>
          <a:stretch>
            <a:fillRect/>
          </a:stretch>
        </p:blipFill>
        <p:spPr>
          <a:prstGeom prst="rect">
            <a:avLst/>
          </a:prstGeom>
        </p:spPr>
      </p:pic>
      <p:sp>
        <p:nvSpPr>
          <p:cNvPr id="4" name="文本占位符 3">
            <a:extLst>
              <a:ext uri="{FF2B5EF4-FFF2-40B4-BE49-F238E27FC236}">
                <a16:creationId xmlns:a16="http://schemas.microsoft.com/office/drawing/2014/main" id="{3620ECB3-4D3F-5F87-ADF8-524F7FDF2C0A}"/>
              </a:ext>
            </a:extLst>
          </p:cNvPr>
          <p:cNvSpPr>
            <a:spLocks noGrp="1"/>
          </p:cNvSpPr>
          <p:nvPr>
            <p:ph type="body" sz="quarter" idx="10"/>
          </p:nvPr>
        </p:nvSpPr>
        <p:spPr/>
        <p:txBody>
          <a:bodyPr/>
          <a:lstStyle/>
          <a:p>
            <a:r>
              <a:rPr lang="zh-CN" altLang="en-US" dirty="0"/>
              <a:t>表格样式的简单处理</a:t>
            </a:r>
          </a:p>
        </p:txBody>
      </p:sp>
      <p:sp>
        <p:nvSpPr>
          <p:cNvPr id="5" name="文本占位符 4">
            <a:extLst>
              <a:ext uri="{FF2B5EF4-FFF2-40B4-BE49-F238E27FC236}">
                <a16:creationId xmlns:a16="http://schemas.microsoft.com/office/drawing/2014/main" id="{0CE93B49-4745-16A0-8530-A856FB3BF22A}"/>
              </a:ext>
            </a:extLst>
          </p:cNvPr>
          <p:cNvSpPr>
            <a:spLocks noGrp="1"/>
          </p:cNvSpPr>
          <p:nvPr>
            <p:ph type="body" sz="quarter" idx="11"/>
          </p:nvPr>
        </p:nvSpPr>
        <p:spPr>
          <a:xfrm>
            <a:off x="337295" y="2477378"/>
            <a:ext cx="5337642" cy="2571666"/>
          </a:xfrm>
        </p:spPr>
        <p:txBody>
          <a:bodyPr/>
          <a:lstStyle/>
          <a:p>
            <a:r>
              <a:rPr lang="en-US" altLang="zh-CN" dirty="0"/>
              <a:t>2.3.1 </a:t>
            </a:r>
            <a:r>
              <a:rPr lang="zh-CN" altLang="en-US" dirty="0"/>
              <a:t>调整行高和列宽</a:t>
            </a:r>
            <a:endParaRPr lang="en-US" altLang="zh-CN" dirty="0"/>
          </a:p>
          <a:p>
            <a:r>
              <a:rPr lang="zh-CN" altLang="en-US" dirty="0"/>
              <a:t>此外，还可右键单击所需的行号或列标，在快捷菜单中选择“行高”或“列宽”选项，在打开的对话框中可以精确地输入行高或列宽数值，如图</a:t>
            </a:r>
            <a:r>
              <a:rPr lang="en-US" altLang="zh-CN" dirty="0"/>
              <a:t>2-48</a:t>
            </a:r>
            <a:r>
              <a:rPr lang="zh-CN" altLang="en-US" dirty="0"/>
              <a:t>和图</a:t>
            </a:r>
            <a:r>
              <a:rPr lang="en-US" altLang="zh-CN" dirty="0"/>
              <a:t>2-49</a:t>
            </a:r>
            <a:r>
              <a:rPr lang="zh-CN" altLang="en-US" dirty="0"/>
              <a:t>所示。</a:t>
            </a:r>
          </a:p>
        </p:txBody>
      </p:sp>
    </p:spTree>
    <p:extLst>
      <p:ext uri="{BB962C8B-B14F-4D97-AF65-F5344CB8AC3E}">
        <p14:creationId xmlns:p14="http://schemas.microsoft.com/office/powerpoint/2010/main" val="641082466"/>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45C218-AF2D-7EE3-A914-66269140A2F9}"/>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663CAC67-E5A1-9373-4300-18FE8C934298}"/>
              </a:ext>
            </a:extLst>
          </p:cNvPr>
          <p:cNvPicPr>
            <a:picLocks noGrp="1" noChangeAspect="1"/>
          </p:cNvPicPr>
          <p:nvPr>
            <p:ph type="pic" sz="quarter" idx="14"/>
          </p:nvPr>
        </p:nvPicPr>
        <p:blipFill rotWithShape="1">
          <a:blip r:embed="rId2"/>
          <a:srcRect t="-64597" b="-64597"/>
          <a:stretch>
            <a:fillRect/>
          </a:stretch>
        </p:blipFill>
        <p:spPr>
          <a:prstGeom prst="rect">
            <a:avLst/>
          </a:prstGeom>
        </p:spPr>
      </p:pic>
      <p:sp>
        <p:nvSpPr>
          <p:cNvPr id="4" name="文本占位符 3">
            <a:extLst>
              <a:ext uri="{FF2B5EF4-FFF2-40B4-BE49-F238E27FC236}">
                <a16:creationId xmlns:a16="http://schemas.microsoft.com/office/drawing/2014/main" id="{0C8B677A-5845-FB01-35A1-CBECDB95827C}"/>
              </a:ext>
            </a:extLst>
          </p:cNvPr>
          <p:cNvSpPr>
            <a:spLocks noGrp="1"/>
          </p:cNvSpPr>
          <p:nvPr>
            <p:ph type="body" sz="quarter" idx="10"/>
          </p:nvPr>
        </p:nvSpPr>
        <p:spPr/>
        <p:txBody>
          <a:bodyPr/>
          <a:lstStyle/>
          <a:p>
            <a:r>
              <a:rPr lang="zh-CN" altLang="en-US" dirty="0"/>
              <a:t>表格样式的简单处理</a:t>
            </a:r>
          </a:p>
        </p:txBody>
      </p:sp>
      <p:sp>
        <p:nvSpPr>
          <p:cNvPr id="5" name="文本占位符 4">
            <a:extLst>
              <a:ext uri="{FF2B5EF4-FFF2-40B4-BE49-F238E27FC236}">
                <a16:creationId xmlns:a16="http://schemas.microsoft.com/office/drawing/2014/main" id="{6B2A9A60-BDB9-0EE5-CFC3-06B9CC51E9AE}"/>
              </a:ext>
            </a:extLst>
          </p:cNvPr>
          <p:cNvSpPr>
            <a:spLocks noGrp="1"/>
          </p:cNvSpPr>
          <p:nvPr>
            <p:ph type="body" sz="quarter" idx="11"/>
          </p:nvPr>
        </p:nvSpPr>
        <p:spPr>
          <a:xfrm>
            <a:off x="337295" y="2223462"/>
            <a:ext cx="5337642" cy="3079497"/>
          </a:xfrm>
        </p:spPr>
        <p:txBody>
          <a:bodyPr/>
          <a:lstStyle/>
          <a:p>
            <a:r>
              <a:rPr lang="en-US" altLang="zh-CN" dirty="0"/>
              <a:t>2.3.2 </a:t>
            </a:r>
            <a:r>
              <a:rPr lang="zh-CN" altLang="en-US" dirty="0"/>
              <a:t>合并与拆分单元格</a:t>
            </a:r>
            <a:endParaRPr lang="en-US" altLang="zh-CN" dirty="0"/>
          </a:p>
          <a:p>
            <a:r>
              <a:rPr lang="zh-CN" altLang="en-US" dirty="0"/>
              <a:t>合并单元格是指将多个单元格合并成一个单元格。在表格中选择要合并的单元格，在“开始”选项卡中单击“合并居中”按钮，即可合并多个单元格，如图</a:t>
            </a:r>
            <a:r>
              <a:rPr lang="en-US" altLang="zh-CN" dirty="0"/>
              <a:t>2-50</a:t>
            </a:r>
            <a:r>
              <a:rPr lang="zh-CN" altLang="en-US" dirty="0"/>
              <a:t>所示。</a:t>
            </a:r>
          </a:p>
        </p:txBody>
      </p:sp>
    </p:spTree>
    <p:extLst>
      <p:ext uri="{BB962C8B-B14F-4D97-AF65-F5344CB8AC3E}">
        <p14:creationId xmlns:p14="http://schemas.microsoft.com/office/powerpoint/2010/main" val="40733677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8563BD-696C-79EE-A730-F989BD61174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4240319-1339-8A63-E1D8-D52EB65B759F}"/>
              </a:ext>
            </a:extLst>
          </p:cNvPr>
          <p:cNvSpPr>
            <a:spLocks noGrp="1"/>
          </p:cNvSpPr>
          <p:nvPr>
            <p:ph type="body" sz="quarter" idx="10"/>
          </p:nvPr>
        </p:nvSpPr>
        <p:spPr/>
        <p:txBody>
          <a:bodyPr/>
          <a:lstStyle/>
          <a:p>
            <a:r>
              <a:rPr lang="zh-CN" altLang="en-US" dirty="0"/>
              <a:t>文档的创建与编辑</a:t>
            </a:r>
          </a:p>
        </p:txBody>
      </p:sp>
      <p:sp>
        <p:nvSpPr>
          <p:cNvPr id="6" name="文本占位符 5">
            <a:extLst>
              <a:ext uri="{FF2B5EF4-FFF2-40B4-BE49-F238E27FC236}">
                <a16:creationId xmlns:a16="http://schemas.microsoft.com/office/drawing/2014/main" id="{3916C938-EC20-F894-E24C-FC3F65F19CEF}"/>
              </a:ext>
            </a:extLst>
          </p:cNvPr>
          <p:cNvSpPr>
            <a:spLocks noGrp="1"/>
          </p:cNvSpPr>
          <p:nvPr>
            <p:ph type="body" sz="quarter" idx="11"/>
          </p:nvPr>
        </p:nvSpPr>
        <p:spPr>
          <a:xfrm>
            <a:off x="337295" y="1461713"/>
            <a:ext cx="5337642" cy="4602991"/>
          </a:xfrm>
        </p:spPr>
        <p:txBody>
          <a:bodyPr/>
          <a:lstStyle/>
          <a:p>
            <a:r>
              <a:rPr lang="en-US" altLang="zh-CN" dirty="0"/>
              <a:t>1.1.3 </a:t>
            </a:r>
            <a:r>
              <a:rPr lang="zh-CN" altLang="en-US" dirty="0"/>
              <a:t>录入文本</a:t>
            </a:r>
            <a:endParaRPr lang="en-US" altLang="zh-CN" dirty="0"/>
          </a:p>
          <a:p>
            <a:r>
              <a:rPr lang="en-US" altLang="zh-CN" dirty="0"/>
              <a:t>4. </a:t>
            </a:r>
            <a:r>
              <a:rPr lang="zh-CN" altLang="en-US" dirty="0"/>
              <a:t>日期和时间的快速输入</a:t>
            </a:r>
            <a:endParaRPr lang="en-US" altLang="zh-CN" dirty="0"/>
          </a:p>
          <a:p>
            <a:r>
              <a:rPr lang="zh-CN" altLang="en-US" dirty="0"/>
              <a:t>如果要输入当前的日期和时间，可通过系统自带的“日期和时间”命令进行操作。指定插入点，在“插入”选项卡中单击“日期”选项，在打开的“日期和时间”对话框中，选择一款合适的日期格式，单击“确定”按钮，即可插入当前的日期或时间，如图</a:t>
            </a:r>
            <a:r>
              <a:rPr lang="en-US" altLang="zh-CN" dirty="0"/>
              <a:t>1-16</a:t>
            </a:r>
            <a:r>
              <a:rPr lang="zh-CN" altLang="en-US" dirty="0"/>
              <a:t>所示。</a:t>
            </a:r>
            <a:endParaRPr lang="en-US" altLang="zh-CN" dirty="0"/>
          </a:p>
        </p:txBody>
      </p:sp>
      <p:pic>
        <p:nvPicPr>
          <p:cNvPr id="8" name="图片占位符 7">
            <a:extLst>
              <a:ext uri="{FF2B5EF4-FFF2-40B4-BE49-F238E27FC236}">
                <a16:creationId xmlns:a16="http://schemas.microsoft.com/office/drawing/2014/main" id="{3A59D13A-DC34-17BE-126B-9A284293D467}"/>
              </a:ext>
            </a:extLst>
          </p:cNvPr>
          <p:cNvPicPr>
            <a:picLocks noGrp="1" noChangeAspect="1"/>
          </p:cNvPicPr>
          <p:nvPr>
            <p:ph type="pic" sz="quarter" idx="14"/>
          </p:nvPr>
        </p:nvPicPr>
        <p:blipFill rotWithShape="1">
          <a:blip r:embed="rId2"/>
          <a:srcRect t="-54526" b="-54526"/>
          <a:stretch>
            <a:fillRect/>
          </a:stretch>
        </p:blipFill>
        <p:spPr>
          <a:prstGeom prst="rect">
            <a:avLst/>
          </a:prstGeom>
        </p:spPr>
      </p:pic>
    </p:spTree>
    <p:extLst>
      <p:ext uri="{BB962C8B-B14F-4D97-AF65-F5344CB8AC3E}">
        <p14:creationId xmlns:p14="http://schemas.microsoft.com/office/powerpoint/2010/main" val="4198152485"/>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7E8FA4-2C1D-0E89-4877-31F747D7CDC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9D298E8-0AE6-2D0D-4989-3D8704F13A8A}"/>
              </a:ext>
            </a:extLst>
          </p:cNvPr>
          <p:cNvSpPr>
            <a:spLocks noGrp="1"/>
          </p:cNvSpPr>
          <p:nvPr>
            <p:ph type="body" sz="quarter" idx="10"/>
          </p:nvPr>
        </p:nvSpPr>
        <p:spPr/>
        <p:txBody>
          <a:bodyPr/>
          <a:lstStyle/>
          <a:p>
            <a:r>
              <a:rPr lang="zh-CN" altLang="en-US" dirty="0"/>
              <a:t>表格样式的简单处理</a:t>
            </a:r>
          </a:p>
        </p:txBody>
      </p:sp>
      <p:sp>
        <p:nvSpPr>
          <p:cNvPr id="5" name="文本占位符 4">
            <a:extLst>
              <a:ext uri="{FF2B5EF4-FFF2-40B4-BE49-F238E27FC236}">
                <a16:creationId xmlns:a16="http://schemas.microsoft.com/office/drawing/2014/main" id="{7A0B7B81-FE98-7355-5AD8-D058E228E429}"/>
              </a:ext>
            </a:extLst>
          </p:cNvPr>
          <p:cNvSpPr>
            <a:spLocks noGrp="1"/>
          </p:cNvSpPr>
          <p:nvPr>
            <p:ph type="body" sz="quarter" idx="11"/>
          </p:nvPr>
        </p:nvSpPr>
        <p:spPr>
          <a:xfrm>
            <a:off x="337295" y="2223462"/>
            <a:ext cx="5337642" cy="3079497"/>
          </a:xfrm>
        </p:spPr>
        <p:txBody>
          <a:bodyPr/>
          <a:lstStyle/>
          <a:p>
            <a:r>
              <a:rPr lang="en-US" altLang="zh-CN" dirty="0"/>
              <a:t>2.3.2 </a:t>
            </a:r>
            <a:r>
              <a:rPr lang="zh-CN" altLang="en-US" dirty="0"/>
              <a:t>合并与拆分单元格</a:t>
            </a:r>
            <a:endParaRPr lang="en-US" altLang="zh-CN" dirty="0"/>
          </a:p>
          <a:p>
            <a:r>
              <a:rPr lang="zh-CN" altLang="en-US" dirty="0"/>
              <a:t>拆分单元格是指将合并后的单元格取消合并的操作。选中合并后的单元格，在“开始”选项卡中单击“合并居中”下拉按钮，从列表中选择“取消合并单元格”选项即可，如图</a:t>
            </a:r>
            <a:r>
              <a:rPr lang="en-US" altLang="zh-CN" dirty="0"/>
              <a:t>2-51</a:t>
            </a:r>
            <a:r>
              <a:rPr lang="zh-CN" altLang="en-US" dirty="0"/>
              <a:t>所示。</a:t>
            </a:r>
          </a:p>
        </p:txBody>
      </p:sp>
      <p:pic>
        <p:nvPicPr>
          <p:cNvPr id="8" name="图片占位符 7">
            <a:extLst>
              <a:ext uri="{FF2B5EF4-FFF2-40B4-BE49-F238E27FC236}">
                <a16:creationId xmlns:a16="http://schemas.microsoft.com/office/drawing/2014/main" id="{824EA111-49E0-B19B-DF97-02D22E90D52A}"/>
              </a:ext>
            </a:extLst>
          </p:cNvPr>
          <p:cNvPicPr>
            <a:picLocks noGrp="1" noChangeAspect="1"/>
          </p:cNvPicPr>
          <p:nvPr>
            <p:ph type="pic" sz="quarter" idx="14"/>
          </p:nvPr>
        </p:nvPicPr>
        <p:blipFill rotWithShape="1">
          <a:blip r:embed="rId2"/>
          <a:srcRect l="-64280" r="-64280"/>
          <a:stretch>
            <a:fillRect/>
          </a:stretch>
        </p:blipFill>
        <p:spPr>
          <a:prstGeom prst="rect">
            <a:avLst/>
          </a:prstGeom>
        </p:spPr>
      </p:pic>
    </p:spTree>
    <p:extLst>
      <p:ext uri="{BB962C8B-B14F-4D97-AF65-F5344CB8AC3E}">
        <p14:creationId xmlns:p14="http://schemas.microsoft.com/office/powerpoint/2010/main" val="1845696334"/>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C75E17-6C03-51A9-2951-61B51508733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FF9D056-7578-9535-D2A9-1649F16D0D11}"/>
              </a:ext>
            </a:extLst>
          </p:cNvPr>
          <p:cNvSpPr>
            <a:spLocks noGrp="1"/>
          </p:cNvSpPr>
          <p:nvPr>
            <p:ph type="body" sz="quarter" idx="10"/>
          </p:nvPr>
        </p:nvSpPr>
        <p:spPr/>
        <p:txBody>
          <a:bodyPr/>
          <a:lstStyle/>
          <a:p>
            <a:r>
              <a:rPr lang="zh-CN" altLang="en-US" dirty="0"/>
              <a:t>表格样式的简单处理</a:t>
            </a:r>
          </a:p>
        </p:txBody>
      </p:sp>
      <p:sp>
        <p:nvSpPr>
          <p:cNvPr id="5" name="文本占位符 4">
            <a:extLst>
              <a:ext uri="{FF2B5EF4-FFF2-40B4-BE49-F238E27FC236}">
                <a16:creationId xmlns:a16="http://schemas.microsoft.com/office/drawing/2014/main" id="{EA6E14E9-1FD7-642A-A1BA-170275D3EA8D}"/>
              </a:ext>
            </a:extLst>
          </p:cNvPr>
          <p:cNvSpPr>
            <a:spLocks noGrp="1"/>
          </p:cNvSpPr>
          <p:nvPr>
            <p:ph type="body" sz="quarter" idx="11"/>
          </p:nvPr>
        </p:nvSpPr>
        <p:spPr>
          <a:xfrm>
            <a:off x="337295" y="1715631"/>
            <a:ext cx="5337642" cy="4095160"/>
          </a:xfrm>
        </p:spPr>
        <p:txBody>
          <a:bodyPr/>
          <a:lstStyle/>
          <a:p>
            <a:r>
              <a:rPr lang="en-US" altLang="zh-CN" dirty="0"/>
              <a:t>2.3.3 </a:t>
            </a:r>
            <a:r>
              <a:rPr lang="zh-CN" altLang="en-US" dirty="0"/>
              <a:t>设置表格边框样式</a:t>
            </a:r>
            <a:endParaRPr lang="en-US" altLang="zh-CN" dirty="0"/>
          </a:p>
          <a:p>
            <a:r>
              <a:rPr lang="zh-CN" altLang="en-US" dirty="0"/>
              <a:t>默认情况下表格是没有边框的，为了使表格看上去更加美观，可以为表格添加边框。</a:t>
            </a:r>
          </a:p>
          <a:p>
            <a:r>
              <a:rPr lang="zh-CN" altLang="en-US" dirty="0"/>
              <a:t>全选表格内容，按</a:t>
            </a:r>
            <a:r>
              <a:rPr lang="en-US" altLang="zh-CN" dirty="0"/>
              <a:t>Ctrl+1</a:t>
            </a:r>
            <a:r>
              <a:rPr lang="zh-CN" altLang="en-US" dirty="0"/>
              <a:t>组合键打开“单元格格式”对话框，切换到“边框”选项卡，在这里可以对边框的样式、颜色和应用的边框线进行设置，如图</a:t>
            </a:r>
            <a:r>
              <a:rPr lang="en-US" altLang="zh-CN" dirty="0"/>
              <a:t>2-52</a:t>
            </a:r>
            <a:r>
              <a:rPr lang="zh-CN" altLang="en-US" dirty="0"/>
              <a:t>所示。</a:t>
            </a:r>
          </a:p>
        </p:txBody>
      </p:sp>
      <p:pic>
        <p:nvPicPr>
          <p:cNvPr id="6" name="图片占位符 5">
            <a:extLst>
              <a:ext uri="{FF2B5EF4-FFF2-40B4-BE49-F238E27FC236}">
                <a16:creationId xmlns:a16="http://schemas.microsoft.com/office/drawing/2014/main" id="{68962E52-3CAC-5A72-1369-56D8E414CB9F}"/>
              </a:ext>
            </a:extLst>
          </p:cNvPr>
          <p:cNvPicPr>
            <a:picLocks noGrp="1" noChangeAspect="1"/>
          </p:cNvPicPr>
          <p:nvPr>
            <p:ph type="pic" sz="quarter" idx="14"/>
          </p:nvPr>
        </p:nvPicPr>
        <p:blipFill rotWithShape="1">
          <a:blip r:embed="rId2"/>
          <a:srcRect l="-2555" r="-2555"/>
          <a:stretch>
            <a:fillRect/>
          </a:stretch>
        </p:blipFill>
        <p:spPr>
          <a:prstGeom prst="rect">
            <a:avLst/>
          </a:prstGeom>
        </p:spPr>
      </p:pic>
    </p:spTree>
    <p:extLst>
      <p:ext uri="{BB962C8B-B14F-4D97-AF65-F5344CB8AC3E}">
        <p14:creationId xmlns:p14="http://schemas.microsoft.com/office/powerpoint/2010/main" val="526460727"/>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D1CB1E28-39B3-6051-7EB8-B9066AA9F567}"/>
              </a:ext>
            </a:extLst>
          </p:cNvPr>
          <p:cNvSpPr>
            <a:spLocks noGrp="1"/>
          </p:cNvSpPr>
          <p:nvPr>
            <p:ph type="body" sz="quarter" idx="10"/>
          </p:nvPr>
        </p:nvSpPr>
        <p:spPr/>
        <p:txBody>
          <a:bodyPr/>
          <a:lstStyle/>
          <a:p>
            <a:r>
              <a:rPr lang="zh-CN" altLang="en-US" dirty="0"/>
              <a:t>任务</a:t>
            </a:r>
            <a:r>
              <a:rPr lang="en-US" altLang="zh-CN" dirty="0"/>
              <a:t>2.4</a:t>
            </a:r>
            <a:endParaRPr lang="zh-CN" altLang="en-US" dirty="0"/>
          </a:p>
        </p:txBody>
      </p:sp>
      <p:sp>
        <p:nvSpPr>
          <p:cNvPr id="6" name="文本占位符 5">
            <a:extLst>
              <a:ext uri="{FF2B5EF4-FFF2-40B4-BE49-F238E27FC236}">
                <a16:creationId xmlns:a16="http://schemas.microsoft.com/office/drawing/2014/main" id="{0FDA4E27-98E5-5C4C-2CC4-5B98FB0AAF66}"/>
              </a:ext>
            </a:extLst>
          </p:cNvPr>
          <p:cNvSpPr>
            <a:spLocks noGrp="1"/>
          </p:cNvSpPr>
          <p:nvPr>
            <p:ph type="body" sz="quarter" idx="11"/>
          </p:nvPr>
        </p:nvSpPr>
        <p:spPr/>
        <p:txBody>
          <a:bodyPr/>
          <a:lstStyle/>
          <a:p>
            <a:r>
              <a:rPr lang="zh-CN" altLang="en-US" dirty="0"/>
              <a:t>公式的使用</a:t>
            </a:r>
          </a:p>
        </p:txBody>
      </p:sp>
    </p:spTree>
    <p:extLst>
      <p:ext uri="{BB962C8B-B14F-4D97-AF65-F5344CB8AC3E}">
        <p14:creationId xmlns:p14="http://schemas.microsoft.com/office/powerpoint/2010/main" val="1841918352"/>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C9CCCA-DCB7-FE4E-272B-221235CFF1F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2C01B34-0056-B5C6-E500-3259CA293E42}"/>
              </a:ext>
            </a:extLst>
          </p:cNvPr>
          <p:cNvSpPr>
            <a:spLocks noGrp="1"/>
          </p:cNvSpPr>
          <p:nvPr>
            <p:ph type="body" sz="quarter" idx="10"/>
          </p:nvPr>
        </p:nvSpPr>
        <p:spPr/>
        <p:txBody>
          <a:bodyPr/>
          <a:lstStyle/>
          <a:p>
            <a:r>
              <a:rPr lang="zh-CN" altLang="en-US" dirty="0"/>
              <a:t>公式的使用</a:t>
            </a:r>
          </a:p>
        </p:txBody>
      </p:sp>
      <p:sp>
        <p:nvSpPr>
          <p:cNvPr id="5" name="文本占位符 4">
            <a:extLst>
              <a:ext uri="{FF2B5EF4-FFF2-40B4-BE49-F238E27FC236}">
                <a16:creationId xmlns:a16="http://schemas.microsoft.com/office/drawing/2014/main" id="{0B559C1C-4262-B181-D659-EC74CEF08682}"/>
              </a:ext>
            </a:extLst>
          </p:cNvPr>
          <p:cNvSpPr>
            <a:spLocks noGrp="1"/>
          </p:cNvSpPr>
          <p:nvPr>
            <p:ph type="body" sz="quarter" idx="11"/>
          </p:nvPr>
        </p:nvSpPr>
        <p:spPr>
          <a:xfrm>
            <a:off x="337295" y="2223463"/>
            <a:ext cx="5337642" cy="3079497"/>
          </a:xfrm>
        </p:spPr>
        <p:txBody>
          <a:bodyPr/>
          <a:lstStyle/>
          <a:p>
            <a:r>
              <a:rPr lang="en-US" altLang="zh-CN" dirty="0"/>
              <a:t>2.4.1 </a:t>
            </a:r>
            <a:r>
              <a:rPr lang="zh-CN" altLang="en-US" dirty="0"/>
              <a:t>公式的组成</a:t>
            </a:r>
            <a:endParaRPr lang="en-US" altLang="zh-CN" dirty="0"/>
          </a:p>
          <a:p>
            <a:r>
              <a:rPr lang="zh-CN" altLang="en-US" dirty="0"/>
              <a:t>一个完整的公式通常由等号、函数、括号、单元格引用、常量、运算符等构成。常量可以是数字、文本，也可以是其他字符。如果常量不是数字就需要加上引号，如图</a:t>
            </a:r>
            <a:r>
              <a:rPr lang="en-US" altLang="zh-CN" dirty="0"/>
              <a:t>2-54</a:t>
            </a:r>
            <a:r>
              <a:rPr lang="zh-CN" altLang="en-US" dirty="0"/>
              <a:t>所示。</a:t>
            </a:r>
          </a:p>
        </p:txBody>
      </p:sp>
      <p:pic>
        <p:nvPicPr>
          <p:cNvPr id="6" name="图片占位符 5">
            <a:extLst>
              <a:ext uri="{FF2B5EF4-FFF2-40B4-BE49-F238E27FC236}">
                <a16:creationId xmlns:a16="http://schemas.microsoft.com/office/drawing/2014/main" id="{C952A2CF-6EE3-D010-19E0-3A1CD1A0813C}"/>
              </a:ext>
            </a:extLst>
          </p:cNvPr>
          <p:cNvPicPr>
            <a:picLocks noGrp="1" noChangeAspect="1"/>
          </p:cNvPicPr>
          <p:nvPr>
            <p:ph type="pic" sz="quarter" idx="14"/>
          </p:nvPr>
        </p:nvPicPr>
        <p:blipFill rotWithShape="1">
          <a:blip r:embed="rId2"/>
          <a:srcRect t="-64241" b="-64241"/>
          <a:stretch>
            <a:fillRect/>
          </a:stretch>
        </p:blipFill>
        <p:spPr>
          <a:prstGeom prst="rect">
            <a:avLst/>
          </a:prstGeom>
        </p:spPr>
      </p:pic>
    </p:spTree>
    <p:extLst>
      <p:ext uri="{BB962C8B-B14F-4D97-AF65-F5344CB8AC3E}">
        <p14:creationId xmlns:p14="http://schemas.microsoft.com/office/powerpoint/2010/main" val="3153432485"/>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126756-0B87-089E-4E86-C96610DE084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F8530B3-05F1-ABD3-D39E-D850060FD8A5}"/>
              </a:ext>
            </a:extLst>
          </p:cNvPr>
          <p:cNvSpPr>
            <a:spLocks noGrp="1"/>
          </p:cNvSpPr>
          <p:nvPr>
            <p:ph type="body" sz="quarter" idx="10"/>
          </p:nvPr>
        </p:nvSpPr>
        <p:spPr/>
        <p:txBody>
          <a:bodyPr/>
          <a:lstStyle/>
          <a:p>
            <a:r>
              <a:rPr lang="zh-CN" altLang="en-US" dirty="0"/>
              <a:t>表格样式的简单处理</a:t>
            </a:r>
          </a:p>
        </p:txBody>
      </p:sp>
      <p:sp>
        <p:nvSpPr>
          <p:cNvPr id="5" name="文本占位符 4">
            <a:extLst>
              <a:ext uri="{FF2B5EF4-FFF2-40B4-BE49-F238E27FC236}">
                <a16:creationId xmlns:a16="http://schemas.microsoft.com/office/drawing/2014/main" id="{814FB322-6B17-2104-89AF-DDC9C19A2EEE}"/>
              </a:ext>
            </a:extLst>
          </p:cNvPr>
          <p:cNvSpPr>
            <a:spLocks noGrp="1"/>
          </p:cNvSpPr>
          <p:nvPr>
            <p:ph type="body" sz="quarter" idx="11"/>
          </p:nvPr>
        </p:nvSpPr>
        <p:spPr>
          <a:xfrm>
            <a:off x="337295" y="1715631"/>
            <a:ext cx="5337642" cy="4095160"/>
          </a:xfrm>
        </p:spPr>
        <p:txBody>
          <a:bodyPr/>
          <a:lstStyle/>
          <a:p>
            <a:r>
              <a:rPr lang="en-US" altLang="zh-CN" dirty="0"/>
              <a:t>2.4.2 </a:t>
            </a:r>
            <a:r>
              <a:rPr lang="zh-CN" altLang="en-US" dirty="0"/>
              <a:t>公式的输入</a:t>
            </a:r>
            <a:endParaRPr lang="en-US" altLang="zh-CN" dirty="0"/>
          </a:p>
          <a:p>
            <a:r>
              <a:rPr lang="zh-CN" altLang="en-US" dirty="0"/>
              <a:t>在单元格中输入公式的方法很简单。选中要输入公式的单元格，先输入“</a:t>
            </a:r>
            <a:r>
              <a:rPr lang="en-US" altLang="zh-CN" dirty="0"/>
              <a:t>=”</a:t>
            </a:r>
            <a:r>
              <a:rPr lang="zh-CN" altLang="en-US" dirty="0"/>
              <a:t>，然后选择首个要引用的单元格，手动输入运算符后，再选择第</a:t>
            </a:r>
            <a:r>
              <a:rPr lang="en-US" altLang="zh-CN" dirty="0"/>
              <a:t>2</a:t>
            </a:r>
            <a:r>
              <a:rPr lang="zh-CN" altLang="en-US" dirty="0"/>
              <a:t>个要引用单元格，继续向公式中应用其他单元格，直到末尾单元格，最后按</a:t>
            </a:r>
            <a:r>
              <a:rPr lang="en-US" altLang="zh-CN" dirty="0"/>
              <a:t>Enter</a:t>
            </a:r>
            <a:r>
              <a:rPr lang="zh-CN" altLang="en-US" dirty="0"/>
              <a:t>键即可按照输入的公式计算出结果，如图</a:t>
            </a:r>
            <a:r>
              <a:rPr lang="en-US" altLang="zh-CN" dirty="0"/>
              <a:t>2-55</a:t>
            </a:r>
            <a:r>
              <a:rPr lang="zh-CN" altLang="en-US" dirty="0"/>
              <a:t>所示。</a:t>
            </a:r>
          </a:p>
        </p:txBody>
      </p:sp>
      <p:pic>
        <p:nvPicPr>
          <p:cNvPr id="6" name="图片占位符 5">
            <a:extLst>
              <a:ext uri="{FF2B5EF4-FFF2-40B4-BE49-F238E27FC236}">
                <a16:creationId xmlns:a16="http://schemas.microsoft.com/office/drawing/2014/main" id="{8A9FE484-D982-E66F-5C50-EEB705108333}"/>
              </a:ext>
            </a:extLst>
          </p:cNvPr>
          <p:cNvPicPr>
            <a:picLocks noGrp="1" noChangeAspect="1"/>
          </p:cNvPicPr>
          <p:nvPr>
            <p:ph type="pic" sz="quarter" idx="14"/>
          </p:nvPr>
        </p:nvPicPr>
        <p:blipFill rotWithShape="1">
          <a:blip r:embed="rId2"/>
          <a:srcRect t="-58096" b="-58096"/>
          <a:stretch>
            <a:fillRect/>
          </a:stretch>
        </p:blipFill>
        <p:spPr>
          <a:prstGeom prst="rect">
            <a:avLst/>
          </a:prstGeom>
        </p:spPr>
      </p:pic>
    </p:spTree>
    <p:extLst>
      <p:ext uri="{BB962C8B-B14F-4D97-AF65-F5344CB8AC3E}">
        <p14:creationId xmlns:p14="http://schemas.microsoft.com/office/powerpoint/2010/main" val="4170070257"/>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5B8074-1AA3-D6F0-A302-516F022B4A8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6CCBD62-9389-11BD-D211-1E2562A87E1D}"/>
              </a:ext>
            </a:extLst>
          </p:cNvPr>
          <p:cNvSpPr>
            <a:spLocks noGrp="1"/>
          </p:cNvSpPr>
          <p:nvPr>
            <p:ph type="body" sz="quarter" idx="10"/>
          </p:nvPr>
        </p:nvSpPr>
        <p:spPr/>
        <p:txBody>
          <a:bodyPr/>
          <a:lstStyle/>
          <a:p>
            <a:r>
              <a:rPr lang="zh-CN" altLang="en-US" dirty="0"/>
              <a:t>表格样式的简单处理</a:t>
            </a:r>
          </a:p>
        </p:txBody>
      </p:sp>
      <p:sp>
        <p:nvSpPr>
          <p:cNvPr id="5" name="文本占位符 4">
            <a:extLst>
              <a:ext uri="{FF2B5EF4-FFF2-40B4-BE49-F238E27FC236}">
                <a16:creationId xmlns:a16="http://schemas.microsoft.com/office/drawing/2014/main" id="{68D6066E-6781-3FC5-9EEE-6D6C117132E4}"/>
              </a:ext>
            </a:extLst>
          </p:cNvPr>
          <p:cNvSpPr>
            <a:spLocks noGrp="1"/>
          </p:cNvSpPr>
          <p:nvPr>
            <p:ph type="body" sz="quarter" idx="11"/>
          </p:nvPr>
        </p:nvSpPr>
        <p:spPr>
          <a:xfrm>
            <a:off x="337295" y="2985210"/>
            <a:ext cx="5337642" cy="1556003"/>
          </a:xfrm>
        </p:spPr>
        <p:txBody>
          <a:bodyPr/>
          <a:lstStyle/>
          <a:p>
            <a:r>
              <a:rPr lang="en-US" altLang="zh-CN" dirty="0"/>
              <a:t>2.4.2 </a:t>
            </a:r>
            <a:r>
              <a:rPr lang="zh-CN" altLang="en-US" dirty="0"/>
              <a:t>公式的输入</a:t>
            </a:r>
            <a:endParaRPr lang="en-US" altLang="zh-CN" dirty="0"/>
          </a:p>
          <a:p>
            <a:r>
              <a:rPr lang="zh-CN" altLang="en-US" dirty="0"/>
              <a:t>选中结果单元格，可在编辑栏中看到当前的计算公式，如图</a:t>
            </a:r>
            <a:r>
              <a:rPr lang="en-US" altLang="zh-CN" dirty="0"/>
              <a:t>2-56</a:t>
            </a:r>
            <a:r>
              <a:rPr lang="zh-CN" altLang="en-US" dirty="0"/>
              <a:t>所示。</a:t>
            </a:r>
          </a:p>
        </p:txBody>
      </p:sp>
      <p:pic>
        <p:nvPicPr>
          <p:cNvPr id="6" name="图片占位符 5">
            <a:extLst>
              <a:ext uri="{FF2B5EF4-FFF2-40B4-BE49-F238E27FC236}">
                <a16:creationId xmlns:a16="http://schemas.microsoft.com/office/drawing/2014/main" id="{EAEA1875-73BE-8B78-8722-22F5E526DF71}"/>
              </a:ext>
            </a:extLst>
          </p:cNvPr>
          <p:cNvPicPr>
            <a:picLocks noGrp="1" noChangeAspect="1"/>
          </p:cNvPicPr>
          <p:nvPr>
            <p:ph type="pic" sz="quarter" idx="14"/>
          </p:nvPr>
        </p:nvPicPr>
        <p:blipFill rotWithShape="1">
          <a:blip r:embed="rId2"/>
          <a:srcRect t="-50357" b="-50357"/>
          <a:stretch>
            <a:fillRect/>
          </a:stretch>
        </p:blipFill>
        <p:spPr>
          <a:prstGeom prst="rect">
            <a:avLst/>
          </a:prstGeom>
        </p:spPr>
      </p:pic>
    </p:spTree>
    <p:extLst>
      <p:ext uri="{BB962C8B-B14F-4D97-AF65-F5344CB8AC3E}">
        <p14:creationId xmlns:p14="http://schemas.microsoft.com/office/powerpoint/2010/main" val="1677276291"/>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F24642-BFE2-C048-8B82-1D283DB58DA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8A15383-68F3-6F33-10F7-06AFB2CAB3D2}"/>
              </a:ext>
            </a:extLst>
          </p:cNvPr>
          <p:cNvSpPr>
            <a:spLocks noGrp="1"/>
          </p:cNvSpPr>
          <p:nvPr>
            <p:ph type="body" sz="quarter" idx="10"/>
          </p:nvPr>
        </p:nvSpPr>
        <p:spPr/>
        <p:txBody>
          <a:bodyPr/>
          <a:lstStyle/>
          <a:p>
            <a:r>
              <a:rPr lang="zh-CN" altLang="en-US" dirty="0"/>
              <a:t>表格样式的简单处理</a:t>
            </a:r>
          </a:p>
        </p:txBody>
      </p:sp>
      <p:sp>
        <p:nvSpPr>
          <p:cNvPr id="5" name="文本占位符 4">
            <a:extLst>
              <a:ext uri="{FF2B5EF4-FFF2-40B4-BE49-F238E27FC236}">
                <a16:creationId xmlns:a16="http://schemas.microsoft.com/office/drawing/2014/main" id="{0102B8B1-617D-18B0-E2B9-F82CB1816EFA}"/>
              </a:ext>
            </a:extLst>
          </p:cNvPr>
          <p:cNvSpPr>
            <a:spLocks noGrp="1"/>
          </p:cNvSpPr>
          <p:nvPr>
            <p:ph type="body" sz="quarter" idx="11"/>
          </p:nvPr>
        </p:nvSpPr>
        <p:spPr>
          <a:xfrm>
            <a:off x="337295" y="1461716"/>
            <a:ext cx="5337642" cy="4602991"/>
          </a:xfrm>
        </p:spPr>
        <p:txBody>
          <a:bodyPr/>
          <a:lstStyle/>
          <a:p>
            <a:r>
              <a:rPr lang="en-US" altLang="zh-CN" dirty="0"/>
              <a:t>2.4.3 </a:t>
            </a:r>
            <a:r>
              <a:rPr lang="zh-CN" altLang="en-US" dirty="0"/>
              <a:t>公式的复制与填充</a:t>
            </a:r>
            <a:endParaRPr lang="en-US" altLang="zh-CN" dirty="0"/>
          </a:p>
          <a:p>
            <a:r>
              <a:rPr lang="zh-CN" altLang="en-US" dirty="0"/>
              <a:t>当需要输入大量具有相同计算规律的公式时，可使用</a:t>
            </a:r>
            <a:r>
              <a:rPr lang="en-US" altLang="zh-CN" dirty="0" err="1"/>
              <a:t>Ctrl+C</a:t>
            </a:r>
            <a:r>
              <a:rPr lang="zh-CN" altLang="en-US" dirty="0"/>
              <a:t>和</a:t>
            </a:r>
            <a:r>
              <a:rPr lang="en-US" altLang="zh-CN" dirty="0" err="1"/>
              <a:t>Ctrl+V</a:t>
            </a:r>
            <a:r>
              <a:rPr lang="zh-CN" altLang="en-US" dirty="0"/>
              <a:t>组合键对公式进行复制与粘贴操作。选中含有公式的单元格，按</a:t>
            </a:r>
            <a:r>
              <a:rPr lang="en-US" altLang="zh-CN" dirty="0" err="1"/>
              <a:t>Ctrl+C</a:t>
            </a:r>
            <a:r>
              <a:rPr lang="zh-CN" altLang="en-US" dirty="0"/>
              <a:t>组合键复制，然后选择目标单元格区域，按</a:t>
            </a:r>
            <a:r>
              <a:rPr lang="en-US" altLang="zh-CN" dirty="0" err="1"/>
              <a:t>Ctrl+V</a:t>
            </a:r>
            <a:r>
              <a:rPr lang="zh-CN" altLang="en-US" dirty="0"/>
              <a:t>组合键粘贴，公式会粘贴到目标单元格中，并自动修改其中的引用单元格，完成计算操作，如图</a:t>
            </a:r>
            <a:r>
              <a:rPr lang="en-US" altLang="zh-CN" dirty="0"/>
              <a:t>2-57</a:t>
            </a:r>
            <a:r>
              <a:rPr lang="zh-CN" altLang="en-US" dirty="0"/>
              <a:t>所示。</a:t>
            </a:r>
          </a:p>
        </p:txBody>
      </p:sp>
      <p:pic>
        <p:nvPicPr>
          <p:cNvPr id="6" name="图片占位符 5">
            <a:extLst>
              <a:ext uri="{FF2B5EF4-FFF2-40B4-BE49-F238E27FC236}">
                <a16:creationId xmlns:a16="http://schemas.microsoft.com/office/drawing/2014/main" id="{54FA894B-221B-16D7-A4F0-00818874361B}"/>
              </a:ext>
            </a:extLst>
          </p:cNvPr>
          <p:cNvPicPr>
            <a:picLocks noGrp="1" noChangeAspect="1"/>
          </p:cNvPicPr>
          <p:nvPr>
            <p:ph type="pic" sz="quarter" idx="14"/>
          </p:nvPr>
        </p:nvPicPr>
        <p:blipFill rotWithShape="1">
          <a:blip r:embed="rId2"/>
          <a:srcRect t="-173434" b="-173434"/>
          <a:stretch>
            <a:fillRect/>
          </a:stretch>
        </p:blipFill>
        <p:spPr>
          <a:prstGeom prst="rect">
            <a:avLst/>
          </a:prstGeom>
        </p:spPr>
      </p:pic>
    </p:spTree>
    <p:extLst>
      <p:ext uri="{BB962C8B-B14F-4D97-AF65-F5344CB8AC3E}">
        <p14:creationId xmlns:p14="http://schemas.microsoft.com/office/powerpoint/2010/main" val="1163792767"/>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BCD780-18C2-FADF-A1F9-EA0E46E6DB2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93C9C56-E0F6-77EE-E0D1-0F6ACE6CF62F}"/>
              </a:ext>
            </a:extLst>
          </p:cNvPr>
          <p:cNvSpPr>
            <a:spLocks noGrp="1"/>
          </p:cNvSpPr>
          <p:nvPr>
            <p:ph type="body" sz="quarter" idx="10"/>
          </p:nvPr>
        </p:nvSpPr>
        <p:spPr/>
        <p:txBody>
          <a:bodyPr/>
          <a:lstStyle/>
          <a:p>
            <a:r>
              <a:rPr lang="zh-CN" altLang="en-US" dirty="0"/>
              <a:t>表格样式的简单处理</a:t>
            </a:r>
          </a:p>
        </p:txBody>
      </p:sp>
      <p:sp>
        <p:nvSpPr>
          <p:cNvPr id="5" name="文本占位符 4">
            <a:extLst>
              <a:ext uri="{FF2B5EF4-FFF2-40B4-BE49-F238E27FC236}">
                <a16:creationId xmlns:a16="http://schemas.microsoft.com/office/drawing/2014/main" id="{0031734B-DBEA-438B-3840-73DA7DE09CC0}"/>
              </a:ext>
            </a:extLst>
          </p:cNvPr>
          <p:cNvSpPr>
            <a:spLocks noGrp="1"/>
          </p:cNvSpPr>
          <p:nvPr>
            <p:ph type="body" sz="quarter" idx="11"/>
          </p:nvPr>
        </p:nvSpPr>
        <p:spPr>
          <a:xfrm>
            <a:off x="337295" y="2223463"/>
            <a:ext cx="5337642" cy="3079497"/>
          </a:xfrm>
        </p:spPr>
        <p:txBody>
          <a:bodyPr/>
          <a:lstStyle/>
          <a:p>
            <a:r>
              <a:rPr lang="en-US" altLang="zh-CN" dirty="0"/>
              <a:t>2.4.3 </a:t>
            </a:r>
            <a:r>
              <a:rPr lang="zh-CN" altLang="en-US" dirty="0"/>
              <a:t>公式的复制与填充</a:t>
            </a:r>
            <a:endParaRPr lang="en-US" altLang="zh-CN" dirty="0"/>
          </a:p>
          <a:p>
            <a:r>
              <a:rPr lang="zh-CN" altLang="en-US" dirty="0"/>
              <a:t>此外，还可用填充公式的方法进行快速输入。选中含有公式的单元格，选中其右下角填充手柄，按住鼠标左键，拖动填充手柄至末尾单元格，松开鼠标即可完成公式填充，如图</a:t>
            </a:r>
            <a:r>
              <a:rPr lang="en-US" altLang="zh-CN" dirty="0"/>
              <a:t>2-58</a:t>
            </a:r>
            <a:r>
              <a:rPr lang="zh-CN" altLang="en-US" dirty="0"/>
              <a:t>所示。</a:t>
            </a:r>
          </a:p>
        </p:txBody>
      </p:sp>
      <p:pic>
        <p:nvPicPr>
          <p:cNvPr id="6" name="图片占位符 5">
            <a:extLst>
              <a:ext uri="{FF2B5EF4-FFF2-40B4-BE49-F238E27FC236}">
                <a16:creationId xmlns:a16="http://schemas.microsoft.com/office/drawing/2014/main" id="{E2924DAC-5DAF-C6F8-6864-70BB4592AAE1}"/>
              </a:ext>
            </a:extLst>
          </p:cNvPr>
          <p:cNvPicPr>
            <a:picLocks noGrp="1" noChangeAspect="1"/>
          </p:cNvPicPr>
          <p:nvPr>
            <p:ph type="pic" sz="quarter" idx="14"/>
          </p:nvPr>
        </p:nvPicPr>
        <p:blipFill rotWithShape="1">
          <a:blip r:embed="rId2"/>
          <a:srcRect t="-145756" b="-145756"/>
          <a:stretch>
            <a:fillRect/>
          </a:stretch>
        </p:blipFill>
        <p:spPr>
          <a:prstGeom prst="rect">
            <a:avLst/>
          </a:prstGeom>
        </p:spPr>
      </p:pic>
    </p:spTree>
    <p:extLst>
      <p:ext uri="{BB962C8B-B14F-4D97-AF65-F5344CB8AC3E}">
        <p14:creationId xmlns:p14="http://schemas.microsoft.com/office/powerpoint/2010/main" val="3832125774"/>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6A82D3-AC7A-4F01-86B0-D8E345418C9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09BB70C-35AD-7935-2EA3-A6773070AF53}"/>
              </a:ext>
            </a:extLst>
          </p:cNvPr>
          <p:cNvSpPr>
            <a:spLocks noGrp="1"/>
          </p:cNvSpPr>
          <p:nvPr>
            <p:ph type="body" sz="quarter" idx="10"/>
          </p:nvPr>
        </p:nvSpPr>
        <p:spPr/>
        <p:txBody>
          <a:bodyPr/>
          <a:lstStyle/>
          <a:p>
            <a:r>
              <a:rPr lang="zh-CN" altLang="en-US" dirty="0"/>
              <a:t>表格样式的简单处理</a:t>
            </a:r>
          </a:p>
        </p:txBody>
      </p:sp>
      <p:sp>
        <p:nvSpPr>
          <p:cNvPr id="5" name="文本占位符 4">
            <a:extLst>
              <a:ext uri="{FF2B5EF4-FFF2-40B4-BE49-F238E27FC236}">
                <a16:creationId xmlns:a16="http://schemas.microsoft.com/office/drawing/2014/main" id="{A47AB593-CD7B-F8BD-B613-C9885731470A}"/>
              </a:ext>
            </a:extLst>
          </p:cNvPr>
          <p:cNvSpPr>
            <a:spLocks noGrp="1"/>
          </p:cNvSpPr>
          <p:nvPr>
            <p:ph type="body" sz="quarter" idx="11"/>
          </p:nvPr>
        </p:nvSpPr>
        <p:spPr>
          <a:xfrm>
            <a:off x="337295" y="953885"/>
            <a:ext cx="5337642" cy="5618654"/>
          </a:xfrm>
        </p:spPr>
        <p:txBody>
          <a:bodyPr/>
          <a:lstStyle/>
          <a:p>
            <a:r>
              <a:rPr lang="en-US" altLang="zh-CN" dirty="0"/>
              <a:t>2.4.4 </a:t>
            </a:r>
            <a:r>
              <a:rPr lang="zh-CN" altLang="en-US" dirty="0"/>
              <a:t>单元格的引用</a:t>
            </a:r>
            <a:endParaRPr lang="en-US" altLang="zh-CN" dirty="0"/>
          </a:p>
          <a:p>
            <a:r>
              <a:rPr lang="en-US" altLang="zh-CN" dirty="0"/>
              <a:t>1. </a:t>
            </a:r>
            <a:r>
              <a:rPr lang="zh-CN" altLang="en-US" dirty="0"/>
              <a:t>相对引用</a:t>
            </a:r>
            <a:endParaRPr lang="en-US" altLang="zh-CN" dirty="0"/>
          </a:p>
          <a:p>
            <a:r>
              <a:rPr lang="zh-CN" altLang="en-US" dirty="0"/>
              <a:t>相对引用与单元格的位置是相对的。相对引用的单元格会随着公式的移动自动改变所引用的单元格地址。例如，如图</a:t>
            </a:r>
            <a:r>
              <a:rPr lang="en-US" altLang="zh-CN" dirty="0"/>
              <a:t>2-59</a:t>
            </a:r>
            <a:r>
              <a:rPr lang="zh-CN" altLang="en-US" dirty="0"/>
              <a:t>所示，在</a:t>
            </a:r>
            <a:r>
              <a:rPr lang="en-US" altLang="zh-CN" dirty="0"/>
              <a:t>G3</a:t>
            </a:r>
            <a:r>
              <a:rPr lang="zh-CN" altLang="en-US" dirty="0"/>
              <a:t>单元格中输入“</a:t>
            </a:r>
            <a:r>
              <a:rPr lang="en-US" altLang="zh-CN" dirty="0"/>
              <a:t>=F3/E3”</a:t>
            </a:r>
            <a:r>
              <a:rPr lang="zh-CN" altLang="en-US" dirty="0"/>
              <a:t>，按</a:t>
            </a:r>
            <a:r>
              <a:rPr lang="en-US" altLang="zh-CN" dirty="0"/>
              <a:t>Enter</a:t>
            </a:r>
            <a:r>
              <a:rPr lang="zh-CN" altLang="en-US" dirty="0"/>
              <a:t>键得出计算结果。当该公式填充至</a:t>
            </a:r>
            <a:r>
              <a:rPr lang="en-US" altLang="zh-CN" dirty="0"/>
              <a:t>G4</a:t>
            </a:r>
            <a:r>
              <a:rPr lang="zh-CN" altLang="en-US" dirty="0"/>
              <a:t>单元格时，其公式会变成“</a:t>
            </a:r>
            <a:r>
              <a:rPr lang="en-US" altLang="zh-CN" dirty="0"/>
              <a:t>=F4/E4”</a:t>
            </a:r>
            <a:r>
              <a:rPr lang="zh-CN" altLang="en-US" dirty="0"/>
              <a:t>，如图</a:t>
            </a:r>
            <a:r>
              <a:rPr lang="en-US" altLang="zh-CN" dirty="0"/>
              <a:t>2-60</a:t>
            </a:r>
            <a:r>
              <a:rPr lang="zh-CN" altLang="en-US" dirty="0"/>
              <a:t>所示。将公式填充至</a:t>
            </a:r>
            <a:r>
              <a:rPr lang="en-US" altLang="zh-CN" dirty="0"/>
              <a:t>G5</a:t>
            </a:r>
            <a:r>
              <a:rPr lang="zh-CN" altLang="en-US" dirty="0"/>
              <a:t>单元格时，其公式又变成“</a:t>
            </a:r>
            <a:r>
              <a:rPr lang="en-US" altLang="zh-CN" dirty="0"/>
              <a:t>=F5/E5”</a:t>
            </a:r>
            <a:r>
              <a:rPr lang="zh-CN" altLang="en-US" dirty="0"/>
              <a:t>，如图</a:t>
            </a:r>
            <a:r>
              <a:rPr lang="en-US" altLang="zh-CN" dirty="0"/>
              <a:t>2-61</a:t>
            </a:r>
            <a:r>
              <a:rPr lang="zh-CN" altLang="en-US" dirty="0"/>
              <a:t>所示。</a:t>
            </a:r>
          </a:p>
        </p:txBody>
      </p:sp>
      <p:pic>
        <p:nvPicPr>
          <p:cNvPr id="6" name="图片占位符 5">
            <a:extLst>
              <a:ext uri="{FF2B5EF4-FFF2-40B4-BE49-F238E27FC236}">
                <a16:creationId xmlns:a16="http://schemas.microsoft.com/office/drawing/2014/main" id="{6BAA4D47-4420-D390-6F2A-8F6FCA5E434E}"/>
              </a:ext>
            </a:extLst>
          </p:cNvPr>
          <p:cNvPicPr>
            <a:picLocks noGrp="1" noChangeAspect="1"/>
          </p:cNvPicPr>
          <p:nvPr>
            <p:ph type="pic" sz="quarter" idx="14"/>
          </p:nvPr>
        </p:nvPicPr>
        <p:blipFill rotWithShape="1">
          <a:blip r:embed="rId2"/>
          <a:srcRect t="-156757" b="-156757"/>
          <a:stretch>
            <a:fillRect/>
          </a:stretch>
        </p:blipFill>
        <p:spPr>
          <a:prstGeom prst="rect">
            <a:avLst/>
          </a:prstGeom>
        </p:spPr>
      </p:pic>
    </p:spTree>
    <p:extLst>
      <p:ext uri="{BB962C8B-B14F-4D97-AF65-F5344CB8AC3E}">
        <p14:creationId xmlns:p14="http://schemas.microsoft.com/office/powerpoint/2010/main" val="1274901311"/>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CBBFDF-34B7-CF01-78F8-A127CF5770B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E5F8B84-B112-8D61-DB0D-9C2C5C7977BC}"/>
              </a:ext>
            </a:extLst>
          </p:cNvPr>
          <p:cNvSpPr>
            <a:spLocks noGrp="1"/>
          </p:cNvSpPr>
          <p:nvPr>
            <p:ph type="body" sz="quarter" idx="10"/>
          </p:nvPr>
        </p:nvSpPr>
        <p:spPr/>
        <p:txBody>
          <a:bodyPr/>
          <a:lstStyle/>
          <a:p>
            <a:r>
              <a:rPr lang="zh-CN" altLang="en-US" dirty="0"/>
              <a:t>表格样式的简单处理</a:t>
            </a:r>
          </a:p>
        </p:txBody>
      </p:sp>
      <p:sp>
        <p:nvSpPr>
          <p:cNvPr id="5" name="文本占位符 4">
            <a:extLst>
              <a:ext uri="{FF2B5EF4-FFF2-40B4-BE49-F238E27FC236}">
                <a16:creationId xmlns:a16="http://schemas.microsoft.com/office/drawing/2014/main" id="{042474AB-37E1-A2BB-6086-B5200FCF54BB}"/>
              </a:ext>
            </a:extLst>
          </p:cNvPr>
          <p:cNvSpPr>
            <a:spLocks noGrp="1"/>
          </p:cNvSpPr>
          <p:nvPr>
            <p:ph type="body" sz="quarter" idx="11"/>
          </p:nvPr>
        </p:nvSpPr>
        <p:spPr>
          <a:xfrm>
            <a:off x="337295" y="743410"/>
            <a:ext cx="5337642" cy="6039602"/>
          </a:xfrm>
        </p:spPr>
        <p:txBody>
          <a:bodyPr/>
          <a:lstStyle/>
          <a:p>
            <a:r>
              <a:rPr lang="en-US" altLang="zh-CN" sz="2000" dirty="0"/>
              <a:t>2.4.4 </a:t>
            </a:r>
            <a:r>
              <a:rPr lang="zh-CN" altLang="en-US" sz="2000" dirty="0"/>
              <a:t>单元格的引用</a:t>
            </a:r>
            <a:endParaRPr lang="en-US" altLang="zh-CN" sz="2000" dirty="0"/>
          </a:p>
          <a:p>
            <a:r>
              <a:rPr lang="en-US" altLang="zh-CN" sz="2000" dirty="0"/>
              <a:t>2. </a:t>
            </a:r>
            <a:r>
              <a:rPr lang="zh-CN" altLang="en-US" sz="2000" dirty="0"/>
              <a:t>绝对引用</a:t>
            </a:r>
            <a:endParaRPr lang="en-US" altLang="zh-CN" sz="2000" dirty="0"/>
          </a:p>
          <a:p>
            <a:r>
              <a:rPr lang="zh-CN" altLang="en-US" sz="2000" dirty="0"/>
              <a:t>绝对引用是在特定位置引用单元格，无论公式应用到哪里，其引用的单元格都不会改变。绝对引用最明显的特征就是在单元格的行号和列标前会显示“</a:t>
            </a:r>
            <a:r>
              <a:rPr lang="en-US" altLang="zh-CN" sz="2000" dirty="0"/>
              <a:t>$”</a:t>
            </a:r>
            <a:r>
              <a:rPr lang="zh-CN" altLang="en-US" sz="2000" dirty="0"/>
              <a:t>，如“</a:t>
            </a:r>
            <a:r>
              <a:rPr lang="en-US" altLang="zh-CN" sz="2000" dirty="0"/>
              <a:t>$A$1”</a:t>
            </a:r>
            <a:r>
              <a:rPr lang="zh-CN" altLang="en-US" sz="2000" dirty="0"/>
              <a:t>。例如，在图</a:t>
            </a:r>
            <a:r>
              <a:rPr lang="en-US" altLang="zh-CN" sz="2000" dirty="0"/>
              <a:t>2-62</a:t>
            </a:r>
            <a:r>
              <a:rPr lang="zh-CN" altLang="en-US" sz="2000" dirty="0"/>
              <a:t>所示的公式中，</a:t>
            </a:r>
            <a:r>
              <a:rPr lang="en-US" altLang="zh-CN" sz="2000" dirty="0"/>
              <a:t>E2</a:t>
            </a:r>
            <a:r>
              <a:rPr lang="zh-CN" altLang="en-US" sz="2000" dirty="0"/>
              <a:t>单元格就使用了绝对引用“</a:t>
            </a:r>
            <a:r>
              <a:rPr lang="en-US" altLang="zh-CN" sz="2000" dirty="0"/>
              <a:t>$E$2”</a:t>
            </a:r>
            <a:r>
              <a:rPr lang="zh-CN" altLang="en-US" sz="2000" dirty="0"/>
              <a:t>。将该公式向下填充至</a:t>
            </a:r>
            <a:r>
              <a:rPr lang="en-US" altLang="zh-CN" sz="2000" dirty="0"/>
              <a:t>C3</a:t>
            </a:r>
            <a:r>
              <a:rPr lang="zh-CN" altLang="en-US" sz="2000" dirty="0"/>
              <a:t>单元格后，公式变成了“</a:t>
            </a:r>
            <a:r>
              <a:rPr lang="en-US" altLang="zh-CN" sz="2000" dirty="0"/>
              <a:t>=B3*$E$2”</a:t>
            </a:r>
            <a:r>
              <a:rPr lang="zh-CN" altLang="en-US" sz="2000" dirty="0"/>
              <a:t>，其中“</a:t>
            </a:r>
            <a:r>
              <a:rPr lang="en-US" altLang="zh-CN" sz="2000" dirty="0"/>
              <a:t>E2”</a:t>
            </a:r>
            <a:r>
              <a:rPr lang="zh-CN" altLang="en-US" sz="2000" dirty="0"/>
              <a:t>单元格地址没有改变，如图</a:t>
            </a:r>
            <a:r>
              <a:rPr lang="en-US" altLang="zh-CN" sz="2000" dirty="0"/>
              <a:t>2-63</a:t>
            </a:r>
            <a:r>
              <a:rPr lang="zh-CN" altLang="en-US" sz="2000" dirty="0"/>
              <a:t>所示。继续向下填充公式，所有公式中只有绝对引用的单元格地址不变，其他引用的单元格会随着公式的移动而改变，如图</a:t>
            </a:r>
            <a:r>
              <a:rPr lang="en-US" altLang="zh-CN" sz="2000" dirty="0"/>
              <a:t>2-64</a:t>
            </a:r>
            <a:r>
              <a:rPr lang="zh-CN" altLang="en-US" sz="2000" dirty="0"/>
              <a:t>所示。</a:t>
            </a:r>
          </a:p>
        </p:txBody>
      </p:sp>
      <p:pic>
        <p:nvPicPr>
          <p:cNvPr id="6" name="图片占位符 5">
            <a:extLst>
              <a:ext uri="{FF2B5EF4-FFF2-40B4-BE49-F238E27FC236}">
                <a16:creationId xmlns:a16="http://schemas.microsoft.com/office/drawing/2014/main" id="{A1586345-7C86-30DD-6DB6-F1598BEB2902}"/>
              </a:ext>
            </a:extLst>
          </p:cNvPr>
          <p:cNvPicPr>
            <a:picLocks noGrp="1" noChangeAspect="1"/>
          </p:cNvPicPr>
          <p:nvPr>
            <p:ph type="pic" sz="quarter" idx="14"/>
          </p:nvPr>
        </p:nvPicPr>
        <p:blipFill rotWithShape="1">
          <a:blip r:embed="rId2"/>
          <a:srcRect t="-179885" b="-179885"/>
          <a:stretch>
            <a:fillRect/>
          </a:stretch>
        </p:blipFill>
        <p:spPr>
          <a:prstGeom prst="rect">
            <a:avLst/>
          </a:prstGeom>
        </p:spPr>
      </p:pic>
    </p:spTree>
    <p:extLst>
      <p:ext uri="{BB962C8B-B14F-4D97-AF65-F5344CB8AC3E}">
        <p14:creationId xmlns:p14="http://schemas.microsoft.com/office/powerpoint/2010/main" val="40190812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634CA-06A0-A49F-09E1-D9601B20FFE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CB0EF07-BF27-0EB6-7E51-1C6D7CA1E08D}"/>
              </a:ext>
            </a:extLst>
          </p:cNvPr>
          <p:cNvSpPr>
            <a:spLocks noGrp="1"/>
          </p:cNvSpPr>
          <p:nvPr>
            <p:ph type="body" sz="quarter" idx="10"/>
          </p:nvPr>
        </p:nvSpPr>
        <p:spPr/>
        <p:txBody>
          <a:bodyPr/>
          <a:lstStyle/>
          <a:p>
            <a:r>
              <a:rPr lang="zh-CN" altLang="en-US" dirty="0"/>
              <a:t>文档的创建与编辑</a:t>
            </a:r>
          </a:p>
        </p:txBody>
      </p:sp>
      <p:sp>
        <p:nvSpPr>
          <p:cNvPr id="6" name="文本占位符 5">
            <a:extLst>
              <a:ext uri="{FF2B5EF4-FFF2-40B4-BE49-F238E27FC236}">
                <a16:creationId xmlns:a16="http://schemas.microsoft.com/office/drawing/2014/main" id="{18471B31-F73C-5C22-79D8-F17554344D23}"/>
              </a:ext>
            </a:extLst>
          </p:cNvPr>
          <p:cNvSpPr>
            <a:spLocks noGrp="1"/>
          </p:cNvSpPr>
          <p:nvPr>
            <p:ph type="body" sz="quarter" idx="11"/>
          </p:nvPr>
        </p:nvSpPr>
        <p:spPr>
          <a:xfrm>
            <a:off x="337295" y="2477375"/>
            <a:ext cx="5337642" cy="2571666"/>
          </a:xfrm>
        </p:spPr>
        <p:txBody>
          <a:bodyPr/>
          <a:lstStyle/>
          <a:p>
            <a:r>
              <a:rPr lang="en-US" altLang="zh-CN" dirty="0"/>
              <a:t>1.1.3 </a:t>
            </a:r>
            <a:r>
              <a:rPr lang="zh-CN" altLang="en-US" dirty="0"/>
              <a:t>录入文本</a:t>
            </a:r>
            <a:endParaRPr lang="en-US" altLang="zh-CN" dirty="0"/>
          </a:p>
          <a:p>
            <a:r>
              <a:rPr lang="en-US" altLang="zh-CN" dirty="0"/>
              <a:t>4. </a:t>
            </a:r>
            <a:r>
              <a:rPr lang="zh-CN" altLang="en-US" dirty="0"/>
              <a:t>日期和时间的快速输入</a:t>
            </a:r>
            <a:endParaRPr lang="en-US" altLang="zh-CN" dirty="0"/>
          </a:p>
          <a:p>
            <a:r>
              <a:rPr lang="zh-CN" altLang="en-US" dirty="0"/>
              <a:t>此外，在手动输入日期或时间内容时，系统会自动显示当前的日期或时间，按</a:t>
            </a:r>
            <a:r>
              <a:rPr lang="en-US" altLang="zh-CN" dirty="0"/>
              <a:t>Enter</a:t>
            </a:r>
            <a:r>
              <a:rPr lang="zh-CN" altLang="en-US" dirty="0"/>
              <a:t>键也能够快速输入，如图</a:t>
            </a:r>
            <a:r>
              <a:rPr lang="en-US" altLang="zh-CN" dirty="0"/>
              <a:t>1-17</a:t>
            </a:r>
            <a:r>
              <a:rPr lang="zh-CN" altLang="en-US" dirty="0"/>
              <a:t>所示。</a:t>
            </a:r>
            <a:endParaRPr lang="en-US" altLang="zh-CN" dirty="0"/>
          </a:p>
        </p:txBody>
      </p:sp>
      <p:pic>
        <p:nvPicPr>
          <p:cNvPr id="7" name="图片占位符 6">
            <a:extLst>
              <a:ext uri="{FF2B5EF4-FFF2-40B4-BE49-F238E27FC236}">
                <a16:creationId xmlns:a16="http://schemas.microsoft.com/office/drawing/2014/main" id="{FB6EA131-AB6A-CFBA-C48F-E56C0C69423A}"/>
              </a:ext>
            </a:extLst>
          </p:cNvPr>
          <p:cNvPicPr>
            <a:picLocks noGrp="1" noChangeAspect="1"/>
          </p:cNvPicPr>
          <p:nvPr>
            <p:ph type="pic" sz="quarter" idx="14"/>
          </p:nvPr>
        </p:nvPicPr>
        <p:blipFill rotWithShape="1">
          <a:blip r:embed="rId2"/>
          <a:srcRect t="-126205" b="-126205"/>
          <a:stretch>
            <a:fillRect/>
          </a:stretch>
        </p:blipFill>
        <p:spPr>
          <a:prstGeom prst="rect">
            <a:avLst/>
          </a:prstGeom>
        </p:spPr>
      </p:pic>
    </p:spTree>
    <p:extLst>
      <p:ext uri="{BB962C8B-B14F-4D97-AF65-F5344CB8AC3E}">
        <p14:creationId xmlns:p14="http://schemas.microsoft.com/office/powerpoint/2010/main" val="783469507"/>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B8E480-1549-25D6-AD2A-AD54A874649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F229779-3BCF-182C-D325-C91E1E6A89C8}"/>
              </a:ext>
            </a:extLst>
          </p:cNvPr>
          <p:cNvSpPr>
            <a:spLocks noGrp="1"/>
          </p:cNvSpPr>
          <p:nvPr>
            <p:ph type="body" sz="quarter" idx="11"/>
          </p:nvPr>
        </p:nvSpPr>
        <p:spPr>
          <a:xfrm>
            <a:off x="337294" y="2731290"/>
            <a:ext cx="11275585" cy="2063835"/>
          </a:xfrm>
        </p:spPr>
        <p:txBody>
          <a:bodyPr/>
          <a:lstStyle/>
          <a:p>
            <a:r>
              <a:rPr lang="en-US" altLang="zh-CN" dirty="0"/>
              <a:t>2.4.4 </a:t>
            </a:r>
            <a:r>
              <a:rPr lang="zh-CN" altLang="en-US" dirty="0"/>
              <a:t>单元格的引用</a:t>
            </a:r>
            <a:endParaRPr lang="en-US" altLang="zh-CN" dirty="0"/>
          </a:p>
          <a:p>
            <a:r>
              <a:rPr lang="en-US" altLang="zh-CN" dirty="0"/>
              <a:t>3. </a:t>
            </a:r>
            <a:r>
              <a:rPr lang="zh-CN" altLang="en-US" dirty="0"/>
              <a:t>混合引用</a:t>
            </a:r>
            <a:endParaRPr lang="en-US" altLang="zh-CN" dirty="0"/>
          </a:p>
          <a:p>
            <a:r>
              <a:rPr lang="zh-CN" altLang="en-US" dirty="0"/>
              <a:t>混合引用包含了绝对列和相对行或相对列和绝对行两种形式，如“</a:t>
            </a:r>
            <a:r>
              <a:rPr lang="en-US" altLang="zh-CN" dirty="0"/>
              <a:t>$A1”</a:t>
            </a:r>
            <a:r>
              <a:rPr lang="zh-CN" altLang="en-US" dirty="0"/>
              <a:t>和“</a:t>
            </a:r>
            <a:r>
              <a:rPr lang="en-US" altLang="zh-CN" dirty="0"/>
              <a:t>A$1”</a:t>
            </a:r>
            <a:r>
              <a:rPr lang="zh-CN" altLang="en-US" dirty="0"/>
              <a:t>。在公式位置发生变化时，只有相对引用的部分会变化，绝对引用的部分不变。</a:t>
            </a:r>
          </a:p>
        </p:txBody>
      </p:sp>
      <p:sp>
        <p:nvSpPr>
          <p:cNvPr id="4" name="文本占位符 3">
            <a:extLst>
              <a:ext uri="{FF2B5EF4-FFF2-40B4-BE49-F238E27FC236}">
                <a16:creationId xmlns:a16="http://schemas.microsoft.com/office/drawing/2014/main" id="{D5790FCE-0A92-0B21-3864-8F2D031D2F63}"/>
              </a:ext>
            </a:extLst>
          </p:cNvPr>
          <p:cNvSpPr>
            <a:spLocks noGrp="1"/>
          </p:cNvSpPr>
          <p:nvPr>
            <p:ph type="body" sz="quarter" idx="10"/>
          </p:nvPr>
        </p:nvSpPr>
        <p:spPr/>
        <p:txBody>
          <a:bodyPr/>
          <a:lstStyle/>
          <a:p>
            <a:r>
              <a:rPr lang="zh-CN" altLang="en-US" dirty="0"/>
              <a:t>表格样式的简单处理</a:t>
            </a:r>
          </a:p>
        </p:txBody>
      </p:sp>
    </p:spTree>
    <p:extLst>
      <p:ext uri="{BB962C8B-B14F-4D97-AF65-F5344CB8AC3E}">
        <p14:creationId xmlns:p14="http://schemas.microsoft.com/office/powerpoint/2010/main" val="2463115876"/>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CC8984-608D-C881-1694-62B569515EC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EEFE9CB-4193-6950-98D7-243C9DAA56D4}"/>
              </a:ext>
            </a:extLst>
          </p:cNvPr>
          <p:cNvSpPr>
            <a:spLocks noGrp="1"/>
          </p:cNvSpPr>
          <p:nvPr>
            <p:ph type="body" sz="quarter" idx="10"/>
          </p:nvPr>
        </p:nvSpPr>
        <p:spPr/>
        <p:txBody>
          <a:bodyPr/>
          <a:lstStyle/>
          <a:p>
            <a:r>
              <a:rPr lang="zh-CN" altLang="en-US" dirty="0"/>
              <a:t>表格样式的简单处理</a:t>
            </a:r>
          </a:p>
        </p:txBody>
      </p:sp>
      <p:sp>
        <p:nvSpPr>
          <p:cNvPr id="5" name="文本占位符 4">
            <a:extLst>
              <a:ext uri="{FF2B5EF4-FFF2-40B4-BE49-F238E27FC236}">
                <a16:creationId xmlns:a16="http://schemas.microsoft.com/office/drawing/2014/main" id="{644E17C2-0CFD-BBDF-A403-920567467879}"/>
              </a:ext>
            </a:extLst>
          </p:cNvPr>
          <p:cNvSpPr>
            <a:spLocks noGrp="1"/>
          </p:cNvSpPr>
          <p:nvPr>
            <p:ph type="body" sz="quarter" idx="11"/>
          </p:nvPr>
        </p:nvSpPr>
        <p:spPr>
          <a:xfrm>
            <a:off x="337295" y="1207800"/>
            <a:ext cx="5337642" cy="5110823"/>
          </a:xfrm>
        </p:spPr>
        <p:txBody>
          <a:bodyPr/>
          <a:lstStyle/>
          <a:p>
            <a:r>
              <a:rPr lang="en-US" altLang="zh-CN" dirty="0"/>
              <a:t>2.4.4 </a:t>
            </a:r>
            <a:r>
              <a:rPr lang="zh-CN" altLang="en-US" dirty="0"/>
              <a:t>单元格的引用</a:t>
            </a:r>
            <a:endParaRPr lang="en-US" altLang="zh-CN" dirty="0"/>
          </a:p>
          <a:p>
            <a:r>
              <a:rPr lang="en-US" altLang="zh-CN" dirty="0"/>
              <a:t>3. </a:t>
            </a:r>
            <a:r>
              <a:rPr lang="zh-CN" altLang="en-US" dirty="0"/>
              <a:t>混合引用</a:t>
            </a:r>
            <a:endParaRPr lang="en-US" altLang="zh-CN" dirty="0"/>
          </a:p>
          <a:p>
            <a:r>
              <a:rPr lang="zh-CN" altLang="en-US" dirty="0"/>
              <a:t>例如，在</a:t>
            </a:r>
            <a:r>
              <a:rPr lang="en-US" altLang="zh-CN" dirty="0"/>
              <a:t>B7</a:t>
            </a:r>
            <a:r>
              <a:rPr lang="zh-CN" altLang="en-US" dirty="0"/>
              <a:t>单元格中输入公式“</a:t>
            </a:r>
            <a:r>
              <a:rPr lang="en-US" altLang="zh-CN" dirty="0"/>
              <a:t>=$B2”</a:t>
            </a:r>
            <a:r>
              <a:rPr lang="zh-CN" altLang="en-US" dirty="0"/>
              <a:t>，说明该公式在列标上使用了绝对引用，而在行号上使用了相对引用，如图</a:t>
            </a:r>
            <a:r>
              <a:rPr lang="en-US" altLang="zh-CN" dirty="0"/>
              <a:t>2-65</a:t>
            </a:r>
            <a:r>
              <a:rPr lang="zh-CN" altLang="en-US" dirty="0"/>
              <a:t>所示。将公式向右填充时，列标固定不变，所以系统只会引用</a:t>
            </a:r>
            <a:r>
              <a:rPr lang="en-US" altLang="zh-CN" dirty="0"/>
              <a:t>B2</a:t>
            </a:r>
            <a:r>
              <a:rPr lang="zh-CN" altLang="en-US" dirty="0"/>
              <a:t>单元格中的数据，如图</a:t>
            </a:r>
            <a:r>
              <a:rPr lang="en-US" altLang="zh-CN" dirty="0"/>
              <a:t>2-66</a:t>
            </a:r>
            <a:r>
              <a:rPr lang="zh-CN" altLang="en-US" dirty="0"/>
              <a:t>所示。将公式向下填充时，行号使用的是相对引用，所以系统会引用</a:t>
            </a:r>
            <a:r>
              <a:rPr lang="en-US" altLang="zh-CN" dirty="0"/>
              <a:t>B</a:t>
            </a:r>
            <a:r>
              <a:rPr lang="zh-CN" altLang="en-US" dirty="0"/>
              <a:t>列中的数据，如图</a:t>
            </a:r>
            <a:r>
              <a:rPr lang="en-US" altLang="zh-CN" dirty="0"/>
              <a:t>2-67</a:t>
            </a:r>
            <a:r>
              <a:rPr lang="zh-CN" altLang="en-US" dirty="0"/>
              <a:t>所示。</a:t>
            </a:r>
          </a:p>
        </p:txBody>
      </p:sp>
      <p:pic>
        <p:nvPicPr>
          <p:cNvPr id="6" name="图片占位符 5">
            <a:extLst>
              <a:ext uri="{FF2B5EF4-FFF2-40B4-BE49-F238E27FC236}">
                <a16:creationId xmlns:a16="http://schemas.microsoft.com/office/drawing/2014/main" id="{5800E65A-6DD8-0D3E-F7E2-8505899F33DF}"/>
              </a:ext>
            </a:extLst>
          </p:cNvPr>
          <p:cNvPicPr>
            <a:picLocks noGrp="1" noChangeAspect="1"/>
          </p:cNvPicPr>
          <p:nvPr>
            <p:ph type="pic" sz="quarter" idx="14"/>
          </p:nvPr>
        </p:nvPicPr>
        <p:blipFill rotWithShape="1">
          <a:blip r:embed="rId2"/>
          <a:srcRect t="-114501" b="-114501"/>
          <a:stretch>
            <a:fillRect/>
          </a:stretch>
        </p:blipFill>
        <p:spPr>
          <a:prstGeom prst="rect">
            <a:avLst/>
          </a:prstGeom>
        </p:spPr>
      </p:pic>
    </p:spTree>
    <p:extLst>
      <p:ext uri="{BB962C8B-B14F-4D97-AF65-F5344CB8AC3E}">
        <p14:creationId xmlns:p14="http://schemas.microsoft.com/office/powerpoint/2010/main" val="3276617467"/>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5A1B8-288F-0B76-FA7D-AD5BAD8E918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46EEEC3-517F-2FA4-2AA6-280845BA59B9}"/>
              </a:ext>
            </a:extLst>
          </p:cNvPr>
          <p:cNvSpPr>
            <a:spLocks noGrp="1"/>
          </p:cNvSpPr>
          <p:nvPr>
            <p:ph type="body" sz="quarter" idx="10"/>
          </p:nvPr>
        </p:nvSpPr>
        <p:spPr/>
        <p:txBody>
          <a:bodyPr/>
          <a:lstStyle/>
          <a:p>
            <a:r>
              <a:rPr lang="zh-CN" altLang="en-US" dirty="0"/>
              <a:t>表格样式的简单处理</a:t>
            </a:r>
          </a:p>
        </p:txBody>
      </p:sp>
      <p:sp>
        <p:nvSpPr>
          <p:cNvPr id="5" name="文本占位符 4">
            <a:extLst>
              <a:ext uri="{FF2B5EF4-FFF2-40B4-BE49-F238E27FC236}">
                <a16:creationId xmlns:a16="http://schemas.microsoft.com/office/drawing/2014/main" id="{363F73AC-AAFA-A7C0-6DD2-F1DB84908DD7}"/>
              </a:ext>
            </a:extLst>
          </p:cNvPr>
          <p:cNvSpPr>
            <a:spLocks noGrp="1"/>
          </p:cNvSpPr>
          <p:nvPr>
            <p:ph type="body" sz="quarter" idx="11"/>
          </p:nvPr>
        </p:nvSpPr>
        <p:spPr>
          <a:xfrm>
            <a:off x="337295" y="1715631"/>
            <a:ext cx="5337642" cy="4095160"/>
          </a:xfrm>
        </p:spPr>
        <p:txBody>
          <a:bodyPr/>
          <a:lstStyle/>
          <a:p>
            <a:r>
              <a:rPr lang="en-US" altLang="zh-CN" dirty="0"/>
              <a:t>2.4.4 </a:t>
            </a:r>
            <a:r>
              <a:rPr lang="zh-CN" altLang="en-US" dirty="0"/>
              <a:t>单元格的引用</a:t>
            </a:r>
            <a:endParaRPr lang="en-US" altLang="zh-CN" dirty="0"/>
          </a:p>
          <a:p>
            <a:r>
              <a:rPr lang="en-US" altLang="zh-CN" dirty="0"/>
              <a:t>3. </a:t>
            </a:r>
            <a:r>
              <a:rPr lang="zh-CN" altLang="en-US" dirty="0"/>
              <a:t>混合引用</a:t>
            </a:r>
            <a:endParaRPr lang="en-US" altLang="zh-CN" dirty="0"/>
          </a:p>
          <a:p>
            <a:r>
              <a:rPr lang="zh-CN" altLang="en-US" dirty="0"/>
              <a:t>相反，如果在</a:t>
            </a:r>
            <a:r>
              <a:rPr lang="en-US" altLang="zh-CN" dirty="0"/>
              <a:t>B7</a:t>
            </a:r>
            <a:r>
              <a:rPr lang="zh-CN" altLang="en-US" dirty="0"/>
              <a:t>单元格中输入公式“</a:t>
            </a:r>
            <a:r>
              <a:rPr lang="en-US" altLang="zh-CN" dirty="0"/>
              <a:t>=B$2”</a:t>
            </a:r>
            <a:r>
              <a:rPr lang="zh-CN" altLang="en-US" dirty="0"/>
              <a:t>，说明该公式在行号上使用了绝对引用，在列标上使用了相对引用，如图</a:t>
            </a:r>
            <a:r>
              <a:rPr lang="en-US" altLang="zh-CN" dirty="0"/>
              <a:t>2-68</a:t>
            </a:r>
            <a:r>
              <a:rPr lang="zh-CN" altLang="en-US" dirty="0"/>
              <a:t>所示。此时无论是向右填充公式，还是向下填充公式，系统只会引用第</a:t>
            </a:r>
            <a:r>
              <a:rPr lang="en-US" altLang="zh-CN" dirty="0"/>
              <a:t>2</a:t>
            </a:r>
            <a:r>
              <a:rPr lang="zh-CN" altLang="en-US" dirty="0"/>
              <a:t>行中的数据，如图</a:t>
            </a:r>
            <a:r>
              <a:rPr lang="en-US" altLang="zh-CN" dirty="0"/>
              <a:t>2-69</a:t>
            </a:r>
            <a:r>
              <a:rPr lang="zh-CN" altLang="en-US" dirty="0"/>
              <a:t>所示。</a:t>
            </a:r>
          </a:p>
        </p:txBody>
      </p:sp>
      <p:sp>
        <p:nvSpPr>
          <p:cNvPr id="3" name="图片占位符 2">
            <a:extLst>
              <a:ext uri="{FF2B5EF4-FFF2-40B4-BE49-F238E27FC236}">
                <a16:creationId xmlns:a16="http://schemas.microsoft.com/office/drawing/2014/main" id="{51C9F0E7-9C76-6C45-C676-02D8A1A12119}"/>
              </a:ext>
            </a:extLst>
          </p:cNvPr>
          <p:cNvSpPr>
            <a:spLocks noGrp="1"/>
          </p:cNvSpPr>
          <p:nvPr>
            <p:ph type="pic" sz="quarter" idx="14"/>
          </p:nvPr>
        </p:nvSpPr>
        <p:spPr/>
        <p:txBody>
          <a:bodyPr/>
          <a:lstStyle/>
          <a:p>
            <a:endParaRPr lang="zh-CN" altLang="en-US"/>
          </a:p>
        </p:txBody>
      </p:sp>
    </p:spTree>
    <p:extLst>
      <p:ext uri="{BB962C8B-B14F-4D97-AF65-F5344CB8AC3E}">
        <p14:creationId xmlns:p14="http://schemas.microsoft.com/office/powerpoint/2010/main" val="2208365757"/>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51BCD2-0AED-812A-C8C8-E1B52A2E89D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129B55E-334B-8818-4D59-9223232D29DF}"/>
              </a:ext>
            </a:extLst>
          </p:cNvPr>
          <p:cNvSpPr>
            <a:spLocks noGrp="1"/>
          </p:cNvSpPr>
          <p:nvPr>
            <p:ph type="body" sz="quarter" idx="10"/>
          </p:nvPr>
        </p:nvSpPr>
        <p:spPr/>
        <p:txBody>
          <a:bodyPr/>
          <a:lstStyle/>
          <a:p>
            <a:r>
              <a:rPr lang="zh-CN" altLang="en-US" dirty="0"/>
              <a:t>表格样式的简单处理</a:t>
            </a:r>
          </a:p>
        </p:txBody>
      </p:sp>
      <p:sp>
        <p:nvSpPr>
          <p:cNvPr id="5" name="文本占位符 4">
            <a:extLst>
              <a:ext uri="{FF2B5EF4-FFF2-40B4-BE49-F238E27FC236}">
                <a16:creationId xmlns:a16="http://schemas.microsoft.com/office/drawing/2014/main" id="{CD31281D-723D-388B-9202-24E61AA6D337}"/>
              </a:ext>
            </a:extLst>
          </p:cNvPr>
          <p:cNvSpPr>
            <a:spLocks noGrp="1"/>
          </p:cNvSpPr>
          <p:nvPr>
            <p:ph type="body" sz="quarter" idx="11"/>
          </p:nvPr>
        </p:nvSpPr>
        <p:spPr>
          <a:xfrm>
            <a:off x="337295" y="1969547"/>
            <a:ext cx="5337642" cy="3587329"/>
          </a:xfrm>
        </p:spPr>
        <p:txBody>
          <a:bodyPr/>
          <a:lstStyle/>
          <a:p>
            <a:r>
              <a:rPr lang="en-US" altLang="zh-CN" dirty="0"/>
              <a:t>2.4.5 </a:t>
            </a:r>
            <a:r>
              <a:rPr lang="zh-CN" altLang="en-US" dirty="0"/>
              <a:t>公式的审核与检查</a:t>
            </a:r>
            <a:endParaRPr lang="en-US" altLang="zh-CN" dirty="0"/>
          </a:p>
          <a:p>
            <a:r>
              <a:rPr lang="en-US" altLang="zh-CN" dirty="0"/>
              <a:t>1. </a:t>
            </a:r>
            <a:r>
              <a:rPr lang="zh-CN" altLang="en-US" dirty="0"/>
              <a:t>显示公式</a:t>
            </a:r>
            <a:endParaRPr lang="en-US" altLang="zh-CN" dirty="0"/>
          </a:p>
          <a:p>
            <a:r>
              <a:rPr lang="zh-CN" altLang="en-US" dirty="0"/>
              <a:t>将光标放置在表格任意位置，在“公式”选项卡中单击“显示公式”按钮，此时表格中所有公式都会显示出来，如图</a:t>
            </a:r>
            <a:r>
              <a:rPr lang="en-US" altLang="zh-CN" dirty="0"/>
              <a:t>2-70</a:t>
            </a:r>
            <a:r>
              <a:rPr lang="zh-CN" altLang="en-US" dirty="0"/>
              <a:t>所示。再次单击该按钮即可恢复到只显示结果值的状态。</a:t>
            </a:r>
          </a:p>
        </p:txBody>
      </p:sp>
      <p:pic>
        <p:nvPicPr>
          <p:cNvPr id="6" name="图片占位符 5">
            <a:extLst>
              <a:ext uri="{FF2B5EF4-FFF2-40B4-BE49-F238E27FC236}">
                <a16:creationId xmlns:a16="http://schemas.microsoft.com/office/drawing/2014/main" id="{A85E94CE-BA3F-AF95-6B7B-7CA42A728660}"/>
              </a:ext>
            </a:extLst>
          </p:cNvPr>
          <p:cNvPicPr>
            <a:picLocks noGrp="1" noChangeAspect="1"/>
          </p:cNvPicPr>
          <p:nvPr>
            <p:ph type="pic" sz="quarter" idx="14"/>
          </p:nvPr>
        </p:nvPicPr>
        <p:blipFill rotWithShape="1">
          <a:blip r:embed="rId2"/>
          <a:srcRect t="-54013" b="-54013"/>
          <a:stretch>
            <a:fillRect/>
          </a:stretch>
        </p:blipFill>
        <p:spPr>
          <a:prstGeom prst="rect">
            <a:avLst/>
          </a:prstGeom>
        </p:spPr>
      </p:pic>
    </p:spTree>
    <p:extLst>
      <p:ext uri="{BB962C8B-B14F-4D97-AF65-F5344CB8AC3E}">
        <p14:creationId xmlns:p14="http://schemas.microsoft.com/office/powerpoint/2010/main" val="4065494456"/>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D85873-5AF2-EAFD-7E2B-0FB800D8B33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C73D477-2FEA-5920-218F-02148631716F}"/>
              </a:ext>
            </a:extLst>
          </p:cNvPr>
          <p:cNvSpPr>
            <a:spLocks noGrp="1"/>
          </p:cNvSpPr>
          <p:nvPr>
            <p:ph type="body" sz="quarter" idx="10"/>
          </p:nvPr>
        </p:nvSpPr>
        <p:spPr/>
        <p:txBody>
          <a:bodyPr/>
          <a:lstStyle/>
          <a:p>
            <a:r>
              <a:rPr lang="zh-CN" altLang="en-US" dirty="0"/>
              <a:t>表格样式的简单处理</a:t>
            </a:r>
          </a:p>
        </p:txBody>
      </p:sp>
      <p:sp>
        <p:nvSpPr>
          <p:cNvPr id="5" name="文本占位符 4">
            <a:extLst>
              <a:ext uri="{FF2B5EF4-FFF2-40B4-BE49-F238E27FC236}">
                <a16:creationId xmlns:a16="http://schemas.microsoft.com/office/drawing/2014/main" id="{331278E1-A07C-DC50-08B3-08998C55C89C}"/>
              </a:ext>
            </a:extLst>
          </p:cNvPr>
          <p:cNvSpPr>
            <a:spLocks noGrp="1"/>
          </p:cNvSpPr>
          <p:nvPr>
            <p:ph type="body" sz="quarter" idx="11"/>
          </p:nvPr>
        </p:nvSpPr>
        <p:spPr>
          <a:xfrm>
            <a:off x="337295" y="953885"/>
            <a:ext cx="5337642" cy="5618654"/>
          </a:xfrm>
        </p:spPr>
        <p:txBody>
          <a:bodyPr/>
          <a:lstStyle/>
          <a:p>
            <a:r>
              <a:rPr lang="en-US" altLang="zh-CN" dirty="0"/>
              <a:t>2.4.4 </a:t>
            </a:r>
            <a:r>
              <a:rPr lang="zh-CN" altLang="en-US" dirty="0"/>
              <a:t>单元格的引用</a:t>
            </a:r>
            <a:endParaRPr lang="en-US" altLang="zh-CN" dirty="0"/>
          </a:p>
          <a:p>
            <a:r>
              <a:rPr lang="en-US" altLang="zh-CN" dirty="0"/>
              <a:t>2. </a:t>
            </a:r>
            <a:r>
              <a:rPr lang="zh-CN" altLang="en-US" dirty="0"/>
              <a:t>追踪引用单元格和从属单元格</a:t>
            </a:r>
            <a:endParaRPr lang="en-US" altLang="zh-CN" dirty="0"/>
          </a:p>
          <a:p>
            <a:r>
              <a:rPr lang="zh-CN" altLang="en-US" dirty="0"/>
              <a:t>在表格中选择含有公式的单元格，例如，选择</a:t>
            </a:r>
            <a:r>
              <a:rPr lang="en-US" altLang="zh-CN" dirty="0"/>
              <a:t>H6</a:t>
            </a:r>
            <a:r>
              <a:rPr lang="zh-CN" altLang="en-US" dirty="0"/>
              <a:t>单元格，在“公式”选项卡中单击“追踪引用单元格”按钮，系统会以蓝色箭头标识出该公式所引用的单元格，如图</a:t>
            </a:r>
            <a:r>
              <a:rPr lang="en-US" altLang="zh-CN" dirty="0"/>
              <a:t>2-71</a:t>
            </a:r>
            <a:r>
              <a:rPr lang="zh-CN" altLang="en-US" dirty="0"/>
              <a:t>所示。如果选择</a:t>
            </a:r>
            <a:r>
              <a:rPr lang="en-US" altLang="zh-CN" dirty="0"/>
              <a:t>D7</a:t>
            </a:r>
            <a:r>
              <a:rPr lang="zh-CN" altLang="en-US" dirty="0"/>
              <a:t>单元格，在“公式”选项卡中单击“追踪从属单元格”按钮，此时，被该单元格影响的所有单元格会被蓝色的箭头标识出来，如图</a:t>
            </a:r>
            <a:r>
              <a:rPr lang="en-US" altLang="zh-CN" dirty="0"/>
              <a:t>2-72</a:t>
            </a:r>
            <a:r>
              <a:rPr lang="zh-CN" altLang="en-US" dirty="0"/>
              <a:t>所示。</a:t>
            </a:r>
          </a:p>
        </p:txBody>
      </p:sp>
      <p:pic>
        <p:nvPicPr>
          <p:cNvPr id="6" name="图片占位符 5">
            <a:extLst>
              <a:ext uri="{FF2B5EF4-FFF2-40B4-BE49-F238E27FC236}">
                <a16:creationId xmlns:a16="http://schemas.microsoft.com/office/drawing/2014/main" id="{9F67F778-52E6-567C-4666-BCA0FA50401D}"/>
              </a:ext>
            </a:extLst>
          </p:cNvPr>
          <p:cNvPicPr>
            <a:picLocks noGrp="1" noChangeAspect="1"/>
          </p:cNvPicPr>
          <p:nvPr>
            <p:ph type="pic" sz="quarter" idx="14"/>
          </p:nvPr>
        </p:nvPicPr>
        <p:blipFill rotWithShape="1">
          <a:blip r:embed="rId2"/>
          <a:srcRect t="-120329" b="-120329"/>
          <a:stretch>
            <a:fillRect/>
          </a:stretch>
        </p:blipFill>
        <p:spPr>
          <a:prstGeom prst="rect">
            <a:avLst/>
          </a:prstGeom>
        </p:spPr>
      </p:pic>
    </p:spTree>
    <p:extLst>
      <p:ext uri="{BB962C8B-B14F-4D97-AF65-F5344CB8AC3E}">
        <p14:creationId xmlns:p14="http://schemas.microsoft.com/office/powerpoint/2010/main" val="860829418"/>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3C3E41-1C87-7E3F-D43A-E9A8AB5C194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24F56A0-8FB2-659D-6117-794F7A499166}"/>
              </a:ext>
            </a:extLst>
          </p:cNvPr>
          <p:cNvSpPr>
            <a:spLocks noGrp="1"/>
          </p:cNvSpPr>
          <p:nvPr>
            <p:ph type="body" sz="quarter" idx="10"/>
          </p:nvPr>
        </p:nvSpPr>
        <p:spPr/>
        <p:txBody>
          <a:bodyPr/>
          <a:lstStyle/>
          <a:p>
            <a:r>
              <a:rPr lang="zh-CN" altLang="en-US" dirty="0"/>
              <a:t>表格样式的简单处理</a:t>
            </a:r>
          </a:p>
        </p:txBody>
      </p:sp>
      <p:sp>
        <p:nvSpPr>
          <p:cNvPr id="5" name="文本占位符 4">
            <a:extLst>
              <a:ext uri="{FF2B5EF4-FFF2-40B4-BE49-F238E27FC236}">
                <a16:creationId xmlns:a16="http://schemas.microsoft.com/office/drawing/2014/main" id="{F3951A9A-1457-37EE-1781-482AE0CC93A6}"/>
              </a:ext>
            </a:extLst>
          </p:cNvPr>
          <p:cNvSpPr>
            <a:spLocks noGrp="1"/>
          </p:cNvSpPr>
          <p:nvPr>
            <p:ph type="body" sz="quarter" idx="11"/>
          </p:nvPr>
        </p:nvSpPr>
        <p:spPr>
          <a:xfrm>
            <a:off x="337295" y="1715632"/>
            <a:ext cx="5337642" cy="4095160"/>
          </a:xfrm>
        </p:spPr>
        <p:txBody>
          <a:bodyPr/>
          <a:lstStyle/>
          <a:p>
            <a:r>
              <a:rPr lang="en-US" altLang="zh-CN" dirty="0"/>
              <a:t>2.4.4 </a:t>
            </a:r>
            <a:r>
              <a:rPr lang="zh-CN" altLang="en-US" dirty="0"/>
              <a:t>单元格的引用</a:t>
            </a:r>
            <a:endParaRPr lang="en-US" altLang="zh-CN" dirty="0"/>
          </a:p>
          <a:p>
            <a:r>
              <a:rPr lang="en-US" altLang="zh-CN" dirty="0"/>
              <a:t>3. </a:t>
            </a:r>
            <a:r>
              <a:rPr lang="zh-CN" altLang="en-US" dirty="0"/>
              <a:t>错误检查</a:t>
            </a:r>
            <a:endParaRPr lang="en-US" altLang="zh-CN" dirty="0"/>
          </a:p>
          <a:p>
            <a:r>
              <a:rPr lang="zh-CN" altLang="en-US" dirty="0"/>
              <a:t>选中任意单元格，在“公式”选项卡中单击“错误检查”按钮，打开同名对话框，系统会在当前表格中查找出错的公式及错误原因，可根据需要选择处理方式。单击  “下一个”按钮，可继续检查工作表中其他有问题的公式，如图</a:t>
            </a:r>
            <a:r>
              <a:rPr lang="en-US" altLang="zh-CN" dirty="0"/>
              <a:t>2-73</a:t>
            </a:r>
            <a:r>
              <a:rPr lang="zh-CN" altLang="en-US" dirty="0"/>
              <a:t>所示。</a:t>
            </a:r>
          </a:p>
        </p:txBody>
      </p:sp>
      <p:pic>
        <p:nvPicPr>
          <p:cNvPr id="6" name="图片占位符 5">
            <a:extLst>
              <a:ext uri="{FF2B5EF4-FFF2-40B4-BE49-F238E27FC236}">
                <a16:creationId xmlns:a16="http://schemas.microsoft.com/office/drawing/2014/main" id="{A335EEC4-2D07-01EE-DFE7-C2DE9DAA345B}"/>
              </a:ext>
            </a:extLst>
          </p:cNvPr>
          <p:cNvPicPr>
            <a:picLocks noGrp="1" noChangeAspect="1"/>
          </p:cNvPicPr>
          <p:nvPr>
            <p:ph type="pic" sz="quarter" idx="14"/>
          </p:nvPr>
        </p:nvPicPr>
        <p:blipFill rotWithShape="1">
          <a:blip r:embed="rId2"/>
          <a:srcRect t="-43308" b="-43308"/>
          <a:stretch>
            <a:fillRect/>
          </a:stretch>
        </p:blipFill>
        <p:spPr>
          <a:prstGeom prst="rect">
            <a:avLst/>
          </a:prstGeom>
        </p:spPr>
      </p:pic>
    </p:spTree>
    <p:extLst>
      <p:ext uri="{BB962C8B-B14F-4D97-AF65-F5344CB8AC3E}">
        <p14:creationId xmlns:p14="http://schemas.microsoft.com/office/powerpoint/2010/main" val="2804028949"/>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D9AD40DE-BA08-DAC1-16D1-FA5ECCB6AE5F}"/>
              </a:ext>
            </a:extLst>
          </p:cNvPr>
          <p:cNvSpPr>
            <a:spLocks noGrp="1"/>
          </p:cNvSpPr>
          <p:nvPr>
            <p:ph type="body" sz="quarter" idx="10"/>
          </p:nvPr>
        </p:nvSpPr>
        <p:spPr/>
        <p:txBody>
          <a:bodyPr/>
          <a:lstStyle/>
          <a:p>
            <a:r>
              <a:rPr lang="zh-CN" altLang="en-US" dirty="0"/>
              <a:t>任务</a:t>
            </a:r>
            <a:r>
              <a:rPr lang="en-US" altLang="zh-CN" dirty="0"/>
              <a:t>2.5</a:t>
            </a:r>
            <a:endParaRPr lang="zh-CN" altLang="en-US" dirty="0"/>
          </a:p>
        </p:txBody>
      </p:sp>
      <p:sp>
        <p:nvSpPr>
          <p:cNvPr id="6" name="文本占位符 5">
            <a:extLst>
              <a:ext uri="{FF2B5EF4-FFF2-40B4-BE49-F238E27FC236}">
                <a16:creationId xmlns:a16="http://schemas.microsoft.com/office/drawing/2014/main" id="{39993323-EE44-2AF0-6F79-FEA092EDB838}"/>
              </a:ext>
            </a:extLst>
          </p:cNvPr>
          <p:cNvSpPr>
            <a:spLocks noGrp="1"/>
          </p:cNvSpPr>
          <p:nvPr>
            <p:ph type="body" sz="quarter" idx="11"/>
          </p:nvPr>
        </p:nvSpPr>
        <p:spPr/>
        <p:txBody>
          <a:bodyPr/>
          <a:lstStyle/>
          <a:p>
            <a:r>
              <a:rPr lang="zh-CN" altLang="en-US" dirty="0"/>
              <a:t>函数的使用</a:t>
            </a:r>
          </a:p>
        </p:txBody>
      </p:sp>
    </p:spTree>
    <p:extLst>
      <p:ext uri="{BB962C8B-B14F-4D97-AF65-F5344CB8AC3E}">
        <p14:creationId xmlns:p14="http://schemas.microsoft.com/office/powerpoint/2010/main" val="1038066139"/>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424A2C-C5B7-CF8E-BFD1-57D14AD8F04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F1C87E4-9C38-8DF0-1A55-50A0FC527F8F}"/>
              </a:ext>
            </a:extLst>
          </p:cNvPr>
          <p:cNvSpPr>
            <a:spLocks noGrp="1"/>
          </p:cNvSpPr>
          <p:nvPr>
            <p:ph type="body" sz="quarter" idx="10"/>
          </p:nvPr>
        </p:nvSpPr>
        <p:spPr/>
        <p:txBody>
          <a:bodyPr/>
          <a:lstStyle/>
          <a:p>
            <a:r>
              <a:rPr lang="zh-CN" altLang="en-US" dirty="0"/>
              <a:t>函数的使用</a:t>
            </a:r>
          </a:p>
        </p:txBody>
      </p:sp>
      <p:sp>
        <p:nvSpPr>
          <p:cNvPr id="5" name="文本占位符 4">
            <a:extLst>
              <a:ext uri="{FF2B5EF4-FFF2-40B4-BE49-F238E27FC236}">
                <a16:creationId xmlns:a16="http://schemas.microsoft.com/office/drawing/2014/main" id="{126FC70F-0DFB-8E5D-5DC1-76363F05A2E7}"/>
              </a:ext>
            </a:extLst>
          </p:cNvPr>
          <p:cNvSpPr>
            <a:spLocks noGrp="1"/>
          </p:cNvSpPr>
          <p:nvPr>
            <p:ph type="body" sz="quarter" idx="11"/>
          </p:nvPr>
        </p:nvSpPr>
        <p:spPr>
          <a:xfrm>
            <a:off x="337295" y="953886"/>
            <a:ext cx="5337642" cy="5618654"/>
          </a:xfrm>
        </p:spPr>
        <p:txBody>
          <a:bodyPr/>
          <a:lstStyle/>
          <a:p>
            <a:r>
              <a:rPr lang="en-US" altLang="zh-CN" dirty="0"/>
              <a:t>2.5.1 </a:t>
            </a:r>
            <a:r>
              <a:rPr lang="zh-CN" altLang="en-US" dirty="0"/>
              <a:t>函数的输入技巧</a:t>
            </a:r>
            <a:endParaRPr lang="en-US" altLang="zh-CN" dirty="0"/>
          </a:p>
          <a:p>
            <a:r>
              <a:rPr lang="en-US" altLang="zh-CN" dirty="0"/>
              <a:t>1. </a:t>
            </a:r>
            <a:r>
              <a:rPr lang="zh-CN" altLang="en-US" dirty="0"/>
              <a:t>手动输入函数</a:t>
            </a:r>
            <a:endParaRPr lang="en-US" altLang="zh-CN" dirty="0"/>
          </a:p>
          <a:p>
            <a:r>
              <a:rPr lang="zh-CN" altLang="en-US" dirty="0"/>
              <a:t>在单元格中先输入“</a:t>
            </a:r>
            <a:r>
              <a:rPr lang="en-US" altLang="zh-CN" dirty="0"/>
              <a:t>=”</a:t>
            </a:r>
            <a:r>
              <a:rPr lang="zh-CN" altLang="en-US" dirty="0"/>
              <a:t>，然后手动输入函数名称，当输入函数首字母时，系统会自动显示出以该字母开头的所有函数的列表，在列表中选择所需函数，双击即可插入该函数，如图</a:t>
            </a:r>
            <a:r>
              <a:rPr lang="en-US" altLang="zh-CN" dirty="0"/>
              <a:t>2-75</a:t>
            </a:r>
            <a:r>
              <a:rPr lang="zh-CN" altLang="en-US" dirty="0"/>
              <a:t>所示。插入后，系统会在函数名称后显示“</a:t>
            </a:r>
            <a:r>
              <a:rPr lang="en-US" altLang="zh-CN" dirty="0"/>
              <a:t>()”</a:t>
            </a:r>
            <a:r>
              <a:rPr lang="zh-CN" altLang="en-US" dirty="0"/>
              <a:t>，并提供该函数的语法提示，可以根据该提示，完成函数的输入，如图</a:t>
            </a:r>
            <a:r>
              <a:rPr lang="en-US" altLang="zh-CN" dirty="0"/>
              <a:t>2-76</a:t>
            </a:r>
            <a:r>
              <a:rPr lang="zh-CN" altLang="en-US" dirty="0"/>
              <a:t>所示。按</a:t>
            </a:r>
            <a:r>
              <a:rPr lang="en-US" altLang="zh-CN" dirty="0"/>
              <a:t>Enter</a:t>
            </a:r>
            <a:r>
              <a:rPr lang="zh-CN" altLang="en-US" dirty="0"/>
              <a:t>键即可显示该函数的结果。</a:t>
            </a:r>
          </a:p>
        </p:txBody>
      </p:sp>
      <p:pic>
        <p:nvPicPr>
          <p:cNvPr id="8" name="图片占位符 7">
            <a:extLst>
              <a:ext uri="{FF2B5EF4-FFF2-40B4-BE49-F238E27FC236}">
                <a16:creationId xmlns:a16="http://schemas.microsoft.com/office/drawing/2014/main" id="{45B9DCA8-599D-70A8-50C4-9CE7D5C1908B}"/>
              </a:ext>
            </a:extLst>
          </p:cNvPr>
          <p:cNvPicPr>
            <a:picLocks noGrp="1" noChangeAspect="1"/>
          </p:cNvPicPr>
          <p:nvPr>
            <p:ph type="pic" sz="quarter" idx="14"/>
          </p:nvPr>
        </p:nvPicPr>
        <p:blipFill rotWithShape="1">
          <a:blip r:embed="rId2"/>
          <a:srcRect t="-97223" b="-97223"/>
          <a:stretch>
            <a:fillRect/>
          </a:stretch>
        </p:blipFill>
        <p:spPr>
          <a:prstGeom prst="rect">
            <a:avLst/>
          </a:prstGeom>
        </p:spPr>
      </p:pic>
    </p:spTree>
    <p:extLst>
      <p:ext uri="{BB962C8B-B14F-4D97-AF65-F5344CB8AC3E}">
        <p14:creationId xmlns:p14="http://schemas.microsoft.com/office/powerpoint/2010/main" val="3929021255"/>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66B021-A35E-DC5D-BCC6-0333845160B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0B7AA75-FFD8-E842-7FAE-DAA90404EBE8}"/>
              </a:ext>
            </a:extLst>
          </p:cNvPr>
          <p:cNvSpPr>
            <a:spLocks noGrp="1"/>
          </p:cNvSpPr>
          <p:nvPr>
            <p:ph type="body" sz="quarter" idx="10"/>
          </p:nvPr>
        </p:nvSpPr>
        <p:spPr/>
        <p:txBody>
          <a:bodyPr/>
          <a:lstStyle/>
          <a:p>
            <a:r>
              <a:rPr lang="zh-CN" altLang="en-US" dirty="0"/>
              <a:t>函数的使用</a:t>
            </a:r>
          </a:p>
        </p:txBody>
      </p:sp>
      <p:sp>
        <p:nvSpPr>
          <p:cNvPr id="5" name="文本占位符 4">
            <a:extLst>
              <a:ext uri="{FF2B5EF4-FFF2-40B4-BE49-F238E27FC236}">
                <a16:creationId xmlns:a16="http://schemas.microsoft.com/office/drawing/2014/main" id="{9797A557-13BF-C128-8AFD-56D4DF7B3A1E}"/>
              </a:ext>
            </a:extLst>
          </p:cNvPr>
          <p:cNvSpPr>
            <a:spLocks noGrp="1"/>
          </p:cNvSpPr>
          <p:nvPr>
            <p:ph type="body" sz="quarter" idx="11"/>
          </p:nvPr>
        </p:nvSpPr>
        <p:spPr>
          <a:xfrm>
            <a:off x="337295" y="1461717"/>
            <a:ext cx="5337642" cy="4602991"/>
          </a:xfrm>
        </p:spPr>
        <p:txBody>
          <a:bodyPr/>
          <a:lstStyle/>
          <a:p>
            <a:r>
              <a:rPr lang="en-US" altLang="zh-CN" dirty="0"/>
              <a:t>2.5.1 </a:t>
            </a:r>
            <a:r>
              <a:rPr lang="zh-CN" altLang="en-US" dirty="0"/>
              <a:t>函数的输入技巧</a:t>
            </a:r>
            <a:endParaRPr lang="en-US" altLang="zh-CN" dirty="0"/>
          </a:p>
          <a:p>
            <a:r>
              <a:rPr lang="en-US" altLang="zh-CN" dirty="0"/>
              <a:t>2. </a:t>
            </a:r>
            <a:r>
              <a:rPr lang="zh-CN" altLang="en-US" dirty="0"/>
              <a:t>通过“插入函数”对话框输入</a:t>
            </a:r>
            <a:endParaRPr lang="en-US" altLang="zh-CN" dirty="0"/>
          </a:p>
          <a:p>
            <a:r>
              <a:rPr lang="zh-CN" altLang="en-US" dirty="0"/>
              <a:t>选中单元格，在“公式”选项卡中单击“插入函数”按钮，打开“插入函数”对话框，选择函数类型和需要使用的函数，单击“确定”按钮，如图</a:t>
            </a:r>
            <a:r>
              <a:rPr lang="en-US" altLang="zh-CN" dirty="0"/>
              <a:t>2-77</a:t>
            </a:r>
            <a:r>
              <a:rPr lang="zh-CN" altLang="en-US" dirty="0"/>
              <a:t>所示。弹出“函数参数”对话框，设置参数后单击“确定”按钮，如图</a:t>
            </a:r>
            <a:r>
              <a:rPr lang="en-US" altLang="zh-CN" dirty="0"/>
              <a:t>2-78</a:t>
            </a:r>
            <a:r>
              <a:rPr lang="zh-CN" altLang="en-US" dirty="0"/>
              <a:t>所示，即可插入相应的函数公式，并自动计算出结果。</a:t>
            </a:r>
          </a:p>
        </p:txBody>
      </p:sp>
      <p:pic>
        <p:nvPicPr>
          <p:cNvPr id="6" name="图片占位符 5">
            <a:extLst>
              <a:ext uri="{FF2B5EF4-FFF2-40B4-BE49-F238E27FC236}">
                <a16:creationId xmlns:a16="http://schemas.microsoft.com/office/drawing/2014/main" id="{30524F98-802B-DD24-2027-962E6CCCB7D6}"/>
              </a:ext>
            </a:extLst>
          </p:cNvPr>
          <p:cNvPicPr>
            <a:picLocks noGrp="1" noChangeAspect="1"/>
          </p:cNvPicPr>
          <p:nvPr>
            <p:ph type="pic" sz="quarter" idx="14"/>
          </p:nvPr>
        </p:nvPicPr>
        <p:blipFill rotWithShape="1">
          <a:blip r:embed="rId2"/>
          <a:srcRect t="-98478" b="-98478"/>
          <a:stretch>
            <a:fillRect/>
          </a:stretch>
        </p:blipFill>
        <p:spPr>
          <a:prstGeom prst="rect">
            <a:avLst/>
          </a:prstGeom>
        </p:spPr>
      </p:pic>
    </p:spTree>
    <p:extLst>
      <p:ext uri="{BB962C8B-B14F-4D97-AF65-F5344CB8AC3E}">
        <p14:creationId xmlns:p14="http://schemas.microsoft.com/office/powerpoint/2010/main" val="2828579033"/>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3E328-6660-52DF-C070-569CD42CE77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84547A3-DD21-269F-8413-245A0F45FE93}"/>
              </a:ext>
            </a:extLst>
          </p:cNvPr>
          <p:cNvSpPr>
            <a:spLocks noGrp="1"/>
          </p:cNvSpPr>
          <p:nvPr>
            <p:ph type="body" sz="quarter" idx="10"/>
          </p:nvPr>
        </p:nvSpPr>
        <p:spPr/>
        <p:txBody>
          <a:bodyPr/>
          <a:lstStyle/>
          <a:p>
            <a:r>
              <a:rPr lang="zh-CN" altLang="en-US" dirty="0"/>
              <a:t>函数的使用</a:t>
            </a:r>
          </a:p>
        </p:txBody>
      </p:sp>
      <p:sp>
        <p:nvSpPr>
          <p:cNvPr id="5" name="文本占位符 4">
            <a:extLst>
              <a:ext uri="{FF2B5EF4-FFF2-40B4-BE49-F238E27FC236}">
                <a16:creationId xmlns:a16="http://schemas.microsoft.com/office/drawing/2014/main" id="{0243FE21-9FBF-6AE6-B348-8C28295AA093}"/>
              </a:ext>
            </a:extLst>
          </p:cNvPr>
          <p:cNvSpPr>
            <a:spLocks noGrp="1"/>
          </p:cNvSpPr>
          <p:nvPr>
            <p:ph type="body" sz="quarter" idx="11"/>
          </p:nvPr>
        </p:nvSpPr>
        <p:spPr>
          <a:xfrm>
            <a:off x="337295" y="1715633"/>
            <a:ext cx="5337642" cy="4095160"/>
          </a:xfrm>
        </p:spPr>
        <p:txBody>
          <a:bodyPr/>
          <a:lstStyle/>
          <a:p>
            <a:r>
              <a:rPr lang="en-US" altLang="zh-CN" dirty="0"/>
              <a:t>2.5.1 </a:t>
            </a:r>
            <a:r>
              <a:rPr lang="zh-CN" altLang="en-US" dirty="0"/>
              <a:t>函数的输入技巧</a:t>
            </a:r>
            <a:endParaRPr lang="en-US" altLang="zh-CN" dirty="0"/>
          </a:p>
          <a:p>
            <a:r>
              <a:rPr lang="en-US" altLang="zh-CN" dirty="0"/>
              <a:t>3. </a:t>
            </a:r>
            <a:r>
              <a:rPr lang="zh-CN" altLang="en-US" dirty="0"/>
              <a:t>通过选项卡插入函数</a:t>
            </a:r>
            <a:endParaRPr lang="en-US" altLang="zh-CN" dirty="0"/>
          </a:p>
          <a:p>
            <a:r>
              <a:rPr lang="zh-CN" altLang="en-US" dirty="0"/>
              <a:t>选中单元格，在“公式”选项卡中选择函数类型，如单击“常用函数”下拉按钮，选择 “</a:t>
            </a:r>
            <a:r>
              <a:rPr lang="en-US" altLang="zh-CN" dirty="0"/>
              <a:t>SUMIF”</a:t>
            </a:r>
            <a:r>
              <a:rPr lang="zh-CN" altLang="en-US" dirty="0"/>
              <a:t>函数选项，如图</a:t>
            </a:r>
            <a:r>
              <a:rPr lang="en-US" altLang="zh-CN" dirty="0"/>
              <a:t>2-79</a:t>
            </a:r>
            <a:r>
              <a:rPr lang="zh-CN" altLang="en-US" dirty="0"/>
              <a:t>所示。在打开的“函数参数”对话框中根据需求设置函数的参数，单击“确定”按钮即可，如图</a:t>
            </a:r>
            <a:r>
              <a:rPr lang="en-US" altLang="zh-CN" dirty="0"/>
              <a:t>2-80</a:t>
            </a:r>
            <a:r>
              <a:rPr lang="zh-CN" altLang="en-US" dirty="0"/>
              <a:t>所示。</a:t>
            </a:r>
          </a:p>
        </p:txBody>
      </p:sp>
      <p:pic>
        <p:nvPicPr>
          <p:cNvPr id="6" name="图片占位符 5">
            <a:extLst>
              <a:ext uri="{FF2B5EF4-FFF2-40B4-BE49-F238E27FC236}">
                <a16:creationId xmlns:a16="http://schemas.microsoft.com/office/drawing/2014/main" id="{07C9DF4E-0BA1-B9BE-4350-17DE6A097E14}"/>
              </a:ext>
            </a:extLst>
          </p:cNvPr>
          <p:cNvPicPr>
            <a:picLocks noGrp="1" noChangeAspect="1"/>
          </p:cNvPicPr>
          <p:nvPr>
            <p:ph type="pic" sz="quarter" idx="14"/>
          </p:nvPr>
        </p:nvPicPr>
        <p:blipFill rotWithShape="1">
          <a:blip r:embed="rId2"/>
          <a:srcRect t="-99111" b="-99111"/>
          <a:stretch>
            <a:fillRect/>
          </a:stretch>
        </p:blipFill>
        <p:spPr>
          <a:prstGeom prst="rect">
            <a:avLst/>
          </a:prstGeom>
        </p:spPr>
      </p:pic>
    </p:spTree>
    <p:extLst>
      <p:ext uri="{BB962C8B-B14F-4D97-AF65-F5344CB8AC3E}">
        <p14:creationId xmlns:p14="http://schemas.microsoft.com/office/powerpoint/2010/main" val="15629265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04E2B-86DD-1BAA-2D74-76F8791176BE}"/>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C63BA454-BDAB-B09A-C0B9-DF573FFFEF70}"/>
              </a:ext>
            </a:extLst>
          </p:cNvPr>
          <p:cNvSpPr>
            <a:spLocks noGrp="1"/>
          </p:cNvSpPr>
          <p:nvPr>
            <p:ph type="body" sz="quarter" idx="11"/>
          </p:nvPr>
        </p:nvSpPr>
        <p:spPr>
          <a:xfrm>
            <a:off x="337294" y="1969544"/>
            <a:ext cx="11275585" cy="3587329"/>
          </a:xfrm>
        </p:spPr>
        <p:txBody>
          <a:bodyPr/>
          <a:lstStyle/>
          <a:p>
            <a:r>
              <a:rPr lang="en-US" altLang="zh-CN" dirty="0"/>
              <a:t>1.1.4 </a:t>
            </a:r>
            <a:r>
              <a:rPr lang="zh-CN" altLang="en-US" dirty="0"/>
              <a:t>选择文本</a:t>
            </a:r>
            <a:endParaRPr lang="en-US" altLang="zh-CN" dirty="0"/>
          </a:p>
          <a:p>
            <a:r>
              <a:rPr lang="en-US" altLang="zh-CN" dirty="0"/>
              <a:t>1. </a:t>
            </a:r>
            <a:r>
              <a:rPr lang="zh-CN" altLang="en-US" dirty="0"/>
              <a:t>选择文本的基本方法</a:t>
            </a:r>
            <a:endParaRPr lang="en-US" altLang="zh-CN" dirty="0"/>
          </a:p>
          <a:p>
            <a:r>
              <a:rPr lang="zh-CN" altLang="en-US" dirty="0"/>
              <a:t>（</a:t>
            </a:r>
            <a:r>
              <a:rPr lang="en-US" altLang="zh-CN" dirty="0"/>
              <a:t>1</a:t>
            </a:r>
            <a:r>
              <a:rPr lang="zh-CN" altLang="en-US" dirty="0"/>
              <a:t>）选择文本的基本方法。</a:t>
            </a:r>
            <a:endParaRPr lang="en-US" altLang="zh-CN" dirty="0"/>
          </a:p>
          <a:p>
            <a:r>
              <a:rPr lang="zh-CN" altLang="en-US" dirty="0"/>
              <a:t>将光标放置在要选择的文本起始位置，按住鼠标左键不放，拖动鼠标至要选择的文本结尾处，松开鼠标即可选中要选择的文本。</a:t>
            </a:r>
            <a:endParaRPr lang="en-US" altLang="zh-CN" dirty="0"/>
          </a:p>
          <a:p>
            <a:r>
              <a:rPr lang="zh-CN" altLang="en-US" dirty="0"/>
              <a:t>如果要选择超长连续的文本，可结合</a:t>
            </a:r>
            <a:r>
              <a:rPr lang="en-US" altLang="zh-CN" dirty="0"/>
              <a:t>Shift</a:t>
            </a:r>
            <a:r>
              <a:rPr lang="zh-CN" altLang="en-US" dirty="0"/>
              <a:t>键进行操作。同样将光标放置在所需文本的起始位置，按住</a:t>
            </a:r>
            <a:r>
              <a:rPr lang="en-US" altLang="zh-CN" dirty="0"/>
              <a:t>Shift</a:t>
            </a:r>
            <a:r>
              <a:rPr lang="zh-CN" altLang="en-US" dirty="0"/>
              <a:t>键的同时，在指定文本结尾处单击鼠标，即可选中要选择的文本。</a:t>
            </a:r>
            <a:endParaRPr lang="en-US" altLang="zh-CN" dirty="0"/>
          </a:p>
        </p:txBody>
      </p:sp>
      <p:sp>
        <p:nvSpPr>
          <p:cNvPr id="4" name="文本占位符 3">
            <a:extLst>
              <a:ext uri="{FF2B5EF4-FFF2-40B4-BE49-F238E27FC236}">
                <a16:creationId xmlns:a16="http://schemas.microsoft.com/office/drawing/2014/main" id="{A7E4595E-691D-D2D0-605F-6FF182C75DA7}"/>
              </a:ext>
            </a:extLst>
          </p:cNvPr>
          <p:cNvSpPr>
            <a:spLocks noGrp="1"/>
          </p:cNvSpPr>
          <p:nvPr>
            <p:ph type="body" sz="quarter" idx="10"/>
          </p:nvPr>
        </p:nvSpPr>
        <p:spPr/>
        <p:txBody>
          <a:bodyPr/>
          <a:lstStyle/>
          <a:p>
            <a:r>
              <a:rPr lang="zh-CN" altLang="en-US" dirty="0"/>
              <a:t>文档的创建与编辑</a:t>
            </a:r>
          </a:p>
        </p:txBody>
      </p:sp>
    </p:spTree>
    <p:extLst>
      <p:ext uri="{BB962C8B-B14F-4D97-AF65-F5344CB8AC3E}">
        <p14:creationId xmlns:p14="http://schemas.microsoft.com/office/powerpoint/2010/main" val="72153381"/>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D8D444-0046-43D9-094F-98B476C41CA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DD81A92-EDEA-0A9B-E3B3-865D6C917068}"/>
              </a:ext>
            </a:extLst>
          </p:cNvPr>
          <p:cNvSpPr>
            <a:spLocks noGrp="1"/>
          </p:cNvSpPr>
          <p:nvPr>
            <p:ph type="body" sz="quarter" idx="11"/>
          </p:nvPr>
        </p:nvSpPr>
        <p:spPr>
          <a:xfrm>
            <a:off x="337294" y="1969544"/>
            <a:ext cx="11275585" cy="3587329"/>
          </a:xfrm>
        </p:spPr>
        <p:txBody>
          <a:bodyPr/>
          <a:lstStyle/>
          <a:p>
            <a:r>
              <a:rPr lang="en-US" altLang="zh-CN" dirty="0"/>
              <a:t>2.5.2 </a:t>
            </a:r>
            <a:r>
              <a:rPr lang="zh-CN" altLang="en-US" dirty="0"/>
              <a:t>统计函数</a:t>
            </a:r>
            <a:endParaRPr lang="en-US" altLang="zh-CN" dirty="0"/>
          </a:p>
          <a:p>
            <a:r>
              <a:rPr lang="en-US" altLang="zh-CN" dirty="0"/>
              <a:t>1. AVERAGE</a:t>
            </a:r>
            <a:r>
              <a:rPr lang="zh-CN" altLang="en-US" dirty="0"/>
              <a:t>函数</a:t>
            </a:r>
            <a:endParaRPr lang="en-US" altLang="zh-CN" dirty="0"/>
          </a:p>
          <a:p>
            <a:r>
              <a:rPr lang="en-US" altLang="zh-CN" dirty="0"/>
              <a:t>AVERAGE</a:t>
            </a:r>
            <a:r>
              <a:rPr lang="zh-CN" altLang="en-US" dirty="0"/>
              <a:t>函数用于求参数的平均值，参数可以是数值、单元格引用、数组、名称等。</a:t>
            </a:r>
            <a:endParaRPr lang="en-US" altLang="zh-CN" dirty="0"/>
          </a:p>
          <a:p>
            <a:r>
              <a:rPr lang="zh-CN" altLang="en-US" dirty="0"/>
              <a:t>语法格式：</a:t>
            </a:r>
            <a:r>
              <a:rPr lang="en-US" altLang="zh-CN" dirty="0"/>
              <a:t>AVERAGE(number1,number2,...)</a:t>
            </a:r>
            <a:r>
              <a:rPr lang="zh-CN" altLang="en-US" dirty="0"/>
              <a:t>。</a:t>
            </a:r>
            <a:endParaRPr lang="en-US" altLang="zh-CN" dirty="0"/>
          </a:p>
          <a:p>
            <a:r>
              <a:rPr lang="zh-CN" altLang="en-US" dirty="0"/>
              <a:t>语法说明：</a:t>
            </a:r>
            <a:r>
              <a:rPr lang="en-US" altLang="zh-CN" dirty="0"/>
              <a:t>number1,number2,...</a:t>
            </a:r>
            <a:r>
              <a:rPr lang="zh-CN" altLang="en-US" dirty="0"/>
              <a:t>是要计算平均值的参数（参数个数为</a:t>
            </a:r>
            <a:r>
              <a:rPr lang="en-US" altLang="zh-CN" dirty="0"/>
              <a:t>1</a:t>
            </a:r>
            <a:r>
              <a:rPr lang="zh-CN" altLang="en-US" dirty="0"/>
              <a:t>～</a:t>
            </a:r>
            <a:r>
              <a:rPr lang="en-US" altLang="zh-CN" dirty="0"/>
              <a:t>255</a:t>
            </a:r>
            <a:r>
              <a:rPr lang="zh-CN" altLang="en-US" dirty="0"/>
              <a:t>），参数可以是数字，或者是值为数字的名称、数组或单元格引用。如果数组或单元格引用参数中有文字、逻辑值或空单元格，则忽略其值。如果单元格包含零值，则计算在内。</a:t>
            </a:r>
          </a:p>
        </p:txBody>
      </p:sp>
      <p:sp>
        <p:nvSpPr>
          <p:cNvPr id="4" name="文本占位符 3">
            <a:extLst>
              <a:ext uri="{FF2B5EF4-FFF2-40B4-BE49-F238E27FC236}">
                <a16:creationId xmlns:a16="http://schemas.microsoft.com/office/drawing/2014/main" id="{740E632E-CCC9-513F-3F3B-D89363522D10}"/>
              </a:ext>
            </a:extLst>
          </p:cNvPr>
          <p:cNvSpPr>
            <a:spLocks noGrp="1"/>
          </p:cNvSpPr>
          <p:nvPr>
            <p:ph type="body" sz="quarter" idx="10"/>
          </p:nvPr>
        </p:nvSpPr>
        <p:spPr/>
        <p:txBody>
          <a:bodyPr/>
          <a:lstStyle/>
          <a:p>
            <a:r>
              <a:rPr lang="zh-CN" altLang="en-US" dirty="0"/>
              <a:t>函数的使用</a:t>
            </a:r>
          </a:p>
        </p:txBody>
      </p:sp>
    </p:spTree>
    <p:extLst>
      <p:ext uri="{BB962C8B-B14F-4D97-AF65-F5344CB8AC3E}">
        <p14:creationId xmlns:p14="http://schemas.microsoft.com/office/powerpoint/2010/main" val="814064483"/>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44E2CB-A2A0-C104-74F8-F9FB9D8F51A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89D5D33-A05E-3611-6A1A-C0E9225D35D0}"/>
              </a:ext>
            </a:extLst>
          </p:cNvPr>
          <p:cNvSpPr>
            <a:spLocks noGrp="1"/>
          </p:cNvSpPr>
          <p:nvPr>
            <p:ph type="body" sz="quarter" idx="11"/>
          </p:nvPr>
        </p:nvSpPr>
        <p:spPr>
          <a:xfrm>
            <a:off x="337294" y="2223461"/>
            <a:ext cx="11275585" cy="3079497"/>
          </a:xfrm>
        </p:spPr>
        <p:txBody>
          <a:bodyPr/>
          <a:lstStyle/>
          <a:p>
            <a:r>
              <a:rPr lang="en-US" altLang="zh-CN" dirty="0"/>
              <a:t>2.5.2 </a:t>
            </a:r>
            <a:r>
              <a:rPr lang="zh-CN" altLang="en-US" dirty="0"/>
              <a:t>统计函数</a:t>
            </a:r>
            <a:endParaRPr lang="en-US" altLang="zh-CN" dirty="0"/>
          </a:p>
          <a:p>
            <a:r>
              <a:rPr lang="en-US" altLang="zh-CN" dirty="0"/>
              <a:t>2. COUNTIF</a:t>
            </a:r>
            <a:r>
              <a:rPr lang="zh-CN" altLang="en-US" dirty="0"/>
              <a:t>函数</a:t>
            </a:r>
            <a:endParaRPr lang="en-US" altLang="zh-CN" dirty="0"/>
          </a:p>
          <a:p>
            <a:r>
              <a:rPr lang="en-US" altLang="zh-CN" dirty="0"/>
              <a:t>COUNTIF</a:t>
            </a:r>
            <a:r>
              <a:rPr lang="zh-CN" altLang="en-US" dirty="0"/>
              <a:t>函数用于计算满足指定条件的数据个数。</a:t>
            </a:r>
            <a:endParaRPr lang="en-US" altLang="zh-CN" dirty="0"/>
          </a:p>
          <a:p>
            <a:r>
              <a:rPr lang="zh-CN" altLang="en-US" dirty="0"/>
              <a:t>语法格式：</a:t>
            </a:r>
            <a:r>
              <a:rPr lang="en-US" altLang="zh-CN" dirty="0"/>
              <a:t>COUNTIF(</a:t>
            </a:r>
            <a:r>
              <a:rPr lang="en-US" altLang="zh-CN" dirty="0" err="1"/>
              <a:t>range,criteria</a:t>
            </a:r>
            <a:r>
              <a:rPr lang="en-US" altLang="zh-CN" dirty="0"/>
              <a:t>)</a:t>
            </a:r>
            <a:r>
              <a:rPr lang="zh-CN" altLang="en-US" dirty="0"/>
              <a:t>。</a:t>
            </a:r>
            <a:endParaRPr lang="en-US" altLang="zh-CN" dirty="0"/>
          </a:p>
          <a:p>
            <a:r>
              <a:rPr lang="zh-CN" altLang="en-US" dirty="0"/>
              <a:t>语法说明：</a:t>
            </a:r>
            <a:r>
              <a:rPr lang="en-US" altLang="zh-CN" dirty="0"/>
              <a:t>range</a:t>
            </a:r>
            <a:r>
              <a:rPr lang="zh-CN" altLang="en-US" dirty="0"/>
              <a:t>为需要计算单元格数目的单元格区域；</a:t>
            </a:r>
            <a:r>
              <a:rPr lang="en-US" altLang="zh-CN" dirty="0"/>
              <a:t>criteria</a:t>
            </a:r>
            <a:r>
              <a:rPr lang="zh-CN" altLang="en-US" dirty="0"/>
              <a:t>为确定单元格的计算条件，其形式可以为数字、表达式或文本。</a:t>
            </a:r>
          </a:p>
        </p:txBody>
      </p:sp>
      <p:sp>
        <p:nvSpPr>
          <p:cNvPr id="4" name="文本占位符 3">
            <a:extLst>
              <a:ext uri="{FF2B5EF4-FFF2-40B4-BE49-F238E27FC236}">
                <a16:creationId xmlns:a16="http://schemas.microsoft.com/office/drawing/2014/main" id="{EF07A4A9-1C96-2DBC-2B1C-45DA97C8A80D}"/>
              </a:ext>
            </a:extLst>
          </p:cNvPr>
          <p:cNvSpPr>
            <a:spLocks noGrp="1"/>
          </p:cNvSpPr>
          <p:nvPr>
            <p:ph type="body" sz="quarter" idx="10"/>
          </p:nvPr>
        </p:nvSpPr>
        <p:spPr/>
        <p:txBody>
          <a:bodyPr/>
          <a:lstStyle/>
          <a:p>
            <a:r>
              <a:rPr lang="zh-CN" altLang="en-US" dirty="0"/>
              <a:t>函数的使用</a:t>
            </a:r>
          </a:p>
        </p:txBody>
      </p:sp>
    </p:spTree>
    <p:extLst>
      <p:ext uri="{BB962C8B-B14F-4D97-AF65-F5344CB8AC3E}">
        <p14:creationId xmlns:p14="http://schemas.microsoft.com/office/powerpoint/2010/main" val="3068257132"/>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FEFE26-CD44-5469-936E-FDC8EB6EB48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EB5B9D0-3DEC-44C2-F0A8-14564132BF76}"/>
              </a:ext>
            </a:extLst>
          </p:cNvPr>
          <p:cNvSpPr>
            <a:spLocks noGrp="1"/>
          </p:cNvSpPr>
          <p:nvPr>
            <p:ph type="body" sz="quarter" idx="11"/>
          </p:nvPr>
        </p:nvSpPr>
        <p:spPr>
          <a:xfrm>
            <a:off x="337294" y="1461715"/>
            <a:ext cx="11275585" cy="4602991"/>
          </a:xfrm>
        </p:spPr>
        <p:txBody>
          <a:bodyPr/>
          <a:lstStyle/>
          <a:p>
            <a:r>
              <a:rPr lang="en-US" altLang="zh-CN" dirty="0"/>
              <a:t>2.5.2 </a:t>
            </a:r>
            <a:r>
              <a:rPr lang="zh-CN" altLang="en-US" dirty="0"/>
              <a:t>统计函数</a:t>
            </a:r>
            <a:endParaRPr lang="en-US" altLang="zh-CN" dirty="0"/>
          </a:p>
          <a:p>
            <a:r>
              <a:rPr lang="en-US" altLang="zh-CN" dirty="0"/>
              <a:t>3. MAX/MIN</a:t>
            </a:r>
            <a:r>
              <a:rPr lang="zh-CN" altLang="en-US" dirty="0"/>
              <a:t>函数</a:t>
            </a:r>
            <a:endParaRPr lang="en-US" altLang="zh-CN" dirty="0"/>
          </a:p>
          <a:p>
            <a:r>
              <a:rPr lang="en-US" altLang="zh-CN" dirty="0"/>
              <a:t>MAX</a:t>
            </a:r>
            <a:r>
              <a:rPr lang="zh-CN" altLang="en-US" dirty="0"/>
              <a:t>和</a:t>
            </a:r>
            <a:r>
              <a:rPr lang="en-US" altLang="zh-CN" dirty="0"/>
              <a:t>MIN</a:t>
            </a:r>
            <a:r>
              <a:rPr lang="zh-CN" altLang="en-US" dirty="0"/>
              <a:t>函数是两个求极值的函数。</a:t>
            </a:r>
            <a:r>
              <a:rPr lang="en-US" altLang="zh-CN" dirty="0"/>
              <a:t>MAX</a:t>
            </a:r>
            <a:r>
              <a:rPr lang="zh-CN" altLang="en-US" dirty="0"/>
              <a:t>函数可以返回一组数值中的最大值，</a:t>
            </a:r>
            <a:r>
              <a:rPr lang="en-US" altLang="zh-CN" dirty="0"/>
              <a:t>MIN</a:t>
            </a:r>
            <a:r>
              <a:rPr lang="zh-CN" altLang="en-US" dirty="0"/>
              <a:t>函数可以返回一组数值中的最小值。这两个函数的语法格式完全相同。</a:t>
            </a:r>
          </a:p>
          <a:p>
            <a:r>
              <a:rPr lang="zh-CN" altLang="en-US" dirty="0"/>
              <a:t>语法格式：</a:t>
            </a:r>
            <a:r>
              <a:rPr lang="en-US" altLang="zh-CN" dirty="0"/>
              <a:t>MAX/MIN(number1,number2,...)</a:t>
            </a:r>
            <a:r>
              <a:rPr lang="zh-CN" altLang="en-US" dirty="0"/>
              <a:t>。</a:t>
            </a:r>
            <a:endParaRPr lang="en-US" altLang="zh-CN" dirty="0"/>
          </a:p>
          <a:p>
            <a:r>
              <a:rPr lang="zh-CN" altLang="en-US" dirty="0"/>
              <a:t>语法说明：</a:t>
            </a:r>
            <a:r>
              <a:rPr lang="en-US" altLang="zh-CN" dirty="0"/>
              <a:t>number1,number2,...</a:t>
            </a:r>
            <a:r>
              <a:rPr lang="zh-CN" altLang="en-US" dirty="0"/>
              <a:t>为指定需要求最大</a:t>
            </a:r>
            <a:r>
              <a:rPr lang="en-US" altLang="zh-CN" dirty="0"/>
              <a:t>/</a:t>
            </a:r>
            <a:r>
              <a:rPr lang="zh-CN" altLang="en-US" dirty="0"/>
              <a:t>最小值的数值或数值所在的单元格。如果参数为错误值或不能转换成数字的文本，将产生错误。如果参数为数组或引用，则只有数组或引用中的数字被计算，而数组或引用中的空白单元格、逻辑值或文本将被忽略。</a:t>
            </a:r>
          </a:p>
        </p:txBody>
      </p:sp>
      <p:sp>
        <p:nvSpPr>
          <p:cNvPr id="4" name="文本占位符 3">
            <a:extLst>
              <a:ext uri="{FF2B5EF4-FFF2-40B4-BE49-F238E27FC236}">
                <a16:creationId xmlns:a16="http://schemas.microsoft.com/office/drawing/2014/main" id="{970C5D60-5A08-2578-7FC4-3D68C4851452}"/>
              </a:ext>
            </a:extLst>
          </p:cNvPr>
          <p:cNvSpPr>
            <a:spLocks noGrp="1"/>
          </p:cNvSpPr>
          <p:nvPr>
            <p:ph type="body" sz="quarter" idx="10"/>
          </p:nvPr>
        </p:nvSpPr>
        <p:spPr/>
        <p:txBody>
          <a:bodyPr/>
          <a:lstStyle/>
          <a:p>
            <a:r>
              <a:rPr lang="zh-CN" altLang="en-US" dirty="0"/>
              <a:t>函数的使用</a:t>
            </a:r>
          </a:p>
        </p:txBody>
      </p:sp>
    </p:spTree>
    <p:extLst>
      <p:ext uri="{BB962C8B-B14F-4D97-AF65-F5344CB8AC3E}">
        <p14:creationId xmlns:p14="http://schemas.microsoft.com/office/powerpoint/2010/main" val="2060221710"/>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62DFFB-D16A-D8E9-FA8E-E0436751513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79B90A3-6DBA-1417-AB23-937CECC290EA}"/>
              </a:ext>
            </a:extLst>
          </p:cNvPr>
          <p:cNvSpPr>
            <a:spLocks noGrp="1"/>
          </p:cNvSpPr>
          <p:nvPr>
            <p:ph type="body" sz="quarter" idx="11"/>
          </p:nvPr>
        </p:nvSpPr>
        <p:spPr>
          <a:xfrm>
            <a:off x="337294" y="1715632"/>
            <a:ext cx="11275585" cy="4095160"/>
          </a:xfrm>
        </p:spPr>
        <p:txBody>
          <a:bodyPr/>
          <a:lstStyle/>
          <a:p>
            <a:r>
              <a:rPr lang="en-US" altLang="zh-CN" dirty="0"/>
              <a:t>2.5.2 </a:t>
            </a:r>
            <a:r>
              <a:rPr lang="zh-CN" altLang="en-US" dirty="0"/>
              <a:t>统计函数</a:t>
            </a:r>
            <a:endParaRPr lang="en-US" altLang="zh-CN" dirty="0"/>
          </a:p>
          <a:p>
            <a:r>
              <a:rPr lang="en-US" altLang="zh-CN" dirty="0"/>
              <a:t>4. RANK</a:t>
            </a:r>
            <a:r>
              <a:rPr lang="zh-CN" altLang="en-US" dirty="0"/>
              <a:t>函数</a:t>
            </a:r>
            <a:endParaRPr lang="en-US" altLang="zh-CN" dirty="0"/>
          </a:p>
          <a:p>
            <a:r>
              <a:rPr lang="en-US" altLang="zh-CN" dirty="0"/>
              <a:t>RANK</a:t>
            </a:r>
            <a:r>
              <a:rPr lang="zh-CN" altLang="en-US" dirty="0"/>
              <a:t>函数是一个排名函数，它用于返回某数字在一列数字中相对于其他数值大小的排名</a:t>
            </a:r>
            <a:endParaRPr lang="en-US" altLang="zh-CN" dirty="0"/>
          </a:p>
          <a:p>
            <a:r>
              <a:rPr lang="zh-CN" altLang="en-US" dirty="0"/>
              <a:t>语法格式：</a:t>
            </a:r>
            <a:r>
              <a:rPr lang="en-US" altLang="zh-CN" dirty="0"/>
              <a:t>RANK(</a:t>
            </a:r>
            <a:r>
              <a:rPr lang="en-US" altLang="zh-CN" dirty="0" err="1"/>
              <a:t>number,ref</a:t>
            </a:r>
            <a:r>
              <a:rPr lang="en-US" altLang="zh-CN" dirty="0"/>
              <a:t>,[order])</a:t>
            </a:r>
            <a:r>
              <a:rPr lang="zh-CN" altLang="en-US" dirty="0"/>
              <a:t>。</a:t>
            </a:r>
            <a:endParaRPr lang="en-US" altLang="zh-CN" dirty="0"/>
          </a:p>
          <a:p>
            <a:r>
              <a:rPr lang="zh-CN" altLang="en-US" dirty="0"/>
              <a:t>语法说明：</a:t>
            </a:r>
            <a:r>
              <a:rPr lang="en-US" altLang="zh-CN" dirty="0"/>
              <a:t>number</a:t>
            </a:r>
            <a:r>
              <a:rPr lang="zh-CN" altLang="en-US" dirty="0"/>
              <a:t>为指定需找到排位的数值或数值所在的单元格；</a:t>
            </a:r>
            <a:r>
              <a:rPr lang="en-US" altLang="zh-CN" dirty="0"/>
              <a:t>ref</a:t>
            </a:r>
            <a:r>
              <a:rPr lang="zh-CN" altLang="en-US" dirty="0"/>
              <a:t>为指定包含数值的单元格区域或区域名称，</a:t>
            </a:r>
            <a:r>
              <a:rPr lang="en-US" altLang="zh-CN" dirty="0"/>
              <a:t>ref</a:t>
            </a:r>
            <a:r>
              <a:rPr lang="zh-CN" altLang="en-US" dirty="0"/>
              <a:t>区域内的空白单元格或文本、逻辑值将被忽略；</a:t>
            </a:r>
            <a:r>
              <a:rPr lang="en-US" altLang="zh-CN" dirty="0"/>
              <a:t>order</a:t>
            </a:r>
            <a:r>
              <a:rPr lang="zh-CN" altLang="en-US" dirty="0"/>
              <a:t>指明排位方式，升序时指定为</a:t>
            </a:r>
            <a:r>
              <a:rPr lang="en-US" altLang="zh-CN" dirty="0"/>
              <a:t>1</a:t>
            </a:r>
            <a:r>
              <a:rPr lang="zh-CN" altLang="en-US" dirty="0"/>
              <a:t>，降序时指定为</a:t>
            </a:r>
            <a:r>
              <a:rPr lang="en-US" altLang="zh-CN" dirty="0"/>
              <a:t>0</a:t>
            </a:r>
            <a:r>
              <a:rPr lang="zh-CN" altLang="en-US" dirty="0"/>
              <a:t>，如果省略</a:t>
            </a:r>
            <a:r>
              <a:rPr lang="en-US" altLang="zh-CN" dirty="0"/>
              <a:t>order</a:t>
            </a:r>
            <a:r>
              <a:rPr lang="zh-CN" altLang="en-US" dirty="0"/>
              <a:t>，则用降序排位。</a:t>
            </a:r>
          </a:p>
        </p:txBody>
      </p:sp>
      <p:sp>
        <p:nvSpPr>
          <p:cNvPr id="4" name="文本占位符 3">
            <a:extLst>
              <a:ext uri="{FF2B5EF4-FFF2-40B4-BE49-F238E27FC236}">
                <a16:creationId xmlns:a16="http://schemas.microsoft.com/office/drawing/2014/main" id="{940BA741-9C58-E1CF-A16E-333AEB36D33D}"/>
              </a:ext>
            </a:extLst>
          </p:cNvPr>
          <p:cNvSpPr>
            <a:spLocks noGrp="1"/>
          </p:cNvSpPr>
          <p:nvPr>
            <p:ph type="body" sz="quarter" idx="10"/>
          </p:nvPr>
        </p:nvSpPr>
        <p:spPr/>
        <p:txBody>
          <a:bodyPr/>
          <a:lstStyle/>
          <a:p>
            <a:r>
              <a:rPr lang="zh-CN" altLang="en-US" dirty="0"/>
              <a:t>函数的使用</a:t>
            </a:r>
          </a:p>
        </p:txBody>
      </p:sp>
    </p:spTree>
    <p:extLst>
      <p:ext uri="{BB962C8B-B14F-4D97-AF65-F5344CB8AC3E}">
        <p14:creationId xmlns:p14="http://schemas.microsoft.com/office/powerpoint/2010/main" val="2833638431"/>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253164-66FD-E258-2CE5-C8036156DEE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56153B9-83A7-1639-AC67-E973D22D63E1}"/>
              </a:ext>
            </a:extLst>
          </p:cNvPr>
          <p:cNvSpPr>
            <a:spLocks noGrp="1"/>
          </p:cNvSpPr>
          <p:nvPr>
            <p:ph type="body" sz="quarter" idx="11"/>
          </p:nvPr>
        </p:nvSpPr>
        <p:spPr>
          <a:xfrm>
            <a:off x="337294" y="837124"/>
            <a:ext cx="11275585" cy="5852179"/>
          </a:xfrm>
        </p:spPr>
        <p:txBody>
          <a:bodyPr/>
          <a:lstStyle/>
          <a:p>
            <a:r>
              <a:rPr lang="en-US" altLang="zh-CN" sz="2100" dirty="0"/>
              <a:t>2.5.3 </a:t>
            </a:r>
            <a:r>
              <a:rPr lang="zh-CN" altLang="en-US" sz="2100" dirty="0"/>
              <a:t>查找与引用函数</a:t>
            </a:r>
            <a:endParaRPr lang="en-US" altLang="zh-CN" sz="2100" dirty="0"/>
          </a:p>
          <a:p>
            <a:r>
              <a:rPr lang="en-US" altLang="zh-CN" sz="2100" dirty="0"/>
              <a:t>1. VLOOKUP</a:t>
            </a:r>
            <a:r>
              <a:rPr lang="zh-CN" altLang="en-US" sz="2100" dirty="0"/>
              <a:t>函数</a:t>
            </a:r>
            <a:endParaRPr lang="en-US" altLang="zh-CN" sz="2100" dirty="0"/>
          </a:p>
          <a:p>
            <a:r>
              <a:rPr lang="en-US" altLang="zh-CN" sz="2100" dirty="0"/>
              <a:t>VLOOKUP</a:t>
            </a:r>
            <a:r>
              <a:rPr lang="zh-CN" altLang="en-US" sz="2100" dirty="0"/>
              <a:t>函数属于查找函数的一种，它可以按照指定的查找值从工作表中查找相应的数据。</a:t>
            </a:r>
            <a:endParaRPr lang="en-US" altLang="zh-CN" sz="2100" dirty="0"/>
          </a:p>
          <a:p>
            <a:r>
              <a:rPr lang="zh-CN" altLang="en-US" sz="2100" dirty="0"/>
              <a:t>语法格式：</a:t>
            </a:r>
            <a:r>
              <a:rPr lang="en-US" altLang="zh-CN" sz="2100" dirty="0"/>
              <a:t>VLOOKUP(</a:t>
            </a:r>
            <a:r>
              <a:rPr lang="en-US" altLang="zh-CN" sz="2100" dirty="0" err="1"/>
              <a:t>lookup_value,table_array,col_index_num,range_lookup</a:t>
            </a:r>
            <a:r>
              <a:rPr lang="en-US" altLang="zh-CN" sz="2100" dirty="0"/>
              <a:t>)</a:t>
            </a:r>
            <a:r>
              <a:rPr lang="zh-CN" altLang="en-US" sz="2100" dirty="0"/>
              <a:t>。</a:t>
            </a:r>
            <a:endParaRPr lang="en-US" altLang="zh-CN" sz="2100" dirty="0"/>
          </a:p>
          <a:p>
            <a:r>
              <a:rPr lang="zh-CN" altLang="en-US" sz="2100" dirty="0"/>
              <a:t>语法说明：</a:t>
            </a:r>
            <a:r>
              <a:rPr lang="en-US" altLang="zh-CN" sz="2100" dirty="0" err="1"/>
              <a:t>lookup_value</a:t>
            </a:r>
            <a:r>
              <a:rPr lang="zh-CN" altLang="en-US" sz="2100" dirty="0"/>
              <a:t>为需要在数据表第</a:t>
            </a:r>
            <a:r>
              <a:rPr lang="en-US" altLang="zh-CN" sz="2100" dirty="0"/>
              <a:t>1</a:t>
            </a:r>
            <a:r>
              <a:rPr lang="zh-CN" altLang="en-US" sz="2100" dirty="0"/>
              <a:t>列中进行查找的数值，</a:t>
            </a:r>
            <a:r>
              <a:rPr lang="en-US" altLang="zh-CN" sz="2100" dirty="0" err="1"/>
              <a:t>lookup_value</a:t>
            </a:r>
            <a:r>
              <a:rPr lang="zh-CN" altLang="en-US" sz="2100" dirty="0"/>
              <a:t>可以为数值、引用或文本字符串，当该参数省略时，表示用</a:t>
            </a:r>
            <a:r>
              <a:rPr lang="en-US" altLang="zh-CN" sz="2100" dirty="0"/>
              <a:t>0</a:t>
            </a:r>
            <a:r>
              <a:rPr lang="zh-CN" altLang="en-US" sz="2100" dirty="0"/>
              <a:t>查找。</a:t>
            </a:r>
            <a:r>
              <a:rPr lang="en-US" altLang="zh-CN" sz="2100" dirty="0" err="1"/>
              <a:t>table_array</a:t>
            </a:r>
            <a:r>
              <a:rPr lang="zh-CN" altLang="en-US" sz="2100" dirty="0"/>
              <a:t>为需要在其中查找数据的数据表，使用对区域或区域名称的引用。</a:t>
            </a:r>
            <a:r>
              <a:rPr lang="en-US" altLang="zh-CN" sz="2100" dirty="0" err="1"/>
              <a:t>col_index_num</a:t>
            </a:r>
            <a:r>
              <a:rPr lang="zh-CN" altLang="en-US" sz="2100" dirty="0"/>
              <a:t>为</a:t>
            </a:r>
            <a:r>
              <a:rPr lang="en-US" altLang="zh-CN" sz="2100" dirty="0" err="1"/>
              <a:t>table_array</a:t>
            </a:r>
            <a:r>
              <a:rPr lang="zh-CN" altLang="en-US" sz="2100" dirty="0"/>
              <a:t>中查找数据的数据列序号，</a:t>
            </a:r>
            <a:r>
              <a:rPr lang="en-US" altLang="zh-CN" sz="2100" dirty="0" err="1"/>
              <a:t>col_index_num</a:t>
            </a:r>
            <a:r>
              <a:rPr lang="zh-CN" altLang="en-US" sz="2100" dirty="0"/>
              <a:t>为</a:t>
            </a:r>
            <a:r>
              <a:rPr lang="en-US" altLang="zh-CN" sz="2100" dirty="0"/>
              <a:t>1</a:t>
            </a:r>
            <a:r>
              <a:rPr lang="zh-CN" altLang="en-US" sz="2100" dirty="0"/>
              <a:t>时，返回</a:t>
            </a:r>
            <a:r>
              <a:rPr lang="en-US" altLang="zh-CN" sz="2100" dirty="0" err="1"/>
              <a:t>table_array</a:t>
            </a:r>
            <a:r>
              <a:rPr lang="zh-CN" altLang="en-US" sz="2100" dirty="0"/>
              <a:t>第</a:t>
            </a:r>
            <a:r>
              <a:rPr lang="en-US" altLang="zh-CN" sz="2100" dirty="0"/>
              <a:t>1</a:t>
            </a:r>
            <a:r>
              <a:rPr lang="zh-CN" altLang="en-US" sz="2100" dirty="0"/>
              <a:t>列的数值，</a:t>
            </a:r>
            <a:r>
              <a:rPr lang="en-US" altLang="zh-CN" sz="2100" dirty="0" err="1"/>
              <a:t>col_index_num</a:t>
            </a:r>
            <a:r>
              <a:rPr lang="zh-CN" altLang="en-US" sz="2100" dirty="0"/>
              <a:t>为</a:t>
            </a:r>
            <a:r>
              <a:rPr lang="en-US" altLang="zh-CN" sz="2100" dirty="0"/>
              <a:t>2</a:t>
            </a:r>
            <a:r>
              <a:rPr lang="zh-CN" altLang="en-US" sz="2100" dirty="0"/>
              <a:t>时，返回</a:t>
            </a:r>
            <a:r>
              <a:rPr lang="en-US" altLang="zh-CN" sz="2100" dirty="0" err="1"/>
              <a:t>table_array</a:t>
            </a:r>
            <a:r>
              <a:rPr lang="zh-CN" altLang="en-US" sz="2100" dirty="0"/>
              <a:t>第</a:t>
            </a:r>
            <a:r>
              <a:rPr lang="en-US" altLang="zh-CN" sz="2100" dirty="0"/>
              <a:t>2</a:t>
            </a:r>
            <a:r>
              <a:rPr lang="zh-CN" altLang="en-US" sz="2100" dirty="0"/>
              <a:t>列的数值，以此类推。</a:t>
            </a:r>
            <a:r>
              <a:rPr lang="en-US" altLang="zh-CN" sz="2100" dirty="0" err="1"/>
              <a:t>range_lookup</a:t>
            </a:r>
            <a:r>
              <a:rPr lang="zh-CN" altLang="en-US" sz="2100" dirty="0"/>
              <a:t>为一逻辑值，指明函数</a:t>
            </a:r>
            <a:r>
              <a:rPr lang="en-US" altLang="zh-CN" sz="2100" dirty="0"/>
              <a:t>VLOOKUP</a:t>
            </a:r>
            <a:r>
              <a:rPr lang="zh-CN" altLang="en-US" sz="2100" dirty="0"/>
              <a:t>查找时是精确匹配还是近似匹配。如果为</a:t>
            </a:r>
            <a:r>
              <a:rPr lang="en-US" altLang="zh-CN" sz="2100" dirty="0"/>
              <a:t>FALSE</a:t>
            </a:r>
            <a:r>
              <a:rPr lang="zh-CN" altLang="en-US" sz="2100" dirty="0"/>
              <a:t>或</a:t>
            </a:r>
            <a:r>
              <a:rPr lang="en-US" altLang="zh-CN" sz="2100" dirty="0"/>
              <a:t>0</a:t>
            </a:r>
            <a:r>
              <a:rPr lang="zh-CN" altLang="en-US" sz="2100" dirty="0"/>
              <a:t>，则返回精确匹配；如果</a:t>
            </a:r>
            <a:r>
              <a:rPr lang="en-US" altLang="zh-CN" sz="2100" dirty="0" err="1"/>
              <a:t>range_lookup</a:t>
            </a:r>
            <a:r>
              <a:rPr lang="zh-CN" altLang="en-US" sz="2100" dirty="0"/>
              <a:t>为</a:t>
            </a:r>
            <a:r>
              <a:rPr lang="en-US" altLang="zh-CN" sz="2100" dirty="0"/>
              <a:t>TRUE</a:t>
            </a:r>
            <a:r>
              <a:rPr lang="zh-CN" altLang="en-US" sz="2100" dirty="0"/>
              <a:t>或</a:t>
            </a:r>
            <a:r>
              <a:rPr lang="en-US" altLang="zh-CN" sz="2100" dirty="0"/>
              <a:t>1</a:t>
            </a:r>
            <a:r>
              <a:rPr lang="zh-CN" altLang="en-US" sz="2100" dirty="0"/>
              <a:t>，则返回近似匹配值；如果找不到精确匹配值，则返回小于</a:t>
            </a:r>
            <a:r>
              <a:rPr lang="en-US" altLang="zh-CN" sz="2100" dirty="0" err="1"/>
              <a:t>lookup_value</a:t>
            </a:r>
            <a:r>
              <a:rPr lang="zh-CN" altLang="en-US" sz="2100" dirty="0"/>
              <a:t>的最大数值。</a:t>
            </a:r>
          </a:p>
        </p:txBody>
      </p:sp>
      <p:sp>
        <p:nvSpPr>
          <p:cNvPr id="4" name="文本占位符 3">
            <a:extLst>
              <a:ext uri="{FF2B5EF4-FFF2-40B4-BE49-F238E27FC236}">
                <a16:creationId xmlns:a16="http://schemas.microsoft.com/office/drawing/2014/main" id="{F3E30AF6-5C8A-BD3E-7D49-F1B3FD82EB81}"/>
              </a:ext>
            </a:extLst>
          </p:cNvPr>
          <p:cNvSpPr>
            <a:spLocks noGrp="1"/>
          </p:cNvSpPr>
          <p:nvPr>
            <p:ph type="body" sz="quarter" idx="10"/>
          </p:nvPr>
        </p:nvSpPr>
        <p:spPr/>
        <p:txBody>
          <a:bodyPr/>
          <a:lstStyle/>
          <a:p>
            <a:r>
              <a:rPr lang="zh-CN" altLang="en-US" dirty="0"/>
              <a:t>函数的使用</a:t>
            </a:r>
          </a:p>
        </p:txBody>
      </p:sp>
    </p:spTree>
    <p:extLst>
      <p:ext uri="{BB962C8B-B14F-4D97-AF65-F5344CB8AC3E}">
        <p14:creationId xmlns:p14="http://schemas.microsoft.com/office/powerpoint/2010/main" val="2601214364"/>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0270C2-69BF-D2CD-125E-D186F4D4682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E47D36D-89AB-2051-B4FC-FDD416A202BD}"/>
              </a:ext>
            </a:extLst>
          </p:cNvPr>
          <p:cNvSpPr>
            <a:spLocks noGrp="1"/>
          </p:cNvSpPr>
          <p:nvPr>
            <p:ph type="body" sz="quarter" idx="11"/>
          </p:nvPr>
        </p:nvSpPr>
        <p:spPr>
          <a:xfrm>
            <a:off x="337294" y="1715635"/>
            <a:ext cx="11275585" cy="4095160"/>
          </a:xfrm>
        </p:spPr>
        <p:txBody>
          <a:bodyPr/>
          <a:lstStyle/>
          <a:p>
            <a:r>
              <a:rPr lang="en-US" altLang="zh-CN" dirty="0"/>
              <a:t>2.5.3 </a:t>
            </a:r>
            <a:r>
              <a:rPr lang="zh-CN" altLang="en-US" dirty="0"/>
              <a:t>查找与引用函数</a:t>
            </a:r>
            <a:endParaRPr lang="en-US" altLang="zh-CN" dirty="0"/>
          </a:p>
          <a:p>
            <a:r>
              <a:rPr lang="en-US" altLang="zh-CN" dirty="0"/>
              <a:t>2. CHOOSE</a:t>
            </a:r>
            <a:r>
              <a:rPr lang="zh-CN" altLang="en-US" dirty="0"/>
              <a:t>函数</a:t>
            </a:r>
            <a:endParaRPr lang="en-US" altLang="zh-CN" dirty="0"/>
          </a:p>
          <a:p>
            <a:r>
              <a:rPr lang="en-US" altLang="zh-CN" dirty="0"/>
              <a:t>CHOOSE</a:t>
            </a:r>
            <a:r>
              <a:rPr lang="zh-CN" altLang="en-US" dirty="0"/>
              <a:t>函数用于根据给定的索引值，返回数值参数清单中对应的数值。</a:t>
            </a:r>
            <a:endParaRPr lang="en-US" altLang="zh-CN" dirty="0"/>
          </a:p>
          <a:p>
            <a:r>
              <a:rPr lang="zh-CN" altLang="en-US" dirty="0"/>
              <a:t>语法格式：</a:t>
            </a:r>
            <a:r>
              <a:rPr lang="en-US" altLang="zh-CN" dirty="0"/>
              <a:t>CHOOSE(index_num,value1,[value2],...)</a:t>
            </a:r>
            <a:r>
              <a:rPr lang="zh-CN" altLang="en-US" dirty="0"/>
              <a:t>。</a:t>
            </a:r>
            <a:endParaRPr lang="en-US" altLang="zh-CN" dirty="0"/>
          </a:p>
          <a:p>
            <a:r>
              <a:rPr lang="zh-CN" altLang="en-US" dirty="0"/>
              <a:t>语法说明：</a:t>
            </a:r>
            <a:r>
              <a:rPr lang="en-US" altLang="zh-CN" dirty="0" err="1"/>
              <a:t>index_num</a:t>
            </a:r>
            <a:r>
              <a:rPr lang="zh-CN" altLang="en-US" dirty="0"/>
              <a:t>必需，用于指定所选定的值参数，必须为</a:t>
            </a:r>
            <a:r>
              <a:rPr lang="en-US" altLang="zh-CN" dirty="0"/>
              <a:t>1</a:t>
            </a:r>
            <a:r>
              <a:rPr lang="zh-CN" altLang="en-US" dirty="0"/>
              <a:t>～</a:t>
            </a:r>
            <a:r>
              <a:rPr lang="en-US" altLang="zh-CN" dirty="0"/>
              <a:t>254</a:t>
            </a:r>
            <a:r>
              <a:rPr lang="zh-CN" altLang="en-US" dirty="0"/>
              <a:t>之间的数据，或者为公式或值为</a:t>
            </a:r>
            <a:r>
              <a:rPr lang="en-US" altLang="zh-CN" dirty="0"/>
              <a:t>1</a:t>
            </a:r>
            <a:r>
              <a:rPr lang="zh-CN" altLang="en-US" dirty="0"/>
              <a:t>～</a:t>
            </a:r>
            <a:r>
              <a:rPr lang="en-US" altLang="zh-CN" dirty="0"/>
              <a:t>254</a:t>
            </a:r>
            <a:r>
              <a:rPr lang="zh-CN" altLang="en-US" dirty="0"/>
              <a:t>之间某个数字的单元格的引用；</a:t>
            </a:r>
            <a:r>
              <a:rPr lang="en-US" altLang="zh-CN" dirty="0"/>
              <a:t>value1,value2,...</a:t>
            </a:r>
            <a:r>
              <a:rPr lang="zh-CN" altLang="en-US" dirty="0"/>
              <a:t>中的参数</a:t>
            </a:r>
            <a:r>
              <a:rPr lang="en-US" altLang="zh-CN" dirty="0"/>
              <a:t>value1</a:t>
            </a:r>
            <a:r>
              <a:rPr lang="zh-CN" altLang="en-US" dirty="0"/>
              <a:t>是必需的，后续参数是可选的，这些参数可以为数字、单元格引用、已定义名称、公式、函数或文本。</a:t>
            </a:r>
          </a:p>
        </p:txBody>
      </p:sp>
      <p:sp>
        <p:nvSpPr>
          <p:cNvPr id="4" name="文本占位符 3">
            <a:extLst>
              <a:ext uri="{FF2B5EF4-FFF2-40B4-BE49-F238E27FC236}">
                <a16:creationId xmlns:a16="http://schemas.microsoft.com/office/drawing/2014/main" id="{0F8719BC-A52E-DE65-6243-1B89CAE94229}"/>
              </a:ext>
            </a:extLst>
          </p:cNvPr>
          <p:cNvSpPr>
            <a:spLocks noGrp="1"/>
          </p:cNvSpPr>
          <p:nvPr>
            <p:ph type="body" sz="quarter" idx="10"/>
          </p:nvPr>
        </p:nvSpPr>
        <p:spPr/>
        <p:txBody>
          <a:bodyPr/>
          <a:lstStyle/>
          <a:p>
            <a:r>
              <a:rPr lang="zh-CN" altLang="en-US" dirty="0"/>
              <a:t>函数的使用</a:t>
            </a:r>
          </a:p>
        </p:txBody>
      </p:sp>
    </p:spTree>
    <p:extLst>
      <p:ext uri="{BB962C8B-B14F-4D97-AF65-F5344CB8AC3E}">
        <p14:creationId xmlns:p14="http://schemas.microsoft.com/office/powerpoint/2010/main" val="4197672719"/>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924283-4B19-B144-864D-98C32DEA777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DDFF795-D948-F9ED-2C22-8B08522366FE}"/>
              </a:ext>
            </a:extLst>
          </p:cNvPr>
          <p:cNvSpPr>
            <a:spLocks noGrp="1"/>
          </p:cNvSpPr>
          <p:nvPr>
            <p:ph type="body" sz="quarter" idx="11"/>
          </p:nvPr>
        </p:nvSpPr>
        <p:spPr>
          <a:xfrm>
            <a:off x="337294" y="1461720"/>
            <a:ext cx="11275585" cy="4602991"/>
          </a:xfrm>
        </p:spPr>
        <p:txBody>
          <a:bodyPr/>
          <a:lstStyle/>
          <a:p>
            <a:r>
              <a:rPr lang="en-US" altLang="zh-CN" dirty="0"/>
              <a:t>2.5.3 </a:t>
            </a:r>
            <a:r>
              <a:rPr lang="zh-CN" altLang="en-US" dirty="0"/>
              <a:t>查找与引用函数</a:t>
            </a:r>
            <a:endParaRPr lang="en-US" altLang="zh-CN" dirty="0"/>
          </a:p>
          <a:p>
            <a:r>
              <a:rPr lang="en-US" altLang="zh-CN" dirty="0"/>
              <a:t>3. INDIRECT</a:t>
            </a:r>
            <a:r>
              <a:rPr lang="zh-CN" altLang="en-US" dirty="0"/>
              <a:t>函数</a:t>
            </a:r>
            <a:endParaRPr lang="en-US" altLang="zh-CN" dirty="0"/>
          </a:p>
          <a:p>
            <a:r>
              <a:rPr lang="en-US" altLang="zh-CN" dirty="0"/>
              <a:t>INDIRECT</a:t>
            </a:r>
            <a:r>
              <a:rPr lang="zh-CN" altLang="en-US" dirty="0"/>
              <a:t>函数用于返回由文本字符串所指定的引用。</a:t>
            </a:r>
            <a:endParaRPr lang="en-US" altLang="zh-CN" dirty="0"/>
          </a:p>
          <a:p>
            <a:r>
              <a:rPr lang="zh-CN" altLang="en-US" dirty="0"/>
              <a:t>语法格式：</a:t>
            </a:r>
            <a:r>
              <a:rPr lang="en-US" altLang="zh-CN" dirty="0"/>
              <a:t>INDIRECT(</a:t>
            </a:r>
            <a:r>
              <a:rPr lang="en-US" altLang="zh-CN" dirty="0" err="1"/>
              <a:t>ref_text</a:t>
            </a:r>
            <a:r>
              <a:rPr lang="en-US" altLang="zh-CN" dirty="0"/>
              <a:t>,[a1])</a:t>
            </a:r>
            <a:r>
              <a:rPr lang="zh-CN" altLang="en-US" dirty="0"/>
              <a:t>。</a:t>
            </a:r>
            <a:endParaRPr lang="en-US" altLang="zh-CN" dirty="0"/>
          </a:p>
          <a:p>
            <a:r>
              <a:rPr lang="zh-CN" altLang="en-US" dirty="0"/>
              <a:t>语法说明：</a:t>
            </a:r>
            <a:r>
              <a:rPr lang="en-US" altLang="zh-CN" dirty="0" err="1"/>
              <a:t>ref_text</a:t>
            </a:r>
            <a:r>
              <a:rPr lang="zh-CN" altLang="en-US" dirty="0"/>
              <a:t>为对单元格的引用，此单元格样式可以为</a:t>
            </a:r>
            <a:r>
              <a:rPr lang="en-US" altLang="zh-CN" dirty="0"/>
              <a:t>A1</a:t>
            </a:r>
            <a:r>
              <a:rPr lang="zh-CN" altLang="en-US" dirty="0"/>
              <a:t>样式、</a:t>
            </a:r>
            <a:r>
              <a:rPr lang="en-US" altLang="zh-CN" dirty="0"/>
              <a:t>R1C1</a:t>
            </a:r>
            <a:r>
              <a:rPr lang="zh-CN" altLang="en-US" dirty="0"/>
              <a:t>样式、定义为引用的名称或对文本字符串单元格的引用。如果</a:t>
            </a:r>
            <a:r>
              <a:rPr lang="en-US" altLang="zh-CN" dirty="0" err="1"/>
              <a:t>ref_text</a:t>
            </a:r>
            <a:r>
              <a:rPr lang="zh-CN" altLang="en-US" dirty="0"/>
              <a:t>不是合法的单元格引用，函数</a:t>
            </a:r>
            <a:r>
              <a:rPr lang="en-US" altLang="zh-CN" dirty="0"/>
              <a:t>INDIRECT</a:t>
            </a:r>
            <a:r>
              <a:rPr lang="zh-CN" altLang="en-US" dirty="0"/>
              <a:t>返回错误值</a:t>
            </a:r>
            <a:r>
              <a:rPr lang="en-US" altLang="zh-CN" dirty="0"/>
              <a:t>#REF!</a:t>
            </a:r>
            <a:r>
              <a:rPr lang="zh-CN" altLang="en-US" dirty="0"/>
              <a:t>或</a:t>
            </a:r>
            <a:r>
              <a:rPr lang="en-US" altLang="zh-CN" dirty="0"/>
              <a:t>#NAME?</a:t>
            </a:r>
            <a:r>
              <a:rPr lang="zh-CN" altLang="en-US" dirty="0"/>
              <a:t>。</a:t>
            </a:r>
            <a:r>
              <a:rPr lang="en-US" altLang="zh-CN" dirty="0"/>
              <a:t>a1</a:t>
            </a:r>
            <a:r>
              <a:rPr lang="zh-CN" altLang="en-US" dirty="0"/>
              <a:t>为逻辑值，指明包含在单元格</a:t>
            </a:r>
            <a:r>
              <a:rPr lang="en-US" altLang="zh-CN" dirty="0" err="1"/>
              <a:t>ref_text</a:t>
            </a:r>
            <a:r>
              <a:rPr lang="zh-CN" altLang="en-US" dirty="0"/>
              <a:t>中的引用类型。如果</a:t>
            </a:r>
            <a:r>
              <a:rPr lang="en-US" altLang="zh-CN" dirty="0"/>
              <a:t>a1</a:t>
            </a:r>
            <a:r>
              <a:rPr lang="zh-CN" altLang="en-US" dirty="0"/>
              <a:t>为</a:t>
            </a:r>
            <a:r>
              <a:rPr lang="en-US" altLang="zh-CN" dirty="0"/>
              <a:t>TRUE</a:t>
            </a:r>
            <a:r>
              <a:rPr lang="zh-CN" altLang="en-US" dirty="0"/>
              <a:t>或省略，</a:t>
            </a:r>
            <a:r>
              <a:rPr lang="en-US" altLang="zh-CN" dirty="0" err="1"/>
              <a:t>ref_text</a:t>
            </a:r>
            <a:r>
              <a:rPr lang="zh-CN" altLang="en-US" dirty="0"/>
              <a:t>需为</a:t>
            </a:r>
            <a:r>
              <a:rPr lang="en-US" altLang="zh-CN" dirty="0"/>
              <a:t>A1</a:t>
            </a:r>
            <a:r>
              <a:rPr lang="zh-CN" altLang="en-US" dirty="0"/>
              <a:t>样式；如果</a:t>
            </a:r>
            <a:r>
              <a:rPr lang="en-US" altLang="zh-CN" dirty="0"/>
              <a:t>a1</a:t>
            </a:r>
            <a:r>
              <a:rPr lang="zh-CN" altLang="en-US" dirty="0"/>
              <a:t>为</a:t>
            </a:r>
            <a:r>
              <a:rPr lang="en-US" altLang="zh-CN" dirty="0"/>
              <a:t>FALSE</a:t>
            </a:r>
            <a:r>
              <a:rPr lang="zh-CN" altLang="en-US" dirty="0"/>
              <a:t>，</a:t>
            </a:r>
            <a:r>
              <a:rPr lang="en-US" altLang="zh-CN" dirty="0" err="1"/>
              <a:t>ref_text</a:t>
            </a:r>
            <a:r>
              <a:rPr lang="zh-CN" altLang="en-US" dirty="0"/>
              <a:t>需为</a:t>
            </a:r>
            <a:r>
              <a:rPr lang="en-US" altLang="zh-CN" dirty="0"/>
              <a:t>R1C1</a:t>
            </a:r>
            <a:r>
              <a:rPr lang="zh-CN" altLang="en-US" dirty="0"/>
              <a:t>样式。</a:t>
            </a:r>
          </a:p>
        </p:txBody>
      </p:sp>
      <p:sp>
        <p:nvSpPr>
          <p:cNvPr id="4" name="文本占位符 3">
            <a:extLst>
              <a:ext uri="{FF2B5EF4-FFF2-40B4-BE49-F238E27FC236}">
                <a16:creationId xmlns:a16="http://schemas.microsoft.com/office/drawing/2014/main" id="{957571F0-E538-52DD-F127-8B5224F00B79}"/>
              </a:ext>
            </a:extLst>
          </p:cNvPr>
          <p:cNvSpPr>
            <a:spLocks noGrp="1"/>
          </p:cNvSpPr>
          <p:nvPr>
            <p:ph type="body" sz="quarter" idx="10"/>
          </p:nvPr>
        </p:nvSpPr>
        <p:spPr/>
        <p:txBody>
          <a:bodyPr/>
          <a:lstStyle/>
          <a:p>
            <a:r>
              <a:rPr lang="zh-CN" altLang="en-US" dirty="0"/>
              <a:t>函数的使用</a:t>
            </a:r>
          </a:p>
        </p:txBody>
      </p:sp>
    </p:spTree>
    <p:extLst>
      <p:ext uri="{BB962C8B-B14F-4D97-AF65-F5344CB8AC3E}">
        <p14:creationId xmlns:p14="http://schemas.microsoft.com/office/powerpoint/2010/main" val="1071890478"/>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B6D914-5F7A-AEA9-3864-AC00A083FE4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5CEA7A9-3B46-9078-3EB9-2A0AD1CA506C}"/>
              </a:ext>
            </a:extLst>
          </p:cNvPr>
          <p:cNvSpPr>
            <a:spLocks noGrp="1"/>
          </p:cNvSpPr>
          <p:nvPr>
            <p:ph type="body" sz="quarter" idx="11"/>
          </p:nvPr>
        </p:nvSpPr>
        <p:spPr>
          <a:xfrm>
            <a:off x="337294" y="1969553"/>
            <a:ext cx="11275585" cy="3587329"/>
          </a:xfrm>
        </p:spPr>
        <p:txBody>
          <a:bodyPr/>
          <a:lstStyle/>
          <a:p>
            <a:r>
              <a:rPr lang="en-US" altLang="zh-CN" dirty="0"/>
              <a:t>2.5.4 </a:t>
            </a:r>
            <a:r>
              <a:rPr lang="zh-CN" altLang="en-US" dirty="0"/>
              <a:t>逻辑函数</a:t>
            </a:r>
            <a:endParaRPr lang="en-US" altLang="zh-CN" dirty="0"/>
          </a:p>
          <a:p>
            <a:r>
              <a:rPr lang="en-US" altLang="zh-CN" dirty="0"/>
              <a:t>1. IF</a:t>
            </a:r>
            <a:r>
              <a:rPr lang="zh-CN" altLang="en-US" dirty="0"/>
              <a:t>函数</a:t>
            </a:r>
            <a:endParaRPr lang="en-US" altLang="zh-CN" dirty="0"/>
          </a:p>
          <a:p>
            <a:r>
              <a:rPr lang="en-US" altLang="zh-CN" dirty="0"/>
              <a:t>IF</a:t>
            </a:r>
            <a:r>
              <a:rPr lang="zh-CN" altLang="en-US" dirty="0"/>
              <a:t>函数的作用是根据指定条件计算出真假值，判断返回的内容。</a:t>
            </a:r>
            <a:endParaRPr lang="en-US" altLang="zh-CN" dirty="0"/>
          </a:p>
          <a:p>
            <a:r>
              <a:rPr lang="zh-CN" altLang="en-US" dirty="0"/>
              <a:t>语法格式：</a:t>
            </a:r>
            <a:r>
              <a:rPr lang="en-US" altLang="zh-CN" dirty="0"/>
              <a:t>IF(</a:t>
            </a:r>
            <a:r>
              <a:rPr lang="en-US" altLang="zh-CN" dirty="0" err="1"/>
              <a:t>logical_test,value_if_true,value_if_false</a:t>
            </a:r>
            <a:r>
              <a:rPr lang="en-US" altLang="zh-CN" dirty="0"/>
              <a:t>)</a:t>
            </a:r>
            <a:r>
              <a:rPr lang="zh-CN" altLang="en-US" dirty="0"/>
              <a:t>。</a:t>
            </a:r>
            <a:endParaRPr lang="en-US" altLang="zh-CN" dirty="0"/>
          </a:p>
          <a:p>
            <a:r>
              <a:rPr lang="zh-CN" altLang="en-US" dirty="0"/>
              <a:t>语法说明：</a:t>
            </a:r>
            <a:r>
              <a:rPr lang="en-US" altLang="zh-CN" dirty="0" err="1"/>
              <a:t>logical_test</a:t>
            </a:r>
            <a:r>
              <a:rPr lang="zh-CN" altLang="en-US" dirty="0"/>
              <a:t>参数表示计算结果为</a:t>
            </a:r>
            <a:r>
              <a:rPr lang="en-US" altLang="zh-CN" dirty="0"/>
              <a:t>TRUE</a:t>
            </a:r>
            <a:r>
              <a:rPr lang="zh-CN" altLang="en-US" dirty="0"/>
              <a:t>或</a:t>
            </a:r>
            <a:r>
              <a:rPr lang="en-US" altLang="zh-CN" dirty="0"/>
              <a:t>FALSE</a:t>
            </a:r>
            <a:r>
              <a:rPr lang="zh-CN" altLang="en-US" dirty="0"/>
              <a:t>的任意值或表达式；</a:t>
            </a:r>
            <a:r>
              <a:rPr lang="en-US" altLang="zh-CN" dirty="0" err="1"/>
              <a:t>value_if_true</a:t>
            </a:r>
            <a:r>
              <a:rPr lang="zh-CN" altLang="en-US" dirty="0"/>
              <a:t>参数表示</a:t>
            </a:r>
            <a:r>
              <a:rPr lang="en-US" altLang="zh-CN" dirty="0" err="1"/>
              <a:t>logical_test</a:t>
            </a:r>
            <a:r>
              <a:rPr lang="zh-CN" altLang="en-US" dirty="0"/>
              <a:t>参数为</a:t>
            </a:r>
            <a:r>
              <a:rPr lang="en-US" altLang="zh-CN" dirty="0"/>
              <a:t>TRUE</a:t>
            </a:r>
            <a:r>
              <a:rPr lang="zh-CN" altLang="en-US" dirty="0"/>
              <a:t>时返回的值；</a:t>
            </a:r>
            <a:r>
              <a:rPr lang="en-US" altLang="zh-CN" dirty="0" err="1"/>
              <a:t>value_if_false</a:t>
            </a:r>
            <a:r>
              <a:rPr lang="zh-CN" altLang="en-US" dirty="0"/>
              <a:t>参数表示</a:t>
            </a:r>
            <a:r>
              <a:rPr lang="en-US" altLang="zh-CN" dirty="0" err="1"/>
              <a:t>logical_test</a:t>
            </a:r>
            <a:r>
              <a:rPr lang="zh-CN" altLang="en-US" dirty="0"/>
              <a:t>参数为</a:t>
            </a:r>
            <a:r>
              <a:rPr lang="en-US" altLang="zh-CN" dirty="0"/>
              <a:t>FALSE</a:t>
            </a:r>
            <a:r>
              <a:rPr lang="zh-CN" altLang="en-US" dirty="0"/>
              <a:t>时返回的值。</a:t>
            </a:r>
          </a:p>
        </p:txBody>
      </p:sp>
      <p:sp>
        <p:nvSpPr>
          <p:cNvPr id="4" name="文本占位符 3">
            <a:extLst>
              <a:ext uri="{FF2B5EF4-FFF2-40B4-BE49-F238E27FC236}">
                <a16:creationId xmlns:a16="http://schemas.microsoft.com/office/drawing/2014/main" id="{91A54307-2656-7CCA-5A64-A2C17E0F702E}"/>
              </a:ext>
            </a:extLst>
          </p:cNvPr>
          <p:cNvSpPr>
            <a:spLocks noGrp="1"/>
          </p:cNvSpPr>
          <p:nvPr>
            <p:ph type="body" sz="quarter" idx="10"/>
          </p:nvPr>
        </p:nvSpPr>
        <p:spPr/>
        <p:txBody>
          <a:bodyPr/>
          <a:lstStyle/>
          <a:p>
            <a:r>
              <a:rPr lang="zh-CN" altLang="en-US" dirty="0"/>
              <a:t>函数的使用</a:t>
            </a:r>
          </a:p>
        </p:txBody>
      </p:sp>
    </p:spTree>
    <p:extLst>
      <p:ext uri="{BB962C8B-B14F-4D97-AF65-F5344CB8AC3E}">
        <p14:creationId xmlns:p14="http://schemas.microsoft.com/office/powerpoint/2010/main" val="2823092931"/>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82E0E9-388F-30D3-9B07-89490821415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08D336F-4304-B9E3-7C61-C553C5A90154}"/>
              </a:ext>
            </a:extLst>
          </p:cNvPr>
          <p:cNvSpPr>
            <a:spLocks noGrp="1"/>
          </p:cNvSpPr>
          <p:nvPr>
            <p:ph type="body" sz="quarter" idx="11"/>
          </p:nvPr>
        </p:nvSpPr>
        <p:spPr>
          <a:xfrm>
            <a:off x="337294" y="1969553"/>
            <a:ext cx="11275585" cy="3587329"/>
          </a:xfrm>
        </p:spPr>
        <p:txBody>
          <a:bodyPr/>
          <a:lstStyle/>
          <a:p>
            <a:r>
              <a:rPr lang="en-US" altLang="zh-CN" dirty="0"/>
              <a:t>2.5.4 </a:t>
            </a:r>
            <a:r>
              <a:rPr lang="zh-CN" altLang="en-US" dirty="0"/>
              <a:t>逻辑函数</a:t>
            </a:r>
            <a:endParaRPr lang="en-US" altLang="zh-CN" dirty="0"/>
          </a:p>
          <a:p>
            <a:r>
              <a:rPr lang="en-US" altLang="zh-CN" dirty="0"/>
              <a:t>2. OR</a:t>
            </a:r>
            <a:r>
              <a:rPr lang="zh-CN" altLang="en-US" dirty="0"/>
              <a:t>函数</a:t>
            </a:r>
            <a:endParaRPr lang="en-US" altLang="zh-CN" dirty="0"/>
          </a:p>
          <a:p>
            <a:r>
              <a:rPr lang="en-US" altLang="zh-CN" dirty="0"/>
              <a:t>OR</a:t>
            </a:r>
            <a:r>
              <a:rPr lang="zh-CN" altLang="en-US" dirty="0"/>
              <a:t>函数的作用是计算条件参数的“或”值，即参数组中任何一个参数的逻辑值为</a:t>
            </a:r>
            <a:r>
              <a:rPr lang="en-US" altLang="zh-CN" dirty="0"/>
              <a:t>TRUE</a:t>
            </a:r>
            <a:r>
              <a:rPr lang="zh-CN" altLang="en-US" dirty="0"/>
              <a:t>，则返回</a:t>
            </a:r>
            <a:r>
              <a:rPr lang="en-US" altLang="zh-CN" dirty="0"/>
              <a:t>TRUE</a:t>
            </a:r>
            <a:r>
              <a:rPr lang="zh-CN" altLang="en-US" dirty="0"/>
              <a:t>；只有所有参数的逻辑值都为</a:t>
            </a:r>
            <a:r>
              <a:rPr lang="en-US" altLang="zh-CN" dirty="0"/>
              <a:t>FALSE</a:t>
            </a:r>
            <a:r>
              <a:rPr lang="zh-CN" altLang="en-US" dirty="0"/>
              <a:t>时，才返回</a:t>
            </a:r>
            <a:r>
              <a:rPr lang="en-US" altLang="zh-CN" dirty="0"/>
              <a:t>FALSE</a:t>
            </a:r>
            <a:r>
              <a:rPr lang="zh-CN" altLang="en-US" dirty="0"/>
              <a:t>。</a:t>
            </a:r>
          </a:p>
          <a:p>
            <a:r>
              <a:rPr lang="zh-CN" altLang="en-US" dirty="0"/>
              <a:t>语法格式：</a:t>
            </a:r>
            <a:r>
              <a:rPr lang="en-US" altLang="zh-CN" dirty="0"/>
              <a:t>OR(logical1,logical2,...)</a:t>
            </a:r>
            <a:r>
              <a:rPr lang="zh-CN" altLang="en-US" dirty="0"/>
              <a:t>。</a:t>
            </a:r>
            <a:endParaRPr lang="en-US" altLang="zh-CN" dirty="0"/>
          </a:p>
          <a:p>
            <a:r>
              <a:rPr lang="zh-CN" altLang="en-US" dirty="0"/>
              <a:t>语法说明：</a:t>
            </a:r>
            <a:r>
              <a:rPr lang="en-US" altLang="zh-CN" dirty="0"/>
              <a:t>logical1,logical2,...</a:t>
            </a:r>
            <a:r>
              <a:rPr lang="zh-CN" altLang="en-US" dirty="0"/>
              <a:t>为需要进行检验的条件表达式（可以有</a:t>
            </a:r>
            <a:r>
              <a:rPr lang="en-US" altLang="zh-CN" dirty="0"/>
              <a:t>1</a:t>
            </a:r>
            <a:r>
              <a:rPr lang="zh-CN" altLang="en-US" dirty="0"/>
              <a:t>～</a:t>
            </a:r>
            <a:r>
              <a:rPr lang="en-US" altLang="zh-CN" dirty="0"/>
              <a:t>30</a:t>
            </a:r>
            <a:r>
              <a:rPr lang="zh-CN" altLang="en-US" dirty="0"/>
              <a:t>个）。参数必须能计算为逻辑值，如</a:t>
            </a:r>
            <a:r>
              <a:rPr lang="en-US" altLang="zh-CN" dirty="0"/>
              <a:t>TRUE</a:t>
            </a:r>
            <a:r>
              <a:rPr lang="zh-CN" altLang="en-US" dirty="0"/>
              <a:t>或</a:t>
            </a:r>
            <a:r>
              <a:rPr lang="en-US" altLang="zh-CN" dirty="0"/>
              <a:t>FALSE</a:t>
            </a:r>
            <a:r>
              <a:rPr lang="zh-CN" altLang="en-US" dirty="0"/>
              <a:t>，或者是值为逻辑值的数组或引用。</a:t>
            </a:r>
          </a:p>
        </p:txBody>
      </p:sp>
      <p:sp>
        <p:nvSpPr>
          <p:cNvPr id="4" name="文本占位符 3">
            <a:extLst>
              <a:ext uri="{FF2B5EF4-FFF2-40B4-BE49-F238E27FC236}">
                <a16:creationId xmlns:a16="http://schemas.microsoft.com/office/drawing/2014/main" id="{6A9C68B5-B1DA-8660-C074-E638B655057A}"/>
              </a:ext>
            </a:extLst>
          </p:cNvPr>
          <p:cNvSpPr>
            <a:spLocks noGrp="1"/>
          </p:cNvSpPr>
          <p:nvPr>
            <p:ph type="body" sz="quarter" idx="10"/>
          </p:nvPr>
        </p:nvSpPr>
        <p:spPr/>
        <p:txBody>
          <a:bodyPr/>
          <a:lstStyle/>
          <a:p>
            <a:r>
              <a:rPr lang="zh-CN" altLang="en-US" dirty="0"/>
              <a:t>函数的使用</a:t>
            </a:r>
          </a:p>
        </p:txBody>
      </p:sp>
    </p:spTree>
    <p:extLst>
      <p:ext uri="{BB962C8B-B14F-4D97-AF65-F5344CB8AC3E}">
        <p14:creationId xmlns:p14="http://schemas.microsoft.com/office/powerpoint/2010/main" val="1933983347"/>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CFFF5A-03E3-EC54-2521-F2520AB0326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9CEE246-3C57-0715-0E05-E8367D8B6DE5}"/>
              </a:ext>
            </a:extLst>
          </p:cNvPr>
          <p:cNvSpPr>
            <a:spLocks noGrp="1"/>
          </p:cNvSpPr>
          <p:nvPr>
            <p:ph type="body" sz="quarter" idx="11"/>
          </p:nvPr>
        </p:nvSpPr>
        <p:spPr>
          <a:xfrm>
            <a:off x="337294" y="1715638"/>
            <a:ext cx="11275585" cy="4095160"/>
          </a:xfrm>
        </p:spPr>
        <p:txBody>
          <a:bodyPr/>
          <a:lstStyle/>
          <a:p>
            <a:r>
              <a:rPr lang="en-US" altLang="zh-CN" dirty="0"/>
              <a:t>2.5.4 </a:t>
            </a:r>
            <a:r>
              <a:rPr lang="zh-CN" altLang="en-US" dirty="0"/>
              <a:t>逻辑函数</a:t>
            </a:r>
            <a:endParaRPr lang="en-US" altLang="zh-CN" dirty="0"/>
          </a:p>
          <a:p>
            <a:r>
              <a:rPr lang="en-US" altLang="zh-CN" dirty="0"/>
              <a:t>3. AND</a:t>
            </a:r>
            <a:r>
              <a:rPr lang="zh-CN" altLang="en-US" dirty="0"/>
              <a:t>函数</a:t>
            </a:r>
            <a:endParaRPr lang="en-US" altLang="zh-CN" dirty="0"/>
          </a:p>
          <a:p>
            <a:r>
              <a:rPr lang="en-US" altLang="zh-CN" dirty="0"/>
              <a:t>AND</a:t>
            </a:r>
            <a:r>
              <a:rPr lang="zh-CN" altLang="en-US" dirty="0"/>
              <a:t>函数的作用是计算条件参数的“与”值，即检查所有参数是否全部符合条件，如果全部符合条件，就返回</a:t>
            </a:r>
            <a:r>
              <a:rPr lang="en-US" altLang="zh-CN" dirty="0"/>
              <a:t>TRUE</a:t>
            </a:r>
            <a:r>
              <a:rPr lang="zh-CN" altLang="en-US" dirty="0"/>
              <a:t>；只要有一个不符合条件，就返回</a:t>
            </a:r>
            <a:r>
              <a:rPr lang="en-US" altLang="zh-CN" dirty="0"/>
              <a:t>FALSE</a:t>
            </a:r>
            <a:r>
              <a:rPr lang="zh-CN" altLang="en-US" dirty="0"/>
              <a:t>。</a:t>
            </a:r>
          </a:p>
          <a:p>
            <a:r>
              <a:rPr lang="zh-CN" altLang="en-US" dirty="0"/>
              <a:t>语法格式：</a:t>
            </a:r>
            <a:r>
              <a:rPr lang="en-US" altLang="zh-CN" dirty="0"/>
              <a:t>AND(logical1,logical2,...)</a:t>
            </a:r>
            <a:r>
              <a:rPr lang="zh-CN" altLang="en-US" dirty="0"/>
              <a:t>。</a:t>
            </a:r>
            <a:endParaRPr lang="en-US" altLang="zh-CN" dirty="0"/>
          </a:p>
          <a:p>
            <a:r>
              <a:rPr lang="zh-CN" altLang="en-US" dirty="0"/>
              <a:t>语法说明：</a:t>
            </a:r>
            <a:r>
              <a:rPr lang="en-US" altLang="zh-CN" dirty="0"/>
              <a:t>logical1,logical2,...</a:t>
            </a:r>
            <a:r>
              <a:rPr lang="zh-CN" altLang="en-US" dirty="0"/>
              <a:t>表示待检测的条件表达式（可以有</a:t>
            </a:r>
            <a:r>
              <a:rPr lang="en-US" altLang="zh-CN" dirty="0"/>
              <a:t>1</a:t>
            </a:r>
            <a:r>
              <a:rPr lang="zh-CN" altLang="en-US" dirty="0"/>
              <a:t>～</a:t>
            </a:r>
            <a:r>
              <a:rPr lang="en-US" altLang="zh-CN" dirty="0"/>
              <a:t>30</a:t>
            </a:r>
            <a:r>
              <a:rPr lang="zh-CN" altLang="en-US" dirty="0"/>
              <a:t>个），各条件表达式的计算结果值必须为</a:t>
            </a:r>
            <a:r>
              <a:rPr lang="en-US" altLang="zh-CN" dirty="0"/>
              <a:t>TRUE</a:t>
            </a:r>
            <a:r>
              <a:rPr lang="zh-CN" altLang="en-US" dirty="0"/>
              <a:t>或</a:t>
            </a:r>
            <a:r>
              <a:rPr lang="en-US" altLang="zh-CN" dirty="0"/>
              <a:t>FALSE</a:t>
            </a:r>
            <a:r>
              <a:rPr lang="zh-CN" altLang="en-US" dirty="0"/>
              <a:t>。参数可以是逻辑值</a:t>
            </a:r>
            <a:r>
              <a:rPr lang="en-US" altLang="zh-CN" dirty="0"/>
              <a:t>TRUE</a:t>
            </a:r>
            <a:r>
              <a:rPr lang="zh-CN" altLang="en-US" dirty="0"/>
              <a:t>或</a:t>
            </a:r>
            <a:r>
              <a:rPr lang="en-US" altLang="zh-CN" dirty="0"/>
              <a:t>FALSE</a:t>
            </a:r>
            <a:r>
              <a:rPr lang="zh-CN" altLang="en-US" dirty="0"/>
              <a:t>，或者值为逻辑值的数组或引用。</a:t>
            </a:r>
          </a:p>
        </p:txBody>
      </p:sp>
      <p:sp>
        <p:nvSpPr>
          <p:cNvPr id="4" name="文本占位符 3">
            <a:extLst>
              <a:ext uri="{FF2B5EF4-FFF2-40B4-BE49-F238E27FC236}">
                <a16:creationId xmlns:a16="http://schemas.microsoft.com/office/drawing/2014/main" id="{DDE63FA5-A0CA-1EC7-119F-2F20096194D8}"/>
              </a:ext>
            </a:extLst>
          </p:cNvPr>
          <p:cNvSpPr>
            <a:spLocks noGrp="1"/>
          </p:cNvSpPr>
          <p:nvPr>
            <p:ph type="body" sz="quarter" idx="10"/>
          </p:nvPr>
        </p:nvSpPr>
        <p:spPr/>
        <p:txBody>
          <a:bodyPr/>
          <a:lstStyle/>
          <a:p>
            <a:r>
              <a:rPr lang="zh-CN" altLang="en-US" dirty="0"/>
              <a:t>函数的使用</a:t>
            </a:r>
          </a:p>
        </p:txBody>
      </p:sp>
    </p:spTree>
    <p:extLst>
      <p:ext uri="{BB962C8B-B14F-4D97-AF65-F5344CB8AC3E}">
        <p14:creationId xmlns:p14="http://schemas.microsoft.com/office/powerpoint/2010/main" val="3461324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5A0C59-FF5D-3D8F-DCCB-7A355B3D7B4D}"/>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73BFF446-042A-2F26-B467-44D36D6FFD4B}"/>
              </a:ext>
            </a:extLst>
          </p:cNvPr>
          <p:cNvSpPr>
            <a:spLocks noGrp="1"/>
          </p:cNvSpPr>
          <p:nvPr>
            <p:ph type="body" sz="quarter" idx="11"/>
          </p:nvPr>
        </p:nvSpPr>
        <p:spPr>
          <a:xfrm>
            <a:off x="337294" y="2477376"/>
            <a:ext cx="11275585" cy="2571666"/>
          </a:xfrm>
        </p:spPr>
        <p:txBody>
          <a:bodyPr/>
          <a:lstStyle/>
          <a:p>
            <a:r>
              <a:rPr lang="en-US" altLang="zh-CN" dirty="0"/>
              <a:t>1.1.4 </a:t>
            </a:r>
            <a:r>
              <a:rPr lang="zh-CN" altLang="en-US" dirty="0"/>
              <a:t>选择文本</a:t>
            </a:r>
            <a:endParaRPr lang="en-US" altLang="zh-CN" dirty="0"/>
          </a:p>
          <a:p>
            <a:r>
              <a:rPr lang="en-US" altLang="zh-CN" dirty="0"/>
              <a:t>1. </a:t>
            </a:r>
            <a:r>
              <a:rPr lang="zh-CN" altLang="en-US" dirty="0"/>
              <a:t>选择文本的基本方法</a:t>
            </a:r>
            <a:endParaRPr lang="en-US" altLang="zh-CN" dirty="0"/>
          </a:p>
          <a:p>
            <a:r>
              <a:rPr lang="zh-CN" altLang="en-US" dirty="0"/>
              <a:t>（</a:t>
            </a:r>
            <a:r>
              <a:rPr lang="en-US" altLang="zh-CN" dirty="0"/>
              <a:t>2</a:t>
            </a:r>
            <a:r>
              <a:rPr lang="zh-CN" altLang="en-US" dirty="0"/>
              <a:t>）选择单个词语。</a:t>
            </a:r>
            <a:endParaRPr lang="en-US" altLang="zh-CN" dirty="0"/>
          </a:p>
          <a:p>
            <a:r>
              <a:rPr lang="zh-CN" altLang="en-US" dirty="0"/>
              <a:t>如果要选择文档中的某个词语，只需将光标放置在该词语的开始、中间或末尾处，双击鼠标，该词语将会被选中。</a:t>
            </a:r>
            <a:endParaRPr lang="en-US" altLang="zh-CN" dirty="0"/>
          </a:p>
        </p:txBody>
      </p:sp>
      <p:sp>
        <p:nvSpPr>
          <p:cNvPr id="4" name="文本占位符 3">
            <a:extLst>
              <a:ext uri="{FF2B5EF4-FFF2-40B4-BE49-F238E27FC236}">
                <a16:creationId xmlns:a16="http://schemas.microsoft.com/office/drawing/2014/main" id="{670A0B89-8488-B990-160D-9456569B4F77}"/>
              </a:ext>
            </a:extLst>
          </p:cNvPr>
          <p:cNvSpPr>
            <a:spLocks noGrp="1"/>
          </p:cNvSpPr>
          <p:nvPr>
            <p:ph type="body" sz="quarter" idx="10"/>
          </p:nvPr>
        </p:nvSpPr>
        <p:spPr/>
        <p:txBody>
          <a:bodyPr/>
          <a:lstStyle/>
          <a:p>
            <a:r>
              <a:rPr lang="zh-CN" altLang="en-US" dirty="0"/>
              <a:t>文档的创建与编辑</a:t>
            </a:r>
          </a:p>
        </p:txBody>
      </p:sp>
    </p:spTree>
    <p:extLst>
      <p:ext uri="{BB962C8B-B14F-4D97-AF65-F5344CB8AC3E}">
        <p14:creationId xmlns:p14="http://schemas.microsoft.com/office/powerpoint/2010/main" val="1395637690"/>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058B57-0F29-19C4-79FA-72B1D715818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8FDF13C-3BC5-F41F-835B-DFC4E7EDF070}"/>
              </a:ext>
            </a:extLst>
          </p:cNvPr>
          <p:cNvSpPr>
            <a:spLocks noGrp="1"/>
          </p:cNvSpPr>
          <p:nvPr>
            <p:ph type="body" sz="quarter" idx="11"/>
          </p:nvPr>
        </p:nvSpPr>
        <p:spPr>
          <a:xfrm>
            <a:off x="337294" y="2223471"/>
            <a:ext cx="11275585" cy="3079497"/>
          </a:xfrm>
        </p:spPr>
        <p:txBody>
          <a:bodyPr/>
          <a:lstStyle/>
          <a:p>
            <a:r>
              <a:rPr lang="en-US" altLang="zh-CN" dirty="0"/>
              <a:t>2.5.5 </a:t>
            </a:r>
            <a:r>
              <a:rPr lang="zh-CN" altLang="en-US" dirty="0"/>
              <a:t>数学与三角函数</a:t>
            </a:r>
            <a:endParaRPr lang="en-US" altLang="zh-CN" dirty="0"/>
          </a:p>
          <a:p>
            <a:r>
              <a:rPr lang="en-US" altLang="zh-CN" dirty="0"/>
              <a:t>1. SUM</a:t>
            </a:r>
            <a:r>
              <a:rPr lang="zh-CN" altLang="en-US" dirty="0"/>
              <a:t>函数</a:t>
            </a:r>
            <a:endParaRPr lang="en-US" altLang="zh-CN" dirty="0"/>
          </a:p>
          <a:p>
            <a:r>
              <a:rPr lang="en-US" altLang="zh-CN" dirty="0"/>
              <a:t>SUM</a:t>
            </a:r>
            <a:r>
              <a:rPr lang="zh-CN" altLang="en-US" dirty="0"/>
              <a:t>函数用于返回将单个值、单元格引用或单元格区域相加的和，或者将三者组合相加的和。</a:t>
            </a:r>
            <a:endParaRPr lang="en-US" altLang="zh-CN" dirty="0"/>
          </a:p>
          <a:p>
            <a:r>
              <a:rPr lang="zh-CN" altLang="en-US" dirty="0"/>
              <a:t>语法格式：</a:t>
            </a:r>
            <a:r>
              <a:rPr lang="en-US" altLang="zh-CN" dirty="0"/>
              <a:t>SUM(number1,number2,...)</a:t>
            </a:r>
            <a:r>
              <a:rPr lang="zh-CN" altLang="en-US" dirty="0"/>
              <a:t>。</a:t>
            </a:r>
            <a:endParaRPr lang="en-US" altLang="zh-CN" dirty="0"/>
          </a:p>
          <a:p>
            <a:r>
              <a:rPr lang="zh-CN" altLang="en-US" dirty="0"/>
              <a:t>语法说明：参数</a:t>
            </a:r>
            <a:r>
              <a:rPr lang="en-US" altLang="zh-CN" dirty="0"/>
              <a:t>number1,number2,...</a:t>
            </a:r>
            <a:r>
              <a:rPr lang="zh-CN" altLang="en-US" dirty="0"/>
              <a:t>表示待求和的值，最多可以设置</a:t>
            </a:r>
            <a:r>
              <a:rPr lang="en-US" altLang="zh-CN" dirty="0"/>
              <a:t>255</a:t>
            </a:r>
            <a:r>
              <a:rPr lang="zh-CN" altLang="en-US" dirty="0"/>
              <a:t>个参数。</a:t>
            </a:r>
          </a:p>
        </p:txBody>
      </p:sp>
      <p:sp>
        <p:nvSpPr>
          <p:cNvPr id="4" name="文本占位符 3">
            <a:extLst>
              <a:ext uri="{FF2B5EF4-FFF2-40B4-BE49-F238E27FC236}">
                <a16:creationId xmlns:a16="http://schemas.microsoft.com/office/drawing/2014/main" id="{9AA8297C-1049-FC96-6079-504614DACB77}"/>
              </a:ext>
            </a:extLst>
          </p:cNvPr>
          <p:cNvSpPr>
            <a:spLocks noGrp="1"/>
          </p:cNvSpPr>
          <p:nvPr>
            <p:ph type="body" sz="quarter" idx="10"/>
          </p:nvPr>
        </p:nvSpPr>
        <p:spPr/>
        <p:txBody>
          <a:bodyPr/>
          <a:lstStyle/>
          <a:p>
            <a:r>
              <a:rPr lang="zh-CN" altLang="en-US" dirty="0"/>
              <a:t>函数的使用</a:t>
            </a:r>
          </a:p>
        </p:txBody>
      </p:sp>
    </p:spTree>
    <p:extLst>
      <p:ext uri="{BB962C8B-B14F-4D97-AF65-F5344CB8AC3E}">
        <p14:creationId xmlns:p14="http://schemas.microsoft.com/office/powerpoint/2010/main" val="3918393729"/>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686DA5-66DD-A00E-2D1F-91D1C4FAAA7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F4084C7-B110-9A5E-0710-A0B866717C25}"/>
              </a:ext>
            </a:extLst>
          </p:cNvPr>
          <p:cNvSpPr>
            <a:spLocks noGrp="1"/>
          </p:cNvSpPr>
          <p:nvPr>
            <p:ph type="body" sz="quarter" idx="11"/>
          </p:nvPr>
        </p:nvSpPr>
        <p:spPr>
          <a:xfrm>
            <a:off x="337294" y="2223472"/>
            <a:ext cx="11275585" cy="3079497"/>
          </a:xfrm>
        </p:spPr>
        <p:txBody>
          <a:bodyPr/>
          <a:lstStyle/>
          <a:p>
            <a:r>
              <a:rPr lang="en-US" altLang="zh-CN" dirty="0"/>
              <a:t>2.5.5 </a:t>
            </a:r>
            <a:r>
              <a:rPr lang="zh-CN" altLang="en-US" dirty="0"/>
              <a:t>数学与三角函数</a:t>
            </a:r>
            <a:endParaRPr lang="en-US" altLang="zh-CN" dirty="0"/>
          </a:p>
          <a:p>
            <a:r>
              <a:rPr lang="en-US" altLang="zh-CN" dirty="0"/>
              <a:t>2. PRODUCT</a:t>
            </a:r>
            <a:r>
              <a:rPr lang="zh-CN" altLang="en-US" dirty="0"/>
              <a:t>函数</a:t>
            </a:r>
            <a:endParaRPr lang="en-US" altLang="zh-CN" dirty="0"/>
          </a:p>
          <a:p>
            <a:r>
              <a:rPr lang="en-US" altLang="zh-CN" dirty="0"/>
              <a:t>PRODUCT</a:t>
            </a:r>
            <a:r>
              <a:rPr lang="zh-CN" altLang="en-US" dirty="0"/>
              <a:t>函数用于计算所有参数的乘积。</a:t>
            </a:r>
            <a:endParaRPr lang="en-US" altLang="zh-CN" dirty="0"/>
          </a:p>
          <a:p>
            <a:r>
              <a:rPr lang="zh-CN" altLang="en-US" dirty="0"/>
              <a:t>语法格式：</a:t>
            </a:r>
            <a:r>
              <a:rPr lang="en-US" altLang="zh-CN" dirty="0"/>
              <a:t>PRODUCT(number1,number2,...)</a:t>
            </a:r>
            <a:r>
              <a:rPr lang="zh-CN" altLang="en-US" dirty="0"/>
              <a:t>。</a:t>
            </a:r>
            <a:endParaRPr lang="en-US" altLang="zh-CN" dirty="0"/>
          </a:p>
          <a:p>
            <a:r>
              <a:rPr lang="zh-CN" altLang="en-US" dirty="0"/>
              <a:t>语法说明：</a:t>
            </a:r>
            <a:r>
              <a:rPr lang="en-US" altLang="zh-CN" dirty="0"/>
              <a:t>number1,number2,...</a:t>
            </a:r>
            <a:r>
              <a:rPr lang="zh-CN" altLang="en-US" dirty="0"/>
              <a:t>是要计算乘积的数值、逻辑值或者代表数值的字符串，最多可以设置</a:t>
            </a:r>
            <a:r>
              <a:rPr lang="en-US" altLang="zh-CN" dirty="0"/>
              <a:t>255</a:t>
            </a:r>
            <a:r>
              <a:rPr lang="zh-CN" altLang="en-US" dirty="0"/>
              <a:t>个参数。</a:t>
            </a:r>
          </a:p>
        </p:txBody>
      </p:sp>
      <p:sp>
        <p:nvSpPr>
          <p:cNvPr id="4" name="文本占位符 3">
            <a:extLst>
              <a:ext uri="{FF2B5EF4-FFF2-40B4-BE49-F238E27FC236}">
                <a16:creationId xmlns:a16="http://schemas.microsoft.com/office/drawing/2014/main" id="{FB79459E-DE4A-5CC1-E591-FB6783187A20}"/>
              </a:ext>
            </a:extLst>
          </p:cNvPr>
          <p:cNvSpPr>
            <a:spLocks noGrp="1"/>
          </p:cNvSpPr>
          <p:nvPr>
            <p:ph type="body" sz="quarter" idx="10"/>
          </p:nvPr>
        </p:nvSpPr>
        <p:spPr/>
        <p:txBody>
          <a:bodyPr/>
          <a:lstStyle/>
          <a:p>
            <a:r>
              <a:rPr lang="zh-CN" altLang="en-US" dirty="0"/>
              <a:t>函数的使用</a:t>
            </a:r>
          </a:p>
        </p:txBody>
      </p:sp>
    </p:spTree>
    <p:extLst>
      <p:ext uri="{BB962C8B-B14F-4D97-AF65-F5344CB8AC3E}">
        <p14:creationId xmlns:p14="http://schemas.microsoft.com/office/powerpoint/2010/main" val="2116520964"/>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925D12-6A9F-C86B-74C4-25AF69692B2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F5C53A8-35BD-48CE-5C8F-4D21BF75DC1E}"/>
              </a:ext>
            </a:extLst>
          </p:cNvPr>
          <p:cNvSpPr>
            <a:spLocks noGrp="1"/>
          </p:cNvSpPr>
          <p:nvPr>
            <p:ph type="body" sz="quarter" idx="11"/>
          </p:nvPr>
        </p:nvSpPr>
        <p:spPr>
          <a:xfrm>
            <a:off x="337294" y="2223473"/>
            <a:ext cx="11275585" cy="3079497"/>
          </a:xfrm>
        </p:spPr>
        <p:txBody>
          <a:bodyPr/>
          <a:lstStyle/>
          <a:p>
            <a:r>
              <a:rPr lang="en-US" altLang="zh-CN" dirty="0"/>
              <a:t>2.5.5 </a:t>
            </a:r>
            <a:r>
              <a:rPr lang="zh-CN" altLang="en-US" dirty="0"/>
              <a:t>数学与三角函数</a:t>
            </a:r>
            <a:endParaRPr lang="en-US" altLang="zh-CN" dirty="0"/>
          </a:p>
          <a:p>
            <a:r>
              <a:rPr lang="en-US" altLang="zh-CN" dirty="0"/>
              <a:t>3. ROUND</a:t>
            </a:r>
            <a:r>
              <a:rPr lang="zh-CN" altLang="en-US" dirty="0"/>
              <a:t>函数</a:t>
            </a:r>
            <a:endParaRPr lang="en-US" altLang="zh-CN" dirty="0"/>
          </a:p>
          <a:p>
            <a:r>
              <a:rPr lang="en-US" altLang="zh-CN" dirty="0"/>
              <a:t>ROUND</a:t>
            </a:r>
            <a:r>
              <a:rPr lang="zh-CN" altLang="en-US" dirty="0"/>
              <a:t>函数用于将数字四舍五入到指定的位数。</a:t>
            </a:r>
            <a:endParaRPr lang="en-US" altLang="zh-CN" dirty="0"/>
          </a:p>
          <a:p>
            <a:r>
              <a:rPr lang="zh-CN" altLang="en-US" dirty="0"/>
              <a:t>语法格式：</a:t>
            </a:r>
            <a:r>
              <a:rPr lang="en-US" altLang="zh-CN" dirty="0"/>
              <a:t>ROUND(</a:t>
            </a:r>
            <a:r>
              <a:rPr lang="en-US" altLang="zh-CN" dirty="0" err="1"/>
              <a:t>number,num_digits</a:t>
            </a:r>
            <a:r>
              <a:rPr lang="en-US" altLang="zh-CN" dirty="0"/>
              <a:t>)</a:t>
            </a:r>
            <a:r>
              <a:rPr lang="zh-CN" altLang="en-US" dirty="0"/>
              <a:t>。</a:t>
            </a:r>
            <a:endParaRPr lang="en-US" altLang="zh-CN" dirty="0"/>
          </a:p>
          <a:p>
            <a:r>
              <a:rPr lang="zh-CN" altLang="en-US" dirty="0"/>
              <a:t>语法说明：</a:t>
            </a:r>
            <a:r>
              <a:rPr lang="en-US" altLang="zh-CN" dirty="0"/>
              <a:t>number</a:t>
            </a:r>
            <a:r>
              <a:rPr lang="zh-CN" altLang="en-US" dirty="0"/>
              <a:t>表示要进行四舍五入的数字，</a:t>
            </a:r>
            <a:r>
              <a:rPr lang="en-US" altLang="zh-CN" dirty="0" err="1"/>
              <a:t>num_digits</a:t>
            </a:r>
            <a:r>
              <a:rPr lang="zh-CN" altLang="en-US" dirty="0"/>
              <a:t>表示要进行四舍五入运算的位数。</a:t>
            </a:r>
          </a:p>
        </p:txBody>
      </p:sp>
      <p:sp>
        <p:nvSpPr>
          <p:cNvPr id="4" name="文本占位符 3">
            <a:extLst>
              <a:ext uri="{FF2B5EF4-FFF2-40B4-BE49-F238E27FC236}">
                <a16:creationId xmlns:a16="http://schemas.microsoft.com/office/drawing/2014/main" id="{A496DB40-1F21-638C-88E9-58847D36FA1E}"/>
              </a:ext>
            </a:extLst>
          </p:cNvPr>
          <p:cNvSpPr>
            <a:spLocks noGrp="1"/>
          </p:cNvSpPr>
          <p:nvPr>
            <p:ph type="body" sz="quarter" idx="10"/>
          </p:nvPr>
        </p:nvSpPr>
        <p:spPr/>
        <p:txBody>
          <a:bodyPr/>
          <a:lstStyle/>
          <a:p>
            <a:r>
              <a:rPr lang="zh-CN" altLang="en-US" dirty="0"/>
              <a:t>函数的使用</a:t>
            </a:r>
          </a:p>
        </p:txBody>
      </p:sp>
    </p:spTree>
    <p:extLst>
      <p:ext uri="{BB962C8B-B14F-4D97-AF65-F5344CB8AC3E}">
        <p14:creationId xmlns:p14="http://schemas.microsoft.com/office/powerpoint/2010/main" val="3756876081"/>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40F64D-A414-C372-B202-8B42C98DB53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5140B36-FFAD-95D3-1677-7E8E11025523}"/>
              </a:ext>
            </a:extLst>
          </p:cNvPr>
          <p:cNvSpPr>
            <a:spLocks noGrp="1"/>
          </p:cNvSpPr>
          <p:nvPr>
            <p:ph type="body" sz="quarter" idx="11"/>
          </p:nvPr>
        </p:nvSpPr>
        <p:spPr>
          <a:xfrm>
            <a:off x="337294" y="2223475"/>
            <a:ext cx="11275585" cy="3079497"/>
          </a:xfrm>
        </p:spPr>
        <p:txBody>
          <a:bodyPr/>
          <a:lstStyle/>
          <a:p>
            <a:r>
              <a:rPr lang="en-US" altLang="zh-CN" dirty="0"/>
              <a:t>2.5.6 </a:t>
            </a:r>
            <a:r>
              <a:rPr lang="zh-CN" altLang="en-US" dirty="0"/>
              <a:t>文本函数</a:t>
            </a:r>
            <a:endParaRPr lang="en-US" altLang="zh-CN" dirty="0"/>
          </a:p>
          <a:p>
            <a:r>
              <a:rPr lang="en-US" altLang="zh-CN" dirty="0"/>
              <a:t>1. MID</a:t>
            </a:r>
            <a:r>
              <a:rPr lang="zh-CN" altLang="en-US" dirty="0"/>
              <a:t>函数</a:t>
            </a:r>
            <a:endParaRPr lang="en-US" altLang="zh-CN" dirty="0"/>
          </a:p>
          <a:p>
            <a:r>
              <a:rPr lang="en-US" altLang="zh-CN" dirty="0"/>
              <a:t>MID</a:t>
            </a:r>
            <a:r>
              <a:rPr lang="zh-CN" altLang="en-US" dirty="0"/>
              <a:t>函数用于从指定位置提取指定数量的字符。</a:t>
            </a:r>
            <a:endParaRPr lang="en-US" altLang="zh-CN" dirty="0"/>
          </a:p>
          <a:p>
            <a:r>
              <a:rPr lang="zh-CN" altLang="en-US" dirty="0"/>
              <a:t>语法格式：</a:t>
            </a:r>
            <a:r>
              <a:rPr lang="en-US" altLang="zh-CN" dirty="0"/>
              <a:t>MID(</a:t>
            </a:r>
            <a:r>
              <a:rPr lang="en-US" altLang="zh-CN" dirty="0" err="1"/>
              <a:t>text,start_num,num_chars</a:t>
            </a:r>
            <a:r>
              <a:rPr lang="en-US" altLang="zh-CN" dirty="0"/>
              <a:t>)</a:t>
            </a:r>
            <a:r>
              <a:rPr lang="zh-CN" altLang="en-US" dirty="0"/>
              <a:t>。</a:t>
            </a:r>
            <a:endParaRPr lang="en-US" altLang="zh-CN" dirty="0"/>
          </a:p>
          <a:p>
            <a:r>
              <a:rPr lang="zh-CN" altLang="en-US" dirty="0"/>
              <a:t>语法说明：</a:t>
            </a:r>
            <a:r>
              <a:rPr lang="en-US" altLang="zh-CN" dirty="0"/>
              <a:t>text</a:t>
            </a:r>
            <a:r>
              <a:rPr lang="zh-CN" altLang="en-US" dirty="0"/>
              <a:t>是准备从中提取字符串的文本字符串，</a:t>
            </a:r>
            <a:r>
              <a:rPr lang="en-US" altLang="zh-CN" dirty="0" err="1"/>
              <a:t>start_num</a:t>
            </a:r>
            <a:r>
              <a:rPr lang="zh-CN" altLang="en-US" dirty="0"/>
              <a:t>是准备提取的第</a:t>
            </a:r>
            <a:r>
              <a:rPr lang="en-US" altLang="zh-CN" dirty="0"/>
              <a:t>1</a:t>
            </a:r>
            <a:r>
              <a:rPr lang="zh-CN" altLang="en-US" dirty="0"/>
              <a:t>个字符的位置，</a:t>
            </a:r>
            <a:r>
              <a:rPr lang="en-US" altLang="zh-CN" dirty="0" err="1"/>
              <a:t>num_chars</a:t>
            </a:r>
            <a:r>
              <a:rPr lang="zh-CN" altLang="en-US" dirty="0"/>
              <a:t>是指定所要提取的字符串长度。</a:t>
            </a:r>
          </a:p>
        </p:txBody>
      </p:sp>
      <p:sp>
        <p:nvSpPr>
          <p:cNvPr id="4" name="文本占位符 3">
            <a:extLst>
              <a:ext uri="{FF2B5EF4-FFF2-40B4-BE49-F238E27FC236}">
                <a16:creationId xmlns:a16="http://schemas.microsoft.com/office/drawing/2014/main" id="{98C3E16B-F77C-D9B6-C76E-322E40BFD781}"/>
              </a:ext>
            </a:extLst>
          </p:cNvPr>
          <p:cNvSpPr>
            <a:spLocks noGrp="1"/>
          </p:cNvSpPr>
          <p:nvPr>
            <p:ph type="body" sz="quarter" idx="10"/>
          </p:nvPr>
        </p:nvSpPr>
        <p:spPr/>
        <p:txBody>
          <a:bodyPr/>
          <a:lstStyle/>
          <a:p>
            <a:r>
              <a:rPr lang="zh-CN" altLang="en-US" dirty="0"/>
              <a:t>函数的使用</a:t>
            </a:r>
          </a:p>
        </p:txBody>
      </p:sp>
    </p:spTree>
    <p:extLst>
      <p:ext uri="{BB962C8B-B14F-4D97-AF65-F5344CB8AC3E}">
        <p14:creationId xmlns:p14="http://schemas.microsoft.com/office/powerpoint/2010/main" val="2110445848"/>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63F1B8-1C24-519F-C366-F80B45C8C71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0F237C7-D74E-B3D1-5812-5D8DBFA5220D}"/>
              </a:ext>
            </a:extLst>
          </p:cNvPr>
          <p:cNvSpPr>
            <a:spLocks noGrp="1"/>
          </p:cNvSpPr>
          <p:nvPr>
            <p:ph type="body" sz="quarter" idx="11"/>
          </p:nvPr>
        </p:nvSpPr>
        <p:spPr>
          <a:xfrm>
            <a:off x="337294" y="1969560"/>
            <a:ext cx="11275585" cy="3587329"/>
          </a:xfrm>
        </p:spPr>
        <p:txBody>
          <a:bodyPr/>
          <a:lstStyle/>
          <a:p>
            <a:r>
              <a:rPr lang="en-US" altLang="zh-CN" dirty="0"/>
              <a:t>2.5.6 </a:t>
            </a:r>
            <a:r>
              <a:rPr lang="zh-CN" altLang="en-US" dirty="0"/>
              <a:t>文本函数</a:t>
            </a:r>
            <a:endParaRPr lang="en-US" altLang="zh-CN" dirty="0"/>
          </a:p>
          <a:p>
            <a:r>
              <a:rPr lang="en-US" altLang="zh-CN" dirty="0"/>
              <a:t>2. TEXT</a:t>
            </a:r>
            <a:r>
              <a:rPr lang="zh-CN" altLang="en-US" dirty="0"/>
              <a:t>函数</a:t>
            </a:r>
            <a:endParaRPr lang="en-US" altLang="zh-CN" dirty="0"/>
          </a:p>
          <a:p>
            <a:r>
              <a:rPr lang="en-US" altLang="zh-CN" dirty="0"/>
              <a:t>TEXT</a:t>
            </a:r>
            <a:r>
              <a:rPr lang="zh-CN" altLang="en-US" dirty="0"/>
              <a:t>函数用于将数值转换为指定格式的文本。</a:t>
            </a:r>
            <a:endParaRPr lang="en-US" altLang="zh-CN" dirty="0"/>
          </a:p>
          <a:p>
            <a:r>
              <a:rPr lang="zh-CN" altLang="en-US" dirty="0"/>
              <a:t>语法格式：</a:t>
            </a:r>
            <a:r>
              <a:rPr lang="en-US" altLang="zh-CN" dirty="0"/>
              <a:t>TEXT(</a:t>
            </a:r>
            <a:r>
              <a:rPr lang="en-US" altLang="zh-CN" dirty="0" err="1"/>
              <a:t>value,format_text</a:t>
            </a:r>
            <a:r>
              <a:rPr lang="en-US" altLang="zh-CN" dirty="0"/>
              <a:t>)</a:t>
            </a:r>
            <a:r>
              <a:rPr lang="zh-CN" altLang="en-US" dirty="0"/>
              <a:t>。</a:t>
            </a:r>
            <a:endParaRPr lang="en-US" altLang="zh-CN" dirty="0"/>
          </a:p>
          <a:p>
            <a:r>
              <a:rPr lang="zh-CN" altLang="en-US" dirty="0"/>
              <a:t>语法说明：</a:t>
            </a:r>
            <a:r>
              <a:rPr lang="en-US" altLang="zh-CN" dirty="0"/>
              <a:t>value</a:t>
            </a:r>
            <a:r>
              <a:rPr lang="zh-CN" altLang="en-US" dirty="0"/>
              <a:t>可以为数值、计算结果为数字值的公式或包含数字值的单元格的引用，</a:t>
            </a:r>
            <a:r>
              <a:rPr lang="en-US" altLang="zh-CN" dirty="0" err="1"/>
              <a:t>format_text</a:t>
            </a:r>
            <a:r>
              <a:rPr lang="zh-CN" altLang="en-US" dirty="0"/>
              <a:t>为“设置单元格格式”对话框中“数字”选项卡上“分类”框中的文本形式的数字格式。</a:t>
            </a:r>
          </a:p>
        </p:txBody>
      </p:sp>
      <p:sp>
        <p:nvSpPr>
          <p:cNvPr id="4" name="文本占位符 3">
            <a:extLst>
              <a:ext uri="{FF2B5EF4-FFF2-40B4-BE49-F238E27FC236}">
                <a16:creationId xmlns:a16="http://schemas.microsoft.com/office/drawing/2014/main" id="{CB0C553E-0D93-E302-58D5-54D236489D75}"/>
              </a:ext>
            </a:extLst>
          </p:cNvPr>
          <p:cNvSpPr>
            <a:spLocks noGrp="1"/>
          </p:cNvSpPr>
          <p:nvPr>
            <p:ph type="body" sz="quarter" idx="10"/>
          </p:nvPr>
        </p:nvSpPr>
        <p:spPr/>
        <p:txBody>
          <a:bodyPr/>
          <a:lstStyle/>
          <a:p>
            <a:r>
              <a:rPr lang="zh-CN" altLang="en-US" dirty="0"/>
              <a:t>函数的使用</a:t>
            </a:r>
          </a:p>
        </p:txBody>
      </p:sp>
    </p:spTree>
    <p:extLst>
      <p:ext uri="{BB962C8B-B14F-4D97-AF65-F5344CB8AC3E}">
        <p14:creationId xmlns:p14="http://schemas.microsoft.com/office/powerpoint/2010/main" val="3041677850"/>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2D8898-18A3-CC72-5F1E-200B26EA23C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C822205-C832-74FE-6ECC-55696766A572}"/>
              </a:ext>
            </a:extLst>
          </p:cNvPr>
          <p:cNvSpPr>
            <a:spLocks noGrp="1"/>
          </p:cNvSpPr>
          <p:nvPr>
            <p:ph type="body" sz="quarter" idx="11"/>
          </p:nvPr>
        </p:nvSpPr>
        <p:spPr>
          <a:xfrm>
            <a:off x="337294" y="2223477"/>
            <a:ext cx="11275585" cy="3079497"/>
          </a:xfrm>
        </p:spPr>
        <p:txBody>
          <a:bodyPr/>
          <a:lstStyle/>
          <a:p>
            <a:r>
              <a:rPr lang="en-US" altLang="zh-CN" dirty="0"/>
              <a:t>2.5.6 </a:t>
            </a:r>
            <a:r>
              <a:rPr lang="zh-CN" altLang="en-US" dirty="0"/>
              <a:t>文本函数</a:t>
            </a:r>
            <a:endParaRPr lang="en-US" altLang="zh-CN" dirty="0"/>
          </a:p>
          <a:p>
            <a:r>
              <a:rPr lang="en-US" altLang="zh-CN" dirty="0"/>
              <a:t>3. CONCAT</a:t>
            </a:r>
            <a:r>
              <a:rPr lang="zh-CN" altLang="en-US" dirty="0"/>
              <a:t>函数</a:t>
            </a:r>
            <a:endParaRPr lang="en-US" altLang="zh-CN" dirty="0"/>
          </a:p>
          <a:p>
            <a:r>
              <a:rPr lang="en-US" altLang="zh-CN" dirty="0"/>
              <a:t>CONCAT</a:t>
            </a:r>
            <a:r>
              <a:rPr lang="zh-CN" altLang="en-US" dirty="0"/>
              <a:t>函数用于将两个或多个文本字符串合并为一个字符串。</a:t>
            </a:r>
            <a:endParaRPr lang="en-US" altLang="zh-CN" dirty="0"/>
          </a:p>
          <a:p>
            <a:r>
              <a:rPr lang="zh-CN" altLang="en-US" dirty="0"/>
              <a:t>语法格式：</a:t>
            </a:r>
            <a:r>
              <a:rPr lang="en-US" altLang="zh-CN" dirty="0"/>
              <a:t>CONCAT(text1,text2,...)</a:t>
            </a:r>
            <a:r>
              <a:rPr lang="zh-CN" altLang="en-US" dirty="0"/>
              <a:t>。</a:t>
            </a:r>
            <a:endParaRPr lang="en-US" altLang="zh-CN" dirty="0"/>
          </a:p>
          <a:p>
            <a:r>
              <a:rPr lang="zh-CN" altLang="en-US" dirty="0"/>
              <a:t>语法说明：参数</a:t>
            </a:r>
            <a:r>
              <a:rPr lang="en-US" altLang="zh-CN" dirty="0"/>
              <a:t>text1,text2,...</a:t>
            </a:r>
            <a:r>
              <a:rPr lang="zh-CN" altLang="en-US" dirty="0"/>
              <a:t>表示需要合并的文本字符串，最多可以设置</a:t>
            </a:r>
            <a:r>
              <a:rPr lang="en-US" altLang="zh-CN" dirty="0"/>
              <a:t>255</a:t>
            </a:r>
            <a:r>
              <a:rPr lang="zh-CN" altLang="en-US" dirty="0"/>
              <a:t>个参数。参数可以是字符串、数字或对单个单元格的引用。</a:t>
            </a:r>
          </a:p>
        </p:txBody>
      </p:sp>
      <p:sp>
        <p:nvSpPr>
          <p:cNvPr id="4" name="文本占位符 3">
            <a:extLst>
              <a:ext uri="{FF2B5EF4-FFF2-40B4-BE49-F238E27FC236}">
                <a16:creationId xmlns:a16="http://schemas.microsoft.com/office/drawing/2014/main" id="{41452ED0-4E18-B59F-F6D8-0F89D16F19EA}"/>
              </a:ext>
            </a:extLst>
          </p:cNvPr>
          <p:cNvSpPr>
            <a:spLocks noGrp="1"/>
          </p:cNvSpPr>
          <p:nvPr>
            <p:ph type="body" sz="quarter" idx="10"/>
          </p:nvPr>
        </p:nvSpPr>
        <p:spPr/>
        <p:txBody>
          <a:bodyPr/>
          <a:lstStyle/>
          <a:p>
            <a:r>
              <a:rPr lang="zh-CN" altLang="en-US" dirty="0"/>
              <a:t>函数的使用</a:t>
            </a:r>
          </a:p>
        </p:txBody>
      </p:sp>
    </p:spTree>
    <p:extLst>
      <p:ext uri="{BB962C8B-B14F-4D97-AF65-F5344CB8AC3E}">
        <p14:creationId xmlns:p14="http://schemas.microsoft.com/office/powerpoint/2010/main" val="3743757602"/>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EE2CDD-BCFA-87D5-6892-E6568996D89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EB412BA-0AFA-5724-1408-F32402FA21B7}"/>
              </a:ext>
            </a:extLst>
          </p:cNvPr>
          <p:cNvSpPr>
            <a:spLocks noGrp="1"/>
          </p:cNvSpPr>
          <p:nvPr>
            <p:ph type="body" sz="quarter" idx="11"/>
          </p:nvPr>
        </p:nvSpPr>
        <p:spPr>
          <a:xfrm>
            <a:off x="337294" y="2223477"/>
            <a:ext cx="11275585" cy="3079497"/>
          </a:xfrm>
        </p:spPr>
        <p:txBody>
          <a:bodyPr/>
          <a:lstStyle/>
          <a:p>
            <a:r>
              <a:rPr lang="en-US" altLang="zh-CN" dirty="0"/>
              <a:t>2.5.6 </a:t>
            </a:r>
            <a:r>
              <a:rPr lang="zh-CN" altLang="en-US" dirty="0"/>
              <a:t>文本函数</a:t>
            </a:r>
            <a:endParaRPr lang="en-US" altLang="zh-CN" dirty="0"/>
          </a:p>
          <a:p>
            <a:r>
              <a:rPr lang="en-US" altLang="zh-CN" dirty="0"/>
              <a:t>3. CONCAT</a:t>
            </a:r>
            <a:r>
              <a:rPr lang="zh-CN" altLang="en-US" dirty="0"/>
              <a:t>函数</a:t>
            </a:r>
            <a:endParaRPr lang="en-US" altLang="zh-CN" dirty="0"/>
          </a:p>
          <a:p>
            <a:r>
              <a:rPr lang="en-US" altLang="zh-CN" dirty="0"/>
              <a:t>CONCAT</a:t>
            </a:r>
            <a:r>
              <a:rPr lang="zh-CN" altLang="en-US" dirty="0"/>
              <a:t>函数用于将两个或多个文本字符串合并为一个字符串。</a:t>
            </a:r>
            <a:endParaRPr lang="en-US" altLang="zh-CN" dirty="0"/>
          </a:p>
          <a:p>
            <a:r>
              <a:rPr lang="zh-CN" altLang="en-US" dirty="0"/>
              <a:t>语法格式：</a:t>
            </a:r>
            <a:r>
              <a:rPr lang="en-US" altLang="zh-CN" dirty="0"/>
              <a:t>CONCAT(text1,text2,...)</a:t>
            </a:r>
            <a:r>
              <a:rPr lang="zh-CN" altLang="en-US" dirty="0"/>
              <a:t>。</a:t>
            </a:r>
            <a:endParaRPr lang="en-US" altLang="zh-CN" dirty="0"/>
          </a:p>
          <a:p>
            <a:r>
              <a:rPr lang="zh-CN" altLang="en-US" dirty="0"/>
              <a:t>语法说明：参数</a:t>
            </a:r>
            <a:r>
              <a:rPr lang="en-US" altLang="zh-CN" dirty="0"/>
              <a:t>text1,text2,...</a:t>
            </a:r>
            <a:r>
              <a:rPr lang="zh-CN" altLang="en-US" dirty="0"/>
              <a:t>表示需要合并的文本字符串，最多可以设置</a:t>
            </a:r>
            <a:r>
              <a:rPr lang="en-US" altLang="zh-CN" dirty="0"/>
              <a:t>255</a:t>
            </a:r>
            <a:r>
              <a:rPr lang="zh-CN" altLang="en-US" dirty="0"/>
              <a:t>个参数</a:t>
            </a:r>
            <a:r>
              <a:rPr lang="zh-CN" altLang="en-US"/>
              <a:t>。参数可以是字符串、数字或对单个单元格的引用。</a:t>
            </a:r>
            <a:endParaRPr lang="zh-CN" altLang="en-US" dirty="0"/>
          </a:p>
        </p:txBody>
      </p:sp>
      <p:sp>
        <p:nvSpPr>
          <p:cNvPr id="4" name="文本占位符 3">
            <a:extLst>
              <a:ext uri="{FF2B5EF4-FFF2-40B4-BE49-F238E27FC236}">
                <a16:creationId xmlns:a16="http://schemas.microsoft.com/office/drawing/2014/main" id="{D23D8084-4B95-AC2E-2FBF-FE281B6BBB55}"/>
              </a:ext>
            </a:extLst>
          </p:cNvPr>
          <p:cNvSpPr>
            <a:spLocks noGrp="1"/>
          </p:cNvSpPr>
          <p:nvPr>
            <p:ph type="body" sz="quarter" idx="10"/>
          </p:nvPr>
        </p:nvSpPr>
        <p:spPr/>
        <p:txBody>
          <a:bodyPr/>
          <a:lstStyle/>
          <a:p>
            <a:r>
              <a:rPr lang="zh-CN" altLang="en-US" dirty="0"/>
              <a:t>函数的使用</a:t>
            </a:r>
          </a:p>
        </p:txBody>
      </p:sp>
    </p:spTree>
    <p:extLst>
      <p:ext uri="{BB962C8B-B14F-4D97-AF65-F5344CB8AC3E}">
        <p14:creationId xmlns:p14="http://schemas.microsoft.com/office/powerpoint/2010/main" val="444003135"/>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972BA5B2-3C34-0D32-1B36-40F3BFBF316E}"/>
              </a:ext>
            </a:extLst>
          </p:cNvPr>
          <p:cNvSpPr>
            <a:spLocks noGrp="1"/>
          </p:cNvSpPr>
          <p:nvPr>
            <p:ph type="body" sz="quarter" idx="10"/>
          </p:nvPr>
        </p:nvSpPr>
        <p:spPr/>
        <p:txBody>
          <a:bodyPr/>
          <a:lstStyle/>
          <a:p>
            <a:r>
              <a:rPr lang="zh-CN" altLang="en-US" dirty="0"/>
              <a:t>任务</a:t>
            </a:r>
            <a:r>
              <a:rPr lang="en-US" altLang="zh-CN" dirty="0"/>
              <a:t>2.6</a:t>
            </a:r>
            <a:endParaRPr lang="zh-CN" altLang="en-US" dirty="0"/>
          </a:p>
        </p:txBody>
      </p:sp>
      <p:sp>
        <p:nvSpPr>
          <p:cNvPr id="5" name="文本占位符 4">
            <a:extLst>
              <a:ext uri="{FF2B5EF4-FFF2-40B4-BE49-F238E27FC236}">
                <a16:creationId xmlns:a16="http://schemas.microsoft.com/office/drawing/2014/main" id="{748D02B1-2D63-AEEB-2051-C6D8E1D53430}"/>
              </a:ext>
            </a:extLst>
          </p:cNvPr>
          <p:cNvSpPr>
            <a:spLocks noGrp="1"/>
          </p:cNvSpPr>
          <p:nvPr>
            <p:ph type="body" sz="quarter" idx="11"/>
          </p:nvPr>
        </p:nvSpPr>
        <p:spPr/>
        <p:txBody>
          <a:bodyPr/>
          <a:lstStyle/>
          <a:p>
            <a:r>
              <a:rPr lang="zh-CN" altLang="en-US" dirty="0"/>
              <a:t>数据的管理与分析</a:t>
            </a:r>
          </a:p>
        </p:txBody>
      </p:sp>
    </p:spTree>
    <p:extLst>
      <p:ext uri="{BB962C8B-B14F-4D97-AF65-F5344CB8AC3E}">
        <p14:creationId xmlns:p14="http://schemas.microsoft.com/office/powerpoint/2010/main" val="3707337323"/>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id="{1BDCBE86-71FA-020E-A3E2-95A17612AC62}"/>
              </a:ext>
            </a:extLst>
          </p:cNvPr>
          <p:cNvSpPr>
            <a:spLocks noGrp="1"/>
          </p:cNvSpPr>
          <p:nvPr>
            <p:ph type="body" sz="quarter" idx="11"/>
          </p:nvPr>
        </p:nvSpPr>
        <p:spPr>
          <a:xfrm>
            <a:off x="337294" y="2477374"/>
            <a:ext cx="11275585" cy="2571666"/>
          </a:xfrm>
        </p:spPr>
        <p:txBody>
          <a:bodyPr/>
          <a:lstStyle/>
          <a:p>
            <a:r>
              <a:rPr lang="en-US" altLang="zh-CN" dirty="0"/>
              <a:t>2.6.1 </a:t>
            </a:r>
            <a:r>
              <a:rPr lang="zh-CN" altLang="en-US" dirty="0"/>
              <a:t>简单排序</a:t>
            </a:r>
            <a:endParaRPr lang="en-US" altLang="zh-CN" dirty="0"/>
          </a:p>
          <a:p>
            <a:r>
              <a:rPr lang="zh-CN" altLang="en-US" dirty="0"/>
              <a:t>简单排序就是按照要求对表格中某一列数据进行升序或降序排列。将光标放置在需要排序的单元列中的任意一个单元格中，在“开始”选项卡中单击“排序”下拉按钮，在列表中选择排序方式即可。当选择“升序”选项时，当前列中的数据会按照从小到大的顺序进行排列。选择“降序”选项时，数据会按照从大到小的顺序进行排列。</a:t>
            </a:r>
          </a:p>
        </p:txBody>
      </p:sp>
      <p:sp>
        <p:nvSpPr>
          <p:cNvPr id="6" name="文本占位符 5">
            <a:extLst>
              <a:ext uri="{FF2B5EF4-FFF2-40B4-BE49-F238E27FC236}">
                <a16:creationId xmlns:a16="http://schemas.microsoft.com/office/drawing/2014/main" id="{A8A0DACE-FBDC-F577-94F1-949AD3DF6808}"/>
              </a:ext>
            </a:extLst>
          </p:cNvPr>
          <p:cNvSpPr>
            <a:spLocks noGrp="1"/>
          </p:cNvSpPr>
          <p:nvPr>
            <p:ph type="body" sz="quarter" idx="10"/>
          </p:nvPr>
        </p:nvSpPr>
        <p:spPr/>
        <p:txBody>
          <a:bodyPr/>
          <a:lstStyle/>
          <a:p>
            <a:r>
              <a:rPr lang="zh-CN" altLang="en-US" dirty="0"/>
              <a:t>数据的管理与分析</a:t>
            </a:r>
          </a:p>
        </p:txBody>
      </p:sp>
    </p:spTree>
    <p:extLst>
      <p:ext uri="{BB962C8B-B14F-4D97-AF65-F5344CB8AC3E}">
        <p14:creationId xmlns:p14="http://schemas.microsoft.com/office/powerpoint/2010/main" val="1919666854"/>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C12254-DF25-1B41-6854-0BD2138FFDCA}"/>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5E27EC73-0BCC-9ED5-AD4A-0A6E4ACC606D}"/>
              </a:ext>
            </a:extLst>
          </p:cNvPr>
          <p:cNvSpPr>
            <a:spLocks noGrp="1"/>
          </p:cNvSpPr>
          <p:nvPr>
            <p:ph type="body" sz="quarter" idx="11"/>
          </p:nvPr>
        </p:nvSpPr>
        <p:spPr>
          <a:xfrm>
            <a:off x="337294" y="2223460"/>
            <a:ext cx="11275585" cy="3079497"/>
          </a:xfrm>
        </p:spPr>
        <p:txBody>
          <a:bodyPr/>
          <a:lstStyle/>
          <a:p>
            <a:r>
              <a:rPr lang="en-US" altLang="zh-CN" dirty="0"/>
              <a:t>2.6.2 </a:t>
            </a:r>
            <a:r>
              <a:rPr lang="zh-CN" altLang="en-US" dirty="0"/>
              <a:t>复杂排序</a:t>
            </a:r>
            <a:endParaRPr lang="en-US" altLang="zh-CN" dirty="0"/>
          </a:p>
          <a:p>
            <a:r>
              <a:rPr lang="zh-CN" altLang="en-US" dirty="0"/>
              <a:t>第</a:t>
            </a:r>
            <a:r>
              <a:rPr lang="en-US" altLang="zh-CN" dirty="0"/>
              <a:t>2.6.1</a:t>
            </a:r>
            <a:r>
              <a:rPr lang="zh-CN" altLang="en-US" dirty="0"/>
              <a:t>节中介绍的是按照单一条件进行排序的方法，但是日常工作中常常会遇到按多个条件进行排序的情况，也就是说对表格中的数据按照两个或两个以上的关键字进行排序，这时就需要利用“排序”对话框中的相关功能进行操作了。</a:t>
            </a:r>
            <a:endParaRPr lang="en-US" altLang="zh-CN" dirty="0"/>
          </a:p>
          <a:p>
            <a:r>
              <a:rPr lang="zh-CN" altLang="en-US" dirty="0"/>
              <a:t>在表格中选择任意单元格，在“排序”下拉列表中选择“自定义排序”选项，打开“排序”对话框，在打开的“排序”对话框中设置排序条件，单击“确定”按钮即可。</a:t>
            </a:r>
          </a:p>
        </p:txBody>
      </p:sp>
      <p:sp>
        <p:nvSpPr>
          <p:cNvPr id="6" name="文本占位符 5">
            <a:extLst>
              <a:ext uri="{FF2B5EF4-FFF2-40B4-BE49-F238E27FC236}">
                <a16:creationId xmlns:a16="http://schemas.microsoft.com/office/drawing/2014/main" id="{D36A5379-D73E-84AC-C6FC-6D38176222FF}"/>
              </a:ext>
            </a:extLst>
          </p:cNvPr>
          <p:cNvSpPr>
            <a:spLocks noGrp="1"/>
          </p:cNvSpPr>
          <p:nvPr>
            <p:ph type="body" sz="quarter" idx="10"/>
          </p:nvPr>
        </p:nvSpPr>
        <p:spPr/>
        <p:txBody>
          <a:bodyPr/>
          <a:lstStyle/>
          <a:p>
            <a:r>
              <a:rPr lang="zh-CN" altLang="en-US" dirty="0"/>
              <a:t>数据的管理与分析</a:t>
            </a:r>
          </a:p>
        </p:txBody>
      </p:sp>
    </p:spTree>
    <p:extLst>
      <p:ext uri="{BB962C8B-B14F-4D97-AF65-F5344CB8AC3E}">
        <p14:creationId xmlns:p14="http://schemas.microsoft.com/office/powerpoint/2010/main" val="16918876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FC72EE-62B7-E4EC-4541-7F8176B94797}"/>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8E33EBBF-4D44-8D7D-E15A-12064D0000A4}"/>
              </a:ext>
            </a:extLst>
          </p:cNvPr>
          <p:cNvSpPr>
            <a:spLocks noGrp="1"/>
          </p:cNvSpPr>
          <p:nvPr>
            <p:ph type="body" sz="quarter" idx="11"/>
          </p:nvPr>
        </p:nvSpPr>
        <p:spPr>
          <a:xfrm>
            <a:off x="337294" y="2477376"/>
            <a:ext cx="11275585" cy="2571666"/>
          </a:xfrm>
        </p:spPr>
        <p:txBody>
          <a:bodyPr/>
          <a:lstStyle/>
          <a:p>
            <a:r>
              <a:rPr lang="en-US" altLang="zh-CN" dirty="0"/>
              <a:t>1.1.4 </a:t>
            </a:r>
            <a:r>
              <a:rPr lang="zh-CN" altLang="en-US" dirty="0"/>
              <a:t>选择文本</a:t>
            </a:r>
            <a:endParaRPr lang="en-US" altLang="zh-CN" dirty="0"/>
          </a:p>
          <a:p>
            <a:r>
              <a:rPr lang="en-US" altLang="zh-CN" dirty="0"/>
              <a:t>1. </a:t>
            </a:r>
            <a:r>
              <a:rPr lang="zh-CN" altLang="en-US" dirty="0"/>
              <a:t>选择文本的基本方法</a:t>
            </a:r>
            <a:endParaRPr lang="en-US" altLang="zh-CN" dirty="0"/>
          </a:p>
          <a:p>
            <a:r>
              <a:rPr lang="zh-CN" altLang="en-US" dirty="0"/>
              <a:t>（</a:t>
            </a:r>
            <a:r>
              <a:rPr lang="en-US" altLang="zh-CN" dirty="0"/>
              <a:t>3</a:t>
            </a:r>
            <a:r>
              <a:rPr lang="zh-CN" altLang="en-US" dirty="0"/>
              <a:t>）选择单行连续文本。</a:t>
            </a:r>
            <a:endParaRPr lang="en-US" altLang="zh-CN" dirty="0"/>
          </a:p>
          <a:p>
            <a:r>
              <a:rPr lang="zh-CN" altLang="en-US" dirty="0"/>
              <a:t>要选择文档中的某一行连续的文本，只需将光标放置在该行文本左侧空白处，当光标呈箭头形状时，单击鼠标即可选中。</a:t>
            </a:r>
            <a:endParaRPr lang="en-US" altLang="zh-CN" dirty="0"/>
          </a:p>
        </p:txBody>
      </p:sp>
      <p:sp>
        <p:nvSpPr>
          <p:cNvPr id="4" name="文本占位符 3">
            <a:extLst>
              <a:ext uri="{FF2B5EF4-FFF2-40B4-BE49-F238E27FC236}">
                <a16:creationId xmlns:a16="http://schemas.microsoft.com/office/drawing/2014/main" id="{C60BC925-7D9F-7636-B4A9-09F7B914A024}"/>
              </a:ext>
            </a:extLst>
          </p:cNvPr>
          <p:cNvSpPr>
            <a:spLocks noGrp="1"/>
          </p:cNvSpPr>
          <p:nvPr>
            <p:ph type="body" sz="quarter" idx="10"/>
          </p:nvPr>
        </p:nvSpPr>
        <p:spPr/>
        <p:txBody>
          <a:bodyPr/>
          <a:lstStyle/>
          <a:p>
            <a:r>
              <a:rPr lang="zh-CN" altLang="en-US" dirty="0"/>
              <a:t>文档的创建与编辑</a:t>
            </a:r>
          </a:p>
        </p:txBody>
      </p:sp>
    </p:spTree>
    <p:extLst>
      <p:ext uri="{BB962C8B-B14F-4D97-AF65-F5344CB8AC3E}">
        <p14:creationId xmlns:p14="http://schemas.microsoft.com/office/powerpoint/2010/main" val="4040382104"/>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40342-10E6-AF44-7FB8-8CCA75CA4101}"/>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7C3C39A3-29B7-C87D-8A4E-4902AA2A0259}"/>
              </a:ext>
            </a:extLst>
          </p:cNvPr>
          <p:cNvSpPr>
            <a:spLocks noGrp="1"/>
          </p:cNvSpPr>
          <p:nvPr>
            <p:ph type="body" sz="quarter" idx="11"/>
          </p:nvPr>
        </p:nvSpPr>
        <p:spPr>
          <a:xfrm>
            <a:off x="337294" y="1969546"/>
            <a:ext cx="11275585" cy="3587329"/>
          </a:xfrm>
        </p:spPr>
        <p:txBody>
          <a:bodyPr/>
          <a:lstStyle/>
          <a:p>
            <a:r>
              <a:rPr lang="en-US" altLang="zh-CN" dirty="0"/>
              <a:t>2.6.3 </a:t>
            </a:r>
            <a:r>
              <a:rPr lang="zh-CN" altLang="en-US" dirty="0"/>
              <a:t>自定义排序</a:t>
            </a:r>
            <a:endParaRPr lang="en-US" altLang="zh-CN" dirty="0"/>
          </a:p>
          <a:p>
            <a:r>
              <a:rPr lang="zh-CN" altLang="en-US" dirty="0"/>
              <a:t>这里的“自定义排序”指的是用户设置的按照特定的序列进行排序，主要是针对文本数据进行排序。例如，可设置按照优、良、中、差等级进行排序，或按照第</a:t>
            </a:r>
            <a:r>
              <a:rPr lang="en-US" altLang="zh-CN" dirty="0"/>
              <a:t>1</a:t>
            </a:r>
            <a:r>
              <a:rPr lang="zh-CN" altLang="en-US" dirty="0"/>
              <a:t>季度、第</a:t>
            </a:r>
            <a:r>
              <a:rPr lang="en-US" altLang="zh-CN" dirty="0"/>
              <a:t>2</a:t>
            </a:r>
            <a:r>
              <a:rPr lang="zh-CN" altLang="en-US" dirty="0"/>
              <a:t>季度、第</a:t>
            </a:r>
            <a:r>
              <a:rPr lang="en-US" altLang="zh-CN" dirty="0"/>
              <a:t>3</a:t>
            </a:r>
            <a:r>
              <a:rPr lang="zh-CN" altLang="en-US" dirty="0"/>
              <a:t>季度、第</a:t>
            </a:r>
            <a:r>
              <a:rPr lang="en-US" altLang="zh-CN" dirty="0"/>
              <a:t>4</a:t>
            </a:r>
            <a:r>
              <a:rPr lang="zh-CN" altLang="en-US" dirty="0"/>
              <a:t>季度进行排序等。</a:t>
            </a:r>
            <a:endParaRPr lang="en-US" altLang="zh-CN" dirty="0"/>
          </a:p>
          <a:p>
            <a:r>
              <a:rPr lang="zh-CN" altLang="en-US" dirty="0"/>
              <a:t>选择表格中任意单元格，在“排序”列表中选择“自定义排序”选项，打开“排序”对话框，设置“主要关键字”，这里设为“部门”选项，单击“次序”下拉按钮，在列表中选择  “自定义序列”选项。</a:t>
            </a:r>
          </a:p>
        </p:txBody>
      </p:sp>
      <p:sp>
        <p:nvSpPr>
          <p:cNvPr id="6" name="文本占位符 5">
            <a:extLst>
              <a:ext uri="{FF2B5EF4-FFF2-40B4-BE49-F238E27FC236}">
                <a16:creationId xmlns:a16="http://schemas.microsoft.com/office/drawing/2014/main" id="{D126396E-7EF2-3AD8-2ABF-6AD86A47F79D}"/>
              </a:ext>
            </a:extLst>
          </p:cNvPr>
          <p:cNvSpPr>
            <a:spLocks noGrp="1"/>
          </p:cNvSpPr>
          <p:nvPr>
            <p:ph type="body" sz="quarter" idx="10"/>
          </p:nvPr>
        </p:nvSpPr>
        <p:spPr/>
        <p:txBody>
          <a:bodyPr/>
          <a:lstStyle/>
          <a:p>
            <a:r>
              <a:rPr lang="zh-CN" altLang="en-US" dirty="0"/>
              <a:t>数据的管理与分析</a:t>
            </a:r>
          </a:p>
        </p:txBody>
      </p:sp>
    </p:spTree>
    <p:extLst>
      <p:ext uri="{BB962C8B-B14F-4D97-AF65-F5344CB8AC3E}">
        <p14:creationId xmlns:p14="http://schemas.microsoft.com/office/powerpoint/2010/main" val="2254580289"/>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EDA8F7-9722-DAE5-D0DE-1854E598D281}"/>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323EA11C-91C8-89A8-B423-1D542E1B9074}"/>
              </a:ext>
            </a:extLst>
          </p:cNvPr>
          <p:cNvSpPr>
            <a:spLocks noGrp="1"/>
          </p:cNvSpPr>
          <p:nvPr>
            <p:ph type="body" sz="quarter" idx="11"/>
          </p:nvPr>
        </p:nvSpPr>
        <p:spPr>
          <a:xfrm>
            <a:off x="337294" y="1969546"/>
            <a:ext cx="11275585" cy="3587329"/>
          </a:xfrm>
        </p:spPr>
        <p:txBody>
          <a:bodyPr/>
          <a:lstStyle/>
          <a:p>
            <a:r>
              <a:rPr lang="en-US" altLang="zh-CN" dirty="0"/>
              <a:t>2.6.3 </a:t>
            </a:r>
            <a:r>
              <a:rPr lang="zh-CN" altLang="en-US" dirty="0"/>
              <a:t>自定义排序</a:t>
            </a:r>
            <a:endParaRPr lang="en-US" altLang="zh-CN" dirty="0"/>
          </a:p>
          <a:p>
            <a:r>
              <a:rPr lang="zh-CN" altLang="en-US" dirty="0"/>
              <a:t>在打开的“自定义序列”对话框中，可以在左侧“自定义序列”列表中选择预设的序列，也可以在“输入序列”列表中手动输入序列内容，这里输入“研发部</a:t>
            </a:r>
            <a:r>
              <a:rPr lang="en-US" altLang="zh-CN" dirty="0"/>
              <a:t>,</a:t>
            </a:r>
            <a:r>
              <a:rPr lang="zh-CN" altLang="en-US" dirty="0"/>
              <a:t>销售部</a:t>
            </a:r>
            <a:r>
              <a:rPr lang="en-US" altLang="zh-CN" dirty="0"/>
              <a:t>,</a:t>
            </a:r>
            <a:r>
              <a:rPr lang="zh-CN" altLang="en-US" dirty="0"/>
              <a:t>网络部</a:t>
            </a:r>
            <a:r>
              <a:rPr lang="en-US" altLang="zh-CN" dirty="0"/>
              <a:t>,</a:t>
            </a:r>
            <a:r>
              <a:rPr lang="zh-CN" altLang="en-US" dirty="0"/>
              <a:t>财务部</a:t>
            </a:r>
            <a:r>
              <a:rPr lang="en-US" altLang="zh-CN" dirty="0"/>
              <a:t>,</a:t>
            </a:r>
            <a:r>
              <a:rPr lang="zh-CN" altLang="en-US" dirty="0"/>
              <a:t>行政部” 。</a:t>
            </a:r>
          </a:p>
          <a:p>
            <a:r>
              <a:rPr lang="zh-CN" altLang="en-US" dirty="0"/>
              <a:t>设置后单击“添加”按钮，将该序列添加至左侧序列列表中，单击“确定”按钮。在“排序”对话框中会看到自定义的“次序”。单击“确定”按钮，此时系统会按照设置的序列进行排序。</a:t>
            </a:r>
          </a:p>
        </p:txBody>
      </p:sp>
      <p:sp>
        <p:nvSpPr>
          <p:cNvPr id="6" name="文本占位符 5">
            <a:extLst>
              <a:ext uri="{FF2B5EF4-FFF2-40B4-BE49-F238E27FC236}">
                <a16:creationId xmlns:a16="http://schemas.microsoft.com/office/drawing/2014/main" id="{090DE65F-FE26-BA6E-E8FF-7BDEA19386CA}"/>
              </a:ext>
            </a:extLst>
          </p:cNvPr>
          <p:cNvSpPr>
            <a:spLocks noGrp="1"/>
          </p:cNvSpPr>
          <p:nvPr>
            <p:ph type="body" sz="quarter" idx="10"/>
          </p:nvPr>
        </p:nvSpPr>
        <p:spPr/>
        <p:txBody>
          <a:bodyPr/>
          <a:lstStyle/>
          <a:p>
            <a:r>
              <a:rPr lang="zh-CN" altLang="en-US" dirty="0"/>
              <a:t>数据的管理与分析</a:t>
            </a:r>
          </a:p>
        </p:txBody>
      </p:sp>
    </p:spTree>
    <p:extLst>
      <p:ext uri="{BB962C8B-B14F-4D97-AF65-F5344CB8AC3E}">
        <p14:creationId xmlns:p14="http://schemas.microsoft.com/office/powerpoint/2010/main" val="3348970593"/>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6C7AEE-8AB0-65B5-6A99-56AE81915254}"/>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0FB48378-6A5A-1DFD-AC07-485922287675}"/>
              </a:ext>
            </a:extLst>
          </p:cNvPr>
          <p:cNvSpPr>
            <a:spLocks noGrp="1"/>
          </p:cNvSpPr>
          <p:nvPr>
            <p:ph type="body" sz="quarter" idx="11"/>
          </p:nvPr>
        </p:nvSpPr>
        <p:spPr>
          <a:xfrm>
            <a:off x="337294" y="1715631"/>
            <a:ext cx="11275585" cy="4095160"/>
          </a:xfrm>
        </p:spPr>
        <p:txBody>
          <a:bodyPr/>
          <a:lstStyle/>
          <a:p>
            <a:r>
              <a:rPr lang="en-US" altLang="zh-CN" dirty="0"/>
              <a:t>2.6.4 </a:t>
            </a:r>
            <a:r>
              <a:rPr lang="zh-CN" altLang="en-US" dirty="0"/>
              <a:t>自动筛选</a:t>
            </a:r>
            <a:endParaRPr lang="en-US" altLang="zh-CN" dirty="0"/>
          </a:p>
          <a:p>
            <a:r>
              <a:rPr lang="zh-CN" altLang="en-US" dirty="0"/>
              <a:t>自动筛选一般用来筛选条件比较简单的数据，筛选时将不满足条件的数据暂时隐藏起来，只显示符合条件的数据。</a:t>
            </a:r>
          </a:p>
          <a:p>
            <a:r>
              <a:rPr lang="zh-CN" altLang="en-US" dirty="0"/>
              <a:t>例如，要在表格中快速筛选出“销售部”的数据内容，可在“开始”选项卡中单击“筛选”按钮，此时在表头各单元格右下角添加了筛选器。</a:t>
            </a:r>
            <a:endParaRPr lang="en-US" altLang="zh-CN" dirty="0"/>
          </a:p>
          <a:p>
            <a:r>
              <a:rPr lang="zh-CN" altLang="en-US" dirty="0"/>
              <a:t>选择要筛选的数据列（部门），单击该列的筛选器按钮，在打开的筛选列表中取消勾选“全选”复选框，勾选“销售部”复选框，单击“确定”按钮，此时表格只会显示出与“销售部”数据有关的内容，其他内容将被隐藏。</a:t>
            </a:r>
          </a:p>
        </p:txBody>
      </p:sp>
      <p:sp>
        <p:nvSpPr>
          <p:cNvPr id="6" name="文本占位符 5">
            <a:extLst>
              <a:ext uri="{FF2B5EF4-FFF2-40B4-BE49-F238E27FC236}">
                <a16:creationId xmlns:a16="http://schemas.microsoft.com/office/drawing/2014/main" id="{0076FC31-A4D3-F7F6-B3D5-22768AF4F2B8}"/>
              </a:ext>
            </a:extLst>
          </p:cNvPr>
          <p:cNvSpPr>
            <a:spLocks noGrp="1"/>
          </p:cNvSpPr>
          <p:nvPr>
            <p:ph type="body" sz="quarter" idx="10"/>
          </p:nvPr>
        </p:nvSpPr>
        <p:spPr/>
        <p:txBody>
          <a:bodyPr/>
          <a:lstStyle/>
          <a:p>
            <a:r>
              <a:rPr lang="zh-CN" altLang="en-US" dirty="0"/>
              <a:t>数据的管理与分析</a:t>
            </a:r>
          </a:p>
        </p:txBody>
      </p:sp>
    </p:spTree>
    <p:extLst>
      <p:ext uri="{BB962C8B-B14F-4D97-AF65-F5344CB8AC3E}">
        <p14:creationId xmlns:p14="http://schemas.microsoft.com/office/powerpoint/2010/main" val="1123865419"/>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7EFA5F-1DB6-C88F-B978-0CFDAF52E31A}"/>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A9C1CBEA-14B7-75DA-630D-CE556F4D2403}"/>
              </a:ext>
            </a:extLst>
          </p:cNvPr>
          <p:cNvSpPr>
            <a:spLocks noGrp="1"/>
          </p:cNvSpPr>
          <p:nvPr>
            <p:ph type="body" sz="quarter" idx="11"/>
          </p:nvPr>
        </p:nvSpPr>
        <p:spPr>
          <a:xfrm>
            <a:off x="337294" y="1969547"/>
            <a:ext cx="11275585" cy="3587329"/>
          </a:xfrm>
        </p:spPr>
        <p:txBody>
          <a:bodyPr/>
          <a:lstStyle/>
          <a:p>
            <a:r>
              <a:rPr lang="en-US" altLang="zh-CN" dirty="0"/>
              <a:t>2.6.5 </a:t>
            </a:r>
            <a:r>
              <a:rPr lang="zh-CN" altLang="en-US" dirty="0"/>
              <a:t>模糊筛选</a:t>
            </a:r>
            <a:endParaRPr lang="en-US" altLang="zh-CN" dirty="0"/>
          </a:p>
          <a:p>
            <a:r>
              <a:rPr lang="zh-CN" altLang="en-US" dirty="0"/>
              <a:t>如果要对指定形式或包含指定字符的文本进行筛选，可以在筛选数据时使用通配符来辅助筛选。例如，要在表格中筛选出“王”姓员工的考核数据，可通过以下方法进行操作。</a:t>
            </a:r>
          </a:p>
          <a:p>
            <a:r>
              <a:rPr lang="zh-CN" altLang="en-US" dirty="0"/>
              <a:t>选中任意单元格，单击“筛选”按钮进入筛选状态，单击“姓名”列的筛选器，在列表中选择“文本筛选”选项，在其级联菜单中选择“开头是”选项。在打开的 “自定义自动筛选方式”对话框中，将“开头是”设为“王” 。</a:t>
            </a:r>
            <a:endParaRPr lang="en-US" altLang="zh-CN" dirty="0"/>
          </a:p>
          <a:p>
            <a:r>
              <a:rPr lang="zh-CN" altLang="en-US" dirty="0"/>
              <a:t>设置完成后单击“确定”按钮，表格中所有“王”姓员工将被筛选出来。</a:t>
            </a:r>
          </a:p>
        </p:txBody>
      </p:sp>
      <p:sp>
        <p:nvSpPr>
          <p:cNvPr id="6" name="文本占位符 5">
            <a:extLst>
              <a:ext uri="{FF2B5EF4-FFF2-40B4-BE49-F238E27FC236}">
                <a16:creationId xmlns:a16="http://schemas.microsoft.com/office/drawing/2014/main" id="{01C04A9E-562D-DEC9-0B8D-04F5AA9C9EA0}"/>
              </a:ext>
            </a:extLst>
          </p:cNvPr>
          <p:cNvSpPr>
            <a:spLocks noGrp="1"/>
          </p:cNvSpPr>
          <p:nvPr>
            <p:ph type="body" sz="quarter" idx="10"/>
          </p:nvPr>
        </p:nvSpPr>
        <p:spPr/>
        <p:txBody>
          <a:bodyPr/>
          <a:lstStyle/>
          <a:p>
            <a:r>
              <a:rPr lang="zh-CN" altLang="en-US" dirty="0"/>
              <a:t>数据的管理与分析</a:t>
            </a:r>
          </a:p>
        </p:txBody>
      </p:sp>
    </p:spTree>
    <p:extLst>
      <p:ext uri="{BB962C8B-B14F-4D97-AF65-F5344CB8AC3E}">
        <p14:creationId xmlns:p14="http://schemas.microsoft.com/office/powerpoint/2010/main" val="539223898"/>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D0847E-5701-8B72-BEE5-1DAA43A9790D}"/>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3A2C38ED-B541-2FE3-8084-F4E4CAA334E6}"/>
              </a:ext>
            </a:extLst>
          </p:cNvPr>
          <p:cNvSpPr>
            <a:spLocks noGrp="1"/>
          </p:cNvSpPr>
          <p:nvPr>
            <p:ph type="body" sz="quarter" idx="11"/>
          </p:nvPr>
        </p:nvSpPr>
        <p:spPr>
          <a:xfrm>
            <a:off x="337294" y="2731295"/>
            <a:ext cx="11275585" cy="2063835"/>
          </a:xfrm>
        </p:spPr>
        <p:txBody>
          <a:bodyPr/>
          <a:lstStyle/>
          <a:p>
            <a:r>
              <a:rPr lang="en-US" altLang="zh-CN" dirty="0"/>
              <a:t>2.6.6 </a:t>
            </a:r>
            <a:r>
              <a:rPr lang="zh-CN" altLang="en-US" dirty="0"/>
              <a:t>高级筛选</a:t>
            </a:r>
            <a:endParaRPr lang="en-US" altLang="zh-CN" dirty="0"/>
          </a:p>
          <a:p>
            <a:r>
              <a:rPr lang="zh-CN" altLang="en-US" dirty="0"/>
              <a:t>在对表格中的数据进行筛选时，可以同时根据多个字段设置筛选条件，各个条件之间可以是 “与”或是“或”的关系。在“开始”选项卡中单击“筛选”下拉按钮，从中选择“高级筛选” 选项，打开“高级筛选”对话框，设置筛选条件后单击“确定”按钮即可。</a:t>
            </a:r>
          </a:p>
        </p:txBody>
      </p:sp>
      <p:sp>
        <p:nvSpPr>
          <p:cNvPr id="6" name="文本占位符 5">
            <a:extLst>
              <a:ext uri="{FF2B5EF4-FFF2-40B4-BE49-F238E27FC236}">
                <a16:creationId xmlns:a16="http://schemas.microsoft.com/office/drawing/2014/main" id="{80E0E299-E0EB-EBCF-BC3B-330EEF163DC5}"/>
              </a:ext>
            </a:extLst>
          </p:cNvPr>
          <p:cNvSpPr>
            <a:spLocks noGrp="1"/>
          </p:cNvSpPr>
          <p:nvPr>
            <p:ph type="body" sz="quarter" idx="10"/>
          </p:nvPr>
        </p:nvSpPr>
        <p:spPr/>
        <p:txBody>
          <a:bodyPr/>
          <a:lstStyle/>
          <a:p>
            <a:r>
              <a:rPr lang="zh-CN" altLang="en-US" dirty="0"/>
              <a:t>数据的管理与分析</a:t>
            </a:r>
          </a:p>
        </p:txBody>
      </p:sp>
    </p:spTree>
    <p:extLst>
      <p:ext uri="{BB962C8B-B14F-4D97-AF65-F5344CB8AC3E}">
        <p14:creationId xmlns:p14="http://schemas.microsoft.com/office/powerpoint/2010/main" val="3647422730"/>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B961AF-D3CD-2CE2-2B23-8293063F4F2C}"/>
            </a:ext>
          </a:extLst>
        </p:cNvPr>
        <p:cNvGrpSpPr/>
        <p:nvPr/>
      </p:nvGrpSpPr>
      <p:grpSpPr>
        <a:xfrm>
          <a:off x="0" y="0"/>
          <a:ext cx="0" cy="0"/>
          <a:chOff x="0" y="0"/>
          <a:chExt cx="0" cy="0"/>
        </a:xfrm>
      </p:grpSpPr>
      <p:pic>
        <p:nvPicPr>
          <p:cNvPr id="8" name="图片占位符 7">
            <a:extLst>
              <a:ext uri="{FF2B5EF4-FFF2-40B4-BE49-F238E27FC236}">
                <a16:creationId xmlns:a16="http://schemas.microsoft.com/office/drawing/2014/main" id="{305A4226-718D-B18A-E9EF-D61A6E282456}"/>
              </a:ext>
            </a:extLst>
          </p:cNvPr>
          <p:cNvPicPr>
            <a:picLocks noGrp="1" noChangeAspect="1"/>
          </p:cNvPicPr>
          <p:nvPr>
            <p:ph type="pic" sz="quarter" idx="14"/>
          </p:nvPr>
        </p:nvPicPr>
        <p:blipFill rotWithShape="1">
          <a:blip r:embed="rId2"/>
          <a:srcRect t="-64734" b="-64734"/>
          <a:stretch>
            <a:fillRect/>
          </a:stretch>
        </p:blipFill>
        <p:spPr>
          <a:prstGeom prst="rect">
            <a:avLst/>
          </a:prstGeom>
        </p:spPr>
      </p:pic>
      <p:sp>
        <p:nvSpPr>
          <p:cNvPr id="6" name="文本占位符 5">
            <a:extLst>
              <a:ext uri="{FF2B5EF4-FFF2-40B4-BE49-F238E27FC236}">
                <a16:creationId xmlns:a16="http://schemas.microsoft.com/office/drawing/2014/main" id="{EC413C9E-3744-18D3-89DB-E05DD2986BDD}"/>
              </a:ext>
            </a:extLst>
          </p:cNvPr>
          <p:cNvSpPr>
            <a:spLocks noGrp="1"/>
          </p:cNvSpPr>
          <p:nvPr>
            <p:ph type="body" sz="quarter" idx="10"/>
          </p:nvPr>
        </p:nvSpPr>
        <p:spPr/>
        <p:txBody>
          <a:bodyPr/>
          <a:lstStyle/>
          <a:p>
            <a:r>
              <a:rPr lang="zh-CN" altLang="en-US" dirty="0"/>
              <a:t>数据的管理与分析</a:t>
            </a:r>
          </a:p>
        </p:txBody>
      </p:sp>
      <p:sp>
        <p:nvSpPr>
          <p:cNvPr id="7" name="文本占位符 6">
            <a:extLst>
              <a:ext uri="{FF2B5EF4-FFF2-40B4-BE49-F238E27FC236}">
                <a16:creationId xmlns:a16="http://schemas.microsoft.com/office/drawing/2014/main" id="{2EAAD801-6512-10CE-E82F-6FF98CD76B51}"/>
              </a:ext>
            </a:extLst>
          </p:cNvPr>
          <p:cNvSpPr>
            <a:spLocks noGrp="1"/>
          </p:cNvSpPr>
          <p:nvPr>
            <p:ph type="body" sz="quarter" idx="11"/>
          </p:nvPr>
        </p:nvSpPr>
        <p:spPr/>
        <p:txBody>
          <a:bodyPr/>
          <a:lstStyle/>
          <a:p>
            <a:r>
              <a:rPr lang="en-US" altLang="zh-CN" dirty="0"/>
              <a:t>2.6.7 </a:t>
            </a:r>
            <a:r>
              <a:rPr lang="zh-CN" altLang="en-US" dirty="0"/>
              <a:t>分类汇总</a:t>
            </a:r>
            <a:endParaRPr lang="en-US" altLang="zh-CN" dirty="0"/>
          </a:p>
          <a:p>
            <a:r>
              <a:rPr lang="en-US" altLang="zh-CN" dirty="0"/>
              <a:t>1. </a:t>
            </a:r>
            <a:r>
              <a:rPr lang="zh-CN" altLang="en-US" dirty="0"/>
              <a:t>单项分类汇总</a:t>
            </a:r>
            <a:endParaRPr lang="en-US" altLang="zh-CN" dirty="0"/>
          </a:p>
          <a:p>
            <a:r>
              <a:rPr lang="zh-CN" altLang="en-US" dirty="0"/>
              <a:t>单项分类汇总是按某一个字段的内容进行分类，并统计出汇总结果。需要注意的是，在进行分类汇总前，先要对数据进行升序或降序排列。例如，如果要将图</a:t>
            </a:r>
            <a:r>
              <a:rPr lang="en-US" altLang="zh-CN" dirty="0"/>
              <a:t>2-125</a:t>
            </a:r>
            <a:r>
              <a:rPr lang="zh-CN" altLang="en-US" dirty="0"/>
              <a:t>所示的报表按照“生产车间”进行分类，并汇总出“生产数量”的总和，需要先对“生产车间”列的数据进行排序，然后进行分类汇总操作。汇总结果如图</a:t>
            </a:r>
            <a:r>
              <a:rPr lang="en-US" altLang="zh-CN" dirty="0"/>
              <a:t>2-126</a:t>
            </a:r>
            <a:r>
              <a:rPr lang="zh-CN" altLang="en-US" dirty="0"/>
              <a:t>所示。</a:t>
            </a:r>
          </a:p>
        </p:txBody>
      </p:sp>
    </p:spTree>
    <p:extLst>
      <p:ext uri="{BB962C8B-B14F-4D97-AF65-F5344CB8AC3E}">
        <p14:creationId xmlns:p14="http://schemas.microsoft.com/office/powerpoint/2010/main" val="2722359243"/>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59DD7A-BFF7-821F-973E-54954662E992}"/>
            </a:ext>
          </a:extLst>
        </p:cNvPr>
        <p:cNvGrpSpPr/>
        <p:nvPr/>
      </p:nvGrpSpPr>
      <p:grpSpPr>
        <a:xfrm>
          <a:off x="0" y="0"/>
          <a:ext cx="0" cy="0"/>
          <a:chOff x="0" y="0"/>
          <a:chExt cx="0" cy="0"/>
        </a:xfrm>
      </p:grpSpPr>
      <p:pic>
        <p:nvPicPr>
          <p:cNvPr id="4" name="图片占位符 3">
            <a:extLst>
              <a:ext uri="{FF2B5EF4-FFF2-40B4-BE49-F238E27FC236}">
                <a16:creationId xmlns:a16="http://schemas.microsoft.com/office/drawing/2014/main" id="{F8DF4C06-C0F3-4174-2BB0-E46AC45A0C5C}"/>
              </a:ext>
            </a:extLst>
          </p:cNvPr>
          <p:cNvPicPr>
            <a:picLocks noGrp="1" noChangeAspect="1"/>
          </p:cNvPicPr>
          <p:nvPr>
            <p:ph type="pic" sz="quarter" idx="14"/>
          </p:nvPr>
        </p:nvPicPr>
        <p:blipFill rotWithShape="1">
          <a:blip r:embed="rId2"/>
          <a:srcRect t="-61324" b="-61324"/>
          <a:stretch>
            <a:fillRect/>
          </a:stretch>
        </p:blipFill>
        <p:spPr>
          <a:prstGeom prst="rect">
            <a:avLst/>
          </a:prstGeom>
        </p:spPr>
      </p:pic>
      <p:sp>
        <p:nvSpPr>
          <p:cNvPr id="6" name="文本占位符 5">
            <a:extLst>
              <a:ext uri="{FF2B5EF4-FFF2-40B4-BE49-F238E27FC236}">
                <a16:creationId xmlns:a16="http://schemas.microsoft.com/office/drawing/2014/main" id="{6FEEA98F-8708-2574-4E2A-6BB0E96FA89A}"/>
              </a:ext>
            </a:extLst>
          </p:cNvPr>
          <p:cNvSpPr>
            <a:spLocks noGrp="1"/>
          </p:cNvSpPr>
          <p:nvPr>
            <p:ph type="body" sz="quarter" idx="10"/>
          </p:nvPr>
        </p:nvSpPr>
        <p:spPr/>
        <p:txBody>
          <a:bodyPr/>
          <a:lstStyle/>
          <a:p>
            <a:r>
              <a:rPr lang="zh-CN" altLang="en-US" dirty="0"/>
              <a:t>数据的管理与分析</a:t>
            </a:r>
          </a:p>
        </p:txBody>
      </p:sp>
      <p:sp>
        <p:nvSpPr>
          <p:cNvPr id="7" name="文本占位符 6">
            <a:extLst>
              <a:ext uri="{FF2B5EF4-FFF2-40B4-BE49-F238E27FC236}">
                <a16:creationId xmlns:a16="http://schemas.microsoft.com/office/drawing/2014/main" id="{EC1CDE19-A941-60F4-5BA4-66C330BAD94B}"/>
              </a:ext>
            </a:extLst>
          </p:cNvPr>
          <p:cNvSpPr>
            <a:spLocks noGrp="1"/>
          </p:cNvSpPr>
          <p:nvPr>
            <p:ph type="body" sz="quarter" idx="11"/>
          </p:nvPr>
        </p:nvSpPr>
        <p:spPr>
          <a:xfrm>
            <a:off x="337295" y="1207796"/>
            <a:ext cx="5337642" cy="5110823"/>
          </a:xfrm>
        </p:spPr>
        <p:txBody>
          <a:bodyPr/>
          <a:lstStyle/>
          <a:p>
            <a:r>
              <a:rPr lang="en-US" altLang="zh-CN" dirty="0"/>
              <a:t>2.6.7 </a:t>
            </a:r>
            <a:r>
              <a:rPr lang="zh-CN" altLang="en-US" dirty="0"/>
              <a:t>分类汇总</a:t>
            </a:r>
            <a:endParaRPr lang="en-US" altLang="zh-CN" dirty="0"/>
          </a:p>
          <a:p>
            <a:r>
              <a:rPr lang="en-US" altLang="zh-CN" dirty="0"/>
              <a:t>1. </a:t>
            </a:r>
            <a:r>
              <a:rPr lang="zh-CN" altLang="en-US" dirty="0"/>
              <a:t>单项分类汇总</a:t>
            </a:r>
            <a:endParaRPr lang="en-US" altLang="zh-CN" dirty="0"/>
          </a:p>
          <a:p>
            <a:r>
              <a:rPr lang="zh-CN" altLang="en-US" dirty="0"/>
              <a:t>选中</a:t>
            </a:r>
            <a:r>
              <a:rPr lang="en-US" altLang="zh-CN" dirty="0"/>
              <a:t>B</a:t>
            </a:r>
            <a:r>
              <a:rPr lang="zh-CN" altLang="en-US" dirty="0"/>
              <a:t>列任意单元格，在“开始”选项卡中单击“排序”按钮，将其进行升序排序，如 图</a:t>
            </a:r>
            <a:r>
              <a:rPr lang="en-US" altLang="zh-CN" dirty="0"/>
              <a:t>2-127</a:t>
            </a:r>
            <a:r>
              <a:rPr lang="zh-CN" altLang="en-US" dirty="0"/>
              <a:t>所示。在“数据”选项卡中单击“分类汇总”按钮，在“分类汇总”对话框的“选定汇总项”列表中仅勾选“生产数量”复选框，如图</a:t>
            </a:r>
            <a:r>
              <a:rPr lang="en-US" altLang="zh-CN" dirty="0"/>
              <a:t>2-128</a:t>
            </a:r>
            <a:r>
              <a:rPr lang="zh-CN" altLang="en-US" dirty="0"/>
              <a:t>所示，其他选项保持默认状态。设置后单击“确定”按钮，完成汇总求和操作。</a:t>
            </a:r>
          </a:p>
        </p:txBody>
      </p:sp>
    </p:spTree>
    <p:extLst>
      <p:ext uri="{BB962C8B-B14F-4D97-AF65-F5344CB8AC3E}">
        <p14:creationId xmlns:p14="http://schemas.microsoft.com/office/powerpoint/2010/main" val="1431628356"/>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5DD4E2-30CE-BFA6-5E33-F8DAC942A164}"/>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058F758B-5F08-7EF4-8533-C9A02D6B2FCA}"/>
              </a:ext>
            </a:extLst>
          </p:cNvPr>
          <p:cNvSpPr>
            <a:spLocks noGrp="1"/>
          </p:cNvSpPr>
          <p:nvPr>
            <p:ph type="body" sz="quarter" idx="10"/>
          </p:nvPr>
        </p:nvSpPr>
        <p:spPr/>
        <p:txBody>
          <a:bodyPr/>
          <a:lstStyle/>
          <a:p>
            <a:r>
              <a:rPr lang="zh-CN" altLang="en-US" dirty="0"/>
              <a:t>数据的管理与分析</a:t>
            </a:r>
          </a:p>
        </p:txBody>
      </p:sp>
      <p:sp>
        <p:nvSpPr>
          <p:cNvPr id="7" name="文本占位符 6">
            <a:extLst>
              <a:ext uri="{FF2B5EF4-FFF2-40B4-BE49-F238E27FC236}">
                <a16:creationId xmlns:a16="http://schemas.microsoft.com/office/drawing/2014/main" id="{20ABA041-5452-9856-9CDC-3255D3712E8B}"/>
              </a:ext>
            </a:extLst>
          </p:cNvPr>
          <p:cNvSpPr>
            <a:spLocks noGrp="1"/>
          </p:cNvSpPr>
          <p:nvPr>
            <p:ph type="body" sz="quarter" idx="11"/>
          </p:nvPr>
        </p:nvSpPr>
        <p:spPr>
          <a:xfrm>
            <a:off x="337295" y="1715627"/>
            <a:ext cx="5337642" cy="4095160"/>
          </a:xfrm>
        </p:spPr>
        <p:txBody>
          <a:bodyPr/>
          <a:lstStyle/>
          <a:p>
            <a:r>
              <a:rPr lang="en-US" altLang="zh-CN" dirty="0"/>
              <a:t>2.6.7 </a:t>
            </a:r>
            <a:r>
              <a:rPr lang="zh-CN" altLang="en-US" dirty="0"/>
              <a:t>分类汇总</a:t>
            </a:r>
            <a:endParaRPr lang="en-US" altLang="zh-CN" dirty="0"/>
          </a:p>
          <a:p>
            <a:r>
              <a:rPr lang="en-US" altLang="zh-CN" dirty="0"/>
              <a:t>1. </a:t>
            </a:r>
            <a:r>
              <a:rPr lang="zh-CN" altLang="en-US" dirty="0"/>
              <a:t>单项分类汇总</a:t>
            </a:r>
            <a:endParaRPr lang="en-US" altLang="zh-CN" dirty="0"/>
          </a:p>
          <a:p>
            <a:r>
              <a:rPr lang="zh-CN" altLang="en-US" dirty="0"/>
              <a:t>在汇总结果列表中单击左上角的“</a:t>
            </a:r>
            <a:r>
              <a:rPr lang="en-US" altLang="zh-CN" dirty="0"/>
              <a:t>1”</a:t>
            </a:r>
            <a:r>
              <a:rPr lang="zh-CN" altLang="en-US" dirty="0"/>
              <a:t>按钮，此时表格只会显示最终的“生产数量”总计值，如图</a:t>
            </a:r>
            <a:r>
              <a:rPr lang="en-US" altLang="zh-CN" dirty="0"/>
              <a:t>2-129</a:t>
            </a:r>
            <a:r>
              <a:rPr lang="zh-CN" altLang="en-US" dirty="0"/>
              <a:t>所示。单击“</a:t>
            </a:r>
            <a:r>
              <a:rPr lang="en-US" altLang="zh-CN" dirty="0"/>
              <a:t>2”</a:t>
            </a:r>
            <a:r>
              <a:rPr lang="zh-CN" altLang="en-US" dirty="0"/>
              <a:t>按钮，会显示出各车间的“生产数量”汇总值以及总计值，如图</a:t>
            </a:r>
            <a:r>
              <a:rPr lang="en-US" altLang="zh-CN" dirty="0"/>
              <a:t>2-130</a:t>
            </a:r>
            <a:r>
              <a:rPr lang="zh-CN" altLang="en-US" dirty="0"/>
              <a:t>所示。单击“</a:t>
            </a:r>
            <a:r>
              <a:rPr lang="en-US" altLang="zh-CN" dirty="0"/>
              <a:t>3”</a:t>
            </a:r>
            <a:r>
              <a:rPr lang="zh-CN" altLang="en-US" dirty="0"/>
              <a:t>按钮，将会显示所有表格数据。</a:t>
            </a:r>
          </a:p>
        </p:txBody>
      </p:sp>
      <p:pic>
        <p:nvPicPr>
          <p:cNvPr id="8" name="图片占位符 7">
            <a:extLst>
              <a:ext uri="{FF2B5EF4-FFF2-40B4-BE49-F238E27FC236}">
                <a16:creationId xmlns:a16="http://schemas.microsoft.com/office/drawing/2014/main" id="{3CD92BE2-B337-965B-5DCA-B39B6A817444}"/>
              </a:ext>
            </a:extLst>
          </p:cNvPr>
          <p:cNvPicPr>
            <a:picLocks noGrp="1" noChangeAspect="1"/>
          </p:cNvPicPr>
          <p:nvPr>
            <p:ph type="pic" sz="quarter" idx="14"/>
          </p:nvPr>
        </p:nvPicPr>
        <p:blipFill rotWithShape="1">
          <a:blip r:embed="rId2"/>
          <a:srcRect t="-252535" b="-252535"/>
          <a:stretch>
            <a:fillRect/>
          </a:stretch>
        </p:blipFill>
        <p:spPr>
          <a:prstGeom prst="rect">
            <a:avLst/>
          </a:prstGeom>
        </p:spPr>
      </p:pic>
    </p:spTree>
    <p:extLst>
      <p:ext uri="{BB962C8B-B14F-4D97-AF65-F5344CB8AC3E}">
        <p14:creationId xmlns:p14="http://schemas.microsoft.com/office/powerpoint/2010/main" val="3629357019"/>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D281E5-9672-A364-6BFB-F8D135FF1B7A}"/>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C3D0A6DB-B88F-F87D-AC91-11786C116F21}"/>
              </a:ext>
            </a:extLst>
          </p:cNvPr>
          <p:cNvSpPr>
            <a:spLocks noGrp="1"/>
          </p:cNvSpPr>
          <p:nvPr>
            <p:ph type="body" sz="quarter" idx="11"/>
          </p:nvPr>
        </p:nvSpPr>
        <p:spPr>
          <a:xfrm>
            <a:off x="337294" y="953882"/>
            <a:ext cx="11275585" cy="5618654"/>
          </a:xfrm>
        </p:spPr>
        <p:txBody>
          <a:bodyPr/>
          <a:lstStyle/>
          <a:p>
            <a:r>
              <a:rPr lang="en-US" altLang="zh-CN" dirty="0"/>
              <a:t>2.6.1 </a:t>
            </a:r>
            <a:r>
              <a:rPr lang="zh-CN" altLang="en-US" dirty="0"/>
              <a:t>简单排序</a:t>
            </a:r>
            <a:endParaRPr lang="en-US" altLang="zh-CN" dirty="0"/>
          </a:p>
          <a:p>
            <a:r>
              <a:rPr lang="en-US" altLang="zh-CN" dirty="0"/>
              <a:t>2. </a:t>
            </a:r>
            <a:r>
              <a:rPr lang="zh-CN" altLang="en-US" dirty="0"/>
              <a:t>嵌套分类汇总</a:t>
            </a:r>
            <a:endParaRPr lang="en-US" altLang="zh-CN" dirty="0"/>
          </a:p>
          <a:p>
            <a:r>
              <a:rPr lang="zh-CN" altLang="en-US" dirty="0"/>
              <a:t>嵌套分类汇总是指在一个分类汇总的基础上，再对其他字段进行二次分类汇总操作。例如，以上案例仅对“生产车间”字段进行分类，如果需要在此基础上，再对“生产时间”字段进行分类，可以通过以下方法进行操作。</a:t>
            </a:r>
            <a:endParaRPr lang="en-US" altLang="zh-CN" dirty="0"/>
          </a:p>
          <a:p>
            <a:r>
              <a:rPr lang="zh-CN" altLang="en-US" dirty="0"/>
              <a:t>先将“生产车间”和“生产时间”两列数据进行升序排序，然后打开“分类汇总”对话框，按照以上介绍的分类方法，先将“生产车间”以“生产数量”求和的方式进行分类，然后返回工作表，再次单击“分类汇总”按钮，在打开的对话框中将“分类字段”设为“生产时间”，将“汇总方式”保持默认“求和”，在“选项汇总项”列表中仅勾选“生产数量”复选框，最后取消勾选“替换当前分类汇总”复选框，如图</a:t>
            </a:r>
            <a:r>
              <a:rPr lang="en-US" altLang="zh-CN" dirty="0"/>
              <a:t>2-131</a:t>
            </a:r>
            <a:r>
              <a:rPr lang="zh-CN" altLang="en-US" dirty="0"/>
              <a:t>所示。单击“确定”按钮即可看到分类结果，如图</a:t>
            </a:r>
            <a:r>
              <a:rPr lang="en-US" altLang="zh-CN" dirty="0"/>
              <a:t>2-132</a:t>
            </a:r>
            <a:r>
              <a:rPr lang="zh-CN" altLang="en-US" dirty="0"/>
              <a:t>所示。</a:t>
            </a:r>
          </a:p>
        </p:txBody>
      </p:sp>
      <p:sp>
        <p:nvSpPr>
          <p:cNvPr id="6" name="文本占位符 5">
            <a:extLst>
              <a:ext uri="{FF2B5EF4-FFF2-40B4-BE49-F238E27FC236}">
                <a16:creationId xmlns:a16="http://schemas.microsoft.com/office/drawing/2014/main" id="{A5255801-2806-132D-76B9-C6F02D0C3632}"/>
              </a:ext>
            </a:extLst>
          </p:cNvPr>
          <p:cNvSpPr>
            <a:spLocks noGrp="1"/>
          </p:cNvSpPr>
          <p:nvPr>
            <p:ph type="body" sz="quarter" idx="10"/>
          </p:nvPr>
        </p:nvSpPr>
        <p:spPr/>
        <p:txBody>
          <a:bodyPr/>
          <a:lstStyle/>
          <a:p>
            <a:r>
              <a:rPr lang="zh-CN" altLang="en-US" dirty="0"/>
              <a:t>数据的管理与分析</a:t>
            </a:r>
          </a:p>
        </p:txBody>
      </p:sp>
    </p:spTree>
    <p:extLst>
      <p:ext uri="{BB962C8B-B14F-4D97-AF65-F5344CB8AC3E}">
        <p14:creationId xmlns:p14="http://schemas.microsoft.com/office/powerpoint/2010/main" val="1440563020"/>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EAB782-F31C-A69F-4D8A-1BCD86B62359}"/>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4A01E971-6755-F541-27C3-9448DB13B3CD}"/>
              </a:ext>
            </a:extLst>
          </p:cNvPr>
          <p:cNvSpPr>
            <a:spLocks noGrp="1"/>
          </p:cNvSpPr>
          <p:nvPr>
            <p:ph type="body" sz="quarter" idx="10"/>
          </p:nvPr>
        </p:nvSpPr>
        <p:spPr/>
        <p:txBody>
          <a:bodyPr/>
          <a:lstStyle/>
          <a:p>
            <a:r>
              <a:rPr lang="zh-CN" altLang="en-US" dirty="0"/>
              <a:t>数据的管理与分析</a:t>
            </a:r>
          </a:p>
        </p:txBody>
      </p:sp>
      <p:pic>
        <p:nvPicPr>
          <p:cNvPr id="4" name="图片占位符 3">
            <a:extLst>
              <a:ext uri="{FF2B5EF4-FFF2-40B4-BE49-F238E27FC236}">
                <a16:creationId xmlns:a16="http://schemas.microsoft.com/office/drawing/2014/main" id="{4237C15E-AEF7-1428-C6B6-7916682F18B1}"/>
              </a:ext>
            </a:extLst>
          </p:cNvPr>
          <p:cNvPicPr>
            <a:picLocks noGrp="1" noChangeAspect="1"/>
          </p:cNvPicPr>
          <p:nvPr>
            <p:ph type="pic" sz="quarter" idx="13"/>
          </p:nvPr>
        </p:nvPicPr>
        <p:blipFill rotWithShape="1">
          <a:blip r:embed="rId2"/>
          <a:srcRect l="-2010" r="-2010"/>
          <a:stretch>
            <a:fillRect/>
          </a:stretch>
        </p:blipFill>
        <p:spPr>
          <a:prstGeom prst="rect">
            <a:avLst/>
          </a:prstGeom>
        </p:spPr>
      </p:pic>
    </p:spTree>
    <p:extLst>
      <p:ext uri="{BB962C8B-B14F-4D97-AF65-F5344CB8AC3E}">
        <p14:creationId xmlns:p14="http://schemas.microsoft.com/office/powerpoint/2010/main" val="36876683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A0DA6E-DB96-CDCA-6F0D-AABA863D7790}"/>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2F975C80-5AA1-257F-B8AB-D0A90E2C9258}"/>
              </a:ext>
            </a:extLst>
          </p:cNvPr>
          <p:cNvSpPr>
            <a:spLocks noGrp="1"/>
          </p:cNvSpPr>
          <p:nvPr>
            <p:ph type="body" sz="quarter" idx="11"/>
          </p:nvPr>
        </p:nvSpPr>
        <p:spPr>
          <a:xfrm>
            <a:off x="337294" y="2731291"/>
            <a:ext cx="11275585" cy="2063835"/>
          </a:xfrm>
        </p:spPr>
        <p:txBody>
          <a:bodyPr/>
          <a:lstStyle/>
          <a:p>
            <a:r>
              <a:rPr lang="en-US" altLang="zh-CN" dirty="0"/>
              <a:t>1.1.4 </a:t>
            </a:r>
            <a:r>
              <a:rPr lang="zh-CN" altLang="en-US" dirty="0"/>
              <a:t>选择文本</a:t>
            </a:r>
            <a:endParaRPr lang="en-US" altLang="zh-CN" dirty="0"/>
          </a:p>
          <a:p>
            <a:r>
              <a:rPr lang="en-US" altLang="zh-CN" dirty="0"/>
              <a:t>1. </a:t>
            </a:r>
            <a:r>
              <a:rPr lang="zh-CN" altLang="en-US" dirty="0"/>
              <a:t>选择文本的基本方法</a:t>
            </a:r>
            <a:endParaRPr lang="en-US" altLang="zh-CN" dirty="0"/>
          </a:p>
          <a:p>
            <a:r>
              <a:rPr lang="zh-CN" altLang="en-US" dirty="0"/>
              <a:t>（</a:t>
            </a:r>
            <a:r>
              <a:rPr lang="en-US" altLang="zh-CN" dirty="0"/>
              <a:t>4</a:t>
            </a:r>
            <a:r>
              <a:rPr lang="zh-CN" altLang="en-US" dirty="0"/>
              <a:t>）选择整个段落。将光标放置在段落左侧空白处，双击鼠标，即可选中对应的段落内容。。</a:t>
            </a:r>
            <a:endParaRPr lang="en-US" altLang="zh-CN" dirty="0"/>
          </a:p>
        </p:txBody>
      </p:sp>
      <p:sp>
        <p:nvSpPr>
          <p:cNvPr id="4" name="文本占位符 3">
            <a:extLst>
              <a:ext uri="{FF2B5EF4-FFF2-40B4-BE49-F238E27FC236}">
                <a16:creationId xmlns:a16="http://schemas.microsoft.com/office/drawing/2014/main" id="{5EF516CD-B33F-7878-C748-3495677293FA}"/>
              </a:ext>
            </a:extLst>
          </p:cNvPr>
          <p:cNvSpPr>
            <a:spLocks noGrp="1"/>
          </p:cNvSpPr>
          <p:nvPr>
            <p:ph type="body" sz="quarter" idx="10"/>
          </p:nvPr>
        </p:nvSpPr>
        <p:spPr/>
        <p:txBody>
          <a:bodyPr/>
          <a:lstStyle/>
          <a:p>
            <a:r>
              <a:rPr lang="zh-CN" altLang="en-US" dirty="0"/>
              <a:t>文档的创建与编辑</a:t>
            </a:r>
          </a:p>
        </p:txBody>
      </p:sp>
    </p:spTree>
    <p:extLst>
      <p:ext uri="{BB962C8B-B14F-4D97-AF65-F5344CB8AC3E}">
        <p14:creationId xmlns:p14="http://schemas.microsoft.com/office/powerpoint/2010/main" val="2144892626"/>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4EA02C-867A-2661-9165-6710BFB71F6D}"/>
            </a:ext>
          </a:extLst>
        </p:cNvPr>
        <p:cNvGrpSpPr/>
        <p:nvPr/>
      </p:nvGrpSpPr>
      <p:grpSpPr>
        <a:xfrm>
          <a:off x="0" y="0"/>
          <a:ext cx="0" cy="0"/>
          <a:chOff x="0" y="0"/>
          <a:chExt cx="0" cy="0"/>
        </a:xfrm>
      </p:grpSpPr>
      <p:pic>
        <p:nvPicPr>
          <p:cNvPr id="5" name="图片占位符 4">
            <a:extLst>
              <a:ext uri="{FF2B5EF4-FFF2-40B4-BE49-F238E27FC236}">
                <a16:creationId xmlns:a16="http://schemas.microsoft.com/office/drawing/2014/main" id="{69F35403-6717-1B20-2202-690EEE0A65E3}"/>
              </a:ext>
            </a:extLst>
          </p:cNvPr>
          <p:cNvPicPr>
            <a:picLocks noGrp="1" noChangeAspect="1"/>
          </p:cNvPicPr>
          <p:nvPr>
            <p:ph type="pic" sz="quarter" idx="14"/>
          </p:nvPr>
        </p:nvPicPr>
        <p:blipFill rotWithShape="1">
          <a:blip r:embed="rId2"/>
          <a:srcRect t="-74462" b="-74462"/>
          <a:stretch>
            <a:fillRect/>
          </a:stretch>
        </p:blipFill>
        <p:spPr>
          <a:prstGeom prst="rect">
            <a:avLst/>
          </a:prstGeom>
        </p:spPr>
      </p:pic>
      <p:sp>
        <p:nvSpPr>
          <p:cNvPr id="6" name="文本占位符 5">
            <a:extLst>
              <a:ext uri="{FF2B5EF4-FFF2-40B4-BE49-F238E27FC236}">
                <a16:creationId xmlns:a16="http://schemas.microsoft.com/office/drawing/2014/main" id="{EC613DF8-115D-17A8-3697-35984F2EFFC2}"/>
              </a:ext>
            </a:extLst>
          </p:cNvPr>
          <p:cNvSpPr>
            <a:spLocks noGrp="1"/>
          </p:cNvSpPr>
          <p:nvPr>
            <p:ph type="body" sz="quarter" idx="10"/>
          </p:nvPr>
        </p:nvSpPr>
        <p:spPr/>
        <p:txBody>
          <a:bodyPr/>
          <a:lstStyle/>
          <a:p>
            <a:r>
              <a:rPr lang="zh-CN" altLang="en-US" dirty="0"/>
              <a:t>数据的管理与分析</a:t>
            </a:r>
          </a:p>
        </p:txBody>
      </p:sp>
      <p:sp>
        <p:nvSpPr>
          <p:cNvPr id="7" name="文本占位符 6">
            <a:extLst>
              <a:ext uri="{FF2B5EF4-FFF2-40B4-BE49-F238E27FC236}">
                <a16:creationId xmlns:a16="http://schemas.microsoft.com/office/drawing/2014/main" id="{171661E2-2AA9-D4CD-C56D-F1E90A078083}"/>
              </a:ext>
            </a:extLst>
          </p:cNvPr>
          <p:cNvSpPr>
            <a:spLocks noGrp="1"/>
          </p:cNvSpPr>
          <p:nvPr>
            <p:ph type="body" sz="quarter" idx="11"/>
          </p:nvPr>
        </p:nvSpPr>
        <p:spPr>
          <a:xfrm>
            <a:off x="337295" y="1969544"/>
            <a:ext cx="5337642" cy="3587329"/>
          </a:xfrm>
        </p:spPr>
        <p:txBody>
          <a:bodyPr/>
          <a:lstStyle/>
          <a:p>
            <a:r>
              <a:rPr lang="en-US" altLang="zh-CN" dirty="0"/>
              <a:t>2.6.8 </a:t>
            </a:r>
            <a:r>
              <a:rPr lang="zh-CN" altLang="en-US" dirty="0"/>
              <a:t>合并计算</a:t>
            </a:r>
            <a:endParaRPr lang="en-US" altLang="zh-CN" dirty="0"/>
          </a:p>
          <a:p>
            <a:r>
              <a:rPr lang="zh-CN" altLang="en-US" dirty="0"/>
              <a:t>合并计算功能通常用于对多个工作表中的数据进行计算汇总，并将多个工作表中的数据合并到一个工作表中。</a:t>
            </a:r>
          </a:p>
          <a:p>
            <a:r>
              <a:rPr lang="zh-CN" altLang="en-US" dirty="0"/>
              <a:t>在图</a:t>
            </a:r>
            <a:r>
              <a:rPr lang="en-US" altLang="zh-CN" dirty="0"/>
              <a:t>2-133</a:t>
            </a:r>
            <a:r>
              <a:rPr lang="zh-CN" altLang="en-US" dirty="0"/>
              <a:t>所示的表格中，可以看到“行政部”“财务部”“销售部”和“汇总”这</a:t>
            </a:r>
            <a:r>
              <a:rPr lang="en-US" altLang="zh-CN" dirty="0"/>
              <a:t>4</a:t>
            </a:r>
            <a:r>
              <a:rPr lang="zh-CN" altLang="en-US" dirty="0"/>
              <a:t>张工作表。</a:t>
            </a:r>
          </a:p>
        </p:txBody>
      </p:sp>
    </p:spTree>
    <p:extLst>
      <p:ext uri="{BB962C8B-B14F-4D97-AF65-F5344CB8AC3E}">
        <p14:creationId xmlns:p14="http://schemas.microsoft.com/office/powerpoint/2010/main" val="1249968389"/>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44AB4D-331B-7F6E-F239-240CF06B4991}"/>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2D082649-5DF3-1E47-58D1-9F02546F162F}"/>
              </a:ext>
            </a:extLst>
          </p:cNvPr>
          <p:cNvPicPr>
            <a:picLocks noGrp="1" noChangeAspect="1"/>
          </p:cNvPicPr>
          <p:nvPr>
            <p:ph type="pic" sz="quarter" idx="14"/>
          </p:nvPr>
        </p:nvPicPr>
        <p:blipFill rotWithShape="1">
          <a:blip r:embed="rId2"/>
          <a:srcRect t="-70782" b="-70782"/>
          <a:stretch>
            <a:fillRect/>
          </a:stretch>
        </p:blipFill>
        <p:spPr>
          <a:prstGeom prst="rect">
            <a:avLst/>
          </a:prstGeom>
        </p:spPr>
      </p:pic>
      <p:sp>
        <p:nvSpPr>
          <p:cNvPr id="6" name="文本占位符 5">
            <a:extLst>
              <a:ext uri="{FF2B5EF4-FFF2-40B4-BE49-F238E27FC236}">
                <a16:creationId xmlns:a16="http://schemas.microsoft.com/office/drawing/2014/main" id="{784D3E83-03AD-9A8F-A55B-3B53E7D8F415}"/>
              </a:ext>
            </a:extLst>
          </p:cNvPr>
          <p:cNvSpPr>
            <a:spLocks noGrp="1"/>
          </p:cNvSpPr>
          <p:nvPr>
            <p:ph type="body" sz="quarter" idx="10"/>
          </p:nvPr>
        </p:nvSpPr>
        <p:spPr/>
        <p:txBody>
          <a:bodyPr/>
          <a:lstStyle/>
          <a:p>
            <a:r>
              <a:rPr lang="zh-CN" altLang="en-US" dirty="0"/>
              <a:t>数据的管理与分析</a:t>
            </a:r>
          </a:p>
        </p:txBody>
      </p:sp>
      <p:sp>
        <p:nvSpPr>
          <p:cNvPr id="7" name="文本占位符 6">
            <a:extLst>
              <a:ext uri="{FF2B5EF4-FFF2-40B4-BE49-F238E27FC236}">
                <a16:creationId xmlns:a16="http://schemas.microsoft.com/office/drawing/2014/main" id="{190B4B5E-3D30-F59F-BEA9-281F0BB82356}"/>
              </a:ext>
            </a:extLst>
          </p:cNvPr>
          <p:cNvSpPr>
            <a:spLocks noGrp="1"/>
          </p:cNvSpPr>
          <p:nvPr>
            <p:ph type="body" sz="quarter" idx="11"/>
          </p:nvPr>
        </p:nvSpPr>
        <p:spPr>
          <a:xfrm>
            <a:off x="337295" y="837120"/>
            <a:ext cx="5337642" cy="5852179"/>
          </a:xfrm>
        </p:spPr>
        <p:txBody>
          <a:bodyPr/>
          <a:lstStyle/>
          <a:p>
            <a:r>
              <a:rPr lang="en-US" altLang="zh-CN" sz="2100" dirty="0"/>
              <a:t>2.6.8 </a:t>
            </a:r>
            <a:r>
              <a:rPr lang="zh-CN" altLang="en-US" sz="2100" dirty="0"/>
              <a:t>合并计算</a:t>
            </a:r>
            <a:endParaRPr lang="en-US" altLang="zh-CN" sz="2100" dirty="0"/>
          </a:p>
          <a:p>
            <a:r>
              <a:rPr lang="zh-CN" altLang="en-US" sz="2100" dirty="0"/>
              <a:t>现需要将前</a:t>
            </a:r>
            <a:r>
              <a:rPr lang="en-US" altLang="zh-CN" sz="2100" dirty="0"/>
              <a:t>3</a:t>
            </a:r>
            <a:r>
              <a:rPr lang="zh-CN" altLang="en-US" sz="2100" dirty="0"/>
              <a:t>个工作表数据合并汇总到“汇总”工作表中，可通过以下方法进行操作。</a:t>
            </a:r>
            <a:endParaRPr lang="en-US" altLang="zh-CN" sz="2100" dirty="0"/>
          </a:p>
          <a:p>
            <a:r>
              <a:rPr lang="zh-CN" altLang="en-US" sz="2100" dirty="0"/>
              <a:t>在“行政部”工作表中选择</a:t>
            </a:r>
            <a:r>
              <a:rPr lang="en-US" altLang="zh-CN" sz="2100" dirty="0"/>
              <a:t>C2:H7</a:t>
            </a:r>
            <a:r>
              <a:rPr lang="zh-CN" altLang="en-US" sz="2100" dirty="0"/>
              <a:t>单元格区域，在“公式”选项卡中单击“名称管理器”按钮，打开同名对话框，单击“新建”按钮，在“新建名称”对话框中将“名称”更改为“行政部”，其他保持默认设置，单击“确定”按钮，如图</a:t>
            </a:r>
            <a:r>
              <a:rPr lang="en-US" altLang="zh-CN" sz="2100" dirty="0"/>
              <a:t>2-134</a:t>
            </a:r>
            <a:r>
              <a:rPr lang="zh-CN" altLang="en-US" sz="2100" dirty="0"/>
              <a:t>所示。返回“名称管理器”对话框，在此可显示新建的单元格区域，如图</a:t>
            </a:r>
            <a:r>
              <a:rPr lang="en-US" altLang="zh-CN" sz="2100" dirty="0"/>
              <a:t>2-135</a:t>
            </a:r>
            <a:r>
              <a:rPr lang="zh-CN" altLang="en-US" sz="2100" dirty="0"/>
              <a:t>所示。</a:t>
            </a:r>
          </a:p>
        </p:txBody>
      </p:sp>
    </p:spTree>
    <p:extLst>
      <p:ext uri="{BB962C8B-B14F-4D97-AF65-F5344CB8AC3E}">
        <p14:creationId xmlns:p14="http://schemas.microsoft.com/office/powerpoint/2010/main" val="3150084835"/>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A28022-1444-9CBC-4029-EE242415D420}"/>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709B82B0-D03A-4575-9D87-6B398DB447F9}"/>
              </a:ext>
            </a:extLst>
          </p:cNvPr>
          <p:cNvPicPr>
            <a:picLocks noGrp="1" noChangeAspect="1"/>
          </p:cNvPicPr>
          <p:nvPr>
            <p:ph type="pic" sz="quarter" idx="14"/>
          </p:nvPr>
        </p:nvPicPr>
        <p:blipFill rotWithShape="1">
          <a:blip r:embed="rId2"/>
          <a:srcRect t="-85988" b="-85988"/>
          <a:stretch>
            <a:fillRect/>
          </a:stretch>
        </p:blipFill>
        <p:spPr>
          <a:prstGeom prst="rect">
            <a:avLst/>
          </a:prstGeom>
        </p:spPr>
      </p:pic>
      <p:sp>
        <p:nvSpPr>
          <p:cNvPr id="6" name="文本占位符 5">
            <a:extLst>
              <a:ext uri="{FF2B5EF4-FFF2-40B4-BE49-F238E27FC236}">
                <a16:creationId xmlns:a16="http://schemas.microsoft.com/office/drawing/2014/main" id="{D619A7C1-3916-A298-7997-A70D52160B19}"/>
              </a:ext>
            </a:extLst>
          </p:cNvPr>
          <p:cNvSpPr>
            <a:spLocks noGrp="1"/>
          </p:cNvSpPr>
          <p:nvPr>
            <p:ph type="body" sz="quarter" idx="10"/>
          </p:nvPr>
        </p:nvSpPr>
        <p:spPr/>
        <p:txBody>
          <a:bodyPr/>
          <a:lstStyle/>
          <a:p>
            <a:r>
              <a:rPr lang="zh-CN" altLang="en-US" dirty="0"/>
              <a:t>数据的管理与分析</a:t>
            </a:r>
          </a:p>
        </p:txBody>
      </p:sp>
      <p:sp>
        <p:nvSpPr>
          <p:cNvPr id="7" name="文本占位符 6">
            <a:extLst>
              <a:ext uri="{FF2B5EF4-FFF2-40B4-BE49-F238E27FC236}">
                <a16:creationId xmlns:a16="http://schemas.microsoft.com/office/drawing/2014/main" id="{0AAFEDD2-0BAF-F802-E444-70F4B35F1C6F}"/>
              </a:ext>
            </a:extLst>
          </p:cNvPr>
          <p:cNvSpPr>
            <a:spLocks noGrp="1"/>
          </p:cNvSpPr>
          <p:nvPr>
            <p:ph type="body" sz="quarter" idx="11"/>
          </p:nvPr>
        </p:nvSpPr>
        <p:spPr>
          <a:xfrm>
            <a:off x="337295" y="1969544"/>
            <a:ext cx="5337642" cy="3587329"/>
          </a:xfrm>
        </p:spPr>
        <p:txBody>
          <a:bodyPr/>
          <a:lstStyle/>
          <a:p>
            <a:r>
              <a:rPr lang="en-US" altLang="zh-CN" dirty="0"/>
              <a:t>2.6.8 </a:t>
            </a:r>
            <a:r>
              <a:rPr lang="zh-CN" altLang="en-US" dirty="0"/>
              <a:t>合并计算</a:t>
            </a:r>
            <a:endParaRPr lang="en-US" altLang="zh-CN" dirty="0"/>
          </a:p>
          <a:p>
            <a:r>
              <a:rPr lang="zh-CN" altLang="en-US" dirty="0"/>
              <a:t>在“名称管理器”对话框中再次单击“新建”按钮，在打开的对话框中，新建“财务部”需合并的单元格区域，如图</a:t>
            </a:r>
            <a:r>
              <a:rPr lang="en-US" altLang="zh-CN" dirty="0"/>
              <a:t>2-136</a:t>
            </a:r>
            <a:r>
              <a:rPr lang="zh-CN" altLang="en-US" dirty="0"/>
              <a:t>所示。按照同样的操作，新建“销售部”需合并的单元格区域，如图</a:t>
            </a:r>
            <a:r>
              <a:rPr lang="en-US" altLang="zh-CN" dirty="0"/>
              <a:t>2-137</a:t>
            </a:r>
            <a:r>
              <a:rPr lang="zh-CN" altLang="en-US" dirty="0"/>
              <a:t>所示。</a:t>
            </a:r>
          </a:p>
        </p:txBody>
      </p:sp>
    </p:spTree>
    <p:extLst>
      <p:ext uri="{BB962C8B-B14F-4D97-AF65-F5344CB8AC3E}">
        <p14:creationId xmlns:p14="http://schemas.microsoft.com/office/powerpoint/2010/main" val="2558812896"/>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241EE3-3793-6883-07F8-7190FBD68B39}"/>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D07E0E02-FCD7-FA76-A115-85A86236549C}"/>
              </a:ext>
            </a:extLst>
          </p:cNvPr>
          <p:cNvPicPr>
            <a:picLocks noGrp="1" noChangeAspect="1"/>
          </p:cNvPicPr>
          <p:nvPr>
            <p:ph type="pic" sz="quarter" idx="14"/>
          </p:nvPr>
        </p:nvPicPr>
        <p:blipFill rotWithShape="1">
          <a:blip r:embed="rId2"/>
          <a:srcRect t="-32981" b="-32981"/>
          <a:stretch>
            <a:fillRect/>
          </a:stretch>
        </p:blipFill>
        <p:spPr>
          <a:prstGeom prst="rect">
            <a:avLst/>
          </a:prstGeom>
        </p:spPr>
      </p:pic>
      <p:sp>
        <p:nvSpPr>
          <p:cNvPr id="6" name="文本占位符 5">
            <a:extLst>
              <a:ext uri="{FF2B5EF4-FFF2-40B4-BE49-F238E27FC236}">
                <a16:creationId xmlns:a16="http://schemas.microsoft.com/office/drawing/2014/main" id="{121FF56C-8293-45F7-7087-21F184B994F6}"/>
              </a:ext>
            </a:extLst>
          </p:cNvPr>
          <p:cNvSpPr>
            <a:spLocks noGrp="1"/>
          </p:cNvSpPr>
          <p:nvPr>
            <p:ph type="body" sz="quarter" idx="10"/>
          </p:nvPr>
        </p:nvSpPr>
        <p:spPr/>
        <p:txBody>
          <a:bodyPr/>
          <a:lstStyle/>
          <a:p>
            <a:r>
              <a:rPr lang="zh-CN" altLang="en-US" dirty="0"/>
              <a:t>数据的管理与分析</a:t>
            </a:r>
          </a:p>
        </p:txBody>
      </p:sp>
      <p:sp>
        <p:nvSpPr>
          <p:cNvPr id="7" name="文本占位符 6">
            <a:extLst>
              <a:ext uri="{FF2B5EF4-FFF2-40B4-BE49-F238E27FC236}">
                <a16:creationId xmlns:a16="http://schemas.microsoft.com/office/drawing/2014/main" id="{BE17D22E-80AD-F0AB-637C-B480A7EE6060}"/>
              </a:ext>
            </a:extLst>
          </p:cNvPr>
          <p:cNvSpPr>
            <a:spLocks noGrp="1"/>
          </p:cNvSpPr>
          <p:nvPr>
            <p:ph type="body" sz="quarter" idx="11"/>
          </p:nvPr>
        </p:nvSpPr>
        <p:spPr>
          <a:xfrm>
            <a:off x="337295" y="2477375"/>
            <a:ext cx="5337642" cy="2571666"/>
          </a:xfrm>
        </p:spPr>
        <p:txBody>
          <a:bodyPr/>
          <a:lstStyle/>
          <a:p>
            <a:r>
              <a:rPr lang="en-US" altLang="zh-CN" dirty="0"/>
              <a:t>2.6.8 </a:t>
            </a:r>
            <a:r>
              <a:rPr lang="zh-CN" altLang="en-US" dirty="0"/>
              <a:t>合并计算</a:t>
            </a:r>
            <a:endParaRPr lang="en-US" altLang="zh-CN" dirty="0"/>
          </a:p>
          <a:p>
            <a:r>
              <a:rPr lang="zh-CN" altLang="en-US" dirty="0"/>
              <a:t>设置完成后，返回“名称管理器”对话框，在此可以看到新建的</a:t>
            </a:r>
            <a:r>
              <a:rPr lang="en-US" altLang="zh-CN" dirty="0"/>
              <a:t>3</a:t>
            </a:r>
            <a:r>
              <a:rPr lang="zh-CN" altLang="en-US" dirty="0"/>
              <a:t>个单元格引用区域，如图</a:t>
            </a:r>
            <a:r>
              <a:rPr lang="en-US" altLang="zh-CN" dirty="0"/>
              <a:t>2-138</a:t>
            </a:r>
            <a:r>
              <a:rPr lang="zh-CN" altLang="en-US" dirty="0"/>
              <a:t>所示。单击“关闭”按钮，关闭对话框。</a:t>
            </a:r>
          </a:p>
        </p:txBody>
      </p:sp>
    </p:spTree>
    <p:extLst>
      <p:ext uri="{BB962C8B-B14F-4D97-AF65-F5344CB8AC3E}">
        <p14:creationId xmlns:p14="http://schemas.microsoft.com/office/powerpoint/2010/main" val="1865388228"/>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4AA8D5-0541-3C7A-0D14-A3A6BCD98B6D}"/>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FF4981B2-22D1-AF24-C389-CB2283449939}"/>
              </a:ext>
            </a:extLst>
          </p:cNvPr>
          <p:cNvPicPr>
            <a:picLocks noGrp="1" noChangeAspect="1"/>
          </p:cNvPicPr>
          <p:nvPr>
            <p:ph type="pic" sz="quarter" idx="14"/>
          </p:nvPr>
        </p:nvPicPr>
        <p:blipFill rotWithShape="1">
          <a:blip r:embed="rId2"/>
          <a:srcRect t="-52739" b="-52739"/>
          <a:stretch>
            <a:fillRect/>
          </a:stretch>
        </p:blipFill>
        <p:spPr>
          <a:prstGeom prst="rect">
            <a:avLst/>
          </a:prstGeom>
        </p:spPr>
      </p:pic>
      <p:sp>
        <p:nvSpPr>
          <p:cNvPr id="6" name="文本占位符 5">
            <a:extLst>
              <a:ext uri="{FF2B5EF4-FFF2-40B4-BE49-F238E27FC236}">
                <a16:creationId xmlns:a16="http://schemas.microsoft.com/office/drawing/2014/main" id="{81E402AF-01F1-8054-5155-83E70790B3D0}"/>
              </a:ext>
            </a:extLst>
          </p:cNvPr>
          <p:cNvSpPr>
            <a:spLocks noGrp="1"/>
          </p:cNvSpPr>
          <p:nvPr>
            <p:ph type="body" sz="quarter" idx="10"/>
          </p:nvPr>
        </p:nvSpPr>
        <p:spPr/>
        <p:txBody>
          <a:bodyPr/>
          <a:lstStyle/>
          <a:p>
            <a:r>
              <a:rPr lang="zh-CN" altLang="en-US" dirty="0"/>
              <a:t>数据的管理与分析</a:t>
            </a:r>
          </a:p>
        </p:txBody>
      </p:sp>
      <p:sp>
        <p:nvSpPr>
          <p:cNvPr id="7" name="文本占位符 6">
            <a:extLst>
              <a:ext uri="{FF2B5EF4-FFF2-40B4-BE49-F238E27FC236}">
                <a16:creationId xmlns:a16="http://schemas.microsoft.com/office/drawing/2014/main" id="{1F44AEA9-6392-134A-8FE3-2EE693C07705}"/>
              </a:ext>
            </a:extLst>
          </p:cNvPr>
          <p:cNvSpPr>
            <a:spLocks noGrp="1"/>
          </p:cNvSpPr>
          <p:nvPr>
            <p:ph type="body" sz="quarter" idx="11"/>
          </p:nvPr>
        </p:nvSpPr>
        <p:spPr>
          <a:xfrm>
            <a:off x="337295" y="1461712"/>
            <a:ext cx="5337642" cy="4602991"/>
          </a:xfrm>
        </p:spPr>
        <p:txBody>
          <a:bodyPr/>
          <a:lstStyle/>
          <a:p>
            <a:r>
              <a:rPr lang="en-US" altLang="zh-CN" dirty="0"/>
              <a:t>2.6.8 </a:t>
            </a:r>
            <a:r>
              <a:rPr lang="zh-CN" altLang="en-US" dirty="0"/>
              <a:t>合并计算</a:t>
            </a:r>
            <a:endParaRPr lang="en-US" altLang="zh-CN" dirty="0"/>
          </a:p>
          <a:p>
            <a:r>
              <a:rPr lang="zh-CN" altLang="en-US" dirty="0"/>
              <a:t>选择“汇总”工作表，并框选</a:t>
            </a:r>
            <a:r>
              <a:rPr lang="en-US" altLang="zh-CN" dirty="0"/>
              <a:t>C2:H7</a:t>
            </a:r>
            <a:r>
              <a:rPr lang="zh-CN" altLang="en-US" dirty="0"/>
              <a:t>单元格区域，在“数据”选项卡中单击“合并计算” 按钮，在打开的“合并计算”对话框的“引用位置”文本框中输入“行政部”，单击“添加”按钮，将其添加到“所有引用位置”列表中，如图</a:t>
            </a:r>
            <a:r>
              <a:rPr lang="en-US" altLang="zh-CN" dirty="0"/>
              <a:t>2-139</a:t>
            </a:r>
            <a:r>
              <a:rPr lang="zh-CN" altLang="en-US" dirty="0"/>
              <a:t>所示。按照同样的操作，添加“财务部”和“销售部”的引用位置，如图</a:t>
            </a:r>
            <a:r>
              <a:rPr lang="en-US" altLang="zh-CN" dirty="0"/>
              <a:t>2-140</a:t>
            </a:r>
            <a:r>
              <a:rPr lang="zh-CN" altLang="en-US" dirty="0"/>
              <a:t>所示。</a:t>
            </a:r>
          </a:p>
        </p:txBody>
      </p:sp>
    </p:spTree>
    <p:extLst>
      <p:ext uri="{BB962C8B-B14F-4D97-AF65-F5344CB8AC3E}">
        <p14:creationId xmlns:p14="http://schemas.microsoft.com/office/powerpoint/2010/main" val="1426562078"/>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080E40-800F-CD74-B2E5-E6887C1E3273}"/>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2DE1E516-A5A8-223F-F4C8-347BA2E7FC89}"/>
              </a:ext>
            </a:extLst>
          </p:cNvPr>
          <p:cNvPicPr>
            <a:picLocks noGrp="1" noChangeAspect="1"/>
          </p:cNvPicPr>
          <p:nvPr>
            <p:ph type="pic" sz="quarter" idx="14"/>
          </p:nvPr>
        </p:nvPicPr>
        <p:blipFill rotWithShape="1">
          <a:blip r:embed="rId2"/>
          <a:srcRect t="-76717" b="-76717"/>
          <a:stretch>
            <a:fillRect/>
          </a:stretch>
        </p:blipFill>
        <p:spPr>
          <a:prstGeom prst="rect">
            <a:avLst/>
          </a:prstGeom>
        </p:spPr>
      </p:pic>
      <p:sp>
        <p:nvSpPr>
          <p:cNvPr id="6" name="文本占位符 5">
            <a:extLst>
              <a:ext uri="{FF2B5EF4-FFF2-40B4-BE49-F238E27FC236}">
                <a16:creationId xmlns:a16="http://schemas.microsoft.com/office/drawing/2014/main" id="{8F045342-82F1-8B6C-AB10-7D8432BDACAD}"/>
              </a:ext>
            </a:extLst>
          </p:cNvPr>
          <p:cNvSpPr>
            <a:spLocks noGrp="1"/>
          </p:cNvSpPr>
          <p:nvPr>
            <p:ph type="body" sz="quarter" idx="10"/>
          </p:nvPr>
        </p:nvSpPr>
        <p:spPr/>
        <p:txBody>
          <a:bodyPr/>
          <a:lstStyle/>
          <a:p>
            <a:r>
              <a:rPr lang="zh-CN" altLang="en-US" dirty="0"/>
              <a:t>数据的管理与分析</a:t>
            </a:r>
          </a:p>
        </p:txBody>
      </p:sp>
      <p:sp>
        <p:nvSpPr>
          <p:cNvPr id="7" name="文本占位符 6">
            <a:extLst>
              <a:ext uri="{FF2B5EF4-FFF2-40B4-BE49-F238E27FC236}">
                <a16:creationId xmlns:a16="http://schemas.microsoft.com/office/drawing/2014/main" id="{B130ADB9-2C65-6754-1CCF-37398B9FA848}"/>
              </a:ext>
            </a:extLst>
          </p:cNvPr>
          <p:cNvSpPr>
            <a:spLocks noGrp="1"/>
          </p:cNvSpPr>
          <p:nvPr>
            <p:ph type="body" sz="quarter" idx="11"/>
          </p:nvPr>
        </p:nvSpPr>
        <p:spPr>
          <a:xfrm>
            <a:off x="337295" y="2477374"/>
            <a:ext cx="5337642" cy="2571666"/>
          </a:xfrm>
        </p:spPr>
        <p:txBody>
          <a:bodyPr/>
          <a:lstStyle/>
          <a:p>
            <a:r>
              <a:rPr lang="en-US" altLang="zh-CN" dirty="0"/>
              <a:t>2.6.8 </a:t>
            </a:r>
            <a:r>
              <a:rPr lang="zh-CN" altLang="en-US" dirty="0"/>
              <a:t>合并计算</a:t>
            </a:r>
            <a:endParaRPr lang="en-US" altLang="zh-CN" dirty="0"/>
          </a:p>
          <a:p>
            <a:r>
              <a:rPr lang="zh-CN" altLang="en-US" dirty="0"/>
              <a:t>设置完成后单击“确定”按钮，此时在被选单元格区域中会显示出</a:t>
            </a:r>
            <a:r>
              <a:rPr lang="en-US" altLang="zh-CN" dirty="0"/>
              <a:t>3</a:t>
            </a:r>
            <a:r>
              <a:rPr lang="zh-CN" altLang="en-US" dirty="0"/>
              <a:t>张工作表数据的最终合并求和结果，如图</a:t>
            </a:r>
            <a:r>
              <a:rPr lang="en-US" altLang="zh-CN" dirty="0"/>
              <a:t>2-141</a:t>
            </a:r>
            <a:r>
              <a:rPr lang="zh-CN" altLang="en-US" dirty="0"/>
              <a:t>所示。</a:t>
            </a:r>
          </a:p>
        </p:txBody>
      </p:sp>
    </p:spTree>
    <p:extLst>
      <p:ext uri="{BB962C8B-B14F-4D97-AF65-F5344CB8AC3E}">
        <p14:creationId xmlns:p14="http://schemas.microsoft.com/office/powerpoint/2010/main" val="1333630448"/>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F2FCAE-971F-7A4E-8106-C7C9AD1A55EC}"/>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D4D5E961-8BBA-F05E-62C6-349344D13F1B}"/>
              </a:ext>
            </a:extLst>
          </p:cNvPr>
          <p:cNvSpPr>
            <a:spLocks noGrp="1"/>
          </p:cNvSpPr>
          <p:nvPr>
            <p:ph type="body" sz="quarter" idx="10"/>
          </p:nvPr>
        </p:nvSpPr>
        <p:spPr/>
        <p:txBody>
          <a:bodyPr/>
          <a:lstStyle/>
          <a:p>
            <a:r>
              <a:rPr lang="zh-CN" altLang="en-US" dirty="0"/>
              <a:t>数据的管理与分析</a:t>
            </a:r>
          </a:p>
        </p:txBody>
      </p:sp>
      <p:sp>
        <p:nvSpPr>
          <p:cNvPr id="7" name="文本占位符 6">
            <a:extLst>
              <a:ext uri="{FF2B5EF4-FFF2-40B4-BE49-F238E27FC236}">
                <a16:creationId xmlns:a16="http://schemas.microsoft.com/office/drawing/2014/main" id="{8BE045F4-8789-375B-27B7-93728DF1885A}"/>
              </a:ext>
            </a:extLst>
          </p:cNvPr>
          <p:cNvSpPr>
            <a:spLocks noGrp="1"/>
          </p:cNvSpPr>
          <p:nvPr>
            <p:ph type="body" sz="quarter" idx="11"/>
          </p:nvPr>
        </p:nvSpPr>
        <p:spPr>
          <a:xfrm>
            <a:off x="337295" y="1715628"/>
            <a:ext cx="5337642" cy="4095160"/>
          </a:xfrm>
        </p:spPr>
        <p:txBody>
          <a:bodyPr/>
          <a:lstStyle/>
          <a:p>
            <a:r>
              <a:rPr lang="en-US" altLang="zh-CN" dirty="0"/>
              <a:t>2.6.9 </a:t>
            </a:r>
            <a:r>
              <a:rPr lang="zh-CN" altLang="en-US" dirty="0"/>
              <a:t>条件格式</a:t>
            </a:r>
            <a:endParaRPr lang="en-US" altLang="zh-CN" dirty="0"/>
          </a:p>
          <a:p>
            <a:r>
              <a:rPr lang="en-US" altLang="zh-CN" dirty="0"/>
              <a:t>1. </a:t>
            </a:r>
            <a:r>
              <a:rPr lang="zh-CN" altLang="en-US" dirty="0"/>
              <a:t>突出显示指定数据</a:t>
            </a:r>
            <a:endParaRPr lang="en-US" altLang="zh-CN" dirty="0"/>
          </a:p>
          <a:p>
            <a:r>
              <a:rPr lang="zh-CN" altLang="en-US" dirty="0"/>
              <a:t>利用条件格式中的“突出显示单元格规则”功能可以突出显示指定数据的单元格，让数据一目了然。例如，在如图</a:t>
            </a:r>
            <a:r>
              <a:rPr lang="en-US" altLang="zh-CN" dirty="0"/>
              <a:t>2-142</a:t>
            </a:r>
            <a:r>
              <a:rPr lang="zh-CN" altLang="en-US" dirty="0"/>
              <a:t>所示的统计表中将“销售总额”大于</a:t>
            </a:r>
            <a:r>
              <a:rPr lang="en-US" altLang="zh-CN" dirty="0"/>
              <a:t>40</a:t>
            </a:r>
            <a:r>
              <a:rPr lang="zh-CN" altLang="en-US" dirty="0"/>
              <a:t>万元的数据突显出来，统计结果如图</a:t>
            </a:r>
            <a:r>
              <a:rPr lang="en-US" altLang="zh-CN" dirty="0"/>
              <a:t>2-143</a:t>
            </a:r>
            <a:r>
              <a:rPr lang="zh-CN" altLang="en-US" dirty="0"/>
              <a:t>所示。</a:t>
            </a:r>
          </a:p>
        </p:txBody>
      </p:sp>
      <p:pic>
        <p:nvPicPr>
          <p:cNvPr id="8" name="图片占位符 7">
            <a:extLst>
              <a:ext uri="{FF2B5EF4-FFF2-40B4-BE49-F238E27FC236}">
                <a16:creationId xmlns:a16="http://schemas.microsoft.com/office/drawing/2014/main" id="{DA39170A-7E55-00A1-2819-86BB8E17BF7E}"/>
              </a:ext>
            </a:extLst>
          </p:cNvPr>
          <p:cNvPicPr>
            <a:picLocks noGrp="1" noChangeAspect="1"/>
          </p:cNvPicPr>
          <p:nvPr>
            <p:ph type="pic" sz="quarter" idx="14"/>
          </p:nvPr>
        </p:nvPicPr>
        <p:blipFill rotWithShape="1">
          <a:blip r:embed="rId2"/>
          <a:srcRect t="-59582" b="-59582"/>
          <a:stretch>
            <a:fillRect/>
          </a:stretch>
        </p:blipFill>
        <p:spPr>
          <a:prstGeom prst="rect">
            <a:avLst/>
          </a:prstGeom>
        </p:spPr>
      </p:pic>
    </p:spTree>
    <p:extLst>
      <p:ext uri="{BB962C8B-B14F-4D97-AF65-F5344CB8AC3E}">
        <p14:creationId xmlns:p14="http://schemas.microsoft.com/office/powerpoint/2010/main" val="1853135204"/>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28BF44-95A1-9953-19D4-B784C9596FF2}"/>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3B3D45B5-74C8-A812-C44A-29A08D60595F}"/>
              </a:ext>
            </a:extLst>
          </p:cNvPr>
          <p:cNvPicPr>
            <a:picLocks noGrp="1" noChangeAspect="1"/>
          </p:cNvPicPr>
          <p:nvPr>
            <p:ph type="pic" sz="quarter" idx="14"/>
          </p:nvPr>
        </p:nvPicPr>
        <p:blipFill rotWithShape="1">
          <a:blip r:embed="rId2"/>
          <a:srcRect t="-95290" b="-95290"/>
          <a:stretch>
            <a:fillRect/>
          </a:stretch>
        </p:blipFill>
        <p:spPr>
          <a:prstGeom prst="rect">
            <a:avLst/>
          </a:prstGeom>
        </p:spPr>
      </p:pic>
      <p:sp>
        <p:nvSpPr>
          <p:cNvPr id="6" name="文本占位符 5">
            <a:extLst>
              <a:ext uri="{FF2B5EF4-FFF2-40B4-BE49-F238E27FC236}">
                <a16:creationId xmlns:a16="http://schemas.microsoft.com/office/drawing/2014/main" id="{141FFCC9-0C92-413D-1926-4760B20E0F20}"/>
              </a:ext>
            </a:extLst>
          </p:cNvPr>
          <p:cNvSpPr>
            <a:spLocks noGrp="1"/>
          </p:cNvSpPr>
          <p:nvPr>
            <p:ph type="body" sz="quarter" idx="10"/>
          </p:nvPr>
        </p:nvSpPr>
        <p:spPr/>
        <p:txBody>
          <a:bodyPr/>
          <a:lstStyle/>
          <a:p>
            <a:r>
              <a:rPr lang="zh-CN" altLang="en-US" dirty="0"/>
              <a:t>数据的管理与分析</a:t>
            </a:r>
          </a:p>
        </p:txBody>
      </p:sp>
      <p:sp>
        <p:nvSpPr>
          <p:cNvPr id="7" name="文本占位符 6">
            <a:extLst>
              <a:ext uri="{FF2B5EF4-FFF2-40B4-BE49-F238E27FC236}">
                <a16:creationId xmlns:a16="http://schemas.microsoft.com/office/drawing/2014/main" id="{BD9346A0-97C2-0BC6-CC91-04A836F91EFE}"/>
              </a:ext>
            </a:extLst>
          </p:cNvPr>
          <p:cNvSpPr>
            <a:spLocks noGrp="1"/>
          </p:cNvSpPr>
          <p:nvPr>
            <p:ph type="body" sz="quarter" idx="11"/>
          </p:nvPr>
        </p:nvSpPr>
        <p:spPr>
          <a:xfrm>
            <a:off x="337295" y="953881"/>
            <a:ext cx="5337642" cy="5618654"/>
          </a:xfrm>
        </p:spPr>
        <p:txBody>
          <a:bodyPr/>
          <a:lstStyle/>
          <a:p>
            <a:r>
              <a:rPr lang="en-US" altLang="zh-CN" dirty="0"/>
              <a:t>2.6.9 </a:t>
            </a:r>
            <a:r>
              <a:rPr lang="zh-CN" altLang="en-US" dirty="0"/>
              <a:t>条件格式</a:t>
            </a:r>
            <a:endParaRPr lang="en-US" altLang="zh-CN" dirty="0"/>
          </a:p>
          <a:p>
            <a:r>
              <a:rPr lang="en-US" altLang="zh-CN" dirty="0"/>
              <a:t>1. </a:t>
            </a:r>
            <a:r>
              <a:rPr lang="zh-CN" altLang="en-US" dirty="0"/>
              <a:t>突出显示指定数据</a:t>
            </a:r>
            <a:endParaRPr lang="en-US" altLang="zh-CN" dirty="0"/>
          </a:p>
          <a:p>
            <a:r>
              <a:rPr lang="zh-CN" altLang="en-US" dirty="0"/>
              <a:t>具体操作方法为：选中</a:t>
            </a:r>
            <a:r>
              <a:rPr lang="en-US" altLang="zh-CN" dirty="0"/>
              <a:t>E2:E13</a:t>
            </a:r>
            <a:r>
              <a:rPr lang="zh-CN" altLang="en-US" dirty="0"/>
              <a:t>单元格区域，在“开始”选项卡中单击“条件格式”下拉按钮，在列表中选择“突出显示单元格规则”选项，并在其级联菜单中选择“大于”选项，如图</a:t>
            </a:r>
            <a:r>
              <a:rPr lang="en-US" altLang="zh-CN" dirty="0"/>
              <a:t>2-144</a:t>
            </a:r>
            <a:r>
              <a:rPr lang="zh-CN" altLang="en-US" dirty="0"/>
              <a:t>所示。在“大于”对话框中输入条件值“</a:t>
            </a:r>
            <a:r>
              <a:rPr lang="en-US" altLang="zh-CN" dirty="0"/>
              <a:t>400000”</a:t>
            </a:r>
            <a:r>
              <a:rPr lang="zh-CN" altLang="en-US" dirty="0"/>
              <a:t>，单击“设置为”下拉按钮，设置突显文本的颜色，这里保持默认，如图</a:t>
            </a:r>
            <a:r>
              <a:rPr lang="en-US" altLang="zh-CN" dirty="0"/>
              <a:t>2-145</a:t>
            </a:r>
            <a:r>
              <a:rPr lang="zh-CN" altLang="en-US" dirty="0"/>
              <a:t>所示，单击“确定”按钮即可。</a:t>
            </a:r>
            <a:endParaRPr lang="en-US" altLang="zh-CN" dirty="0"/>
          </a:p>
        </p:txBody>
      </p:sp>
    </p:spTree>
    <p:extLst>
      <p:ext uri="{BB962C8B-B14F-4D97-AF65-F5344CB8AC3E}">
        <p14:creationId xmlns:p14="http://schemas.microsoft.com/office/powerpoint/2010/main" val="3531340057"/>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0CA318-A3B6-A8AD-EED8-C76E8B6C5F2A}"/>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8871B1E0-C669-59FF-8A5A-58524CF85651}"/>
              </a:ext>
            </a:extLst>
          </p:cNvPr>
          <p:cNvPicPr>
            <a:picLocks noGrp="1" noChangeAspect="1"/>
          </p:cNvPicPr>
          <p:nvPr>
            <p:ph type="pic" sz="quarter" idx="14"/>
          </p:nvPr>
        </p:nvPicPr>
        <p:blipFill rotWithShape="1">
          <a:blip r:embed="rId2"/>
          <a:srcRect t="-46337" b="-46337"/>
          <a:stretch>
            <a:fillRect/>
          </a:stretch>
        </p:blipFill>
        <p:spPr>
          <a:prstGeom prst="rect">
            <a:avLst/>
          </a:prstGeom>
        </p:spPr>
      </p:pic>
      <p:sp>
        <p:nvSpPr>
          <p:cNvPr id="6" name="文本占位符 5">
            <a:extLst>
              <a:ext uri="{FF2B5EF4-FFF2-40B4-BE49-F238E27FC236}">
                <a16:creationId xmlns:a16="http://schemas.microsoft.com/office/drawing/2014/main" id="{C30AC630-C6C0-96BE-D8B4-B1EFB852A101}"/>
              </a:ext>
            </a:extLst>
          </p:cNvPr>
          <p:cNvSpPr>
            <a:spLocks noGrp="1"/>
          </p:cNvSpPr>
          <p:nvPr>
            <p:ph type="body" sz="quarter" idx="10"/>
          </p:nvPr>
        </p:nvSpPr>
        <p:spPr/>
        <p:txBody>
          <a:bodyPr/>
          <a:lstStyle/>
          <a:p>
            <a:r>
              <a:rPr lang="zh-CN" altLang="en-US" dirty="0"/>
              <a:t>数据的管理与分析</a:t>
            </a:r>
          </a:p>
        </p:txBody>
      </p:sp>
      <p:sp>
        <p:nvSpPr>
          <p:cNvPr id="7" name="文本占位符 6">
            <a:extLst>
              <a:ext uri="{FF2B5EF4-FFF2-40B4-BE49-F238E27FC236}">
                <a16:creationId xmlns:a16="http://schemas.microsoft.com/office/drawing/2014/main" id="{E7847D58-38F9-65E0-9B52-B7EAC5DCCC9F}"/>
              </a:ext>
            </a:extLst>
          </p:cNvPr>
          <p:cNvSpPr>
            <a:spLocks noGrp="1"/>
          </p:cNvSpPr>
          <p:nvPr>
            <p:ph type="body" sz="quarter" idx="11"/>
          </p:nvPr>
        </p:nvSpPr>
        <p:spPr>
          <a:xfrm>
            <a:off x="337295" y="953882"/>
            <a:ext cx="5337642" cy="5618654"/>
          </a:xfrm>
        </p:spPr>
        <p:txBody>
          <a:bodyPr/>
          <a:lstStyle/>
          <a:p>
            <a:r>
              <a:rPr lang="en-US" altLang="zh-CN" dirty="0"/>
              <a:t>2.6.9 </a:t>
            </a:r>
            <a:r>
              <a:rPr lang="zh-CN" altLang="en-US" dirty="0"/>
              <a:t>条件格式</a:t>
            </a:r>
            <a:endParaRPr lang="en-US" altLang="zh-CN" dirty="0"/>
          </a:p>
          <a:p>
            <a:r>
              <a:rPr lang="en-US" altLang="zh-CN" dirty="0"/>
              <a:t>2. </a:t>
            </a:r>
            <a:r>
              <a:rPr lang="zh-CN" altLang="en-US" dirty="0"/>
              <a:t>使用数据条突显数据</a:t>
            </a:r>
            <a:endParaRPr lang="en-US" altLang="zh-CN" dirty="0"/>
          </a:p>
          <a:p>
            <a:r>
              <a:rPr lang="zh-CN" altLang="en-US" dirty="0"/>
              <a:t>使用数据条可以快速为一组数据设置底纹颜色，并根据数值的大小，自动调整长度。数值越大，数据条越长；数值越小，数据条越短。在表格中选择需要处理的单元格区域，单击“条件格式”下拉按钮，从列表中选择“数据条”选项，并在其级联菜单中选择合适的填充颜色，如图</a:t>
            </a:r>
            <a:r>
              <a:rPr lang="en-US" altLang="zh-CN" dirty="0"/>
              <a:t>2-146</a:t>
            </a:r>
            <a:r>
              <a:rPr lang="zh-CN" altLang="en-US" dirty="0"/>
              <a:t>所示，即可为所选单元格区域添加数据条，如图</a:t>
            </a:r>
            <a:r>
              <a:rPr lang="en-US" altLang="zh-CN" dirty="0"/>
              <a:t>2-147</a:t>
            </a:r>
            <a:r>
              <a:rPr lang="zh-CN" altLang="en-US" dirty="0"/>
              <a:t>所示。</a:t>
            </a:r>
            <a:endParaRPr lang="en-US" altLang="zh-CN" dirty="0"/>
          </a:p>
        </p:txBody>
      </p:sp>
    </p:spTree>
    <p:extLst>
      <p:ext uri="{BB962C8B-B14F-4D97-AF65-F5344CB8AC3E}">
        <p14:creationId xmlns:p14="http://schemas.microsoft.com/office/powerpoint/2010/main" val="3178129280"/>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C229AC-4330-574D-A1AB-86D4412E3A63}"/>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8D1B71A6-A645-28CA-944F-7EF787A299B9}"/>
              </a:ext>
            </a:extLst>
          </p:cNvPr>
          <p:cNvSpPr>
            <a:spLocks noGrp="1"/>
          </p:cNvSpPr>
          <p:nvPr>
            <p:ph type="body" sz="quarter" idx="10"/>
          </p:nvPr>
        </p:nvSpPr>
        <p:spPr/>
        <p:txBody>
          <a:bodyPr/>
          <a:lstStyle/>
          <a:p>
            <a:r>
              <a:rPr lang="zh-CN" altLang="en-US" dirty="0"/>
              <a:t>数据的管理与分析</a:t>
            </a:r>
          </a:p>
        </p:txBody>
      </p:sp>
      <p:sp>
        <p:nvSpPr>
          <p:cNvPr id="7" name="文本占位符 6">
            <a:extLst>
              <a:ext uri="{FF2B5EF4-FFF2-40B4-BE49-F238E27FC236}">
                <a16:creationId xmlns:a16="http://schemas.microsoft.com/office/drawing/2014/main" id="{F3006DAB-C960-A1E3-E75B-CD40FABBBA97}"/>
              </a:ext>
            </a:extLst>
          </p:cNvPr>
          <p:cNvSpPr>
            <a:spLocks noGrp="1"/>
          </p:cNvSpPr>
          <p:nvPr>
            <p:ph type="body" sz="quarter" idx="11"/>
          </p:nvPr>
        </p:nvSpPr>
        <p:spPr>
          <a:xfrm>
            <a:off x="337295" y="1207798"/>
            <a:ext cx="5337642" cy="5110823"/>
          </a:xfrm>
        </p:spPr>
        <p:txBody>
          <a:bodyPr/>
          <a:lstStyle/>
          <a:p>
            <a:r>
              <a:rPr lang="en-US" altLang="zh-CN" dirty="0"/>
              <a:t>2.6.9 </a:t>
            </a:r>
            <a:r>
              <a:rPr lang="zh-CN" altLang="en-US" dirty="0"/>
              <a:t>条件格式</a:t>
            </a:r>
            <a:endParaRPr lang="en-US" altLang="zh-CN" dirty="0"/>
          </a:p>
          <a:p>
            <a:r>
              <a:rPr lang="en-US" altLang="zh-CN" dirty="0"/>
              <a:t>3. </a:t>
            </a:r>
            <a:r>
              <a:rPr lang="zh-CN" altLang="en-US" dirty="0"/>
              <a:t>使用色阶突显数据</a:t>
            </a:r>
            <a:endParaRPr lang="en-US" altLang="zh-CN" dirty="0"/>
          </a:p>
          <a:p>
            <a:r>
              <a:rPr lang="zh-CN" altLang="en-US" dirty="0"/>
              <a:t>使用色阶功能可以展示数据的整体分布情况，直观地了解整体效果。选择需要处理的单元格区域，在“开始”选项卡中单击“条件格式”下拉按钮，从列表中选择“色阶”选项，在其级联菜单中选择合适的色阶样式，如图</a:t>
            </a:r>
            <a:r>
              <a:rPr lang="en-US" altLang="zh-CN" dirty="0"/>
              <a:t>2-148</a:t>
            </a:r>
            <a:r>
              <a:rPr lang="zh-CN" altLang="en-US" dirty="0"/>
              <a:t>所示，即可为单元格区域添加色阶，效果如图</a:t>
            </a:r>
            <a:r>
              <a:rPr lang="en-US" altLang="zh-CN" dirty="0"/>
              <a:t>2-149</a:t>
            </a:r>
            <a:r>
              <a:rPr lang="zh-CN" altLang="en-US" dirty="0"/>
              <a:t>所示。</a:t>
            </a:r>
            <a:endParaRPr lang="en-US" altLang="zh-CN" dirty="0"/>
          </a:p>
        </p:txBody>
      </p:sp>
      <p:pic>
        <p:nvPicPr>
          <p:cNvPr id="8" name="图片占位符 7">
            <a:extLst>
              <a:ext uri="{FF2B5EF4-FFF2-40B4-BE49-F238E27FC236}">
                <a16:creationId xmlns:a16="http://schemas.microsoft.com/office/drawing/2014/main" id="{83C053E2-1F4C-ABCD-00AD-A8EE773063A3}"/>
              </a:ext>
            </a:extLst>
          </p:cNvPr>
          <p:cNvPicPr>
            <a:picLocks noGrp="1" noChangeAspect="1"/>
          </p:cNvPicPr>
          <p:nvPr>
            <p:ph type="pic" sz="quarter" idx="14"/>
          </p:nvPr>
        </p:nvPicPr>
        <p:blipFill rotWithShape="1">
          <a:blip r:embed="rId2"/>
          <a:srcRect t="-59563" b="-59563"/>
          <a:stretch>
            <a:fillRect/>
          </a:stretch>
        </p:blipFill>
        <p:spPr>
          <a:prstGeom prst="rect">
            <a:avLst/>
          </a:prstGeom>
        </p:spPr>
      </p:pic>
    </p:spTree>
    <p:extLst>
      <p:ext uri="{BB962C8B-B14F-4D97-AF65-F5344CB8AC3E}">
        <p14:creationId xmlns:p14="http://schemas.microsoft.com/office/powerpoint/2010/main" val="20477152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DFF031C9-B6AF-8C15-2167-A96453984A5E}"/>
              </a:ext>
            </a:extLst>
          </p:cNvPr>
          <p:cNvSpPr>
            <a:spLocks noGrp="1"/>
          </p:cNvSpPr>
          <p:nvPr>
            <p:ph type="body" sz="quarter" idx="11"/>
          </p:nvPr>
        </p:nvSpPr>
        <p:spPr/>
        <p:txBody>
          <a:bodyPr/>
          <a:lstStyle/>
          <a:p>
            <a:r>
              <a:rPr lang="zh-CN" altLang="en-US" sz="3000" dirty="0"/>
              <a:t>模块</a:t>
            </a:r>
            <a:r>
              <a:rPr lang="en-US" altLang="zh-CN" sz="3000" dirty="0"/>
              <a:t>1</a:t>
            </a:r>
            <a:endParaRPr lang="zh-CN" altLang="en-US" sz="3000" dirty="0"/>
          </a:p>
        </p:txBody>
      </p:sp>
      <p:sp>
        <p:nvSpPr>
          <p:cNvPr id="3" name="文本占位符 2">
            <a:extLst>
              <a:ext uri="{FF2B5EF4-FFF2-40B4-BE49-F238E27FC236}">
                <a16:creationId xmlns:a16="http://schemas.microsoft.com/office/drawing/2014/main" id="{F9108043-F081-22B0-CF2D-5664D9050E08}"/>
              </a:ext>
            </a:extLst>
          </p:cNvPr>
          <p:cNvSpPr>
            <a:spLocks noGrp="1"/>
          </p:cNvSpPr>
          <p:nvPr>
            <p:ph type="body" sz="quarter" idx="12"/>
          </p:nvPr>
        </p:nvSpPr>
        <p:spPr>
          <a:xfrm>
            <a:off x="4795239" y="1829736"/>
            <a:ext cx="1526349" cy="765509"/>
          </a:xfrm>
        </p:spPr>
        <p:txBody>
          <a:bodyPr/>
          <a:lstStyle/>
          <a:p>
            <a:r>
              <a:rPr lang="zh-CN" altLang="en-US" sz="3000" dirty="0"/>
              <a:t>模块</a:t>
            </a:r>
            <a:r>
              <a:rPr lang="en-US" altLang="zh-CN" sz="3000" dirty="0"/>
              <a:t>2</a:t>
            </a:r>
            <a:endParaRPr lang="zh-CN" altLang="en-US" sz="3000" dirty="0"/>
          </a:p>
        </p:txBody>
      </p:sp>
      <p:sp>
        <p:nvSpPr>
          <p:cNvPr id="4" name="文本占位符 3">
            <a:extLst>
              <a:ext uri="{FF2B5EF4-FFF2-40B4-BE49-F238E27FC236}">
                <a16:creationId xmlns:a16="http://schemas.microsoft.com/office/drawing/2014/main" id="{16610C68-4217-B671-A58B-88556647499A}"/>
              </a:ext>
            </a:extLst>
          </p:cNvPr>
          <p:cNvSpPr>
            <a:spLocks noGrp="1"/>
          </p:cNvSpPr>
          <p:nvPr>
            <p:ph type="body" sz="quarter" idx="13"/>
          </p:nvPr>
        </p:nvSpPr>
        <p:spPr>
          <a:xfrm>
            <a:off x="4795239" y="2851587"/>
            <a:ext cx="1526349" cy="765509"/>
          </a:xfrm>
        </p:spPr>
        <p:txBody>
          <a:bodyPr/>
          <a:lstStyle/>
          <a:p>
            <a:r>
              <a:rPr lang="zh-CN" altLang="en-US" sz="3000" dirty="0"/>
              <a:t>模块</a:t>
            </a:r>
            <a:r>
              <a:rPr lang="en-US" altLang="zh-CN" sz="3000" dirty="0"/>
              <a:t>3</a:t>
            </a:r>
            <a:endParaRPr lang="zh-CN" altLang="en-US" sz="3000" dirty="0"/>
          </a:p>
        </p:txBody>
      </p:sp>
      <p:sp>
        <p:nvSpPr>
          <p:cNvPr id="5" name="文本占位符 4">
            <a:extLst>
              <a:ext uri="{FF2B5EF4-FFF2-40B4-BE49-F238E27FC236}">
                <a16:creationId xmlns:a16="http://schemas.microsoft.com/office/drawing/2014/main" id="{81A97940-EE68-59ED-F575-C0ABFBD254F4}"/>
              </a:ext>
            </a:extLst>
          </p:cNvPr>
          <p:cNvSpPr>
            <a:spLocks noGrp="1"/>
          </p:cNvSpPr>
          <p:nvPr>
            <p:ph type="body" sz="quarter" idx="14"/>
          </p:nvPr>
        </p:nvSpPr>
        <p:spPr>
          <a:xfrm>
            <a:off x="4791281" y="3873438"/>
            <a:ext cx="1526349" cy="765509"/>
          </a:xfrm>
        </p:spPr>
        <p:txBody>
          <a:bodyPr/>
          <a:lstStyle/>
          <a:p>
            <a:r>
              <a:rPr lang="zh-CN" altLang="en-US" sz="3000" dirty="0"/>
              <a:t>模块</a:t>
            </a:r>
            <a:r>
              <a:rPr lang="en-US" altLang="zh-CN" sz="3000" dirty="0"/>
              <a:t>4</a:t>
            </a:r>
            <a:endParaRPr lang="zh-CN" altLang="en-US" sz="3000" dirty="0"/>
          </a:p>
        </p:txBody>
      </p:sp>
      <p:sp>
        <p:nvSpPr>
          <p:cNvPr id="6" name="文本占位符 5">
            <a:extLst>
              <a:ext uri="{FF2B5EF4-FFF2-40B4-BE49-F238E27FC236}">
                <a16:creationId xmlns:a16="http://schemas.microsoft.com/office/drawing/2014/main" id="{14E327EF-4044-655C-0448-7B6891046643}"/>
              </a:ext>
            </a:extLst>
          </p:cNvPr>
          <p:cNvSpPr>
            <a:spLocks noGrp="1"/>
          </p:cNvSpPr>
          <p:nvPr>
            <p:ph type="body" sz="quarter" idx="15"/>
          </p:nvPr>
        </p:nvSpPr>
        <p:spPr>
          <a:xfrm>
            <a:off x="4787323" y="4895289"/>
            <a:ext cx="1526349" cy="765509"/>
          </a:xfrm>
        </p:spPr>
        <p:txBody>
          <a:bodyPr/>
          <a:lstStyle/>
          <a:p>
            <a:r>
              <a:rPr lang="zh-CN" altLang="en-US" sz="3000" dirty="0"/>
              <a:t>模块</a:t>
            </a:r>
            <a:r>
              <a:rPr lang="en-US" altLang="zh-CN" sz="3000" dirty="0"/>
              <a:t>5</a:t>
            </a:r>
            <a:endParaRPr lang="zh-CN" altLang="en-US" sz="3000" dirty="0"/>
          </a:p>
        </p:txBody>
      </p:sp>
      <p:sp>
        <p:nvSpPr>
          <p:cNvPr id="7" name="文本占位符 6">
            <a:extLst>
              <a:ext uri="{FF2B5EF4-FFF2-40B4-BE49-F238E27FC236}">
                <a16:creationId xmlns:a16="http://schemas.microsoft.com/office/drawing/2014/main" id="{D8B9C6AF-9678-0992-959F-2961FF9BCB4D}"/>
              </a:ext>
            </a:extLst>
          </p:cNvPr>
          <p:cNvSpPr>
            <a:spLocks noGrp="1"/>
          </p:cNvSpPr>
          <p:nvPr>
            <p:ph type="body" sz="quarter" idx="16"/>
          </p:nvPr>
        </p:nvSpPr>
        <p:spPr>
          <a:xfrm>
            <a:off x="6325546" y="913641"/>
            <a:ext cx="5444547" cy="553998"/>
          </a:xfrm>
        </p:spPr>
        <p:txBody>
          <a:bodyPr>
            <a:spAutoFit/>
          </a:bodyPr>
          <a:lstStyle/>
          <a:p>
            <a:r>
              <a:rPr lang="en-US" altLang="zh-CN" sz="3000" dirty="0"/>
              <a:t>WPS Office </a:t>
            </a:r>
            <a:r>
              <a:rPr lang="zh-CN" altLang="en-US" sz="3000" dirty="0"/>
              <a:t>文档处理</a:t>
            </a:r>
          </a:p>
        </p:txBody>
      </p:sp>
      <p:sp>
        <p:nvSpPr>
          <p:cNvPr id="8" name="文本占位符 7">
            <a:extLst>
              <a:ext uri="{FF2B5EF4-FFF2-40B4-BE49-F238E27FC236}">
                <a16:creationId xmlns:a16="http://schemas.microsoft.com/office/drawing/2014/main" id="{50683679-8E98-0B40-7A40-53B57B9EA211}"/>
              </a:ext>
            </a:extLst>
          </p:cNvPr>
          <p:cNvSpPr>
            <a:spLocks noGrp="1"/>
          </p:cNvSpPr>
          <p:nvPr>
            <p:ph type="body" sz="quarter" idx="17"/>
          </p:nvPr>
        </p:nvSpPr>
        <p:spPr>
          <a:xfrm>
            <a:off x="6325546" y="1982156"/>
            <a:ext cx="5444547" cy="475437"/>
          </a:xfrm>
        </p:spPr>
        <p:txBody>
          <a:bodyPr/>
          <a:lstStyle/>
          <a:p>
            <a:r>
              <a:rPr lang="en-US" altLang="zh-CN" sz="3000" dirty="0"/>
              <a:t>WPS Office </a:t>
            </a:r>
            <a:r>
              <a:rPr lang="zh-CN" altLang="en-US" sz="3000" dirty="0"/>
              <a:t>表格处理</a:t>
            </a:r>
          </a:p>
        </p:txBody>
      </p:sp>
      <p:sp>
        <p:nvSpPr>
          <p:cNvPr id="9" name="文本占位符 8">
            <a:extLst>
              <a:ext uri="{FF2B5EF4-FFF2-40B4-BE49-F238E27FC236}">
                <a16:creationId xmlns:a16="http://schemas.microsoft.com/office/drawing/2014/main" id="{548A6767-AAFB-368A-9AFE-9D245D88BFD5}"/>
              </a:ext>
            </a:extLst>
          </p:cNvPr>
          <p:cNvSpPr>
            <a:spLocks noGrp="1"/>
          </p:cNvSpPr>
          <p:nvPr>
            <p:ph type="body" sz="quarter" idx="18"/>
          </p:nvPr>
        </p:nvSpPr>
        <p:spPr>
          <a:xfrm>
            <a:off x="6325546" y="3011391"/>
            <a:ext cx="5444547" cy="475437"/>
          </a:xfrm>
        </p:spPr>
        <p:txBody>
          <a:bodyPr/>
          <a:lstStyle/>
          <a:p>
            <a:r>
              <a:rPr lang="en-US" altLang="zh-CN" sz="3000" dirty="0"/>
              <a:t>WPS Office</a:t>
            </a:r>
            <a:r>
              <a:rPr lang="zh-CN" altLang="en-US" sz="3000" dirty="0"/>
              <a:t>演示文稿处理</a:t>
            </a:r>
          </a:p>
        </p:txBody>
      </p:sp>
      <p:sp>
        <p:nvSpPr>
          <p:cNvPr id="10" name="文本占位符 9">
            <a:extLst>
              <a:ext uri="{FF2B5EF4-FFF2-40B4-BE49-F238E27FC236}">
                <a16:creationId xmlns:a16="http://schemas.microsoft.com/office/drawing/2014/main" id="{95B60A5B-6898-419D-0B08-98245C8EE1BC}"/>
              </a:ext>
            </a:extLst>
          </p:cNvPr>
          <p:cNvSpPr>
            <a:spLocks noGrp="1"/>
          </p:cNvSpPr>
          <p:nvPr>
            <p:ph type="body" sz="quarter" idx="19"/>
          </p:nvPr>
        </p:nvSpPr>
        <p:spPr>
          <a:xfrm>
            <a:off x="6321588" y="4040626"/>
            <a:ext cx="5444547" cy="475437"/>
          </a:xfrm>
        </p:spPr>
        <p:txBody>
          <a:bodyPr/>
          <a:lstStyle/>
          <a:p>
            <a:r>
              <a:rPr lang="zh-CN" altLang="en-US" sz="3000" dirty="0"/>
              <a:t>人工智能技术</a:t>
            </a:r>
          </a:p>
        </p:txBody>
      </p:sp>
      <p:sp>
        <p:nvSpPr>
          <p:cNvPr id="11" name="文本占位符 10">
            <a:extLst>
              <a:ext uri="{FF2B5EF4-FFF2-40B4-BE49-F238E27FC236}">
                <a16:creationId xmlns:a16="http://schemas.microsoft.com/office/drawing/2014/main" id="{8369E1F3-CA75-7EE8-F8E1-396678B15C75}"/>
              </a:ext>
            </a:extLst>
          </p:cNvPr>
          <p:cNvSpPr>
            <a:spLocks noGrp="1"/>
          </p:cNvSpPr>
          <p:nvPr>
            <p:ph type="body" sz="quarter" idx="20"/>
          </p:nvPr>
        </p:nvSpPr>
        <p:spPr>
          <a:xfrm>
            <a:off x="6317630" y="5069861"/>
            <a:ext cx="5444547" cy="475437"/>
          </a:xfrm>
        </p:spPr>
        <p:txBody>
          <a:bodyPr/>
          <a:lstStyle/>
          <a:p>
            <a:r>
              <a:rPr lang="zh-CN" altLang="en-US" sz="3000" dirty="0"/>
              <a:t>人工智能生成内容技术与应用</a:t>
            </a:r>
          </a:p>
        </p:txBody>
      </p:sp>
    </p:spTree>
    <p:extLst>
      <p:ext uri="{BB962C8B-B14F-4D97-AF65-F5344CB8AC3E}">
        <p14:creationId xmlns:p14="http://schemas.microsoft.com/office/powerpoint/2010/main" val="3898432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A35377-D8A9-14A3-62E8-0F0DAF2CF85D}"/>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1F6AB521-CBCF-3CE7-D894-690F5B590401}"/>
              </a:ext>
            </a:extLst>
          </p:cNvPr>
          <p:cNvSpPr>
            <a:spLocks noGrp="1"/>
          </p:cNvSpPr>
          <p:nvPr>
            <p:ph type="body" sz="quarter" idx="11"/>
          </p:nvPr>
        </p:nvSpPr>
        <p:spPr>
          <a:xfrm>
            <a:off x="337294" y="2985207"/>
            <a:ext cx="11275585" cy="1556003"/>
          </a:xfrm>
        </p:spPr>
        <p:txBody>
          <a:bodyPr/>
          <a:lstStyle/>
          <a:p>
            <a:r>
              <a:rPr lang="en-US" altLang="zh-CN" dirty="0"/>
              <a:t>1.1.4 </a:t>
            </a:r>
            <a:r>
              <a:rPr lang="zh-CN" altLang="en-US" dirty="0"/>
              <a:t>选择文本</a:t>
            </a:r>
            <a:endParaRPr lang="en-US" altLang="zh-CN" dirty="0"/>
          </a:p>
          <a:p>
            <a:r>
              <a:rPr lang="en-US" altLang="zh-CN" dirty="0"/>
              <a:t>1. </a:t>
            </a:r>
            <a:r>
              <a:rPr lang="zh-CN" altLang="en-US" dirty="0"/>
              <a:t>选择文本的基本方法</a:t>
            </a:r>
            <a:endParaRPr lang="en-US" altLang="zh-CN" dirty="0"/>
          </a:p>
          <a:p>
            <a:r>
              <a:rPr lang="zh-CN" altLang="en-US" dirty="0"/>
              <a:t>（</a:t>
            </a:r>
            <a:r>
              <a:rPr lang="en-US" altLang="zh-CN" dirty="0"/>
              <a:t>5</a:t>
            </a:r>
            <a:r>
              <a:rPr lang="zh-CN" altLang="en-US" dirty="0"/>
              <a:t>）全选文档内容。将光标放置文档左侧空白处，三击鼠标即可将文档全部选中。</a:t>
            </a:r>
            <a:endParaRPr lang="en-US" altLang="zh-CN" dirty="0"/>
          </a:p>
        </p:txBody>
      </p:sp>
      <p:sp>
        <p:nvSpPr>
          <p:cNvPr id="4" name="文本占位符 3">
            <a:extLst>
              <a:ext uri="{FF2B5EF4-FFF2-40B4-BE49-F238E27FC236}">
                <a16:creationId xmlns:a16="http://schemas.microsoft.com/office/drawing/2014/main" id="{07168430-D754-39C6-F630-068D11E09B74}"/>
              </a:ext>
            </a:extLst>
          </p:cNvPr>
          <p:cNvSpPr>
            <a:spLocks noGrp="1"/>
          </p:cNvSpPr>
          <p:nvPr>
            <p:ph type="body" sz="quarter" idx="10"/>
          </p:nvPr>
        </p:nvSpPr>
        <p:spPr/>
        <p:txBody>
          <a:bodyPr/>
          <a:lstStyle/>
          <a:p>
            <a:r>
              <a:rPr lang="zh-CN" altLang="en-US" dirty="0"/>
              <a:t>文档的创建与编辑</a:t>
            </a:r>
          </a:p>
        </p:txBody>
      </p:sp>
    </p:spTree>
    <p:extLst>
      <p:ext uri="{BB962C8B-B14F-4D97-AF65-F5344CB8AC3E}">
        <p14:creationId xmlns:p14="http://schemas.microsoft.com/office/powerpoint/2010/main" val="2145331537"/>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576F7-71D7-792B-8DE9-614945788CF2}"/>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BBC11548-1E3A-24E0-7144-9B258B4B3592}"/>
              </a:ext>
            </a:extLst>
          </p:cNvPr>
          <p:cNvSpPr>
            <a:spLocks noGrp="1"/>
          </p:cNvSpPr>
          <p:nvPr>
            <p:ph type="body" sz="quarter" idx="10"/>
          </p:nvPr>
        </p:nvSpPr>
        <p:spPr/>
        <p:txBody>
          <a:bodyPr/>
          <a:lstStyle/>
          <a:p>
            <a:r>
              <a:rPr lang="zh-CN" altLang="en-US" dirty="0"/>
              <a:t>数据的管理与分析</a:t>
            </a:r>
          </a:p>
        </p:txBody>
      </p:sp>
      <p:sp>
        <p:nvSpPr>
          <p:cNvPr id="7" name="文本占位符 6">
            <a:extLst>
              <a:ext uri="{FF2B5EF4-FFF2-40B4-BE49-F238E27FC236}">
                <a16:creationId xmlns:a16="http://schemas.microsoft.com/office/drawing/2014/main" id="{8EBF5254-EF50-D03F-D5F0-3322006E1C10}"/>
              </a:ext>
            </a:extLst>
          </p:cNvPr>
          <p:cNvSpPr>
            <a:spLocks noGrp="1"/>
          </p:cNvSpPr>
          <p:nvPr>
            <p:ph type="body" sz="quarter" idx="11"/>
          </p:nvPr>
        </p:nvSpPr>
        <p:spPr>
          <a:xfrm>
            <a:off x="337295" y="837120"/>
            <a:ext cx="5337642" cy="5852179"/>
          </a:xfrm>
        </p:spPr>
        <p:txBody>
          <a:bodyPr/>
          <a:lstStyle/>
          <a:p>
            <a:r>
              <a:rPr lang="en-US" altLang="zh-CN" sz="2100" dirty="0"/>
              <a:t>2.6.9 </a:t>
            </a:r>
            <a:r>
              <a:rPr lang="zh-CN" altLang="en-US" sz="2100" dirty="0"/>
              <a:t>条件格式</a:t>
            </a:r>
            <a:endParaRPr lang="en-US" altLang="zh-CN" sz="2100" dirty="0"/>
          </a:p>
          <a:p>
            <a:r>
              <a:rPr lang="en-US" altLang="zh-CN" sz="2100" dirty="0"/>
              <a:t>4. </a:t>
            </a:r>
            <a:r>
              <a:rPr lang="zh-CN" altLang="en-US" sz="2100" dirty="0"/>
              <a:t>新建和管理规则</a:t>
            </a:r>
            <a:endParaRPr lang="en-US" altLang="zh-CN" sz="2100" dirty="0"/>
          </a:p>
          <a:p>
            <a:r>
              <a:rPr lang="zh-CN" altLang="en-US" sz="2100" dirty="0"/>
              <a:t>（</a:t>
            </a:r>
            <a:r>
              <a:rPr lang="en-US" altLang="zh-CN" sz="2100" dirty="0"/>
              <a:t>1</a:t>
            </a:r>
            <a:r>
              <a:rPr lang="zh-CN" altLang="en-US" sz="2100" dirty="0"/>
              <a:t>）新建规则。</a:t>
            </a:r>
            <a:endParaRPr lang="en-US" altLang="zh-CN" sz="2100" dirty="0"/>
          </a:p>
          <a:p>
            <a:r>
              <a:rPr lang="zh-CN" altLang="en-US" sz="2100" dirty="0"/>
              <a:t>选择单元格区域，在“条件格式”列表中选择“新建规则”选项，打开“新建格式规则”对话框，在“选择规则类型”列表框中选择需要的类型，这里选择“基于各自值设置所有单元格的格式”选项，然后在“编辑规则说明”列表框中设置“格式样式”“类型”“值”“颜色”等选项，如图</a:t>
            </a:r>
            <a:r>
              <a:rPr lang="en-US" altLang="zh-CN" sz="2100" dirty="0"/>
              <a:t>2-150</a:t>
            </a:r>
            <a:r>
              <a:rPr lang="zh-CN" altLang="en-US" sz="2100" dirty="0"/>
              <a:t>所示。单击“确定”按钮，即可为所选单元格区域设置新规则。</a:t>
            </a:r>
            <a:endParaRPr lang="en-US" altLang="zh-CN" sz="2100" dirty="0"/>
          </a:p>
        </p:txBody>
      </p:sp>
      <p:pic>
        <p:nvPicPr>
          <p:cNvPr id="5" name="图片占位符 4">
            <a:extLst>
              <a:ext uri="{FF2B5EF4-FFF2-40B4-BE49-F238E27FC236}">
                <a16:creationId xmlns:a16="http://schemas.microsoft.com/office/drawing/2014/main" id="{D38ECF7B-DC1C-D594-AC66-B10385884EB4}"/>
              </a:ext>
            </a:extLst>
          </p:cNvPr>
          <p:cNvPicPr>
            <a:picLocks noGrp="1" noChangeAspect="1"/>
          </p:cNvPicPr>
          <p:nvPr>
            <p:ph type="pic" sz="quarter" idx="14"/>
          </p:nvPr>
        </p:nvPicPr>
        <p:blipFill rotWithShape="1">
          <a:blip r:embed="rId2"/>
          <a:srcRect t="-35797" b="-35797"/>
          <a:stretch>
            <a:fillRect/>
          </a:stretch>
        </p:blipFill>
        <p:spPr>
          <a:prstGeom prst="rect">
            <a:avLst/>
          </a:prstGeom>
        </p:spPr>
      </p:pic>
    </p:spTree>
    <p:extLst>
      <p:ext uri="{BB962C8B-B14F-4D97-AF65-F5344CB8AC3E}">
        <p14:creationId xmlns:p14="http://schemas.microsoft.com/office/powerpoint/2010/main" val="993633149"/>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2AC202-D519-1034-1038-6DB8F8327BD6}"/>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458FEBBC-0AFC-50C2-460F-A758AFD0F03F}"/>
              </a:ext>
            </a:extLst>
          </p:cNvPr>
          <p:cNvSpPr>
            <a:spLocks noGrp="1"/>
          </p:cNvSpPr>
          <p:nvPr>
            <p:ph type="body" sz="quarter" idx="10"/>
          </p:nvPr>
        </p:nvSpPr>
        <p:spPr/>
        <p:txBody>
          <a:bodyPr/>
          <a:lstStyle/>
          <a:p>
            <a:r>
              <a:rPr lang="zh-CN" altLang="en-US" dirty="0"/>
              <a:t>数据的管理与分析</a:t>
            </a:r>
          </a:p>
        </p:txBody>
      </p:sp>
      <p:sp>
        <p:nvSpPr>
          <p:cNvPr id="7" name="文本占位符 6">
            <a:extLst>
              <a:ext uri="{FF2B5EF4-FFF2-40B4-BE49-F238E27FC236}">
                <a16:creationId xmlns:a16="http://schemas.microsoft.com/office/drawing/2014/main" id="{EC61179B-B6AE-7E31-30F9-E07EA2A962E4}"/>
              </a:ext>
            </a:extLst>
          </p:cNvPr>
          <p:cNvSpPr>
            <a:spLocks noGrp="1"/>
          </p:cNvSpPr>
          <p:nvPr>
            <p:ph type="body" sz="quarter" idx="11"/>
          </p:nvPr>
        </p:nvSpPr>
        <p:spPr>
          <a:xfrm>
            <a:off x="337295" y="1161632"/>
            <a:ext cx="5337642" cy="5203156"/>
          </a:xfrm>
        </p:spPr>
        <p:txBody>
          <a:bodyPr/>
          <a:lstStyle/>
          <a:p>
            <a:r>
              <a:rPr lang="en-US" altLang="zh-CN" dirty="0"/>
              <a:t>2.6.9 </a:t>
            </a:r>
            <a:r>
              <a:rPr lang="zh-CN" altLang="en-US" dirty="0"/>
              <a:t>条件格式</a:t>
            </a:r>
            <a:endParaRPr lang="en-US" altLang="zh-CN" dirty="0"/>
          </a:p>
          <a:p>
            <a:r>
              <a:rPr lang="en-US" altLang="zh-CN" dirty="0"/>
              <a:t>4. </a:t>
            </a:r>
            <a:r>
              <a:rPr lang="zh-CN" altLang="en-US" dirty="0"/>
              <a:t>新建和管理规则</a:t>
            </a:r>
            <a:endParaRPr lang="en-US" altLang="zh-CN" dirty="0"/>
          </a:p>
          <a:p>
            <a:r>
              <a:rPr lang="zh-CN" altLang="en-US" dirty="0"/>
              <a:t>（</a:t>
            </a:r>
            <a:r>
              <a:rPr lang="en-US" altLang="zh-CN" dirty="0"/>
              <a:t>2</a:t>
            </a:r>
            <a:r>
              <a:rPr lang="zh-CN" altLang="en-US" dirty="0"/>
              <a:t>）管理规则。</a:t>
            </a:r>
            <a:endParaRPr lang="en-US" altLang="zh-CN" dirty="0"/>
          </a:p>
          <a:p>
            <a:r>
              <a:rPr lang="zh-CN" altLang="en-US" dirty="0"/>
              <a:t>在“条件格式”列表中选择“管理规则”选项，打开“条件格式规则管理器”对话框，在该对话框中选择某个规则，单击“编辑规则”按钮，可以对该规则进行编辑操作；单击“删除规则”按钮，可以将该规则删除；单击“新建规则”按钮，可以继续新建规则，如图</a:t>
            </a:r>
            <a:r>
              <a:rPr lang="en-US" altLang="zh-CN" dirty="0"/>
              <a:t>2-151</a:t>
            </a:r>
            <a:r>
              <a:rPr lang="zh-CN" altLang="en-US" dirty="0"/>
              <a:t>所示。</a:t>
            </a:r>
            <a:endParaRPr lang="en-US" altLang="zh-CN" dirty="0"/>
          </a:p>
        </p:txBody>
      </p:sp>
      <p:pic>
        <p:nvPicPr>
          <p:cNvPr id="5" name="图片占位符 4">
            <a:extLst>
              <a:ext uri="{FF2B5EF4-FFF2-40B4-BE49-F238E27FC236}">
                <a16:creationId xmlns:a16="http://schemas.microsoft.com/office/drawing/2014/main" id="{E8A44037-2DC6-7234-D2B9-F61736CF0465}"/>
              </a:ext>
            </a:extLst>
          </p:cNvPr>
          <p:cNvPicPr>
            <a:picLocks noGrp="1" noChangeAspect="1"/>
          </p:cNvPicPr>
          <p:nvPr>
            <p:ph type="pic" sz="quarter" idx="14"/>
          </p:nvPr>
        </p:nvPicPr>
        <p:blipFill rotWithShape="1">
          <a:blip r:embed="rId2"/>
          <a:srcRect t="-57807" b="-57807"/>
          <a:stretch>
            <a:fillRect/>
          </a:stretch>
        </p:blipFill>
        <p:spPr>
          <a:prstGeom prst="rect">
            <a:avLst/>
          </a:prstGeom>
        </p:spPr>
      </p:pic>
    </p:spTree>
    <p:extLst>
      <p:ext uri="{BB962C8B-B14F-4D97-AF65-F5344CB8AC3E}">
        <p14:creationId xmlns:p14="http://schemas.microsoft.com/office/powerpoint/2010/main" val="4073890131"/>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388BBACA-867E-3AC5-975D-27880150DA78}"/>
              </a:ext>
            </a:extLst>
          </p:cNvPr>
          <p:cNvSpPr>
            <a:spLocks noGrp="1"/>
          </p:cNvSpPr>
          <p:nvPr>
            <p:ph type="body" sz="quarter" idx="10"/>
          </p:nvPr>
        </p:nvSpPr>
        <p:spPr/>
        <p:txBody>
          <a:bodyPr/>
          <a:lstStyle/>
          <a:p>
            <a:r>
              <a:rPr lang="zh-CN" altLang="en-US" dirty="0"/>
              <a:t>任务</a:t>
            </a:r>
            <a:r>
              <a:rPr lang="en-US" altLang="zh-CN" dirty="0"/>
              <a:t>2.7</a:t>
            </a:r>
            <a:endParaRPr lang="zh-CN" altLang="en-US" dirty="0"/>
          </a:p>
        </p:txBody>
      </p:sp>
      <p:sp>
        <p:nvSpPr>
          <p:cNvPr id="6" name="文本占位符 5">
            <a:extLst>
              <a:ext uri="{FF2B5EF4-FFF2-40B4-BE49-F238E27FC236}">
                <a16:creationId xmlns:a16="http://schemas.microsoft.com/office/drawing/2014/main" id="{443E07BD-43A4-BAF0-A6D6-7B55A118CCEF}"/>
              </a:ext>
            </a:extLst>
          </p:cNvPr>
          <p:cNvSpPr>
            <a:spLocks noGrp="1"/>
          </p:cNvSpPr>
          <p:nvPr>
            <p:ph type="body" sz="quarter" idx="11"/>
          </p:nvPr>
        </p:nvSpPr>
        <p:spPr/>
        <p:txBody>
          <a:bodyPr/>
          <a:lstStyle/>
          <a:p>
            <a:r>
              <a:rPr lang="zh-CN" altLang="en-US" dirty="0"/>
              <a:t>制作数据透视表和数据透视图</a:t>
            </a:r>
          </a:p>
        </p:txBody>
      </p:sp>
    </p:spTree>
    <p:extLst>
      <p:ext uri="{BB962C8B-B14F-4D97-AF65-F5344CB8AC3E}">
        <p14:creationId xmlns:p14="http://schemas.microsoft.com/office/powerpoint/2010/main" val="241637325"/>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EDC763-E5C1-9A4B-1A20-ACE8289A0E74}"/>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68A65AFF-2452-1F25-9D82-41367467F8FF}"/>
              </a:ext>
            </a:extLst>
          </p:cNvPr>
          <p:cNvSpPr>
            <a:spLocks noGrp="1"/>
          </p:cNvSpPr>
          <p:nvPr>
            <p:ph type="body" sz="quarter" idx="10"/>
          </p:nvPr>
        </p:nvSpPr>
        <p:spPr/>
        <p:txBody>
          <a:bodyPr/>
          <a:lstStyle/>
          <a:p>
            <a:r>
              <a:rPr lang="zh-CN" altLang="en-US" dirty="0"/>
              <a:t>制作数据透视表和数据透视图</a:t>
            </a:r>
          </a:p>
        </p:txBody>
      </p:sp>
      <p:sp>
        <p:nvSpPr>
          <p:cNvPr id="7" name="文本占位符 6">
            <a:extLst>
              <a:ext uri="{FF2B5EF4-FFF2-40B4-BE49-F238E27FC236}">
                <a16:creationId xmlns:a16="http://schemas.microsoft.com/office/drawing/2014/main" id="{EA24EF0B-2E45-EF65-5057-DD6EF90A9583}"/>
              </a:ext>
            </a:extLst>
          </p:cNvPr>
          <p:cNvSpPr>
            <a:spLocks noGrp="1"/>
          </p:cNvSpPr>
          <p:nvPr>
            <p:ph type="body" sz="quarter" idx="11"/>
          </p:nvPr>
        </p:nvSpPr>
        <p:spPr>
          <a:xfrm>
            <a:off x="337295" y="1184715"/>
            <a:ext cx="5337642" cy="5156989"/>
          </a:xfrm>
        </p:spPr>
        <p:txBody>
          <a:bodyPr/>
          <a:lstStyle/>
          <a:p>
            <a:r>
              <a:rPr lang="en-US" altLang="zh-CN" dirty="0"/>
              <a:t>2.7.1 </a:t>
            </a:r>
            <a:r>
              <a:rPr lang="zh-CN" altLang="en-US" dirty="0"/>
              <a:t>创建数据透视表</a:t>
            </a:r>
            <a:endParaRPr lang="en-US" altLang="zh-CN" dirty="0"/>
          </a:p>
          <a:p>
            <a:r>
              <a:rPr lang="zh-CN" altLang="en-US" dirty="0"/>
              <a:t>数据透视表是一种能对大量数据快速汇总和建立交叉关系的交互式动态表格，可以用于分析和组织数据。</a:t>
            </a:r>
          </a:p>
          <a:p>
            <a:r>
              <a:rPr lang="zh-CN" altLang="en-US" dirty="0"/>
              <a:t>在报表中选择任意单元格，在“插入”选项卡中单击“数据透视表”按钮，打开“创建数据透视表”对话框，选择数据表区域范围和放置数据透视表的位置，如图</a:t>
            </a:r>
            <a:r>
              <a:rPr lang="en-US" altLang="zh-CN" dirty="0"/>
              <a:t>2-152</a:t>
            </a:r>
            <a:r>
              <a:rPr lang="zh-CN" altLang="en-US" dirty="0"/>
              <a:t>所示。单击 “确定”按钮，可创建一个空白的数据透视表，如图</a:t>
            </a:r>
            <a:r>
              <a:rPr lang="en-US" altLang="zh-CN" dirty="0"/>
              <a:t>2-153</a:t>
            </a:r>
            <a:r>
              <a:rPr lang="zh-CN" altLang="en-US" dirty="0"/>
              <a:t>所示。</a:t>
            </a:r>
            <a:endParaRPr lang="en-US" altLang="zh-CN" dirty="0"/>
          </a:p>
        </p:txBody>
      </p:sp>
      <p:pic>
        <p:nvPicPr>
          <p:cNvPr id="4" name="图片占位符 3">
            <a:extLst>
              <a:ext uri="{FF2B5EF4-FFF2-40B4-BE49-F238E27FC236}">
                <a16:creationId xmlns:a16="http://schemas.microsoft.com/office/drawing/2014/main" id="{BD5576B8-3F63-D0F8-6D3D-8EEAAD1399FC}"/>
              </a:ext>
            </a:extLst>
          </p:cNvPr>
          <p:cNvPicPr>
            <a:picLocks noGrp="1" noChangeAspect="1"/>
          </p:cNvPicPr>
          <p:nvPr>
            <p:ph type="pic" sz="quarter" idx="14"/>
          </p:nvPr>
        </p:nvPicPr>
        <p:blipFill rotWithShape="1">
          <a:blip r:embed="rId2"/>
          <a:srcRect t="-64587" b="-64587"/>
          <a:stretch>
            <a:fillRect/>
          </a:stretch>
        </p:blipFill>
        <p:spPr>
          <a:prstGeom prst="rect">
            <a:avLst/>
          </a:prstGeom>
        </p:spPr>
      </p:pic>
    </p:spTree>
    <p:extLst>
      <p:ext uri="{BB962C8B-B14F-4D97-AF65-F5344CB8AC3E}">
        <p14:creationId xmlns:p14="http://schemas.microsoft.com/office/powerpoint/2010/main" val="1014981585"/>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15413D-6330-A1B7-1F24-1F9D81B6538C}"/>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3ECC91C1-E139-793C-8632-71C01FB5E557}"/>
              </a:ext>
            </a:extLst>
          </p:cNvPr>
          <p:cNvSpPr>
            <a:spLocks noGrp="1"/>
          </p:cNvSpPr>
          <p:nvPr>
            <p:ph type="body" sz="quarter" idx="10"/>
          </p:nvPr>
        </p:nvSpPr>
        <p:spPr/>
        <p:txBody>
          <a:bodyPr/>
          <a:lstStyle/>
          <a:p>
            <a:r>
              <a:rPr lang="zh-CN" altLang="en-US" dirty="0"/>
              <a:t>制作数据透视表和数据透视图</a:t>
            </a:r>
          </a:p>
        </p:txBody>
      </p:sp>
      <p:sp>
        <p:nvSpPr>
          <p:cNvPr id="7" name="文本占位符 6">
            <a:extLst>
              <a:ext uri="{FF2B5EF4-FFF2-40B4-BE49-F238E27FC236}">
                <a16:creationId xmlns:a16="http://schemas.microsoft.com/office/drawing/2014/main" id="{559F583E-D71E-85B5-BFC1-9D1470CEAFF2}"/>
              </a:ext>
            </a:extLst>
          </p:cNvPr>
          <p:cNvSpPr>
            <a:spLocks noGrp="1"/>
          </p:cNvSpPr>
          <p:nvPr>
            <p:ph type="body" sz="quarter" idx="11"/>
          </p:nvPr>
        </p:nvSpPr>
        <p:spPr>
          <a:xfrm>
            <a:off x="337295" y="2708209"/>
            <a:ext cx="5337642" cy="2110001"/>
          </a:xfrm>
        </p:spPr>
        <p:txBody>
          <a:bodyPr/>
          <a:lstStyle/>
          <a:p>
            <a:r>
              <a:rPr lang="en-US" altLang="zh-CN" dirty="0"/>
              <a:t>2.7.1 </a:t>
            </a:r>
            <a:r>
              <a:rPr lang="zh-CN" altLang="en-US" dirty="0"/>
              <a:t>创建数据透视表</a:t>
            </a:r>
            <a:endParaRPr lang="en-US" altLang="zh-CN" dirty="0"/>
          </a:p>
          <a:p>
            <a:r>
              <a:rPr lang="zh-CN" altLang="en-US" dirty="0"/>
              <a:t>在右侧“数据透视表”窗格中勾选所需的字段信息，即可在空白透视表中添加数据内容，如图</a:t>
            </a:r>
            <a:r>
              <a:rPr lang="en-US" altLang="zh-CN" dirty="0"/>
              <a:t>2-154</a:t>
            </a:r>
            <a:r>
              <a:rPr lang="zh-CN" altLang="en-US" dirty="0"/>
              <a:t>所示。</a:t>
            </a:r>
            <a:endParaRPr lang="en-US" altLang="zh-CN" dirty="0"/>
          </a:p>
        </p:txBody>
      </p:sp>
      <p:pic>
        <p:nvPicPr>
          <p:cNvPr id="4" name="图片占位符 3">
            <a:extLst>
              <a:ext uri="{FF2B5EF4-FFF2-40B4-BE49-F238E27FC236}">
                <a16:creationId xmlns:a16="http://schemas.microsoft.com/office/drawing/2014/main" id="{3681CA48-0BAD-636A-F10A-899E039BCE3E}"/>
              </a:ext>
            </a:extLst>
          </p:cNvPr>
          <p:cNvPicPr>
            <a:picLocks noGrp="1" noChangeAspect="1"/>
          </p:cNvPicPr>
          <p:nvPr>
            <p:ph type="pic" sz="quarter" idx="14"/>
          </p:nvPr>
        </p:nvPicPr>
        <p:blipFill rotWithShape="1">
          <a:blip r:embed="rId2"/>
          <a:srcRect t="-38726" b="-38726"/>
          <a:stretch>
            <a:fillRect/>
          </a:stretch>
        </p:blipFill>
        <p:spPr>
          <a:prstGeom prst="rect">
            <a:avLst/>
          </a:prstGeom>
        </p:spPr>
      </p:pic>
    </p:spTree>
    <p:extLst>
      <p:ext uri="{BB962C8B-B14F-4D97-AF65-F5344CB8AC3E}">
        <p14:creationId xmlns:p14="http://schemas.microsoft.com/office/powerpoint/2010/main" val="2335067542"/>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D1AE13-02AE-BC90-FF19-C385E081FE66}"/>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C65C89D2-9F15-C95A-09A3-CE12236EBAA8}"/>
              </a:ext>
            </a:extLst>
          </p:cNvPr>
          <p:cNvSpPr>
            <a:spLocks noGrp="1"/>
          </p:cNvSpPr>
          <p:nvPr>
            <p:ph type="body" sz="quarter" idx="10"/>
          </p:nvPr>
        </p:nvSpPr>
        <p:spPr/>
        <p:txBody>
          <a:bodyPr/>
          <a:lstStyle/>
          <a:p>
            <a:r>
              <a:rPr lang="zh-CN" altLang="en-US" dirty="0"/>
              <a:t>制作数据透视表和数据透视图</a:t>
            </a:r>
          </a:p>
        </p:txBody>
      </p:sp>
      <p:sp>
        <p:nvSpPr>
          <p:cNvPr id="7" name="文本占位符 6">
            <a:extLst>
              <a:ext uri="{FF2B5EF4-FFF2-40B4-BE49-F238E27FC236}">
                <a16:creationId xmlns:a16="http://schemas.microsoft.com/office/drawing/2014/main" id="{F3291D7B-345F-6ACC-8DE8-2BBC52E580C3}"/>
              </a:ext>
            </a:extLst>
          </p:cNvPr>
          <p:cNvSpPr>
            <a:spLocks noGrp="1"/>
          </p:cNvSpPr>
          <p:nvPr>
            <p:ph type="body" sz="quarter" idx="11"/>
          </p:nvPr>
        </p:nvSpPr>
        <p:spPr>
          <a:xfrm>
            <a:off x="337295" y="837119"/>
            <a:ext cx="5337642" cy="5852179"/>
          </a:xfrm>
        </p:spPr>
        <p:txBody>
          <a:bodyPr/>
          <a:lstStyle/>
          <a:p>
            <a:r>
              <a:rPr lang="en-US" altLang="zh-CN" sz="2100" dirty="0"/>
              <a:t>2.7.2 </a:t>
            </a:r>
            <a:r>
              <a:rPr lang="zh-CN" altLang="en-US" sz="2100" dirty="0"/>
              <a:t>整理数据透视表字段</a:t>
            </a:r>
            <a:endParaRPr lang="en-US" altLang="zh-CN" sz="2100" dirty="0"/>
          </a:p>
          <a:p>
            <a:r>
              <a:rPr lang="zh-CN" altLang="en-US" sz="2100" dirty="0"/>
              <a:t>在“数据透视表”窗格中单击“数据透视表区域”折叠按钮，在展开的区域中可对透视表中的字段进行设置。该区域分为</a:t>
            </a:r>
            <a:r>
              <a:rPr lang="en-US" altLang="zh-CN" sz="2100" dirty="0"/>
              <a:t>4</a:t>
            </a:r>
            <a:r>
              <a:rPr lang="zh-CN" altLang="en-US" sz="2100" dirty="0"/>
              <a:t>部分，分别为筛选器区域、列区域、行区域和值区域，如图</a:t>
            </a:r>
            <a:r>
              <a:rPr lang="en-US" altLang="zh-CN" sz="2100" dirty="0"/>
              <a:t>2-155</a:t>
            </a:r>
            <a:r>
              <a:rPr lang="zh-CN" altLang="en-US" sz="2100" dirty="0"/>
              <a:t>所示。行区域中的字段将作为数据透视表的行标签显示。列区域中的字段将作为数据透视表的列标签显示。值区域中的字段将作为数据透视表显示汇总的数据。将字段拖至“筛选器”区域，可以对数据透视表中的数据进行筛选，如图</a:t>
            </a:r>
            <a:r>
              <a:rPr lang="en-US" altLang="zh-CN" sz="2100" dirty="0"/>
              <a:t>2-156</a:t>
            </a:r>
            <a:r>
              <a:rPr lang="zh-CN" altLang="en-US" sz="2100" dirty="0"/>
              <a:t>所示。</a:t>
            </a:r>
            <a:endParaRPr lang="en-US" altLang="zh-CN" sz="2100" dirty="0"/>
          </a:p>
        </p:txBody>
      </p:sp>
      <p:pic>
        <p:nvPicPr>
          <p:cNvPr id="4" name="图片占位符 3">
            <a:extLst>
              <a:ext uri="{FF2B5EF4-FFF2-40B4-BE49-F238E27FC236}">
                <a16:creationId xmlns:a16="http://schemas.microsoft.com/office/drawing/2014/main" id="{44F7238C-FA9A-7451-D021-6862B237AE00}"/>
              </a:ext>
            </a:extLst>
          </p:cNvPr>
          <p:cNvPicPr>
            <a:picLocks noGrp="1" noChangeAspect="1"/>
          </p:cNvPicPr>
          <p:nvPr>
            <p:ph type="pic" sz="quarter" idx="14"/>
          </p:nvPr>
        </p:nvPicPr>
        <p:blipFill rotWithShape="1">
          <a:blip r:embed="rId2"/>
          <a:srcRect t="-38797" b="-38797"/>
          <a:stretch>
            <a:fillRect/>
          </a:stretch>
        </p:blipFill>
        <p:spPr>
          <a:prstGeom prst="rect">
            <a:avLst/>
          </a:prstGeom>
        </p:spPr>
      </p:pic>
    </p:spTree>
    <p:extLst>
      <p:ext uri="{BB962C8B-B14F-4D97-AF65-F5344CB8AC3E}">
        <p14:creationId xmlns:p14="http://schemas.microsoft.com/office/powerpoint/2010/main" val="2186699508"/>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1ED39F-EB41-5A49-9B78-F75A5CA61FB0}"/>
            </a:ext>
          </a:extLst>
        </p:cNvPr>
        <p:cNvGrpSpPr/>
        <p:nvPr/>
      </p:nvGrpSpPr>
      <p:grpSpPr>
        <a:xfrm>
          <a:off x="0" y="0"/>
          <a:ext cx="0" cy="0"/>
          <a:chOff x="0" y="0"/>
          <a:chExt cx="0" cy="0"/>
        </a:xfrm>
      </p:grpSpPr>
      <p:pic>
        <p:nvPicPr>
          <p:cNvPr id="9" name="图片占位符 8">
            <a:extLst>
              <a:ext uri="{FF2B5EF4-FFF2-40B4-BE49-F238E27FC236}">
                <a16:creationId xmlns:a16="http://schemas.microsoft.com/office/drawing/2014/main" id="{0CF4A9CE-52CF-6946-F4C0-ACA0F69EAC40}"/>
              </a:ext>
            </a:extLst>
          </p:cNvPr>
          <p:cNvPicPr>
            <a:picLocks noGrp="1" noChangeAspect="1"/>
          </p:cNvPicPr>
          <p:nvPr>
            <p:ph type="pic" sz="quarter" idx="14"/>
          </p:nvPr>
        </p:nvPicPr>
        <p:blipFill rotWithShape="1">
          <a:blip r:embed="rId2"/>
          <a:srcRect t="-144886" b="-144886"/>
          <a:stretch>
            <a:fillRect/>
          </a:stretch>
        </p:blipFill>
        <p:spPr>
          <a:prstGeom prst="rect">
            <a:avLst/>
          </a:prstGeom>
        </p:spPr>
      </p:pic>
      <p:sp>
        <p:nvSpPr>
          <p:cNvPr id="6" name="文本占位符 5">
            <a:extLst>
              <a:ext uri="{FF2B5EF4-FFF2-40B4-BE49-F238E27FC236}">
                <a16:creationId xmlns:a16="http://schemas.microsoft.com/office/drawing/2014/main" id="{3234EC75-C755-3B8E-E2A7-433683ED02D5}"/>
              </a:ext>
            </a:extLst>
          </p:cNvPr>
          <p:cNvSpPr>
            <a:spLocks noGrp="1"/>
          </p:cNvSpPr>
          <p:nvPr>
            <p:ph type="body" sz="quarter" idx="10"/>
          </p:nvPr>
        </p:nvSpPr>
        <p:spPr>
          <a:xfrm>
            <a:off x="759986" y="184188"/>
            <a:ext cx="10852895" cy="523220"/>
          </a:xfrm>
        </p:spPr>
        <p:txBody>
          <a:bodyPr/>
          <a:lstStyle/>
          <a:p>
            <a:r>
              <a:rPr lang="zh-CN" altLang="en-US" dirty="0"/>
              <a:t>制作数据透视表和数据透视图</a:t>
            </a:r>
          </a:p>
        </p:txBody>
      </p:sp>
      <p:sp>
        <p:nvSpPr>
          <p:cNvPr id="7" name="文本占位符 6">
            <a:extLst>
              <a:ext uri="{FF2B5EF4-FFF2-40B4-BE49-F238E27FC236}">
                <a16:creationId xmlns:a16="http://schemas.microsoft.com/office/drawing/2014/main" id="{D179EE9B-A855-A3F9-7B87-F08237E1DACD}"/>
              </a:ext>
            </a:extLst>
          </p:cNvPr>
          <p:cNvSpPr>
            <a:spLocks noGrp="1"/>
          </p:cNvSpPr>
          <p:nvPr>
            <p:ph type="body" sz="quarter" idx="11"/>
          </p:nvPr>
        </p:nvSpPr>
        <p:spPr>
          <a:xfrm>
            <a:off x="336550" y="2454253"/>
            <a:ext cx="5338763" cy="2617833"/>
          </a:xfrm>
        </p:spPr>
        <p:txBody>
          <a:bodyPr/>
          <a:lstStyle/>
          <a:p>
            <a:r>
              <a:rPr lang="en-US" altLang="zh-CN" sz="2400" dirty="0"/>
              <a:t>2.7.2 </a:t>
            </a:r>
            <a:r>
              <a:rPr lang="zh-CN" altLang="en-US" sz="2400" dirty="0"/>
              <a:t>整理数据透视表字段</a:t>
            </a:r>
            <a:endParaRPr lang="en-US" altLang="zh-CN" dirty="0"/>
          </a:p>
          <a:p>
            <a:r>
              <a:rPr lang="zh-CN" altLang="en-US" dirty="0"/>
              <a:t>选中透视表中的字段内容，如选择</a:t>
            </a:r>
            <a:r>
              <a:rPr lang="en-US" altLang="zh-CN" dirty="0"/>
              <a:t>B3</a:t>
            </a:r>
            <a:r>
              <a:rPr lang="zh-CN" altLang="en-US" dirty="0"/>
              <a:t>单元格“求和项：生产总数”，在“编辑栏”中重新输入内容，可对当前字段进行重命名，如图</a:t>
            </a:r>
            <a:r>
              <a:rPr lang="en-US" altLang="zh-CN" dirty="0"/>
              <a:t>2-157</a:t>
            </a:r>
            <a:r>
              <a:rPr lang="zh-CN" altLang="en-US" dirty="0"/>
              <a:t>所示。</a:t>
            </a:r>
            <a:endParaRPr lang="en-US" altLang="zh-CN" dirty="0"/>
          </a:p>
        </p:txBody>
      </p:sp>
    </p:spTree>
    <p:extLst>
      <p:ext uri="{BB962C8B-B14F-4D97-AF65-F5344CB8AC3E}">
        <p14:creationId xmlns:p14="http://schemas.microsoft.com/office/powerpoint/2010/main" val="1337718872"/>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90F33C-17DD-D6D3-DA38-D76A932F3BBC}"/>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9B43CB7D-C980-D608-4B42-AC7BE2C7C760}"/>
              </a:ext>
            </a:extLst>
          </p:cNvPr>
          <p:cNvPicPr>
            <a:picLocks noGrp="1" noChangeAspect="1"/>
          </p:cNvPicPr>
          <p:nvPr>
            <p:ph type="pic" sz="quarter" idx="14"/>
          </p:nvPr>
        </p:nvPicPr>
        <p:blipFill rotWithShape="1">
          <a:blip r:embed="rId2"/>
          <a:srcRect t="-48460" b="-48460"/>
          <a:stretch>
            <a:fillRect/>
          </a:stretch>
        </p:blipFill>
        <p:spPr>
          <a:prstGeom prst="rect">
            <a:avLst/>
          </a:prstGeom>
        </p:spPr>
      </p:pic>
      <p:sp>
        <p:nvSpPr>
          <p:cNvPr id="6" name="文本占位符 5">
            <a:extLst>
              <a:ext uri="{FF2B5EF4-FFF2-40B4-BE49-F238E27FC236}">
                <a16:creationId xmlns:a16="http://schemas.microsoft.com/office/drawing/2014/main" id="{A2F742ED-A6D2-EB14-5BAA-1D699BBBCB4F}"/>
              </a:ext>
            </a:extLst>
          </p:cNvPr>
          <p:cNvSpPr>
            <a:spLocks noGrp="1"/>
          </p:cNvSpPr>
          <p:nvPr>
            <p:ph type="body" sz="quarter" idx="10"/>
          </p:nvPr>
        </p:nvSpPr>
        <p:spPr>
          <a:xfrm>
            <a:off x="759986" y="184188"/>
            <a:ext cx="10852895" cy="523220"/>
          </a:xfrm>
        </p:spPr>
        <p:txBody>
          <a:bodyPr/>
          <a:lstStyle/>
          <a:p>
            <a:r>
              <a:rPr lang="zh-CN" altLang="en-US" dirty="0"/>
              <a:t>制作数据透视表和数据透视图</a:t>
            </a:r>
          </a:p>
        </p:txBody>
      </p:sp>
      <p:sp>
        <p:nvSpPr>
          <p:cNvPr id="7" name="文本占位符 6">
            <a:extLst>
              <a:ext uri="{FF2B5EF4-FFF2-40B4-BE49-F238E27FC236}">
                <a16:creationId xmlns:a16="http://schemas.microsoft.com/office/drawing/2014/main" id="{9013DD47-34AF-D0D9-44BF-8BB286F11190}"/>
              </a:ext>
            </a:extLst>
          </p:cNvPr>
          <p:cNvSpPr>
            <a:spLocks noGrp="1"/>
          </p:cNvSpPr>
          <p:nvPr>
            <p:ph type="body" sz="quarter" idx="11"/>
          </p:nvPr>
        </p:nvSpPr>
        <p:spPr>
          <a:xfrm>
            <a:off x="336550" y="1692506"/>
            <a:ext cx="5338763" cy="4141327"/>
          </a:xfrm>
        </p:spPr>
        <p:txBody>
          <a:bodyPr/>
          <a:lstStyle/>
          <a:p>
            <a:r>
              <a:rPr lang="en-US" altLang="zh-CN" sz="2400" dirty="0"/>
              <a:t>2.7.3 </a:t>
            </a:r>
            <a:r>
              <a:rPr lang="zh-CN" altLang="en-US" sz="2400" dirty="0"/>
              <a:t>使用数据透视表筛选数据</a:t>
            </a:r>
            <a:endParaRPr lang="en-US" altLang="zh-CN" dirty="0"/>
          </a:p>
          <a:p>
            <a:r>
              <a:rPr lang="zh-CN" altLang="en-US" dirty="0"/>
              <a:t>在创建的数据透视表中进行数据筛选，可通过切片器功能来实现。在透视表中选择任意单元格，在“分析”选项卡中单击“插入切片器”按钮，在打开的对话框中根据需求勾选字段选项，单击“确定”按钮，即可在透视表中插入相应字段的切片器，如图</a:t>
            </a:r>
            <a:r>
              <a:rPr lang="en-US" altLang="zh-CN" dirty="0"/>
              <a:t>2-158</a:t>
            </a:r>
            <a:r>
              <a:rPr lang="zh-CN" altLang="en-US" dirty="0"/>
              <a:t>所示。</a:t>
            </a:r>
            <a:endParaRPr lang="en-US" altLang="zh-CN" dirty="0"/>
          </a:p>
        </p:txBody>
      </p:sp>
    </p:spTree>
    <p:extLst>
      <p:ext uri="{BB962C8B-B14F-4D97-AF65-F5344CB8AC3E}">
        <p14:creationId xmlns:p14="http://schemas.microsoft.com/office/powerpoint/2010/main" val="95832799"/>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6A1B13-1B7A-6C10-A9FC-40DD4D0B3114}"/>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A1F3A36E-8599-AF1F-DD02-4E10636D855A}"/>
              </a:ext>
            </a:extLst>
          </p:cNvPr>
          <p:cNvPicPr>
            <a:picLocks noGrp="1" noChangeAspect="1"/>
          </p:cNvPicPr>
          <p:nvPr>
            <p:ph type="pic" sz="quarter" idx="14"/>
          </p:nvPr>
        </p:nvPicPr>
        <p:blipFill rotWithShape="1">
          <a:blip r:embed="rId2"/>
          <a:srcRect t="-19447" b="-19447"/>
          <a:stretch>
            <a:fillRect/>
          </a:stretch>
        </p:blipFill>
        <p:spPr>
          <a:prstGeom prst="rect">
            <a:avLst/>
          </a:prstGeom>
        </p:spPr>
      </p:pic>
      <p:sp>
        <p:nvSpPr>
          <p:cNvPr id="6" name="文本占位符 5">
            <a:extLst>
              <a:ext uri="{FF2B5EF4-FFF2-40B4-BE49-F238E27FC236}">
                <a16:creationId xmlns:a16="http://schemas.microsoft.com/office/drawing/2014/main" id="{EB5462D8-BAD0-8167-6633-6B669594FB43}"/>
              </a:ext>
            </a:extLst>
          </p:cNvPr>
          <p:cNvSpPr>
            <a:spLocks noGrp="1"/>
          </p:cNvSpPr>
          <p:nvPr>
            <p:ph type="body" sz="quarter" idx="10"/>
          </p:nvPr>
        </p:nvSpPr>
        <p:spPr>
          <a:xfrm>
            <a:off x="759986" y="184188"/>
            <a:ext cx="10852895" cy="523220"/>
          </a:xfrm>
        </p:spPr>
        <p:txBody>
          <a:bodyPr/>
          <a:lstStyle/>
          <a:p>
            <a:r>
              <a:rPr lang="zh-CN" altLang="en-US" dirty="0"/>
              <a:t>制作数据透视表和数据透视图</a:t>
            </a:r>
          </a:p>
        </p:txBody>
      </p:sp>
      <p:sp>
        <p:nvSpPr>
          <p:cNvPr id="7" name="文本占位符 6">
            <a:extLst>
              <a:ext uri="{FF2B5EF4-FFF2-40B4-BE49-F238E27FC236}">
                <a16:creationId xmlns:a16="http://schemas.microsoft.com/office/drawing/2014/main" id="{0CDA7865-62C9-857C-D4B2-F7B0B3930B59}"/>
              </a:ext>
            </a:extLst>
          </p:cNvPr>
          <p:cNvSpPr>
            <a:spLocks noGrp="1"/>
          </p:cNvSpPr>
          <p:nvPr>
            <p:ph type="body" sz="quarter" idx="11"/>
          </p:nvPr>
        </p:nvSpPr>
        <p:spPr>
          <a:xfrm>
            <a:off x="336550" y="2708169"/>
            <a:ext cx="5338763" cy="2110001"/>
          </a:xfrm>
        </p:spPr>
        <p:txBody>
          <a:bodyPr/>
          <a:lstStyle/>
          <a:p>
            <a:r>
              <a:rPr lang="en-US" altLang="zh-CN" sz="2400" dirty="0"/>
              <a:t>2.7.3 </a:t>
            </a:r>
            <a:r>
              <a:rPr lang="zh-CN" altLang="en-US" sz="2400" dirty="0"/>
              <a:t>使用数据透视表筛选数据</a:t>
            </a:r>
            <a:endParaRPr lang="en-US" altLang="zh-CN" dirty="0"/>
          </a:p>
          <a:p>
            <a:r>
              <a:rPr lang="zh-CN" altLang="en-US" dirty="0"/>
              <a:t>在切片器中选择所需字段，数据透视表中随即会筛选出与该字段相关的数据内容，如图</a:t>
            </a:r>
            <a:r>
              <a:rPr lang="en-US" altLang="zh-CN" dirty="0"/>
              <a:t>2-159</a:t>
            </a:r>
            <a:r>
              <a:rPr lang="zh-CN" altLang="en-US" dirty="0"/>
              <a:t>所示。</a:t>
            </a:r>
            <a:endParaRPr lang="en-US" altLang="zh-CN" dirty="0"/>
          </a:p>
        </p:txBody>
      </p:sp>
    </p:spTree>
    <p:extLst>
      <p:ext uri="{BB962C8B-B14F-4D97-AF65-F5344CB8AC3E}">
        <p14:creationId xmlns:p14="http://schemas.microsoft.com/office/powerpoint/2010/main" val="1280370906"/>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1AC77B-6B87-18F9-864C-B5E6E9FC0FA5}"/>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E3730B38-AF15-9469-3C0F-206062EBD620}"/>
              </a:ext>
            </a:extLst>
          </p:cNvPr>
          <p:cNvPicPr>
            <a:picLocks noGrp="1" noChangeAspect="1"/>
          </p:cNvPicPr>
          <p:nvPr>
            <p:ph type="pic" sz="quarter" idx="14"/>
          </p:nvPr>
        </p:nvPicPr>
        <p:blipFill rotWithShape="1">
          <a:blip r:embed="rId2"/>
          <a:srcRect t="-66667" b="-66667"/>
          <a:stretch>
            <a:fillRect/>
          </a:stretch>
        </p:blipFill>
        <p:spPr>
          <a:prstGeom prst="rect">
            <a:avLst/>
          </a:prstGeom>
        </p:spPr>
      </p:pic>
      <p:sp>
        <p:nvSpPr>
          <p:cNvPr id="6" name="文本占位符 5">
            <a:extLst>
              <a:ext uri="{FF2B5EF4-FFF2-40B4-BE49-F238E27FC236}">
                <a16:creationId xmlns:a16="http://schemas.microsoft.com/office/drawing/2014/main" id="{3EBE1410-9957-CC0B-49D5-0790292B5257}"/>
              </a:ext>
            </a:extLst>
          </p:cNvPr>
          <p:cNvSpPr>
            <a:spLocks noGrp="1"/>
          </p:cNvSpPr>
          <p:nvPr>
            <p:ph type="body" sz="quarter" idx="10"/>
          </p:nvPr>
        </p:nvSpPr>
        <p:spPr>
          <a:xfrm>
            <a:off x="759986" y="184188"/>
            <a:ext cx="10852895" cy="523220"/>
          </a:xfrm>
        </p:spPr>
        <p:txBody>
          <a:bodyPr/>
          <a:lstStyle/>
          <a:p>
            <a:r>
              <a:rPr lang="zh-CN" altLang="en-US" dirty="0"/>
              <a:t>制作数据透视表和数据透视图</a:t>
            </a:r>
          </a:p>
        </p:txBody>
      </p:sp>
      <p:sp>
        <p:nvSpPr>
          <p:cNvPr id="7" name="文本占位符 6">
            <a:extLst>
              <a:ext uri="{FF2B5EF4-FFF2-40B4-BE49-F238E27FC236}">
                <a16:creationId xmlns:a16="http://schemas.microsoft.com/office/drawing/2014/main" id="{60397E75-4262-E08E-4193-8D6B2C7C8178}"/>
              </a:ext>
            </a:extLst>
          </p:cNvPr>
          <p:cNvSpPr>
            <a:spLocks noGrp="1"/>
          </p:cNvSpPr>
          <p:nvPr>
            <p:ph type="body" sz="quarter" idx="11"/>
          </p:nvPr>
        </p:nvSpPr>
        <p:spPr>
          <a:xfrm>
            <a:off x="336550" y="1692506"/>
            <a:ext cx="5338763" cy="4141327"/>
          </a:xfrm>
        </p:spPr>
        <p:txBody>
          <a:bodyPr/>
          <a:lstStyle/>
          <a:p>
            <a:r>
              <a:rPr lang="en-US" altLang="zh-CN" sz="2400" dirty="0"/>
              <a:t>2.7.4 </a:t>
            </a:r>
            <a:r>
              <a:rPr lang="zh-CN" altLang="en-US" sz="2400" dirty="0"/>
              <a:t>创建数据透视图</a:t>
            </a:r>
            <a:endParaRPr lang="en-US" altLang="zh-CN" dirty="0"/>
          </a:p>
          <a:p>
            <a:r>
              <a:rPr lang="zh-CN" altLang="en-US" dirty="0"/>
              <a:t>利用数据透视图可以很直观地表现出各数据之间的关联。创建的方法很简单，在报表中选择任意单元格，在“插入”选项卡中单击“数据透视图”按钮，在打开的“创建数据透视图” 对话框中单击“确定”按钮，即可创建一张空白透视图，如图</a:t>
            </a:r>
            <a:r>
              <a:rPr lang="en-US" altLang="zh-CN" dirty="0"/>
              <a:t>2-160</a:t>
            </a:r>
            <a:r>
              <a:rPr lang="zh-CN" altLang="en-US" dirty="0"/>
              <a:t>所示。</a:t>
            </a:r>
            <a:endParaRPr lang="en-US" altLang="zh-CN" dirty="0"/>
          </a:p>
        </p:txBody>
      </p:sp>
    </p:spTree>
    <p:extLst>
      <p:ext uri="{BB962C8B-B14F-4D97-AF65-F5344CB8AC3E}">
        <p14:creationId xmlns:p14="http://schemas.microsoft.com/office/powerpoint/2010/main" val="26034903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3E2B4F-0B7B-85C0-F2D8-4EB14794D825}"/>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89BBB592-9CAE-20AB-595F-06D65DE7FF3F}"/>
              </a:ext>
            </a:extLst>
          </p:cNvPr>
          <p:cNvSpPr>
            <a:spLocks noGrp="1"/>
          </p:cNvSpPr>
          <p:nvPr>
            <p:ph type="body" sz="quarter" idx="11"/>
          </p:nvPr>
        </p:nvSpPr>
        <p:spPr>
          <a:xfrm>
            <a:off x="337294" y="2223460"/>
            <a:ext cx="11275585" cy="3079497"/>
          </a:xfrm>
        </p:spPr>
        <p:txBody>
          <a:bodyPr/>
          <a:lstStyle/>
          <a:p>
            <a:r>
              <a:rPr lang="en-US" altLang="zh-CN" dirty="0"/>
              <a:t>1.1.4 </a:t>
            </a:r>
            <a:r>
              <a:rPr lang="zh-CN" altLang="en-US" dirty="0"/>
              <a:t>选择文本</a:t>
            </a:r>
            <a:endParaRPr lang="en-US" altLang="zh-CN" dirty="0"/>
          </a:p>
          <a:p>
            <a:r>
              <a:rPr lang="en-US" altLang="zh-CN" dirty="0"/>
              <a:t>2. </a:t>
            </a:r>
            <a:r>
              <a:rPr lang="zh-CN" altLang="en-US" dirty="0"/>
              <a:t>选择多处不连续的文本</a:t>
            </a:r>
            <a:endParaRPr lang="en-US" altLang="zh-CN" dirty="0"/>
          </a:p>
          <a:p>
            <a:r>
              <a:rPr lang="zh-CN" altLang="en-US" dirty="0"/>
              <a:t>以上介绍的几种方法经常会用到。但有时也会遇到一些特殊的情况，例如，要在文档中选择多处不连续的文本，此时需要结合</a:t>
            </a:r>
            <a:r>
              <a:rPr lang="en-US" altLang="zh-CN" dirty="0"/>
              <a:t>Ctrl</a:t>
            </a:r>
            <a:r>
              <a:rPr lang="zh-CN" altLang="en-US" dirty="0"/>
              <a:t>键来选择。</a:t>
            </a:r>
          </a:p>
          <a:p>
            <a:r>
              <a:rPr lang="zh-CN" altLang="en-US" dirty="0"/>
              <a:t>先使用鼠标拖动的方法，选择一段文本内容。然后按住</a:t>
            </a:r>
            <a:r>
              <a:rPr lang="en-US" altLang="zh-CN" dirty="0"/>
              <a:t>Ctrl</a:t>
            </a:r>
            <a:r>
              <a:rPr lang="zh-CN" altLang="en-US" dirty="0"/>
              <a:t>键不放，依次拖动鼠标选择其他需要选择的文本内容，直到选择结束，放开</a:t>
            </a:r>
            <a:r>
              <a:rPr lang="en-US" altLang="zh-CN" dirty="0"/>
              <a:t>Ctrl</a:t>
            </a:r>
            <a:r>
              <a:rPr lang="zh-CN" altLang="en-US" dirty="0"/>
              <a:t>键便可选中多个不连续文本。</a:t>
            </a:r>
            <a:endParaRPr lang="en-US" altLang="zh-CN" dirty="0"/>
          </a:p>
        </p:txBody>
      </p:sp>
      <p:sp>
        <p:nvSpPr>
          <p:cNvPr id="4" name="文本占位符 3">
            <a:extLst>
              <a:ext uri="{FF2B5EF4-FFF2-40B4-BE49-F238E27FC236}">
                <a16:creationId xmlns:a16="http://schemas.microsoft.com/office/drawing/2014/main" id="{B1E8BBBC-4A29-9A75-0B18-A571DB9881F0}"/>
              </a:ext>
            </a:extLst>
          </p:cNvPr>
          <p:cNvSpPr>
            <a:spLocks noGrp="1"/>
          </p:cNvSpPr>
          <p:nvPr>
            <p:ph type="body" sz="quarter" idx="10"/>
          </p:nvPr>
        </p:nvSpPr>
        <p:spPr/>
        <p:txBody>
          <a:bodyPr/>
          <a:lstStyle/>
          <a:p>
            <a:r>
              <a:rPr lang="zh-CN" altLang="en-US" dirty="0"/>
              <a:t>文档的创建与编辑</a:t>
            </a:r>
          </a:p>
        </p:txBody>
      </p:sp>
    </p:spTree>
    <p:extLst>
      <p:ext uri="{BB962C8B-B14F-4D97-AF65-F5344CB8AC3E}">
        <p14:creationId xmlns:p14="http://schemas.microsoft.com/office/powerpoint/2010/main" val="1746827583"/>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9D98E4-6351-130E-B8FA-8A876BE5F237}"/>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9AE84D7F-50EC-86C0-6AA3-93F14C9BE6BE}"/>
              </a:ext>
            </a:extLst>
          </p:cNvPr>
          <p:cNvPicPr>
            <a:picLocks noGrp="1" noChangeAspect="1"/>
          </p:cNvPicPr>
          <p:nvPr>
            <p:ph type="pic" sz="quarter" idx="14"/>
          </p:nvPr>
        </p:nvPicPr>
        <p:blipFill rotWithShape="1">
          <a:blip r:embed="rId2"/>
          <a:srcRect t="-44125" b="-44125"/>
          <a:stretch>
            <a:fillRect/>
          </a:stretch>
        </p:blipFill>
        <p:spPr>
          <a:prstGeom prst="rect">
            <a:avLst/>
          </a:prstGeom>
        </p:spPr>
      </p:pic>
      <p:sp>
        <p:nvSpPr>
          <p:cNvPr id="6" name="文本占位符 5">
            <a:extLst>
              <a:ext uri="{FF2B5EF4-FFF2-40B4-BE49-F238E27FC236}">
                <a16:creationId xmlns:a16="http://schemas.microsoft.com/office/drawing/2014/main" id="{00019C3F-AE7F-8565-3380-343C8B1F6BB7}"/>
              </a:ext>
            </a:extLst>
          </p:cNvPr>
          <p:cNvSpPr>
            <a:spLocks noGrp="1"/>
          </p:cNvSpPr>
          <p:nvPr>
            <p:ph type="body" sz="quarter" idx="10"/>
          </p:nvPr>
        </p:nvSpPr>
        <p:spPr>
          <a:xfrm>
            <a:off x="759986" y="184188"/>
            <a:ext cx="10852895" cy="523220"/>
          </a:xfrm>
        </p:spPr>
        <p:txBody>
          <a:bodyPr/>
          <a:lstStyle/>
          <a:p>
            <a:r>
              <a:rPr lang="zh-CN" altLang="en-US" dirty="0"/>
              <a:t>制作数据透视表和数据透视图</a:t>
            </a:r>
          </a:p>
        </p:txBody>
      </p:sp>
      <p:sp>
        <p:nvSpPr>
          <p:cNvPr id="7" name="文本占位符 6">
            <a:extLst>
              <a:ext uri="{FF2B5EF4-FFF2-40B4-BE49-F238E27FC236}">
                <a16:creationId xmlns:a16="http://schemas.microsoft.com/office/drawing/2014/main" id="{5521A812-D9ED-5198-67B8-41A0EE3DE6CA}"/>
              </a:ext>
            </a:extLst>
          </p:cNvPr>
          <p:cNvSpPr>
            <a:spLocks noGrp="1"/>
          </p:cNvSpPr>
          <p:nvPr>
            <p:ph type="body" sz="quarter" idx="11"/>
          </p:nvPr>
        </p:nvSpPr>
        <p:spPr>
          <a:xfrm>
            <a:off x="336550" y="2708169"/>
            <a:ext cx="5338763" cy="2110001"/>
          </a:xfrm>
        </p:spPr>
        <p:txBody>
          <a:bodyPr/>
          <a:lstStyle/>
          <a:p>
            <a:r>
              <a:rPr lang="en-US" altLang="zh-CN" sz="2400" dirty="0"/>
              <a:t>2.7.4 </a:t>
            </a:r>
            <a:r>
              <a:rPr lang="zh-CN" altLang="en-US" sz="2400" dirty="0"/>
              <a:t>创建数据透视图</a:t>
            </a:r>
            <a:endParaRPr lang="en-US" altLang="zh-CN" dirty="0"/>
          </a:p>
          <a:p>
            <a:r>
              <a:rPr lang="zh-CN" altLang="en-US" dirty="0"/>
              <a:t>在图表右侧“数据透视图”窗格中勾选需要的字段名称，即可完成数据透视图的创建操作，如图</a:t>
            </a:r>
            <a:r>
              <a:rPr lang="en-US" altLang="zh-CN" dirty="0"/>
              <a:t>2-161</a:t>
            </a:r>
            <a:r>
              <a:rPr lang="zh-CN" altLang="en-US" dirty="0"/>
              <a:t>所示。</a:t>
            </a:r>
            <a:endParaRPr lang="en-US" altLang="zh-CN" dirty="0"/>
          </a:p>
        </p:txBody>
      </p:sp>
    </p:spTree>
    <p:extLst>
      <p:ext uri="{BB962C8B-B14F-4D97-AF65-F5344CB8AC3E}">
        <p14:creationId xmlns:p14="http://schemas.microsoft.com/office/powerpoint/2010/main" val="2130020149"/>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5D68C0-AF1C-5392-D8AB-A67AAB9E7DBD}"/>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29402F23-86CD-06FD-71F2-1CA638970502}"/>
              </a:ext>
            </a:extLst>
          </p:cNvPr>
          <p:cNvPicPr>
            <a:picLocks noGrp="1" noChangeAspect="1"/>
          </p:cNvPicPr>
          <p:nvPr>
            <p:ph type="pic" sz="quarter" idx="14"/>
          </p:nvPr>
        </p:nvPicPr>
        <p:blipFill rotWithShape="1">
          <a:blip r:embed="rId2"/>
          <a:srcRect t="-83783" b="-83783"/>
          <a:stretch>
            <a:fillRect/>
          </a:stretch>
        </p:blipFill>
        <p:spPr>
          <a:prstGeom prst="rect">
            <a:avLst/>
          </a:prstGeom>
        </p:spPr>
      </p:pic>
      <p:sp>
        <p:nvSpPr>
          <p:cNvPr id="6" name="文本占位符 5">
            <a:extLst>
              <a:ext uri="{FF2B5EF4-FFF2-40B4-BE49-F238E27FC236}">
                <a16:creationId xmlns:a16="http://schemas.microsoft.com/office/drawing/2014/main" id="{4DB96773-63FC-9115-B841-D831D230DB0E}"/>
              </a:ext>
            </a:extLst>
          </p:cNvPr>
          <p:cNvSpPr>
            <a:spLocks noGrp="1"/>
          </p:cNvSpPr>
          <p:nvPr>
            <p:ph type="body" sz="quarter" idx="10"/>
          </p:nvPr>
        </p:nvSpPr>
        <p:spPr>
          <a:xfrm>
            <a:off x="759986" y="184188"/>
            <a:ext cx="10852895" cy="523220"/>
          </a:xfrm>
        </p:spPr>
        <p:txBody>
          <a:bodyPr/>
          <a:lstStyle/>
          <a:p>
            <a:r>
              <a:rPr lang="zh-CN" altLang="en-US" dirty="0"/>
              <a:t>制作数据透视表和数据透视图</a:t>
            </a:r>
          </a:p>
        </p:txBody>
      </p:sp>
      <p:sp>
        <p:nvSpPr>
          <p:cNvPr id="7" name="文本占位符 6">
            <a:extLst>
              <a:ext uri="{FF2B5EF4-FFF2-40B4-BE49-F238E27FC236}">
                <a16:creationId xmlns:a16="http://schemas.microsoft.com/office/drawing/2014/main" id="{9B7395F8-0CA8-8097-4423-A28FDE24A9A7}"/>
              </a:ext>
            </a:extLst>
          </p:cNvPr>
          <p:cNvSpPr>
            <a:spLocks noGrp="1"/>
          </p:cNvSpPr>
          <p:nvPr>
            <p:ph type="body" sz="quarter" idx="11"/>
          </p:nvPr>
        </p:nvSpPr>
        <p:spPr>
          <a:xfrm>
            <a:off x="336550" y="1946422"/>
            <a:ext cx="5338763" cy="3633495"/>
          </a:xfrm>
        </p:spPr>
        <p:txBody>
          <a:bodyPr/>
          <a:lstStyle/>
          <a:p>
            <a:r>
              <a:rPr lang="en-US" altLang="zh-CN" sz="2400" dirty="0"/>
              <a:t>2.7.4 </a:t>
            </a:r>
            <a:r>
              <a:rPr lang="zh-CN" altLang="en-US" sz="2400" dirty="0"/>
              <a:t>创建数据透视图</a:t>
            </a:r>
            <a:endParaRPr lang="en-US" altLang="zh-CN" dirty="0"/>
          </a:p>
          <a:p>
            <a:r>
              <a:rPr lang="zh-CN" altLang="en-US" dirty="0"/>
              <a:t>数据透视图创建完成后，可以对透视图中的数据进行筛选。单击透视图左下角字段筛选按钮，在打开的筛选列表中选择需要的数据，如图</a:t>
            </a:r>
            <a:r>
              <a:rPr lang="en-US" altLang="zh-CN" dirty="0"/>
              <a:t>2-162</a:t>
            </a:r>
            <a:r>
              <a:rPr lang="zh-CN" altLang="en-US" dirty="0"/>
              <a:t>所示。此时透视图会筛选出相应的数据信息，如图</a:t>
            </a:r>
            <a:r>
              <a:rPr lang="en-US" altLang="zh-CN" dirty="0"/>
              <a:t>2-163</a:t>
            </a:r>
            <a:r>
              <a:rPr lang="zh-CN" altLang="en-US" dirty="0"/>
              <a:t>所示。</a:t>
            </a:r>
            <a:endParaRPr lang="en-US" altLang="zh-CN" dirty="0"/>
          </a:p>
        </p:txBody>
      </p:sp>
    </p:spTree>
    <p:extLst>
      <p:ext uri="{BB962C8B-B14F-4D97-AF65-F5344CB8AC3E}">
        <p14:creationId xmlns:p14="http://schemas.microsoft.com/office/powerpoint/2010/main" val="3156319637"/>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CB7C77C7-7365-EB7B-9A30-BD20BCEE72C5}"/>
              </a:ext>
            </a:extLst>
          </p:cNvPr>
          <p:cNvSpPr>
            <a:spLocks noGrp="1"/>
          </p:cNvSpPr>
          <p:nvPr>
            <p:ph type="body" sz="quarter" idx="10"/>
          </p:nvPr>
        </p:nvSpPr>
        <p:spPr/>
        <p:txBody>
          <a:bodyPr/>
          <a:lstStyle/>
          <a:p>
            <a:r>
              <a:rPr lang="zh-CN" altLang="en-US" dirty="0"/>
              <a:t>任务</a:t>
            </a:r>
            <a:r>
              <a:rPr lang="en-US" altLang="zh-CN" dirty="0"/>
              <a:t>2.8</a:t>
            </a:r>
            <a:endParaRPr lang="zh-CN" altLang="en-US" dirty="0"/>
          </a:p>
        </p:txBody>
      </p:sp>
      <p:sp>
        <p:nvSpPr>
          <p:cNvPr id="6" name="文本占位符 5">
            <a:extLst>
              <a:ext uri="{FF2B5EF4-FFF2-40B4-BE49-F238E27FC236}">
                <a16:creationId xmlns:a16="http://schemas.microsoft.com/office/drawing/2014/main" id="{B925328C-CA35-B9AE-3FB6-FCCF5DA61376}"/>
              </a:ext>
            </a:extLst>
          </p:cNvPr>
          <p:cNvSpPr>
            <a:spLocks noGrp="1"/>
          </p:cNvSpPr>
          <p:nvPr>
            <p:ph type="body" sz="quarter" idx="11"/>
          </p:nvPr>
        </p:nvSpPr>
        <p:spPr/>
        <p:txBody>
          <a:bodyPr/>
          <a:lstStyle/>
          <a:p>
            <a:r>
              <a:rPr lang="zh-CN" altLang="en-US" dirty="0"/>
              <a:t>图表的使用</a:t>
            </a:r>
          </a:p>
        </p:txBody>
      </p:sp>
    </p:spTree>
    <p:extLst>
      <p:ext uri="{BB962C8B-B14F-4D97-AF65-F5344CB8AC3E}">
        <p14:creationId xmlns:p14="http://schemas.microsoft.com/office/powerpoint/2010/main" val="3534480180"/>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CB8117-5D39-3577-CE02-46D5957F18A9}"/>
            </a:ext>
          </a:extLst>
        </p:cNvPr>
        <p:cNvGrpSpPr/>
        <p:nvPr/>
      </p:nvGrpSpPr>
      <p:grpSpPr>
        <a:xfrm>
          <a:off x="0" y="0"/>
          <a:ext cx="0" cy="0"/>
          <a:chOff x="0" y="0"/>
          <a:chExt cx="0" cy="0"/>
        </a:xfrm>
      </p:grpSpPr>
      <p:pic>
        <p:nvPicPr>
          <p:cNvPr id="9" name="图片占位符 8">
            <a:extLst>
              <a:ext uri="{FF2B5EF4-FFF2-40B4-BE49-F238E27FC236}">
                <a16:creationId xmlns:a16="http://schemas.microsoft.com/office/drawing/2014/main" id="{4A7551B1-AEA6-AAC9-F7B8-A6FDB230BFC7}"/>
              </a:ext>
            </a:extLst>
          </p:cNvPr>
          <p:cNvPicPr>
            <a:picLocks noGrp="1" noChangeAspect="1"/>
          </p:cNvPicPr>
          <p:nvPr>
            <p:ph type="pic" sz="quarter" idx="14"/>
          </p:nvPr>
        </p:nvPicPr>
        <p:blipFill rotWithShape="1">
          <a:blip r:embed="rId2"/>
          <a:srcRect t="-57882" b="-57882"/>
          <a:stretch>
            <a:fillRect/>
          </a:stretch>
        </p:blipFill>
        <p:spPr>
          <a:prstGeom prst="rect">
            <a:avLst/>
          </a:prstGeom>
        </p:spPr>
      </p:pic>
      <p:sp>
        <p:nvSpPr>
          <p:cNvPr id="6" name="文本占位符 5">
            <a:extLst>
              <a:ext uri="{FF2B5EF4-FFF2-40B4-BE49-F238E27FC236}">
                <a16:creationId xmlns:a16="http://schemas.microsoft.com/office/drawing/2014/main" id="{376E5E4A-F353-8F6A-D590-DCCAB6A4D8D4}"/>
              </a:ext>
            </a:extLst>
          </p:cNvPr>
          <p:cNvSpPr>
            <a:spLocks noGrp="1"/>
          </p:cNvSpPr>
          <p:nvPr>
            <p:ph type="body" sz="quarter" idx="10"/>
          </p:nvPr>
        </p:nvSpPr>
        <p:spPr>
          <a:xfrm>
            <a:off x="759986" y="184188"/>
            <a:ext cx="10852895" cy="523220"/>
          </a:xfrm>
        </p:spPr>
        <p:txBody>
          <a:bodyPr/>
          <a:lstStyle/>
          <a:p>
            <a:r>
              <a:rPr lang="zh-CN" altLang="en-US" dirty="0"/>
              <a:t>图表的使用</a:t>
            </a:r>
          </a:p>
        </p:txBody>
      </p:sp>
      <p:sp>
        <p:nvSpPr>
          <p:cNvPr id="7" name="文本占位符 6">
            <a:extLst>
              <a:ext uri="{FF2B5EF4-FFF2-40B4-BE49-F238E27FC236}">
                <a16:creationId xmlns:a16="http://schemas.microsoft.com/office/drawing/2014/main" id="{E0302F08-C432-2FB2-124A-8128B1D5BD18}"/>
              </a:ext>
            </a:extLst>
          </p:cNvPr>
          <p:cNvSpPr>
            <a:spLocks noGrp="1"/>
          </p:cNvSpPr>
          <p:nvPr>
            <p:ph type="body" sz="quarter" idx="11"/>
          </p:nvPr>
        </p:nvSpPr>
        <p:spPr>
          <a:xfrm>
            <a:off x="336550" y="2223421"/>
            <a:ext cx="5338763" cy="3079497"/>
          </a:xfrm>
        </p:spPr>
        <p:txBody>
          <a:bodyPr/>
          <a:lstStyle/>
          <a:p>
            <a:r>
              <a:rPr lang="en-US" altLang="zh-CN" dirty="0"/>
              <a:t>2.8.1 </a:t>
            </a:r>
            <a:r>
              <a:rPr lang="zh-CN" altLang="en-US" dirty="0"/>
              <a:t>了解图表组成</a:t>
            </a:r>
            <a:endParaRPr lang="en-US" altLang="zh-CN" dirty="0"/>
          </a:p>
          <a:p>
            <a:r>
              <a:rPr lang="zh-CN" altLang="en-US" dirty="0"/>
              <a:t>图表默认由图表区、绘图区、水平（类别）坐标轴、垂直（值）坐标轴、图表标题、数据系列、网格线、图例等元素组成，如图</a:t>
            </a:r>
            <a:r>
              <a:rPr lang="en-US" altLang="zh-CN" dirty="0"/>
              <a:t>2-164</a:t>
            </a:r>
            <a:r>
              <a:rPr lang="zh-CN" altLang="en-US" dirty="0"/>
              <a:t>所示。使用这些元素方便理解图表，并起着视觉引导作用。</a:t>
            </a:r>
            <a:endParaRPr lang="en-US" altLang="zh-CN" dirty="0"/>
          </a:p>
        </p:txBody>
      </p:sp>
    </p:spTree>
    <p:extLst>
      <p:ext uri="{BB962C8B-B14F-4D97-AF65-F5344CB8AC3E}">
        <p14:creationId xmlns:p14="http://schemas.microsoft.com/office/powerpoint/2010/main" val="2316110585"/>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85F64F-B898-1B21-1C92-0891E64B82AF}"/>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CCFA0695-9849-045E-B444-EECFACF9DACA}"/>
              </a:ext>
            </a:extLst>
          </p:cNvPr>
          <p:cNvPicPr>
            <a:picLocks noGrp="1" noChangeAspect="1"/>
          </p:cNvPicPr>
          <p:nvPr>
            <p:ph type="pic" sz="quarter" idx="14"/>
          </p:nvPr>
        </p:nvPicPr>
        <p:blipFill rotWithShape="1">
          <a:blip r:embed="rId2"/>
          <a:srcRect t="-56605" b="-56605"/>
          <a:stretch>
            <a:fillRect/>
          </a:stretch>
        </p:blipFill>
        <p:spPr>
          <a:prstGeom prst="rect">
            <a:avLst/>
          </a:prstGeom>
        </p:spPr>
      </p:pic>
      <p:sp>
        <p:nvSpPr>
          <p:cNvPr id="6" name="文本占位符 5">
            <a:extLst>
              <a:ext uri="{FF2B5EF4-FFF2-40B4-BE49-F238E27FC236}">
                <a16:creationId xmlns:a16="http://schemas.microsoft.com/office/drawing/2014/main" id="{CB69A3AC-14E4-F62A-02BF-3729EE6E684F}"/>
              </a:ext>
            </a:extLst>
          </p:cNvPr>
          <p:cNvSpPr>
            <a:spLocks noGrp="1"/>
          </p:cNvSpPr>
          <p:nvPr>
            <p:ph type="body" sz="quarter" idx="10"/>
          </p:nvPr>
        </p:nvSpPr>
        <p:spPr>
          <a:xfrm>
            <a:off x="759986" y="184188"/>
            <a:ext cx="10852895" cy="523220"/>
          </a:xfrm>
        </p:spPr>
        <p:txBody>
          <a:bodyPr/>
          <a:lstStyle/>
          <a:p>
            <a:r>
              <a:rPr lang="zh-CN" altLang="en-US" dirty="0"/>
              <a:t>图表的使用</a:t>
            </a:r>
          </a:p>
        </p:txBody>
      </p:sp>
      <p:sp>
        <p:nvSpPr>
          <p:cNvPr id="7" name="文本占位符 6">
            <a:extLst>
              <a:ext uri="{FF2B5EF4-FFF2-40B4-BE49-F238E27FC236}">
                <a16:creationId xmlns:a16="http://schemas.microsoft.com/office/drawing/2014/main" id="{9087670E-9664-F2F6-2854-24E73F229CA4}"/>
              </a:ext>
            </a:extLst>
          </p:cNvPr>
          <p:cNvSpPr>
            <a:spLocks noGrp="1"/>
          </p:cNvSpPr>
          <p:nvPr>
            <p:ph type="body" sz="quarter" idx="11"/>
          </p:nvPr>
        </p:nvSpPr>
        <p:spPr>
          <a:xfrm>
            <a:off x="336550" y="1207758"/>
            <a:ext cx="5338763" cy="5110823"/>
          </a:xfrm>
        </p:spPr>
        <p:txBody>
          <a:bodyPr/>
          <a:lstStyle/>
          <a:p>
            <a:r>
              <a:rPr lang="en-US" altLang="zh-CN" dirty="0"/>
              <a:t>2.8.2 </a:t>
            </a:r>
            <a:r>
              <a:rPr lang="zh-CN" altLang="en-US" dirty="0"/>
              <a:t>插入图表</a:t>
            </a:r>
            <a:endParaRPr lang="en-US" altLang="zh-CN" dirty="0"/>
          </a:p>
          <a:p>
            <a:r>
              <a:rPr lang="zh-CN" altLang="en-US" dirty="0"/>
              <a:t>插入图表的方法有多种，比较常用的是使用“插入图表”对话框进行操作。选中表格中的任意单元格，在“插入”选项卡中单击“全部图表”按钮，在其列表中选择“全部图表”选项，打开“插入图表”对话框，在对话框左侧列表中选择所需的图表类型，在右侧图例中选择图表的样式，如图</a:t>
            </a:r>
            <a:r>
              <a:rPr lang="en-US" altLang="zh-CN" dirty="0"/>
              <a:t>2-165</a:t>
            </a:r>
            <a:r>
              <a:rPr lang="zh-CN" altLang="en-US" dirty="0"/>
              <a:t>所示。单击“插入”按钮即可在当前表格中插入图表，如图</a:t>
            </a:r>
            <a:r>
              <a:rPr lang="en-US" altLang="zh-CN" dirty="0"/>
              <a:t>2-166</a:t>
            </a:r>
            <a:r>
              <a:rPr lang="zh-CN" altLang="en-US" dirty="0"/>
              <a:t>所示。</a:t>
            </a:r>
            <a:endParaRPr lang="en-US" altLang="zh-CN" dirty="0"/>
          </a:p>
        </p:txBody>
      </p:sp>
    </p:spTree>
    <p:extLst>
      <p:ext uri="{BB962C8B-B14F-4D97-AF65-F5344CB8AC3E}">
        <p14:creationId xmlns:p14="http://schemas.microsoft.com/office/powerpoint/2010/main" val="464315952"/>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CBE60B-FB75-0A8B-4100-CDEEF4119DBE}"/>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6EBD6FAD-04FC-EC7B-BC76-4D74082FFB4F}"/>
              </a:ext>
            </a:extLst>
          </p:cNvPr>
          <p:cNvPicPr>
            <a:picLocks noGrp="1" noChangeAspect="1"/>
          </p:cNvPicPr>
          <p:nvPr>
            <p:ph type="pic" sz="quarter" idx="14"/>
          </p:nvPr>
        </p:nvPicPr>
        <p:blipFill rotWithShape="1">
          <a:blip r:embed="rId2"/>
          <a:srcRect t="-55726" b="-55726"/>
          <a:stretch>
            <a:fillRect/>
          </a:stretch>
        </p:blipFill>
        <p:spPr>
          <a:prstGeom prst="rect">
            <a:avLst/>
          </a:prstGeom>
        </p:spPr>
      </p:pic>
      <p:sp>
        <p:nvSpPr>
          <p:cNvPr id="6" name="文本占位符 5">
            <a:extLst>
              <a:ext uri="{FF2B5EF4-FFF2-40B4-BE49-F238E27FC236}">
                <a16:creationId xmlns:a16="http://schemas.microsoft.com/office/drawing/2014/main" id="{74202BEC-B126-BCA7-1EFB-C5C6EAF5A074}"/>
              </a:ext>
            </a:extLst>
          </p:cNvPr>
          <p:cNvSpPr>
            <a:spLocks noGrp="1"/>
          </p:cNvSpPr>
          <p:nvPr>
            <p:ph type="body" sz="quarter" idx="10"/>
          </p:nvPr>
        </p:nvSpPr>
        <p:spPr>
          <a:xfrm>
            <a:off x="759986" y="184188"/>
            <a:ext cx="10852895" cy="523220"/>
          </a:xfrm>
        </p:spPr>
        <p:txBody>
          <a:bodyPr/>
          <a:lstStyle/>
          <a:p>
            <a:r>
              <a:rPr lang="zh-CN" altLang="en-US" dirty="0"/>
              <a:t>图表的使用</a:t>
            </a:r>
          </a:p>
        </p:txBody>
      </p:sp>
      <p:sp>
        <p:nvSpPr>
          <p:cNvPr id="7" name="文本占位符 6">
            <a:extLst>
              <a:ext uri="{FF2B5EF4-FFF2-40B4-BE49-F238E27FC236}">
                <a16:creationId xmlns:a16="http://schemas.microsoft.com/office/drawing/2014/main" id="{468C819C-F190-E958-9D8C-EB2B0DBBA13C}"/>
              </a:ext>
            </a:extLst>
          </p:cNvPr>
          <p:cNvSpPr>
            <a:spLocks noGrp="1"/>
          </p:cNvSpPr>
          <p:nvPr>
            <p:ph type="body" sz="quarter" idx="11"/>
          </p:nvPr>
        </p:nvSpPr>
        <p:spPr>
          <a:xfrm>
            <a:off x="336550" y="2731252"/>
            <a:ext cx="5338763" cy="2063835"/>
          </a:xfrm>
        </p:spPr>
        <p:txBody>
          <a:bodyPr/>
          <a:lstStyle/>
          <a:p>
            <a:r>
              <a:rPr lang="en-US" altLang="zh-CN" dirty="0"/>
              <a:t>2.8.2 </a:t>
            </a:r>
            <a:r>
              <a:rPr lang="zh-CN" altLang="en-US" dirty="0"/>
              <a:t>插入图表</a:t>
            </a:r>
            <a:endParaRPr lang="en-US" altLang="zh-CN" dirty="0"/>
          </a:p>
          <a:p>
            <a:r>
              <a:rPr lang="zh-CN" altLang="en-US" dirty="0"/>
              <a:t>此外，也可在图表选项组中单击所需图表的下拉按钮，在打开的列表中选择一款图表样式，创建图表，如图</a:t>
            </a:r>
            <a:r>
              <a:rPr lang="en-US" altLang="zh-CN" dirty="0"/>
              <a:t>2-167</a:t>
            </a:r>
            <a:r>
              <a:rPr lang="zh-CN" altLang="en-US" dirty="0"/>
              <a:t>所示。</a:t>
            </a:r>
            <a:endParaRPr lang="en-US" altLang="zh-CN" dirty="0"/>
          </a:p>
        </p:txBody>
      </p:sp>
    </p:spTree>
    <p:extLst>
      <p:ext uri="{BB962C8B-B14F-4D97-AF65-F5344CB8AC3E}">
        <p14:creationId xmlns:p14="http://schemas.microsoft.com/office/powerpoint/2010/main" val="323713083"/>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4A0665-C597-5A03-DB76-73AB13956065}"/>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AFC5875F-7D0A-EF54-5008-77B2EF12D488}"/>
              </a:ext>
            </a:extLst>
          </p:cNvPr>
          <p:cNvPicPr>
            <a:picLocks noGrp="1" noChangeAspect="1"/>
          </p:cNvPicPr>
          <p:nvPr>
            <p:ph type="pic" sz="quarter" idx="14"/>
          </p:nvPr>
        </p:nvPicPr>
        <p:blipFill rotWithShape="1">
          <a:blip r:embed="rId2"/>
          <a:srcRect t="-25214" b="-25214"/>
          <a:stretch>
            <a:fillRect/>
          </a:stretch>
        </p:blipFill>
        <p:spPr>
          <a:prstGeom prst="rect">
            <a:avLst/>
          </a:prstGeom>
        </p:spPr>
      </p:pic>
      <p:sp>
        <p:nvSpPr>
          <p:cNvPr id="6" name="文本占位符 5">
            <a:extLst>
              <a:ext uri="{FF2B5EF4-FFF2-40B4-BE49-F238E27FC236}">
                <a16:creationId xmlns:a16="http://schemas.microsoft.com/office/drawing/2014/main" id="{ABB91059-3D99-DD29-29C6-F136952D8DCB}"/>
              </a:ext>
            </a:extLst>
          </p:cNvPr>
          <p:cNvSpPr>
            <a:spLocks noGrp="1"/>
          </p:cNvSpPr>
          <p:nvPr>
            <p:ph type="body" sz="quarter" idx="10"/>
          </p:nvPr>
        </p:nvSpPr>
        <p:spPr>
          <a:xfrm>
            <a:off x="759986" y="184188"/>
            <a:ext cx="10852895" cy="523220"/>
          </a:xfrm>
        </p:spPr>
        <p:txBody>
          <a:bodyPr/>
          <a:lstStyle/>
          <a:p>
            <a:r>
              <a:rPr lang="zh-CN" altLang="en-US" dirty="0"/>
              <a:t>图表的使用</a:t>
            </a:r>
          </a:p>
        </p:txBody>
      </p:sp>
      <p:sp>
        <p:nvSpPr>
          <p:cNvPr id="7" name="文本占位符 6">
            <a:extLst>
              <a:ext uri="{FF2B5EF4-FFF2-40B4-BE49-F238E27FC236}">
                <a16:creationId xmlns:a16="http://schemas.microsoft.com/office/drawing/2014/main" id="{C2522808-5709-E740-5295-993140978049}"/>
              </a:ext>
            </a:extLst>
          </p:cNvPr>
          <p:cNvSpPr>
            <a:spLocks noGrp="1"/>
          </p:cNvSpPr>
          <p:nvPr>
            <p:ph type="body" sz="quarter" idx="11"/>
          </p:nvPr>
        </p:nvSpPr>
        <p:spPr>
          <a:xfrm>
            <a:off x="336550" y="1715589"/>
            <a:ext cx="5338763" cy="4095160"/>
          </a:xfrm>
        </p:spPr>
        <p:txBody>
          <a:bodyPr/>
          <a:lstStyle/>
          <a:p>
            <a:r>
              <a:rPr lang="en-US" altLang="zh-CN" dirty="0"/>
              <a:t>2.8.3 </a:t>
            </a:r>
            <a:r>
              <a:rPr lang="zh-CN" altLang="en-US" dirty="0"/>
              <a:t>调整图表的大小和位置</a:t>
            </a:r>
            <a:endParaRPr lang="en-US" altLang="zh-CN" dirty="0"/>
          </a:p>
          <a:p>
            <a:r>
              <a:rPr lang="zh-CN" altLang="en-US" dirty="0"/>
              <a:t>插入图表后，为了使图表显示在工作表的合适位置，可以对图表的大小和位置进行调整。选中图表，将光标放置在图表四周任意控制点上，当光标变成双向箭头形状时，按住鼠标左键，拖动图表控制点至合适位置，松开鼠标即可调整其大小，如图</a:t>
            </a:r>
            <a:r>
              <a:rPr lang="en-US" altLang="zh-CN" dirty="0"/>
              <a:t>2-168</a:t>
            </a:r>
            <a:r>
              <a:rPr lang="zh-CN" altLang="en-US" dirty="0"/>
              <a:t>所示。</a:t>
            </a:r>
            <a:endParaRPr lang="en-US" altLang="zh-CN" dirty="0"/>
          </a:p>
        </p:txBody>
      </p:sp>
    </p:spTree>
    <p:extLst>
      <p:ext uri="{BB962C8B-B14F-4D97-AF65-F5344CB8AC3E}">
        <p14:creationId xmlns:p14="http://schemas.microsoft.com/office/powerpoint/2010/main" val="3438742824"/>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461302-D5BA-0716-DF9D-98D674FC3453}"/>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13B887CD-F6A2-6D14-A071-AD52DB3A889C}"/>
              </a:ext>
            </a:extLst>
          </p:cNvPr>
          <p:cNvPicPr>
            <a:picLocks noGrp="1" noChangeAspect="1"/>
          </p:cNvPicPr>
          <p:nvPr>
            <p:ph type="pic" sz="quarter" idx="14"/>
          </p:nvPr>
        </p:nvPicPr>
        <p:blipFill rotWithShape="1">
          <a:blip r:embed="rId2"/>
          <a:srcRect t="-43053" b="-43053"/>
          <a:stretch>
            <a:fillRect/>
          </a:stretch>
        </p:blipFill>
        <p:spPr>
          <a:prstGeom prst="rect">
            <a:avLst/>
          </a:prstGeom>
        </p:spPr>
      </p:pic>
      <p:sp>
        <p:nvSpPr>
          <p:cNvPr id="6" name="文本占位符 5">
            <a:extLst>
              <a:ext uri="{FF2B5EF4-FFF2-40B4-BE49-F238E27FC236}">
                <a16:creationId xmlns:a16="http://schemas.microsoft.com/office/drawing/2014/main" id="{DC3695D2-B60F-8D04-1A77-90AB9175EBEC}"/>
              </a:ext>
            </a:extLst>
          </p:cNvPr>
          <p:cNvSpPr>
            <a:spLocks noGrp="1"/>
          </p:cNvSpPr>
          <p:nvPr>
            <p:ph type="body" sz="quarter" idx="10"/>
          </p:nvPr>
        </p:nvSpPr>
        <p:spPr>
          <a:xfrm>
            <a:off x="759986" y="184188"/>
            <a:ext cx="10852895" cy="523220"/>
          </a:xfrm>
        </p:spPr>
        <p:txBody>
          <a:bodyPr/>
          <a:lstStyle/>
          <a:p>
            <a:r>
              <a:rPr lang="zh-CN" altLang="en-US" dirty="0"/>
              <a:t>图表的使用</a:t>
            </a:r>
          </a:p>
        </p:txBody>
      </p:sp>
      <p:sp>
        <p:nvSpPr>
          <p:cNvPr id="7" name="文本占位符 6">
            <a:extLst>
              <a:ext uri="{FF2B5EF4-FFF2-40B4-BE49-F238E27FC236}">
                <a16:creationId xmlns:a16="http://schemas.microsoft.com/office/drawing/2014/main" id="{F40BC4BA-02C5-BF9B-CBF0-8D103A461726}"/>
              </a:ext>
            </a:extLst>
          </p:cNvPr>
          <p:cNvSpPr>
            <a:spLocks noGrp="1"/>
          </p:cNvSpPr>
          <p:nvPr>
            <p:ph type="body" sz="quarter" idx="11"/>
          </p:nvPr>
        </p:nvSpPr>
        <p:spPr>
          <a:xfrm>
            <a:off x="336550" y="2731251"/>
            <a:ext cx="5338763" cy="2063835"/>
          </a:xfrm>
        </p:spPr>
        <p:txBody>
          <a:bodyPr/>
          <a:lstStyle/>
          <a:p>
            <a:r>
              <a:rPr lang="en-US" altLang="zh-CN" dirty="0"/>
              <a:t>2.8.3 </a:t>
            </a:r>
            <a:r>
              <a:rPr lang="zh-CN" altLang="en-US" dirty="0"/>
              <a:t>调整图表的大小和位置</a:t>
            </a:r>
            <a:endParaRPr lang="en-US" altLang="zh-CN" dirty="0"/>
          </a:p>
          <a:p>
            <a:r>
              <a:rPr lang="zh-CN" altLang="en-US" dirty="0"/>
              <a:t>如果需要将图表移至其他工作表，则右键单击图表，在快捷菜单中选择“移动图表”选项，如图</a:t>
            </a:r>
            <a:r>
              <a:rPr lang="en-US" altLang="zh-CN" dirty="0"/>
              <a:t>2-170</a:t>
            </a:r>
            <a:r>
              <a:rPr lang="zh-CN" altLang="en-US" dirty="0"/>
              <a:t>所示。</a:t>
            </a:r>
            <a:endParaRPr lang="en-US" altLang="zh-CN" dirty="0"/>
          </a:p>
        </p:txBody>
      </p:sp>
    </p:spTree>
    <p:extLst>
      <p:ext uri="{BB962C8B-B14F-4D97-AF65-F5344CB8AC3E}">
        <p14:creationId xmlns:p14="http://schemas.microsoft.com/office/powerpoint/2010/main" val="1938556536"/>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C776F6-CF85-715A-EB76-7000F6FBA430}"/>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09716AA4-A2D4-27EC-7C88-4D7BC528BD63}"/>
              </a:ext>
            </a:extLst>
          </p:cNvPr>
          <p:cNvPicPr>
            <a:picLocks noGrp="1" noChangeAspect="1"/>
          </p:cNvPicPr>
          <p:nvPr>
            <p:ph type="pic" sz="quarter" idx="14"/>
          </p:nvPr>
        </p:nvPicPr>
        <p:blipFill rotWithShape="1">
          <a:blip r:embed="rId2"/>
          <a:srcRect t="-28995" b="-28995"/>
          <a:stretch>
            <a:fillRect/>
          </a:stretch>
        </p:blipFill>
        <p:spPr>
          <a:prstGeom prst="rect">
            <a:avLst/>
          </a:prstGeom>
        </p:spPr>
      </p:pic>
      <p:sp>
        <p:nvSpPr>
          <p:cNvPr id="6" name="文本占位符 5">
            <a:extLst>
              <a:ext uri="{FF2B5EF4-FFF2-40B4-BE49-F238E27FC236}">
                <a16:creationId xmlns:a16="http://schemas.microsoft.com/office/drawing/2014/main" id="{7E41FAF1-EB11-F868-03C7-65C582C933A7}"/>
              </a:ext>
            </a:extLst>
          </p:cNvPr>
          <p:cNvSpPr>
            <a:spLocks noGrp="1"/>
          </p:cNvSpPr>
          <p:nvPr>
            <p:ph type="body" sz="quarter" idx="10"/>
          </p:nvPr>
        </p:nvSpPr>
        <p:spPr>
          <a:xfrm>
            <a:off x="759986" y="184188"/>
            <a:ext cx="10852895" cy="523220"/>
          </a:xfrm>
        </p:spPr>
        <p:txBody>
          <a:bodyPr/>
          <a:lstStyle/>
          <a:p>
            <a:r>
              <a:rPr lang="zh-CN" altLang="en-US" dirty="0"/>
              <a:t>图表的使用</a:t>
            </a:r>
          </a:p>
        </p:txBody>
      </p:sp>
      <p:sp>
        <p:nvSpPr>
          <p:cNvPr id="7" name="文本占位符 6">
            <a:extLst>
              <a:ext uri="{FF2B5EF4-FFF2-40B4-BE49-F238E27FC236}">
                <a16:creationId xmlns:a16="http://schemas.microsoft.com/office/drawing/2014/main" id="{5D08D3CA-18A1-77B9-68F7-DEACFB52429D}"/>
              </a:ext>
            </a:extLst>
          </p:cNvPr>
          <p:cNvSpPr>
            <a:spLocks noGrp="1"/>
          </p:cNvSpPr>
          <p:nvPr>
            <p:ph type="body" sz="quarter" idx="11"/>
          </p:nvPr>
        </p:nvSpPr>
        <p:spPr>
          <a:xfrm>
            <a:off x="336550" y="2731252"/>
            <a:ext cx="5338763" cy="2063835"/>
          </a:xfrm>
        </p:spPr>
        <p:txBody>
          <a:bodyPr/>
          <a:lstStyle/>
          <a:p>
            <a:r>
              <a:rPr lang="en-US" altLang="zh-CN" dirty="0"/>
              <a:t>2.8.3 </a:t>
            </a:r>
            <a:r>
              <a:rPr lang="zh-CN" altLang="en-US" dirty="0"/>
              <a:t>调整图表的大小和位置</a:t>
            </a:r>
            <a:endParaRPr lang="en-US" altLang="zh-CN" dirty="0"/>
          </a:p>
          <a:p>
            <a:r>
              <a:rPr lang="zh-CN" altLang="en-US" dirty="0"/>
              <a:t>在打开的“移动图表”对话框中，根据需要选择放置的位置即可，如图</a:t>
            </a:r>
            <a:r>
              <a:rPr lang="en-US" altLang="zh-CN" dirty="0"/>
              <a:t>2-171</a:t>
            </a:r>
            <a:r>
              <a:rPr lang="zh-CN" altLang="en-US" dirty="0"/>
              <a:t>所示。</a:t>
            </a:r>
            <a:endParaRPr lang="en-US" altLang="zh-CN" dirty="0"/>
          </a:p>
        </p:txBody>
      </p:sp>
    </p:spTree>
    <p:extLst>
      <p:ext uri="{BB962C8B-B14F-4D97-AF65-F5344CB8AC3E}">
        <p14:creationId xmlns:p14="http://schemas.microsoft.com/office/powerpoint/2010/main" val="3279940988"/>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97D3CB-133C-F08A-954A-3673F3F491DC}"/>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6C11D866-1133-0117-5BBC-65AA468F5471}"/>
              </a:ext>
            </a:extLst>
          </p:cNvPr>
          <p:cNvPicPr>
            <a:picLocks noGrp="1" noChangeAspect="1"/>
          </p:cNvPicPr>
          <p:nvPr>
            <p:ph type="pic" sz="quarter" idx="14"/>
          </p:nvPr>
        </p:nvPicPr>
        <p:blipFill rotWithShape="1">
          <a:blip r:embed="rId2"/>
          <a:srcRect t="-58724" b="-58724"/>
          <a:stretch>
            <a:fillRect/>
          </a:stretch>
        </p:blipFill>
        <p:spPr>
          <a:prstGeom prst="rect">
            <a:avLst/>
          </a:prstGeom>
        </p:spPr>
      </p:pic>
      <p:sp>
        <p:nvSpPr>
          <p:cNvPr id="6" name="文本占位符 5">
            <a:extLst>
              <a:ext uri="{FF2B5EF4-FFF2-40B4-BE49-F238E27FC236}">
                <a16:creationId xmlns:a16="http://schemas.microsoft.com/office/drawing/2014/main" id="{E6035D0B-C2C3-BA88-8BFE-1D5C8511940C}"/>
              </a:ext>
            </a:extLst>
          </p:cNvPr>
          <p:cNvSpPr>
            <a:spLocks noGrp="1"/>
          </p:cNvSpPr>
          <p:nvPr>
            <p:ph type="body" sz="quarter" idx="10"/>
          </p:nvPr>
        </p:nvSpPr>
        <p:spPr>
          <a:xfrm>
            <a:off x="759986" y="184188"/>
            <a:ext cx="10852895" cy="523220"/>
          </a:xfrm>
        </p:spPr>
        <p:txBody>
          <a:bodyPr/>
          <a:lstStyle/>
          <a:p>
            <a:r>
              <a:rPr lang="zh-CN" altLang="en-US" dirty="0"/>
              <a:t>图表的使用</a:t>
            </a:r>
          </a:p>
        </p:txBody>
      </p:sp>
      <p:sp>
        <p:nvSpPr>
          <p:cNvPr id="7" name="文本占位符 6">
            <a:extLst>
              <a:ext uri="{FF2B5EF4-FFF2-40B4-BE49-F238E27FC236}">
                <a16:creationId xmlns:a16="http://schemas.microsoft.com/office/drawing/2014/main" id="{D8687DB2-14E9-2583-3E56-7F120E76F71A}"/>
              </a:ext>
            </a:extLst>
          </p:cNvPr>
          <p:cNvSpPr>
            <a:spLocks noGrp="1"/>
          </p:cNvSpPr>
          <p:nvPr>
            <p:ph type="body" sz="quarter" idx="11"/>
          </p:nvPr>
        </p:nvSpPr>
        <p:spPr>
          <a:xfrm>
            <a:off x="336550" y="1969505"/>
            <a:ext cx="5338763" cy="3587329"/>
          </a:xfrm>
        </p:spPr>
        <p:txBody>
          <a:bodyPr/>
          <a:lstStyle/>
          <a:p>
            <a:r>
              <a:rPr lang="en-US" altLang="zh-CN" dirty="0"/>
              <a:t>2.8.4 </a:t>
            </a:r>
            <a:r>
              <a:rPr lang="zh-CN" altLang="en-US" dirty="0"/>
              <a:t>更改图表类型</a:t>
            </a:r>
            <a:endParaRPr lang="en-US" altLang="zh-CN" dirty="0"/>
          </a:p>
          <a:p>
            <a:r>
              <a:rPr lang="zh-CN" altLang="en-US" dirty="0"/>
              <a:t>当插入的图表类型不合适时，可以更改当前图表类型。选中图表，在“图表工具”选项卡中单击“更改类型”按钮，如图</a:t>
            </a:r>
            <a:r>
              <a:rPr lang="en-US" altLang="zh-CN" dirty="0"/>
              <a:t>2-172</a:t>
            </a:r>
            <a:r>
              <a:rPr lang="zh-CN" altLang="en-US" dirty="0"/>
              <a:t>所示。在打开的“更改图表类型”对话框中选择合适的图表类型，单击“插入”按钮即可，如图</a:t>
            </a:r>
            <a:r>
              <a:rPr lang="en-US" altLang="zh-CN" dirty="0"/>
              <a:t>2-173</a:t>
            </a:r>
            <a:r>
              <a:rPr lang="zh-CN" altLang="en-US" dirty="0"/>
              <a:t>所示。</a:t>
            </a:r>
            <a:endParaRPr lang="en-US" altLang="zh-CN" dirty="0"/>
          </a:p>
        </p:txBody>
      </p:sp>
    </p:spTree>
    <p:extLst>
      <p:ext uri="{BB962C8B-B14F-4D97-AF65-F5344CB8AC3E}">
        <p14:creationId xmlns:p14="http://schemas.microsoft.com/office/powerpoint/2010/main" val="26717694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E46684-13FF-0188-FBEE-0CA305143963}"/>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6D6CAE8A-4813-E52B-CC46-8BF1BEC851E0}"/>
              </a:ext>
            </a:extLst>
          </p:cNvPr>
          <p:cNvSpPr>
            <a:spLocks noGrp="1"/>
          </p:cNvSpPr>
          <p:nvPr>
            <p:ph type="body" sz="quarter" idx="11"/>
          </p:nvPr>
        </p:nvSpPr>
        <p:spPr>
          <a:xfrm>
            <a:off x="337294" y="1715629"/>
            <a:ext cx="11275585" cy="4095160"/>
          </a:xfrm>
        </p:spPr>
        <p:txBody>
          <a:bodyPr/>
          <a:lstStyle/>
          <a:p>
            <a:r>
              <a:rPr lang="en-US" altLang="zh-CN" dirty="0"/>
              <a:t>1.1.4 </a:t>
            </a:r>
            <a:r>
              <a:rPr lang="zh-CN" altLang="en-US" dirty="0"/>
              <a:t>选择文本</a:t>
            </a:r>
            <a:endParaRPr lang="en-US" altLang="zh-CN" dirty="0"/>
          </a:p>
          <a:p>
            <a:r>
              <a:rPr lang="en-US" altLang="zh-CN" dirty="0"/>
              <a:t>3. </a:t>
            </a:r>
            <a:r>
              <a:rPr lang="zh-CN" altLang="en-US" dirty="0"/>
              <a:t>快速选择图形对象</a:t>
            </a:r>
            <a:endParaRPr lang="en-US" altLang="zh-CN" dirty="0"/>
          </a:p>
          <a:p>
            <a:r>
              <a:rPr lang="zh-CN" altLang="en-US" dirty="0"/>
              <a:t>有时为了让观众快速理解文档内容，会在文档中添加一些注解内容。这类注解通常会以图形的方式插入，如果插入了多个注解，一个一个选择会比较麻烦。如果要批量选择这类注解，可借助“选择对象”命令来操作。</a:t>
            </a:r>
          </a:p>
          <a:p>
            <a:r>
              <a:rPr lang="zh-CN" altLang="en-US" dirty="0"/>
              <a:t>在“开始”选项卡中单击“选择”下拉按钮，从列表中选择“选择对象”选项，当光标变成箭头形状时，指定一个选取起点，按住鼠标左键不放，拖动鼠标至合适位置，确定当前页中的选定文本，松开鼠标，即可选中该选中文本区域中的所有图形对象。</a:t>
            </a:r>
            <a:endParaRPr lang="en-US" altLang="zh-CN" dirty="0"/>
          </a:p>
        </p:txBody>
      </p:sp>
      <p:sp>
        <p:nvSpPr>
          <p:cNvPr id="4" name="文本占位符 3">
            <a:extLst>
              <a:ext uri="{FF2B5EF4-FFF2-40B4-BE49-F238E27FC236}">
                <a16:creationId xmlns:a16="http://schemas.microsoft.com/office/drawing/2014/main" id="{4F1D7308-1DA0-F5F7-6141-1716E1A7C8E6}"/>
              </a:ext>
            </a:extLst>
          </p:cNvPr>
          <p:cNvSpPr>
            <a:spLocks noGrp="1"/>
          </p:cNvSpPr>
          <p:nvPr>
            <p:ph type="body" sz="quarter" idx="10"/>
          </p:nvPr>
        </p:nvSpPr>
        <p:spPr/>
        <p:txBody>
          <a:bodyPr/>
          <a:lstStyle/>
          <a:p>
            <a:r>
              <a:rPr lang="zh-CN" altLang="en-US" dirty="0"/>
              <a:t>文档的创建与编辑</a:t>
            </a:r>
          </a:p>
        </p:txBody>
      </p:sp>
    </p:spTree>
    <p:extLst>
      <p:ext uri="{BB962C8B-B14F-4D97-AF65-F5344CB8AC3E}">
        <p14:creationId xmlns:p14="http://schemas.microsoft.com/office/powerpoint/2010/main" val="3062114285"/>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C40E28-DCBB-C488-1139-B3AF3ACAA846}"/>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140815C9-C2C0-BA93-83EB-67BD7E61DFD9}"/>
              </a:ext>
            </a:extLst>
          </p:cNvPr>
          <p:cNvPicPr>
            <a:picLocks noGrp="1" noChangeAspect="1"/>
          </p:cNvPicPr>
          <p:nvPr>
            <p:ph type="pic" sz="quarter" idx="14"/>
          </p:nvPr>
        </p:nvPicPr>
        <p:blipFill rotWithShape="1">
          <a:blip r:embed="rId2"/>
          <a:srcRect t="-90127" b="-90127"/>
          <a:stretch>
            <a:fillRect/>
          </a:stretch>
        </p:blipFill>
        <p:spPr>
          <a:prstGeom prst="rect">
            <a:avLst/>
          </a:prstGeom>
        </p:spPr>
      </p:pic>
      <p:sp>
        <p:nvSpPr>
          <p:cNvPr id="6" name="文本占位符 5">
            <a:extLst>
              <a:ext uri="{FF2B5EF4-FFF2-40B4-BE49-F238E27FC236}">
                <a16:creationId xmlns:a16="http://schemas.microsoft.com/office/drawing/2014/main" id="{4B1287E4-0A81-3FC5-02CE-50A95C293DEC}"/>
              </a:ext>
            </a:extLst>
          </p:cNvPr>
          <p:cNvSpPr>
            <a:spLocks noGrp="1"/>
          </p:cNvSpPr>
          <p:nvPr>
            <p:ph type="body" sz="quarter" idx="10"/>
          </p:nvPr>
        </p:nvSpPr>
        <p:spPr>
          <a:xfrm>
            <a:off x="759986" y="184188"/>
            <a:ext cx="10852895" cy="523220"/>
          </a:xfrm>
        </p:spPr>
        <p:txBody>
          <a:bodyPr/>
          <a:lstStyle/>
          <a:p>
            <a:r>
              <a:rPr lang="zh-CN" altLang="en-US" dirty="0"/>
              <a:t>图表的使用</a:t>
            </a:r>
          </a:p>
        </p:txBody>
      </p:sp>
      <p:sp>
        <p:nvSpPr>
          <p:cNvPr id="7" name="文本占位符 6">
            <a:extLst>
              <a:ext uri="{FF2B5EF4-FFF2-40B4-BE49-F238E27FC236}">
                <a16:creationId xmlns:a16="http://schemas.microsoft.com/office/drawing/2014/main" id="{03D8555F-2FEF-F16A-F86D-D44997C72AF1}"/>
              </a:ext>
            </a:extLst>
          </p:cNvPr>
          <p:cNvSpPr>
            <a:spLocks noGrp="1"/>
          </p:cNvSpPr>
          <p:nvPr>
            <p:ph type="body" sz="quarter" idx="11"/>
          </p:nvPr>
        </p:nvSpPr>
        <p:spPr>
          <a:xfrm>
            <a:off x="336550" y="1461674"/>
            <a:ext cx="5338763" cy="4602991"/>
          </a:xfrm>
        </p:spPr>
        <p:txBody>
          <a:bodyPr/>
          <a:lstStyle/>
          <a:p>
            <a:r>
              <a:rPr lang="en-US" altLang="zh-CN" dirty="0"/>
              <a:t>2.8.5 </a:t>
            </a:r>
            <a:r>
              <a:rPr lang="zh-CN" altLang="en-US" dirty="0"/>
              <a:t>添加图表元素</a:t>
            </a:r>
            <a:endParaRPr lang="en-US" altLang="zh-CN" dirty="0"/>
          </a:p>
          <a:p>
            <a:r>
              <a:rPr lang="en-US" altLang="zh-CN" dirty="0"/>
              <a:t>1. </a:t>
            </a:r>
            <a:r>
              <a:rPr lang="zh-CN" altLang="en-US" dirty="0"/>
              <a:t>添加数据标签</a:t>
            </a:r>
            <a:endParaRPr lang="en-US" altLang="zh-CN" dirty="0"/>
          </a:p>
          <a:p>
            <a:r>
              <a:rPr lang="zh-CN" altLang="en-US" dirty="0"/>
              <a:t>选中图表，单击图表右侧的“图表元素”按钮 ，在打开的列表中勾选“数据标签”复选框，即可为当前图表添加数据标签，如图</a:t>
            </a:r>
            <a:r>
              <a:rPr lang="en-US" altLang="zh-CN" dirty="0"/>
              <a:t>2-174</a:t>
            </a:r>
            <a:r>
              <a:rPr lang="zh-CN" altLang="en-US" dirty="0"/>
              <a:t>所示。单击该选项后三角按钮，在级联菜单中可以调整数据标签的位置，默认为“数据标签外”选项，如图</a:t>
            </a:r>
            <a:r>
              <a:rPr lang="en-US" altLang="zh-CN" dirty="0"/>
              <a:t>2-175</a:t>
            </a:r>
            <a:r>
              <a:rPr lang="zh-CN" altLang="en-US" dirty="0"/>
              <a:t>所示。</a:t>
            </a:r>
            <a:endParaRPr lang="en-US" altLang="zh-CN" dirty="0"/>
          </a:p>
        </p:txBody>
      </p:sp>
    </p:spTree>
    <p:extLst>
      <p:ext uri="{BB962C8B-B14F-4D97-AF65-F5344CB8AC3E}">
        <p14:creationId xmlns:p14="http://schemas.microsoft.com/office/powerpoint/2010/main" val="819702590"/>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C8F4C4-84D7-8488-3AF3-53878ABFAFE2}"/>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FE602BE8-4DD8-E840-4BBF-6C89B6FF27CB}"/>
              </a:ext>
            </a:extLst>
          </p:cNvPr>
          <p:cNvPicPr>
            <a:picLocks noGrp="1" noChangeAspect="1"/>
          </p:cNvPicPr>
          <p:nvPr>
            <p:ph type="pic" sz="quarter" idx="14"/>
          </p:nvPr>
        </p:nvPicPr>
        <p:blipFill rotWithShape="1">
          <a:blip r:embed="rId2"/>
          <a:srcRect t="-93497" b="-93497"/>
          <a:stretch>
            <a:fillRect/>
          </a:stretch>
        </p:blipFill>
        <p:spPr>
          <a:prstGeom prst="rect">
            <a:avLst/>
          </a:prstGeom>
        </p:spPr>
      </p:pic>
      <p:sp>
        <p:nvSpPr>
          <p:cNvPr id="6" name="文本占位符 5">
            <a:extLst>
              <a:ext uri="{FF2B5EF4-FFF2-40B4-BE49-F238E27FC236}">
                <a16:creationId xmlns:a16="http://schemas.microsoft.com/office/drawing/2014/main" id="{AD7EC066-CAF0-E1E9-501D-0D4FE0A1F6F8}"/>
              </a:ext>
            </a:extLst>
          </p:cNvPr>
          <p:cNvSpPr>
            <a:spLocks noGrp="1"/>
          </p:cNvSpPr>
          <p:nvPr>
            <p:ph type="body" sz="quarter" idx="10"/>
          </p:nvPr>
        </p:nvSpPr>
        <p:spPr>
          <a:xfrm>
            <a:off x="759986" y="184188"/>
            <a:ext cx="10852895" cy="523220"/>
          </a:xfrm>
        </p:spPr>
        <p:txBody>
          <a:bodyPr/>
          <a:lstStyle/>
          <a:p>
            <a:r>
              <a:rPr lang="zh-CN" altLang="en-US" dirty="0"/>
              <a:t>图表的使用</a:t>
            </a:r>
          </a:p>
        </p:txBody>
      </p:sp>
      <p:sp>
        <p:nvSpPr>
          <p:cNvPr id="7" name="文本占位符 6">
            <a:extLst>
              <a:ext uri="{FF2B5EF4-FFF2-40B4-BE49-F238E27FC236}">
                <a16:creationId xmlns:a16="http://schemas.microsoft.com/office/drawing/2014/main" id="{4B7E3957-AED8-8A44-C603-A6C34B6D87AE}"/>
              </a:ext>
            </a:extLst>
          </p:cNvPr>
          <p:cNvSpPr>
            <a:spLocks noGrp="1"/>
          </p:cNvSpPr>
          <p:nvPr>
            <p:ph type="body" sz="quarter" idx="11"/>
          </p:nvPr>
        </p:nvSpPr>
        <p:spPr>
          <a:xfrm>
            <a:off x="336550" y="1715590"/>
            <a:ext cx="5338763" cy="4095160"/>
          </a:xfrm>
        </p:spPr>
        <p:txBody>
          <a:bodyPr/>
          <a:lstStyle/>
          <a:p>
            <a:r>
              <a:rPr lang="en-US" altLang="zh-CN" dirty="0"/>
              <a:t>2.8.5 </a:t>
            </a:r>
            <a:r>
              <a:rPr lang="zh-CN" altLang="en-US" dirty="0"/>
              <a:t>添加图表元素</a:t>
            </a:r>
            <a:endParaRPr lang="en-US" altLang="zh-CN" dirty="0"/>
          </a:p>
          <a:p>
            <a:r>
              <a:rPr lang="en-US" altLang="zh-CN" dirty="0"/>
              <a:t>2. </a:t>
            </a:r>
            <a:r>
              <a:rPr lang="zh-CN" altLang="en-US" dirty="0"/>
              <a:t>添加趋势线</a:t>
            </a:r>
            <a:endParaRPr lang="en-US" altLang="zh-CN" dirty="0"/>
          </a:p>
          <a:p>
            <a:r>
              <a:rPr lang="zh-CN" altLang="en-US" dirty="0"/>
              <a:t>单击“图表元素”按钮，在其列表中勾选“趋势线”复选框，可为当前图表添加趋势线，如图</a:t>
            </a:r>
            <a:r>
              <a:rPr lang="en-US" altLang="zh-CN" dirty="0"/>
              <a:t>2-176</a:t>
            </a:r>
            <a:r>
              <a:rPr lang="zh-CN" altLang="en-US" dirty="0"/>
              <a:t>所示。如果图表数据系列比较多，系统会打开“添加趋势线”对话框，在此需选择要添加的数据系列，如图</a:t>
            </a:r>
            <a:r>
              <a:rPr lang="en-US" altLang="zh-CN" dirty="0"/>
              <a:t>2-177</a:t>
            </a:r>
            <a:r>
              <a:rPr lang="zh-CN" altLang="en-US" dirty="0"/>
              <a:t>所示。</a:t>
            </a:r>
            <a:endParaRPr lang="en-US" altLang="zh-CN" dirty="0"/>
          </a:p>
        </p:txBody>
      </p:sp>
    </p:spTree>
    <p:extLst>
      <p:ext uri="{BB962C8B-B14F-4D97-AF65-F5344CB8AC3E}">
        <p14:creationId xmlns:p14="http://schemas.microsoft.com/office/powerpoint/2010/main" val="4089005900"/>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E4660C-A209-49D5-87FB-D1167DB03F11}"/>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475D4D61-2596-2AFD-E169-C40F514AEE15}"/>
              </a:ext>
            </a:extLst>
          </p:cNvPr>
          <p:cNvPicPr>
            <a:picLocks noGrp="1" noChangeAspect="1"/>
          </p:cNvPicPr>
          <p:nvPr>
            <p:ph type="pic" sz="quarter" idx="14"/>
          </p:nvPr>
        </p:nvPicPr>
        <p:blipFill rotWithShape="1">
          <a:blip r:embed="rId2"/>
          <a:srcRect t="-52974" b="-52974"/>
          <a:stretch>
            <a:fillRect/>
          </a:stretch>
        </p:blipFill>
        <p:spPr>
          <a:prstGeom prst="rect">
            <a:avLst/>
          </a:prstGeom>
        </p:spPr>
      </p:pic>
      <p:sp>
        <p:nvSpPr>
          <p:cNvPr id="6" name="文本占位符 5">
            <a:extLst>
              <a:ext uri="{FF2B5EF4-FFF2-40B4-BE49-F238E27FC236}">
                <a16:creationId xmlns:a16="http://schemas.microsoft.com/office/drawing/2014/main" id="{75162CE8-CBED-E472-7994-97D4140F70F5}"/>
              </a:ext>
            </a:extLst>
          </p:cNvPr>
          <p:cNvSpPr>
            <a:spLocks noGrp="1"/>
          </p:cNvSpPr>
          <p:nvPr>
            <p:ph type="body" sz="quarter" idx="10"/>
          </p:nvPr>
        </p:nvSpPr>
        <p:spPr>
          <a:xfrm>
            <a:off x="759986" y="184188"/>
            <a:ext cx="10852895" cy="523220"/>
          </a:xfrm>
        </p:spPr>
        <p:txBody>
          <a:bodyPr/>
          <a:lstStyle/>
          <a:p>
            <a:r>
              <a:rPr lang="zh-CN" altLang="en-US" dirty="0"/>
              <a:t>图表的使用</a:t>
            </a:r>
          </a:p>
        </p:txBody>
      </p:sp>
      <p:sp>
        <p:nvSpPr>
          <p:cNvPr id="7" name="文本占位符 6">
            <a:extLst>
              <a:ext uri="{FF2B5EF4-FFF2-40B4-BE49-F238E27FC236}">
                <a16:creationId xmlns:a16="http://schemas.microsoft.com/office/drawing/2014/main" id="{3518069E-83E0-51EA-D902-FC6510B858BB}"/>
              </a:ext>
            </a:extLst>
          </p:cNvPr>
          <p:cNvSpPr>
            <a:spLocks noGrp="1"/>
          </p:cNvSpPr>
          <p:nvPr>
            <p:ph type="body" sz="quarter" idx="11"/>
          </p:nvPr>
        </p:nvSpPr>
        <p:spPr>
          <a:xfrm>
            <a:off x="336550" y="2223421"/>
            <a:ext cx="5338763" cy="3079497"/>
          </a:xfrm>
        </p:spPr>
        <p:txBody>
          <a:bodyPr/>
          <a:lstStyle/>
          <a:p>
            <a:r>
              <a:rPr lang="en-US" altLang="zh-CN" dirty="0"/>
              <a:t>2.8.5 </a:t>
            </a:r>
            <a:r>
              <a:rPr lang="zh-CN" altLang="en-US" dirty="0"/>
              <a:t>添加图表元素</a:t>
            </a:r>
            <a:endParaRPr lang="en-US" altLang="zh-CN" dirty="0"/>
          </a:p>
          <a:p>
            <a:r>
              <a:rPr lang="en-US" altLang="zh-CN" dirty="0"/>
              <a:t>3. </a:t>
            </a:r>
            <a:r>
              <a:rPr lang="zh-CN" altLang="en-US" dirty="0"/>
              <a:t>隐藏网格线</a:t>
            </a:r>
            <a:endParaRPr lang="en-US" altLang="zh-CN" dirty="0"/>
          </a:p>
          <a:p>
            <a:r>
              <a:rPr lang="zh-CN" altLang="en-US" dirty="0"/>
              <a:t>当图表数据比较多时，可以隐藏其网格线来增强图表的可读性。在“图表元素”列表中取消勾选“网格线”复选框即可，如图</a:t>
            </a:r>
            <a:r>
              <a:rPr lang="en-US" altLang="zh-CN" dirty="0"/>
              <a:t>2-178</a:t>
            </a:r>
            <a:r>
              <a:rPr lang="zh-CN" altLang="en-US" dirty="0"/>
              <a:t>所示。</a:t>
            </a:r>
            <a:endParaRPr lang="en-US" altLang="zh-CN" dirty="0"/>
          </a:p>
        </p:txBody>
      </p:sp>
    </p:spTree>
    <p:extLst>
      <p:ext uri="{BB962C8B-B14F-4D97-AF65-F5344CB8AC3E}">
        <p14:creationId xmlns:p14="http://schemas.microsoft.com/office/powerpoint/2010/main" val="1885155067"/>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800FB8-8984-F7A7-2F31-46E851F70057}"/>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20AB5C3F-3DF6-8971-9009-05A2F202C04A}"/>
              </a:ext>
            </a:extLst>
          </p:cNvPr>
          <p:cNvPicPr>
            <a:picLocks noGrp="1" noChangeAspect="1"/>
          </p:cNvPicPr>
          <p:nvPr>
            <p:ph type="pic" sz="quarter" idx="14"/>
          </p:nvPr>
        </p:nvPicPr>
        <p:blipFill rotWithShape="1">
          <a:blip r:embed="rId2"/>
          <a:srcRect t="-117302" b="-117302"/>
          <a:stretch>
            <a:fillRect/>
          </a:stretch>
        </p:blipFill>
        <p:spPr>
          <a:prstGeom prst="rect">
            <a:avLst/>
          </a:prstGeom>
        </p:spPr>
      </p:pic>
      <p:sp>
        <p:nvSpPr>
          <p:cNvPr id="6" name="文本占位符 5">
            <a:extLst>
              <a:ext uri="{FF2B5EF4-FFF2-40B4-BE49-F238E27FC236}">
                <a16:creationId xmlns:a16="http://schemas.microsoft.com/office/drawing/2014/main" id="{EB5F37C7-B97F-E243-805C-2D3271EADD7C}"/>
              </a:ext>
            </a:extLst>
          </p:cNvPr>
          <p:cNvSpPr>
            <a:spLocks noGrp="1"/>
          </p:cNvSpPr>
          <p:nvPr>
            <p:ph type="body" sz="quarter" idx="10"/>
          </p:nvPr>
        </p:nvSpPr>
        <p:spPr>
          <a:xfrm>
            <a:off x="759986" y="184188"/>
            <a:ext cx="10852895" cy="523220"/>
          </a:xfrm>
        </p:spPr>
        <p:txBody>
          <a:bodyPr/>
          <a:lstStyle/>
          <a:p>
            <a:r>
              <a:rPr lang="zh-CN" altLang="en-US" dirty="0"/>
              <a:t>图表的使用</a:t>
            </a:r>
          </a:p>
        </p:txBody>
      </p:sp>
      <p:sp>
        <p:nvSpPr>
          <p:cNvPr id="7" name="文本占位符 6">
            <a:extLst>
              <a:ext uri="{FF2B5EF4-FFF2-40B4-BE49-F238E27FC236}">
                <a16:creationId xmlns:a16="http://schemas.microsoft.com/office/drawing/2014/main" id="{BE202AF3-E4C4-847B-14B2-0C865E51E95C}"/>
              </a:ext>
            </a:extLst>
          </p:cNvPr>
          <p:cNvSpPr>
            <a:spLocks noGrp="1"/>
          </p:cNvSpPr>
          <p:nvPr>
            <p:ph type="body" sz="quarter" idx="11"/>
          </p:nvPr>
        </p:nvSpPr>
        <p:spPr>
          <a:xfrm>
            <a:off x="336550" y="2477336"/>
            <a:ext cx="5338763" cy="2571666"/>
          </a:xfrm>
        </p:spPr>
        <p:txBody>
          <a:bodyPr/>
          <a:lstStyle/>
          <a:p>
            <a:r>
              <a:rPr lang="en-US" altLang="zh-CN" dirty="0"/>
              <a:t>2.8.6 </a:t>
            </a:r>
            <a:r>
              <a:rPr lang="zh-CN" altLang="en-US" dirty="0"/>
              <a:t>修改图表布局</a:t>
            </a:r>
            <a:endParaRPr lang="en-US" altLang="zh-CN" dirty="0"/>
          </a:p>
          <a:p>
            <a:r>
              <a:rPr lang="zh-CN" altLang="en-US" dirty="0"/>
              <a:t>选中图表，在“图表工具”选项卡中单击“快速布局”下拉按钮，在打开的布局列表中选择一款满意的图表布局，即可更改当前图表的布局，如图</a:t>
            </a:r>
            <a:r>
              <a:rPr lang="en-US" altLang="zh-CN" dirty="0"/>
              <a:t>2-179</a:t>
            </a:r>
            <a:r>
              <a:rPr lang="zh-CN" altLang="en-US" dirty="0"/>
              <a:t>所示。</a:t>
            </a:r>
            <a:endParaRPr lang="en-US" altLang="zh-CN" dirty="0"/>
          </a:p>
        </p:txBody>
      </p:sp>
    </p:spTree>
    <p:extLst>
      <p:ext uri="{BB962C8B-B14F-4D97-AF65-F5344CB8AC3E}">
        <p14:creationId xmlns:p14="http://schemas.microsoft.com/office/powerpoint/2010/main" val="954989195"/>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1E704F-C386-91CB-1240-94B4A5EDCCF7}"/>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C50EBE0C-B024-A193-3FDE-BDCDB98918CB}"/>
              </a:ext>
            </a:extLst>
          </p:cNvPr>
          <p:cNvPicPr>
            <a:picLocks noGrp="1" noChangeAspect="1"/>
          </p:cNvPicPr>
          <p:nvPr>
            <p:ph type="pic" sz="quarter" idx="14"/>
          </p:nvPr>
        </p:nvPicPr>
        <p:blipFill rotWithShape="1">
          <a:blip r:embed="rId2"/>
          <a:srcRect t="-77062" b="-77062"/>
          <a:stretch>
            <a:fillRect/>
          </a:stretch>
        </p:blipFill>
        <p:spPr>
          <a:prstGeom prst="rect">
            <a:avLst/>
          </a:prstGeom>
        </p:spPr>
      </p:pic>
      <p:sp>
        <p:nvSpPr>
          <p:cNvPr id="6" name="文本占位符 5">
            <a:extLst>
              <a:ext uri="{FF2B5EF4-FFF2-40B4-BE49-F238E27FC236}">
                <a16:creationId xmlns:a16="http://schemas.microsoft.com/office/drawing/2014/main" id="{A1A5F93A-FF8C-D318-8C23-1679108CD5C9}"/>
              </a:ext>
            </a:extLst>
          </p:cNvPr>
          <p:cNvSpPr>
            <a:spLocks noGrp="1"/>
          </p:cNvSpPr>
          <p:nvPr>
            <p:ph type="body" sz="quarter" idx="10"/>
          </p:nvPr>
        </p:nvSpPr>
        <p:spPr>
          <a:xfrm>
            <a:off x="759986" y="184188"/>
            <a:ext cx="10852895" cy="523220"/>
          </a:xfrm>
        </p:spPr>
        <p:txBody>
          <a:bodyPr/>
          <a:lstStyle/>
          <a:p>
            <a:r>
              <a:rPr lang="zh-CN" altLang="en-US" dirty="0"/>
              <a:t>图表的使用</a:t>
            </a:r>
          </a:p>
        </p:txBody>
      </p:sp>
      <p:sp>
        <p:nvSpPr>
          <p:cNvPr id="7" name="文本占位符 6">
            <a:extLst>
              <a:ext uri="{FF2B5EF4-FFF2-40B4-BE49-F238E27FC236}">
                <a16:creationId xmlns:a16="http://schemas.microsoft.com/office/drawing/2014/main" id="{B9ECC6A9-67BF-6F32-045B-B3A776F6297C}"/>
              </a:ext>
            </a:extLst>
          </p:cNvPr>
          <p:cNvSpPr>
            <a:spLocks noGrp="1"/>
          </p:cNvSpPr>
          <p:nvPr>
            <p:ph type="body" sz="quarter" idx="11"/>
          </p:nvPr>
        </p:nvSpPr>
        <p:spPr>
          <a:xfrm>
            <a:off x="336550" y="1461674"/>
            <a:ext cx="5338763" cy="4602991"/>
          </a:xfrm>
        </p:spPr>
        <p:txBody>
          <a:bodyPr/>
          <a:lstStyle/>
          <a:p>
            <a:r>
              <a:rPr lang="en-US" altLang="zh-CN" dirty="0"/>
              <a:t>2.8.7 </a:t>
            </a:r>
            <a:r>
              <a:rPr lang="zh-CN" altLang="en-US" dirty="0"/>
              <a:t>使用内置图表样式</a:t>
            </a:r>
            <a:endParaRPr lang="en-US" altLang="zh-CN" dirty="0"/>
          </a:p>
          <a:p>
            <a:r>
              <a:rPr lang="zh-CN" altLang="en-US" dirty="0"/>
              <a:t>要使创建的图表看起来更加美观，应对其进行美化。可以使用内置图表样式进行快速美化，也可以根据需求自定义图表样式。</a:t>
            </a:r>
          </a:p>
          <a:p>
            <a:r>
              <a:rPr lang="zh-CN" altLang="en-US" dirty="0"/>
              <a:t>选中图表，在“图表工具”选项卡的图表样式列表中选择一款合适的样式，即可对当前图表进行快速美化操作，如图</a:t>
            </a:r>
            <a:r>
              <a:rPr lang="en-US" altLang="zh-CN" dirty="0"/>
              <a:t>2-180</a:t>
            </a:r>
            <a:r>
              <a:rPr lang="zh-CN" altLang="en-US" dirty="0"/>
              <a:t>所示。</a:t>
            </a:r>
            <a:endParaRPr lang="en-US" altLang="zh-CN" dirty="0"/>
          </a:p>
        </p:txBody>
      </p:sp>
    </p:spTree>
    <p:extLst>
      <p:ext uri="{BB962C8B-B14F-4D97-AF65-F5344CB8AC3E}">
        <p14:creationId xmlns:p14="http://schemas.microsoft.com/office/powerpoint/2010/main" val="3450121875"/>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AF1513-28BE-5BA2-6CFF-B311291F963F}"/>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E6FBBF46-8692-9073-5811-D84C7901C834}"/>
              </a:ext>
            </a:extLst>
          </p:cNvPr>
          <p:cNvPicPr>
            <a:picLocks noGrp="1" noChangeAspect="1"/>
          </p:cNvPicPr>
          <p:nvPr>
            <p:ph type="pic" sz="quarter" idx="14"/>
          </p:nvPr>
        </p:nvPicPr>
        <p:blipFill rotWithShape="1">
          <a:blip r:embed="rId2"/>
          <a:srcRect t="-68047" b="-68047"/>
          <a:stretch>
            <a:fillRect/>
          </a:stretch>
        </p:blipFill>
        <p:spPr>
          <a:prstGeom prst="rect">
            <a:avLst/>
          </a:prstGeom>
        </p:spPr>
      </p:pic>
      <p:sp>
        <p:nvSpPr>
          <p:cNvPr id="6" name="文本占位符 5">
            <a:extLst>
              <a:ext uri="{FF2B5EF4-FFF2-40B4-BE49-F238E27FC236}">
                <a16:creationId xmlns:a16="http://schemas.microsoft.com/office/drawing/2014/main" id="{311DE5A0-246D-F362-4172-4324DF42D894}"/>
              </a:ext>
            </a:extLst>
          </p:cNvPr>
          <p:cNvSpPr>
            <a:spLocks noGrp="1"/>
          </p:cNvSpPr>
          <p:nvPr>
            <p:ph type="body" sz="quarter" idx="10"/>
          </p:nvPr>
        </p:nvSpPr>
        <p:spPr>
          <a:xfrm>
            <a:off x="759986" y="184188"/>
            <a:ext cx="10852895" cy="523220"/>
          </a:xfrm>
        </p:spPr>
        <p:txBody>
          <a:bodyPr/>
          <a:lstStyle/>
          <a:p>
            <a:r>
              <a:rPr lang="zh-CN" altLang="en-US" dirty="0"/>
              <a:t>图表的使用</a:t>
            </a:r>
          </a:p>
        </p:txBody>
      </p:sp>
      <p:sp>
        <p:nvSpPr>
          <p:cNvPr id="7" name="文本占位符 6">
            <a:extLst>
              <a:ext uri="{FF2B5EF4-FFF2-40B4-BE49-F238E27FC236}">
                <a16:creationId xmlns:a16="http://schemas.microsoft.com/office/drawing/2014/main" id="{F1059FBA-D34F-2F2D-088E-7B8A96265614}"/>
              </a:ext>
            </a:extLst>
          </p:cNvPr>
          <p:cNvSpPr>
            <a:spLocks noGrp="1"/>
          </p:cNvSpPr>
          <p:nvPr>
            <p:ph type="body" sz="quarter" idx="11"/>
          </p:nvPr>
        </p:nvSpPr>
        <p:spPr>
          <a:xfrm>
            <a:off x="336550" y="1969506"/>
            <a:ext cx="5338763" cy="3587329"/>
          </a:xfrm>
        </p:spPr>
        <p:txBody>
          <a:bodyPr/>
          <a:lstStyle/>
          <a:p>
            <a:r>
              <a:rPr lang="en-US" altLang="zh-CN" dirty="0"/>
              <a:t>2.8.8 </a:t>
            </a:r>
            <a:r>
              <a:rPr lang="zh-CN" altLang="en-US" dirty="0"/>
              <a:t>自定义图表样式</a:t>
            </a:r>
            <a:endParaRPr lang="en-US" altLang="zh-CN" dirty="0"/>
          </a:p>
          <a:p>
            <a:r>
              <a:rPr lang="en-US" altLang="zh-CN" dirty="0"/>
              <a:t>1. </a:t>
            </a:r>
            <a:r>
              <a:rPr lang="zh-CN" altLang="en-US" dirty="0"/>
              <a:t>设置图表区域样式</a:t>
            </a:r>
            <a:endParaRPr lang="en-US" altLang="zh-CN" dirty="0"/>
          </a:p>
          <a:p>
            <a:r>
              <a:rPr lang="zh-CN" altLang="en-US" dirty="0"/>
              <a:t>右键单击图表区域，在快捷菜单中选择“设置图表区域格式”选项，如图</a:t>
            </a:r>
            <a:r>
              <a:rPr lang="en-US" altLang="zh-CN" dirty="0"/>
              <a:t>2-181</a:t>
            </a:r>
            <a:r>
              <a:rPr lang="zh-CN" altLang="en-US" dirty="0"/>
              <a:t>所示。打开“图表选项”属性窗格，在“填充与线条”选项组中，可以为图表添加背景色和图表边框，如图</a:t>
            </a:r>
            <a:r>
              <a:rPr lang="en-US" altLang="zh-CN" dirty="0"/>
              <a:t>2-182</a:t>
            </a:r>
            <a:r>
              <a:rPr lang="zh-CN" altLang="en-US" dirty="0"/>
              <a:t>所示。</a:t>
            </a:r>
            <a:endParaRPr lang="en-US" altLang="zh-CN" dirty="0"/>
          </a:p>
        </p:txBody>
      </p:sp>
    </p:spTree>
    <p:extLst>
      <p:ext uri="{BB962C8B-B14F-4D97-AF65-F5344CB8AC3E}">
        <p14:creationId xmlns:p14="http://schemas.microsoft.com/office/powerpoint/2010/main" val="1032727130"/>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46525F-FE53-57D2-4541-666C18EB15E1}"/>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D9EA4E05-355E-F062-7E36-865D557257E2}"/>
              </a:ext>
            </a:extLst>
          </p:cNvPr>
          <p:cNvPicPr>
            <a:picLocks noGrp="1" noChangeAspect="1"/>
          </p:cNvPicPr>
          <p:nvPr>
            <p:ph type="pic" sz="quarter" idx="14"/>
          </p:nvPr>
        </p:nvPicPr>
        <p:blipFill rotWithShape="1">
          <a:blip r:embed="rId2"/>
          <a:srcRect t="-51769" b="-51769"/>
          <a:stretch>
            <a:fillRect/>
          </a:stretch>
        </p:blipFill>
        <p:spPr>
          <a:prstGeom prst="rect">
            <a:avLst/>
          </a:prstGeom>
        </p:spPr>
      </p:pic>
      <p:sp>
        <p:nvSpPr>
          <p:cNvPr id="6" name="文本占位符 5">
            <a:extLst>
              <a:ext uri="{FF2B5EF4-FFF2-40B4-BE49-F238E27FC236}">
                <a16:creationId xmlns:a16="http://schemas.microsoft.com/office/drawing/2014/main" id="{D7894B56-2977-CBBB-9F16-0813589EB11F}"/>
              </a:ext>
            </a:extLst>
          </p:cNvPr>
          <p:cNvSpPr>
            <a:spLocks noGrp="1"/>
          </p:cNvSpPr>
          <p:nvPr>
            <p:ph type="body" sz="quarter" idx="10"/>
          </p:nvPr>
        </p:nvSpPr>
        <p:spPr>
          <a:xfrm>
            <a:off x="759986" y="184188"/>
            <a:ext cx="10852895" cy="523220"/>
          </a:xfrm>
        </p:spPr>
        <p:txBody>
          <a:bodyPr/>
          <a:lstStyle/>
          <a:p>
            <a:r>
              <a:rPr lang="zh-CN" altLang="en-US" dirty="0"/>
              <a:t>图表的使用</a:t>
            </a:r>
          </a:p>
        </p:txBody>
      </p:sp>
      <p:sp>
        <p:nvSpPr>
          <p:cNvPr id="7" name="文本占位符 6">
            <a:extLst>
              <a:ext uri="{FF2B5EF4-FFF2-40B4-BE49-F238E27FC236}">
                <a16:creationId xmlns:a16="http://schemas.microsoft.com/office/drawing/2014/main" id="{A5CAAAC1-3FE9-CF43-2A2D-F466D162B27D}"/>
              </a:ext>
            </a:extLst>
          </p:cNvPr>
          <p:cNvSpPr>
            <a:spLocks noGrp="1"/>
          </p:cNvSpPr>
          <p:nvPr>
            <p:ph type="body" sz="quarter" idx="11"/>
          </p:nvPr>
        </p:nvSpPr>
        <p:spPr>
          <a:xfrm>
            <a:off x="336550" y="1461674"/>
            <a:ext cx="5338763" cy="4602991"/>
          </a:xfrm>
        </p:spPr>
        <p:txBody>
          <a:bodyPr/>
          <a:lstStyle/>
          <a:p>
            <a:r>
              <a:rPr lang="en-US" altLang="zh-CN" dirty="0"/>
              <a:t>2.8.8 </a:t>
            </a:r>
            <a:r>
              <a:rPr lang="zh-CN" altLang="en-US" dirty="0"/>
              <a:t>自定义图表样式</a:t>
            </a:r>
            <a:endParaRPr lang="en-US" altLang="zh-CN" dirty="0"/>
          </a:p>
          <a:p>
            <a:r>
              <a:rPr lang="en-US" altLang="zh-CN" dirty="0"/>
              <a:t>2. </a:t>
            </a:r>
            <a:r>
              <a:rPr lang="zh-CN" altLang="en-US" dirty="0"/>
              <a:t>设置绘图区样式</a:t>
            </a:r>
            <a:endParaRPr lang="en-US" altLang="zh-CN" dirty="0"/>
          </a:p>
          <a:p>
            <a:r>
              <a:rPr lang="zh-CN" altLang="en-US" dirty="0"/>
              <a:t>设置图表绘图区与设置图表区域的方法相似，都可以通过属性窗格来设置其背景和边框。在图表中右键单击绘图区域，在快捷菜单中选择“设置绘图区格式”选项，如图</a:t>
            </a:r>
            <a:r>
              <a:rPr lang="en-US" altLang="zh-CN" dirty="0"/>
              <a:t>2-183</a:t>
            </a:r>
            <a:r>
              <a:rPr lang="zh-CN" altLang="en-US" dirty="0"/>
              <a:t>所示。在打开的 “绘图区选项”属性窗格中进行相关设置即可，如图</a:t>
            </a:r>
            <a:r>
              <a:rPr lang="en-US" altLang="zh-CN" dirty="0"/>
              <a:t>2-184</a:t>
            </a:r>
            <a:r>
              <a:rPr lang="zh-CN" altLang="en-US" dirty="0"/>
              <a:t>所示。</a:t>
            </a:r>
            <a:endParaRPr lang="en-US" altLang="zh-CN" dirty="0"/>
          </a:p>
        </p:txBody>
      </p:sp>
    </p:spTree>
    <p:extLst>
      <p:ext uri="{BB962C8B-B14F-4D97-AF65-F5344CB8AC3E}">
        <p14:creationId xmlns:p14="http://schemas.microsoft.com/office/powerpoint/2010/main" val="1011672569"/>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226614-C1BA-DB46-CE4B-0CA40378A14C}"/>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7D890B28-4E72-BF78-1787-DEF95AE7CA29}"/>
              </a:ext>
            </a:extLst>
          </p:cNvPr>
          <p:cNvPicPr>
            <a:picLocks noGrp="1" noChangeAspect="1"/>
          </p:cNvPicPr>
          <p:nvPr>
            <p:ph type="pic" sz="quarter" idx="14"/>
          </p:nvPr>
        </p:nvPicPr>
        <p:blipFill rotWithShape="1">
          <a:blip r:embed="rId2"/>
          <a:srcRect t="-122004" b="-122004"/>
          <a:stretch>
            <a:fillRect/>
          </a:stretch>
        </p:blipFill>
        <p:spPr>
          <a:prstGeom prst="rect">
            <a:avLst/>
          </a:prstGeom>
        </p:spPr>
      </p:pic>
      <p:sp>
        <p:nvSpPr>
          <p:cNvPr id="6" name="文本占位符 5">
            <a:extLst>
              <a:ext uri="{FF2B5EF4-FFF2-40B4-BE49-F238E27FC236}">
                <a16:creationId xmlns:a16="http://schemas.microsoft.com/office/drawing/2014/main" id="{7A9758BB-575A-48EC-FEB5-79F433E20E1C}"/>
              </a:ext>
            </a:extLst>
          </p:cNvPr>
          <p:cNvSpPr>
            <a:spLocks noGrp="1"/>
          </p:cNvSpPr>
          <p:nvPr>
            <p:ph type="body" sz="quarter" idx="10"/>
          </p:nvPr>
        </p:nvSpPr>
        <p:spPr>
          <a:xfrm>
            <a:off x="759986" y="184188"/>
            <a:ext cx="10852895" cy="523220"/>
          </a:xfrm>
        </p:spPr>
        <p:txBody>
          <a:bodyPr/>
          <a:lstStyle/>
          <a:p>
            <a:r>
              <a:rPr lang="zh-CN" altLang="en-US" dirty="0"/>
              <a:t>图表的使用</a:t>
            </a:r>
          </a:p>
        </p:txBody>
      </p:sp>
      <p:sp>
        <p:nvSpPr>
          <p:cNvPr id="7" name="文本占位符 6">
            <a:extLst>
              <a:ext uri="{FF2B5EF4-FFF2-40B4-BE49-F238E27FC236}">
                <a16:creationId xmlns:a16="http://schemas.microsoft.com/office/drawing/2014/main" id="{18F2B10F-81A6-78AD-76F6-E0D6924CC9D8}"/>
              </a:ext>
            </a:extLst>
          </p:cNvPr>
          <p:cNvSpPr>
            <a:spLocks noGrp="1"/>
          </p:cNvSpPr>
          <p:nvPr>
            <p:ph type="body" sz="quarter" idx="11"/>
          </p:nvPr>
        </p:nvSpPr>
        <p:spPr>
          <a:xfrm>
            <a:off x="336550" y="1715590"/>
            <a:ext cx="5338763" cy="4095160"/>
          </a:xfrm>
        </p:spPr>
        <p:txBody>
          <a:bodyPr/>
          <a:lstStyle/>
          <a:p>
            <a:r>
              <a:rPr lang="en-US" altLang="zh-CN" dirty="0"/>
              <a:t>2.8.8 </a:t>
            </a:r>
            <a:r>
              <a:rPr lang="zh-CN" altLang="en-US" dirty="0"/>
              <a:t>自定义图表样式</a:t>
            </a:r>
            <a:endParaRPr lang="en-US" altLang="zh-CN" dirty="0"/>
          </a:p>
          <a:p>
            <a:r>
              <a:rPr lang="en-US" altLang="zh-CN" dirty="0"/>
              <a:t>3. </a:t>
            </a:r>
            <a:r>
              <a:rPr lang="zh-CN" altLang="en-US" dirty="0"/>
              <a:t>设置系列颜色</a:t>
            </a:r>
            <a:endParaRPr lang="en-US" altLang="zh-CN" dirty="0"/>
          </a:p>
          <a:p>
            <a:r>
              <a:rPr lang="zh-CN" altLang="en-US" dirty="0"/>
              <a:t>如果对当前图表中数据系列的颜色不满意，可以通过“更改颜色”选项对其颜色进行更改操作。选中图表，在“图表工具”选项卡中单击“更改颜色”下拉按钮，在其列表中选择满意的颜色即可，如图</a:t>
            </a:r>
            <a:r>
              <a:rPr lang="en-US" altLang="zh-CN" dirty="0"/>
              <a:t>2-185</a:t>
            </a:r>
            <a:r>
              <a:rPr lang="zh-CN" altLang="en-US" dirty="0"/>
              <a:t>所示。</a:t>
            </a:r>
            <a:endParaRPr lang="en-US" altLang="zh-CN" dirty="0"/>
          </a:p>
        </p:txBody>
      </p:sp>
    </p:spTree>
    <p:extLst>
      <p:ext uri="{BB962C8B-B14F-4D97-AF65-F5344CB8AC3E}">
        <p14:creationId xmlns:p14="http://schemas.microsoft.com/office/powerpoint/2010/main" val="3806177147"/>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C7E6A8-9580-DFC6-5946-51D796644863}"/>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2A942820-9DD3-CF24-FEF0-2BFE9CE3122B}"/>
              </a:ext>
            </a:extLst>
          </p:cNvPr>
          <p:cNvPicPr>
            <a:picLocks noGrp="1" noChangeAspect="1"/>
          </p:cNvPicPr>
          <p:nvPr>
            <p:ph type="pic" sz="quarter" idx="14"/>
          </p:nvPr>
        </p:nvPicPr>
        <p:blipFill rotWithShape="1">
          <a:blip r:embed="rId2"/>
          <a:srcRect t="-131745" b="-131745"/>
          <a:stretch>
            <a:fillRect/>
          </a:stretch>
        </p:blipFill>
        <p:spPr>
          <a:prstGeom prst="rect">
            <a:avLst/>
          </a:prstGeom>
        </p:spPr>
      </p:pic>
      <p:sp>
        <p:nvSpPr>
          <p:cNvPr id="6" name="文本占位符 5">
            <a:extLst>
              <a:ext uri="{FF2B5EF4-FFF2-40B4-BE49-F238E27FC236}">
                <a16:creationId xmlns:a16="http://schemas.microsoft.com/office/drawing/2014/main" id="{3871E8F0-D7C8-1B92-9501-2A5B33B6AC86}"/>
              </a:ext>
            </a:extLst>
          </p:cNvPr>
          <p:cNvSpPr>
            <a:spLocks noGrp="1"/>
          </p:cNvSpPr>
          <p:nvPr>
            <p:ph type="body" sz="quarter" idx="10"/>
          </p:nvPr>
        </p:nvSpPr>
        <p:spPr>
          <a:xfrm>
            <a:off x="759986" y="184188"/>
            <a:ext cx="10852895" cy="523220"/>
          </a:xfrm>
        </p:spPr>
        <p:txBody>
          <a:bodyPr/>
          <a:lstStyle/>
          <a:p>
            <a:r>
              <a:rPr lang="zh-CN" altLang="en-US" dirty="0"/>
              <a:t>图表的使用</a:t>
            </a:r>
          </a:p>
        </p:txBody>
      </p:sp>
      <p:sp>
        <p:nvSpPr>
          <p:cNvPr id="7" name="文本占位符 6">
            <a:extLst>
              <a:ext uri="{FF2B5EF4-FFF2-40B4-BE49-F238E27FC236}">
                <a16:creationId xmlns:a16="http://schemas.microsoft.com/office/drawing/2014/main" id="{FB9E0F0D-97D6-6FE5-C5D1-AAADA84A85B5}"/>
              </a:ext>
            </a:extLst>
          </p:cNvPr>
          <p:cNvSpPr>
            <a:spLocks noGrp="1"/>
          </p:cNvSpPr>
          <p:nvPr>
            <p:ph type="body" sz="quarter" idx="11"/>
          </p:nvPr>
        </p:nvSpPr>
        <p:spPr>
          <a:xfrm>
            <a:off x="336550" y="2223421"/>
            <a:ext cx="5338763" cy="3079497"/>
          </a:xfrm>
        </p:spPr>
        <p:txBody>
          <a:bodyPr/>
          <a:lstStyle/>
          <a:p>
            <a:r>
              <a:rPr lang="en-US" altLang="zh-CN" dirty="0"/>
              <a:t>2.8.8 </a:t>
            </a:r>
            <a:r>
              <a:rPr lang="zh-CN" altLang="en-US" dirty="0"/>
              <a:t>自定义图表样式</a:t>
            </a:r>
            <a:endParaRPr lang="en-US" altLang="zh-CN" dirty="0"/>
          </a:p>
          <a:p>
            <a:r>
              <a:rPr lang="en-US" altLang="zh-CN" dirty="0"/>
              <a:t>3. </a:t>
            </a:r>
            <a:r>
              <a:rPr lang="zh-CN" altLang="en-US" dirty="0"/>
              <a:t>设置系列颜色</a:t>
            </a:r>
            <a:endParaRPr lang="en-US" altLang="zh-CN" dirty="0"/>
          </a:p>
          <a:p>
            <a:r>
              <a:rPr lang="zh-CN" altLang="en-US" dirty="0"/>
              <a:t>此外，还可以通过“绘图工具”选项卡中的“填充”“轮廓”和“形状效果”命令对数据系列的颜色、形状和效果样式进行设置，如图</a:t>
            </a:r>
            <a:r>
              <a:rPr lang="en-US" altLang="zh-CN" dirty="0"/>
              <a:t>2-186</a:t>
            </a:r>
            <a:r>
              <a:rPr lang="zh-CN" altLang="en-US" dirty="0"/>
              <a:t>所示。</a:t>
            </a:r>
            <a:endParaRPr lang="en-US" altLang="zh-CN" dirty="0"/>
          </a:p>
        </p:txBody>
      </p:sp>
    </p:spTree>
    <p:extLst>
      <p:ext uri="{BB962C8B-B14F-4D97-AF65-F5344CB8AC3E}">
        <p14:creationId xmlns:p14="http://schemas.microsoft.com/office/powerpoint/2010/main" val="494150206"/>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30798-2A98-EACA-F299-B04EB6558764}"/>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92382B6E-ABC5-199A-66E2-26EA45E4A676}"/>
              </a:ext>
            </a:extLst>
          </p:cNvPr>
          <p:cNvPicPr>
            <a:picLocks noGrp="1" noChangeAspect="1"/>
          </p:cNvPicPr>
          <p:nvPr>
            <p:ph type="pic" sz="quarter" idx="14"/>
          </p:nvPr>
        </p:nvPicPr>
        <p:blipFill rotWithShape="1">
          <a:blip r:embed="rId2"/>
          <a:srcRect t="-1053" b="-1053"/>
          <a:stretch>
            <a:fillRect/>
          </a:stretch>
        </p:blipFill>
        <p:spPr>
          <a:prstGeom prst="rect">
            <a:avLst/>
          </a:prstGeom>
        </p:spPr>
      </p:pic>
      <p:sp>
        <p:nvSpPr>
          <p:cNvPr id="6" name="文本占位符 5">
            <a:extLst>
              <a:ext uri="{FF2B5EF4-FFF2-40B4-BE49-F238E27FC236}">
                <a16:creationId xmlns:a16="http://schemas.microsoft.com/office/drawing/2014/main" id="{EEC4403F-BE1F-C047-83E2-CD28BD741359}"/>
              </a:ext>
            </a:extLst>
          </p:cNvPr>
          <p:cNvSpPr>
            <a:spLocks noGrp="1"/>
          </p:cNvSpPr>
          <p:nvPr>
            <p:ph type="body" sz="quarter" idx="10"/>
          </p:nvPr>
        </p:nvSpPr>
        <p:spPr>
          <a:xfrm>
            <a:off x="759986" y="184188"/>
            <a:ext cx="10852895" cy="523220"/>
          </a:xfrm>
        </p:spPr>
        <p:txBody>
          <a:bodyPr/>
          <a:lstStyle/>
          <a:p>
            <a:r>
              <a:rPr lang="zh-CN" altLang="en-US" dirty="0"/>
              <a:t>图表的使用</a:t>
            </a:r>
          </a:p>
        </p:txBody>
      </p:sp>
      <p:sp>
        <p:nvSpPr>
          <p:cNvPr id="7" name="文本占位符 6">
            <a:extLst>
              <a:ext uri="{FF2B5EF4-FFF2-40B4-BE49-F238E27FC236}">
                <a16:creationId xmlns:a16="http://schemas.microsoft.com/office/drawing/2014/main" id="{76D2C6F7-C755-1990-7B0B-A062DF0C5FBD}"/>
              </a:ext>
            </a:extLst>
          </p:cNvPr>
          <p:cNvSpPr>
            <a:spLocks noGrp="1"/>
          </p:cNvSpPr>
          <p:nvPr>
            <p:ph type="body" sz="quarter" idx="11"/>
          </p:nvPr>
        </p:nvSpPr>
        <p:spPr>
          <a:xfrm>
            <a:off x="336550" y="2477337"/>
            <a:ext cx="5338763" cy="2571666"/>
          </a:xfrm>
        </p:spPr>
        <p:txBody>
          <a:bodyPr/>
          <a:lstStyle/>
          <a:p>
            <a:r>
              <a:rPr lang="en-US" altLang="zh-CN" dirty="0"/>
              <a:t>2.8.9 </a:t>
            </a:r>
            <a:r>
              <a:rPr lang="zh-CN" altLang="en-US" dirty="0"/>
              <a:t>创建组合图表</a:t>
            </a:r>
            <a:endParaRPr lang="en-US" altLang="zh-CN" dirty="0"/>
          </a:p>
          <a:p>
            <a:r>
              <a:rPr lang="zh-CN" altLang="en-US" dirty="0"/>
              <a:t>步骤 </a:t>
            </a:r>
            <a:r>
              <a:rPr lang="en-US" altLang="zh-CN" dirty="0"/>
              <a:t>01 </a:t>
            </a:r>
            <a:r>
              <a:rPr lang="zh-CN" altLang="en-US" dirty="0"/>
              <a:t>打开原始文件，选择表格中的任意单元格，单击“全部图表”按钮，打开“插入图表” 对话框，选择“组合图”选项，如图</a:t>
            </a:r>
            <a:r>
              <a:rPr lang="en-US" altLang="zh-CN" dirty="0"/>
              <a:t>2-187</a:t>
            </a:r>
            <a:r>
              <a:rPr lang="zh-CN" altLang="en-US" dirty="0"/>
              <a:t>所示。</a:t>
            </a:r>
            <a:endParaRPr lang="en-US" altLang="zh-CN" dirty="0"/>
          </a:p>
        </p:txBody>
      </p:sp>
    </p:spTree>
    <p:extLst>
      <p:ext uri="{BB962C8B-B14F-4D97-AF65-F5344CB8AC3E}">
        <p14:creationId xmlns:p14="http://schemas.microsoft.com/office/powerpoint/2010/main" val="14736033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19F712-4255-AC4D-BAC4-0431414C19B2}"/>
            </a:ext>
          </a:extLst>
        </p:cNvPr>
        <p:cNvGrpSpPr/>
        <p:nvPr/>
      </p:nvGrpSpPr>
      <p:grpSpPr>
        <a:xfrm>
          <a:off x="0" y="0"/>
          <a:ext cx="0" cy="0"/>
          <a:chOff x="0" y="0"/>
          <a:chExt cx="0" cy="0"/>
        </a:xfrm>
      </p:grpSpPr>
      <p:pic>
        <p:nvPicPr>
          <p:cNvPr id="5" name="图片占位符 4">
            <a:extLst>
              <a:ext uri="{FF2B5EF4-FFF2-40B4-BE49-F238E27FC236}">
                <a16:creationId xmlns:a16="http://schemas.microsoft.com/office/drawing/2014/main" id="{ED8B5966-0777-C766-B085-65CE2025F7D4}"/>
              </a:ext>
            </a:extLst>
          </p:cNvPr>
          <p:cNvPicPr>
            <a:picLocks noGrp="1" noChangeAspect="1"/>
          </p:cNvPicPr>
          <p:nvPr>
            <p:ph type="pic" sz="quarter" idx="14"/>
          </p:nvPr>
        </p:nvPicPr>
        <p:blipFill rotWithShape="1">
          <a:blip r:embed="rId2"/>
          <a:srcRect t="-102040" b="-102040"/>
          <a:stretch>
            <a:fillRect/>
          </a:stretch>
        </p:blipFill>
        <p:spPr>
          <a:prstGeom prst="rect">
            <a:avLst/>
          </a:prstGeom>
        </p:spPr>
      </p:pic>
      <p:sp>
        <p:nvSpPr>
          <p:cNvPr id="4" name="文本占位符 3">
            <a:extLst>
              <a:ext uri="{FF2B5EF4-FFF2-40B4-BE49-F238E27FC236}">
                <a16:creationId xmlns:a16="http://schemas.microsoft.com/office/drawing/2014/main" id="{688BFDDA-01BE-8066-4F7A-226D160D4C80}"/>
              </a:ext>
            </a:extLst>
          </p:cNvPr>
          <p:cNvSpPr>
            <a:spLocks noGrp="1"/>
          </p:cNvSpPr>
          <p:nvPr>
            <p:ph type="body" sz="quarter" idx="10"/>
          </p:nvPr>
        </p:nvSpPr>
        <p:spPr/>
        <p:txBody>
          <a:bodyPr/>
          <a:lstStyle/>
          <a:p>
            <a:r>
              <a:rPr lang="zh-CN" altLang="en-US" dirty="0"/>
              <a:t>文档的创建与编辑</a:t>
            </a:r>
          </a:p>
        </p:txBody>
      </p:sp>
      <p:sp>
        <p:nvSpPr>
          <p:cNvPr id="6" name="文本占位符 5">
            <a:extLst>
              <a:ext uri="{FF2B5EF4-FFF2-40B4-BE49-F238E27FC236}">
                <a16:creationId xmlns:a16="http://schemas.microsoft.com/office/drawing/2014/main" id="{8B1BF3A9-4ADA-BD66-679D-83C848C57B46}"/>
              </a:ext>
            </a:extLst>
          </p:cNvPr>
          <p:cNvSpPr>
            <a:spLocks noGrp="1"/>
          </p:cNvSpPr>
          <p:nvPr>
            <p:ph type="body" sz="quarter" idx="11"/>
          </p:nvPr>
        </p:nvSpPr>
        <p:spPr>
          <a:xfrm>
            <a:off x="337295" y="2223459"/>
            <a:ext cx="5337642" cy="3079497"/>
          </a:xfrm>
        </p:spPr>
        <p:txBody>
          <a:bodyPr/>
          <a:lstStyle/>
          <a:p>
            <a:r>
              <a:rPr lang="en-US" altLang="zh-CN" dirty="0"/>
              <a:t>1.1.5 </a:t>
            </a:r>
            <a:r>
              <a:rPr lang="zh-CN" altLang="en-US" dirty="0"/>
              <a:t>设置文档格式</a:t>
            </a:r>
            <a:endParaRPr lang="en-US" altLang="zh-CN" dirty="0"/>
          </a:p>
          <a:p>
            <a:r>
              <a:rPr lang="en-US" altLang="zh-CN" dirty="0"/>
              <a:t>1. </a:t>
            </a:r>
            <a:r>
              <a:rPr lang="zh-CN" altLang="en-US" dirty="0"/>
              <a:t>设置文字格式</a:t>
            </a:r>
            <a:endParaRPr lang="en-US" altLang="zh-CN" dirty="0"/>
          </a:p>
          <a:p>
            <a:r>
              <a:rPr lang="zh-CN" altLang="en-US" dirty="0"/>
              <a:t>在文档中选择需要设置的文本内容，在“开始”选项卡字体设置工具组中选择相应的命令按钮进行设置即可，如图</a:t>
            </a:r>
            <a:r>
              <a:rPr lang="en-US" altLang="zh-CN" dirty="0"/>
              <a:t>1-27</a:t>
            </a:r>
            <a:r>
              <a:rPr lang="zh-CN" altLang="en-US" dirty="0"/>
              <a:t>所示。</a:t>
            </a:r>
            <a:endParaRPr lang="en-US" altLang="zh-CN" dirty="0"/>
          </a:p>
        </p:txBody>
      </p:sp>
    </p:spTree>
    <p:extLst>
      <p:ext uri="{BB962C8B-B14F-4D97-AF65-F5344CB8AC3E}">
        <p14:creationId xmlns:p14="http://schemas.microsoft.com/office/powerpoint/2010/main" val="1661594440"/>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359563-8E03-18AD-67E9-CA528D759A2E}"/>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8A93B4D4-AD20-DDD3-824E-603D02666810}"/>
              </a:ext>
            </a:extLst>
          </p:cNvPr>
          <p:cNvPicPr>
            <a:picLocks noGrp="1" noChangeAspect="1"/>
          </p:cNvPicPr>
          <p:nvPr>
            <p:ph type="pic" sz="quarter" idx="14"/>
          </p:nvPr>
        </p:nvPicPr>
        <p:blipFill rotWithShape="1">
          <a:blip r:embed="rId2"/>
          <a:srcRect t="-1547" b="-1547"/>
          <a:stretch>
            <a:fillRect/>
          </a:stretch>
        </p:blipFill>
        <p:spPr>
          <a:prstGeom prst="rect">
            <a:avLst/>
          </a:prstGeom>
        </p:spPr>
      </p:pic>
      <p:sp>
        <p:nvSpPr>
          <p:cNvPr id="6" name="文本占位符 5">
            <a:extLst>
              <a:ext uri="{FF2B5EF4-FFF2-40B4-BE49-F238E27FC236}">
                <a16:creationId xmlns:a16="http://schemas.microsoft.com/office/drawing/2014/main" id="{B96D0982-CD79-DC6E-7148-C236D1CC1328}"/>
              </a:ext>
            </a:extLst>
          </p:cNvPr>
          <p:cNvSpPr>
            <a:spLocks noGrp="1"/>
          </p:cNvSpPr>
          <p:nvPr>
            <p:ph type="body" sz="quarter" idx="10"/>
          </p:nvPr>
        </p:nvSpPr>
        <p:spPr>
          <a:xfrm>
            <a:off x="759986" y="184188"/>
            <a:ext cx="10852895" cy="523220"/>
          </a:xfrm>
        </p:spPr>
        <p:txBody>
          <a:bodyPr/>
          <a:lstStyle/>
          <a:p>
            <a:r>
              <a:rPr lang="zh-CN" altLang="en-US" dirty="0"/>
              <a:t>图表的使用</a:t>
            </a:r>
          </a:p>
        </p:txBody>
      </p:sp>
      <p:sp>
        <p:nvSpPr>
          <p:cNvPr id="7" name="文本占位符 6">
            <a:extLst>
              <a:ext uri="{FF2B5EF4-FFF2-40B4-BE49-F238E27FC236}">
                <a16:creationId xmlns:a16="http://schemas.microsoft.com/office/drawing/2014/main" id="{AC168DB4-DFA4-4B4C-1995-F57E00FF5D3A}"/>
              </a:ext>
            </a:extLst>
          </p:cNvPr>
          <p:cNvSpPr>
            <a:spLocks noGrp="1"/>
          </p:cNvSpPr>
          <p:nvPr>
            <p:ph type="body" sz="quarter" idx="11"/>
          </p:nvPr>
        </p:nvSpPr>
        <p:spPr>
          <a:xfrm>
            <a:off x="336550" y="2731253"/>
            <a:ext cx="5338763" cy="2063835"/>
          </a:xfrm>
        </p:spPr>
        <p:txBody>
          <a:bodyPr/>
          <a:lstStyle/>
          <a:p>
            <a:r>
              <a:rPr lang="en-US" altLang="zh-CN" dirty="0"/>
              <a:t>2.8.9 </a:t>
            </a:r>
            <a:r>
              <a:rPr lang="zh-CN" altLang="en-US" dirty="0"/>
              <a:t>创建组合图表</a:t>
            </a:r>
            <a:endParaRPr lang="en-US" altLang="zh-CN" dirty="0"/>
          </a:p>
          <a:p>
            <a:r>
              <a:rPr lang="zh-CN" altLang="en-US" dirty="0"/>
              <a:t>步骤 </a:t>
            </a:r>
            <a:r>
              <a:rPr lang="en-US" altLang="zh-CN" dirty="0"/>
              <a:t>02 </a:t>
            </a:r>
            <a:r>
              <a:rPr lang="zh-CN" altLang="en-US" dirty="0"/>
              <a:t>在“创建组合图表”选项组中勾选“利润”后的“次坐标轴”复选框，如图</a:t>
            </a:r>
            <a:r>
              <a:rPr lang="en-US" altLang="zh-CN" dirty="0"/>
              <a:t>2-188</a:t>
            </a:r>
            <a:r>
              <a:rPr lang="zh-CN" altLang="en-US" dirty="0"/>
              <a:t>所示。</a:t>
            </a:r>
            <a:endParaRPr lang="en-US" altLang="zh-CN" dirty="0"/>
          </a:p>
        </p:txBody>
      </p:sp>
    </p:spTree>
    <p:extLst>
      <p:ext uri="{BB962C8B-B14F-4D97-AF65-F5344CB8AC3E}">
        <p14:creationId xmlns:p14="http://schemas.microsoft.com/office/powerpoint/2010/main" val="36312264"/>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E7817B-B091-99FB-D0AF-E512614DA0B9}"/>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2393422D-F0A1-94C4-A8AA-5063143C907E}"/>
              </a:ext>
            </a:extLst>
          </p:cNvPr>
          <p:cNvPicPr>
            <a:picLocks noGrp="1" noChangeAspect="1"/>
          </p:cNvPicPr>
          <p:nvPr>
            <p:ph type="pic" sz="quarter" idx="14"/>
          </p:nvPr>
        </p:nvPicPr>
        <p:blipFill rotWithShape="1">
          <a:blip r:embed="rId2"/>
          <a:srcRect t="-72805" b="-72805"/>
          <a:stretch>
            <a:fillRect/>
          </a:stretch>
        </p:blipFill>
        <p:spPr>
          <a:prstGeom prst="rect">
            <a:avLst/>
          </a:prstGeom>
        </p:spPr>
      </p:pic>
      <p:sp>
        <p:nvSpPr>
          <p:cNvPr id="6" name="文本占位符 5">
            <a:extLst>
              <a:ext uri="{FF2B5EF4-FFF2-40B4-BE49-F238E27FC236}">
                <a16:creationId xmlns:a16="http://schemas.microsoft.com/office/drawing/2014/main" id="{73F4BD31-6986-6C45-745E-B006838414F2}"/>
              </a:ext>
            </a:extLst>
          </p:cNvPr>
          <p:cNvSpPr>
            <a:spLocks noGrp="1"/>
          </p:cNvSpPr>
          <p:nvPr>
            <p:ph type="body" sz="quarter" idx="10"/>
          </p:nvPr>
        </p:nvSpPr>
        <p:spPr>
          <a:xfrm>
            <a:off x="759986" y="184188"/>
            <a:ext cx="10852895" cy="523220"/>
          </a:xfrm>
        </p:spPr>
        <p:txBody>
          <a:bodyPr/>
          <a:lstStyle/>
          <a:p>
            <a:r>
              <a:rPr lang="zh-CN" altLang="en-US" dirty="0"/>
              <a:t>图表的使用</a:t>
            </a:r>
          </a:p>
        </p:txBody>
      </p:sp>
      <p:sp>
        <p:nvSpPr>
          <p:cNvPr id="7" name="文本占位符 6">
            <a:extLst>
              <a:ext uri="{FF2B5EF4-FFF2-40B4-BE49-F238E27FC236}">
                <a16:creationId xmlns:a16="http://schemas.microsoft.com/office/drawing/2014/main" id="{1B49019D-5BF1-AD3F-A322-77B4DF917616}"/>
              </a:ext>
            </a:extLst>
          </p:cNvPr>
          <p:cNvSpPr>
            <a:spLocks noGrp="1"/>
          </p:cNvSpPr>
          <p:nvPr>
            <p:ph type="body" sz="quarter" idx="11"/>
          </p:nvPr>
        </p:nvSpPr>
        <p:spPr>
          <a:xfrm>
            <a:off x="336550" y="1461676"/>
            <a:ext cx="5338763" cy="4602991"/>
          </a:xfrm>
        </p:spPr>
        <p:txBody>
          <a:bodyPr/>
          <a:lstStyle/>
          <a:p>
            <a:r>
              <a:rPr lang="en-US" altLang="zh-CN" dirty="0"/>
              <a:t>2.8.9 </a:t>
            </a:r>
            <a:r>
              <a:rPr lang="zh-CN" altLang="en-US" dirty="0"/>
              <a:t>创建组合图表</a:t>
            </a:r>
            <a:endParaRPr lang="en-US" altLang="zh-CN" dirty="0"/>
          </a:p>
          <a:p>
            <a:r>
              <a:rPr lang="zh-CN" altLang="en-US" dirty="0"/>
              <a:t>步骤 </a:t>
            </a:r>
            <a:r>
              <a:rPr lang="en-US" altLang="zh-CN" dirty="0"/>
              <a:t>03 </a:t>
            </a:r>
            <a:r>
              <a:rPr lang="zh-CN" altLang="en-US" dirty="0"/>
              <a:t>单击“插入”按钮，此时基本的组合图表已创建完成，如图</a:t>
            </a:r>
            <a:r>
              <a:rPr lang="en-US" altLang="zh-CN" dirty="0"/>
              <a:t>2-189</a:t>
            </a:r>
            <a:r>
              <a:rPr lang="zh-CN" altLang="en-US" dirty="0"/>
              <a:t>所示。</a:t>
            </a:r>
            <a:endParaRPr lang="en-US" altLang="zh-CN" dirty="0"/>
          </a:p>
          <a:p>
            <a:r>
              <a:rPr lang="zh-CN" altLang="en-US" dirty="0"/>
              <a:t>步骤 </a:t>
            </a:r>
            <a:r>
              <a:rPr lang="en-US" altLang="zh-CN" dirty="0"/>
              <a:t>04 </a:t>
            </a:r>
            <a:r>
              <a:rPr lang="zh-CN" altLang="en-US" dirty="0"/>
              <a:t>设置折线格式。双击折线，打开“系列选项”属性窗格，在“系列”选项组中展开“系列选项”列表，勾选“平滑线”复选框，将折线设置为平滑线，如图</a:t>
            </a:r>
            <a:r>
              <a:rPr lang="en-US" altLang="zh-CN" dirty="0"/>
              <a:t>2-190</a:t>
            </a:r>
            <a:r>
              <a:rPr lang="zh-CN" altLang="en-US" dirty="0"/>
              <a:t>所示。</a:t>
            </a:r>
            <a:endParaRPr lang="en-US" altLang="zh-CN" dirty="0"/>
          </a:p>
        </p:txBody>
      </p:sp>
    </p:spTree>
    <p:extLst>
      <p:ext uri="{BB962C8B-B14F-4D97-AF65-F5344CB8AC3E}">
        <p14:creationId xmlns:p14="http://schemas.microsoft.com/office/powerpoint/2010/main" val="2303362986"/>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3EB7F0-DC02-DCA6-F6F9-A73E6894A54C}"/>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BAA994BE-B9A1-53D7-93D6-704DE1A8A3DD}"/>
              </a:ext>
            </a:extLst>
          </p:cNvPr>
          <p:cNvPicPr>
            <a:picLocks noGrp="1" noChangeAspect="1"/>
          </p:cNvPicPr>
          <p:nvPr>
            <p:ph type="pic" sz="quarter" idx="14"/>
          </p:nvPr>
        </p:nvPicPr>
        <p:blipFill rotWithShape="1">
          <a:blip r:embed="rId2"/>
          <a:srcRect t="-45394" b="-45394"/>
          <a:stretch>
            <a:fillRect/>
          </a:stretch>
        </p:blipFill>
        <p:spPr>
          <a:prstGeom prst="rect">
            <a:avLst/>
          </a:prstGeom>
        </p:spPr>
      </p:pic>
      <p:sp>
        <p:nvSpPr>
          <p:cNvPr id="6" name="文本占位符 5">
            <a:extLst>
              <a:ext uri="{FF2B5EF4-FFF2-40B4-BE49-F238E27FC236}">
                <a16:creationId xmlns:a16="http://schemas.microsoft.com/office/drawing/2014/main" id="{A3DAE903-A063-2334-41D3-A195F7740776}"/>
              </a:ext>
            </a:extLst>
          </p:cNvPr>
          <p:cNvSpPr>
            <a:spLocks noGrp="1"/>
          </p:cNvSpPr>
          <p:nvPr>
            <p:ph type="body" sz="quarter" idx="10"/>
          </p:nvPr>
        </p:nvSpPr>
        <p:spPr>
          <a:xfrm>
            <a:off x="759986" y="184188"/>
            <a:ext cx="10852895" cy="523220"/>
          </a:xfrm>
        </p:spPr>
        <p:txBody>
          <a:bodyPr/>
          <a:lstStyle/>
          <a:p>
            <a:r>
              <a:rPr lang="zh-CN" altLang="en-US" dirty="0"/>
              <a:t>图表的使用</a:t>
            </a:r>
          </a:p>
        </p:txBody>
      </p:sp>
      <p:sp>
        <p:nvSpPr>
          <p:cNvPr id="7" name="文本占位符 6">
            <a:extLst>
              <a:ext uri="{FF2B5EF4-FFF2-40B4-BE49-F238E27FC236}">
                <a16:creationId xmlns:a16="http://schemas.microsoft.com/office/drawing/2014/main" id="{B1628541-1DD4-AB11-CDD1-26132047CE66}"/>
              </a:ext>
            </a:extLst>
          </p:cNvPr>
          <p:cNvSpPr>
            <a:spLocks noGrp="1"/>
          </p:cNvSpPr>
          <p:nvPr>
            <p:ph type="body" sz="quarter" idx="11"/>
          </p:nvPr>
        </p:nvSpPr>
        <p:spPr>
          <a:xfrm>
            <a:off x="336550" y="1207760"/>
            <a:ext cx="5338763" cy="5110823"/>
          </a:xfrm>
        </p:spPr>
        <p:txBody>
          <a:bodyPr/>
          <a:lstStyle/>
          <a:p>
            <a:r>
              <a:rPr lang="en-US" altLang="zh-CN" dirty="0"/>
              <a:t>2.8.9 </a:t>
            </a:r>
            <a:r>
              <a:rPr lang="zh-CN" altLang="en-US" dirty="0"/>
              <a:t>创建组合图表</a:t>
            </a:r>
            <a:endParaRPr lang="en-US" altLang="zh-CN" dirty="0"/>
          </a:p>
          <a:p>
            <a:r>
              <a:rPr lang="zh-CN" altLang="en-US" dirty="0"/>
              <a:t>步骤 </a:t>
            </a:r>
            <a:r>
              <a:rPr lang="en-US" altLang="zh-CN" dirty="0"/>
              <a:t>05 </a:t>
            </a:r>
            <a:r>
              <a:rPr lang="zh-CN" altLang="en-US" dirty="0"/>
              <a:t>在“填充与线条”窗格中选择“标记”选项，并展开“数据标记选项”列表，选中  “内置”单选按钮，为折线添加标记点，如图</a:t>
            </a:r>
            <a:r>
              <a:rPr lang="en-US" altLang="zh-CN" dirty="0"/>
              <a:t>2-191</a:t>
            </a:r>
            <a:r>
              <a:rPr lang="zh-CN" altLang="en-US" dirty="0"/>
              <a:t>所示。</a:t>
            </a:r>
            <a:endParaRPr lang="en-US" altLang="zh-CN" dirty="0"/>
          </a:p>
          <a:p>
            <a:r>
              <a:rPr lang="zh-CN" altLang="en-US" dirty="0"/>
              <a:t>步骤 </a:t>
            </a:r>
            <a:r>
              <a:rPr lang="en-US" altLang="zh-CN" dirty="0"/>
              <a:t>06 </a:t>
            </a:r>
            <a:r>
              <a:rPr lang="zh-CN" altLang="en-US" dirty="0"/>
              <a:t>展开“线条”列表，设置标记边框颜色，如图</a:t>
            </a:r>
            <a:r>
              <a:rPr lang="en-US" altLang="zh-CN" dirty="0"/>
              <a:t>2-192</a:t>
            </a:r>
            <a:r>
              <a:rPr lang="zh-CN" altLang="en-US" dirty="0"/>
              <a:t>所示。</a:t>
            </a:r>
            <a:endParaRPr lang="en-US" altLang="zh-CN" dirty="0"/>
          </a:p>
          <a:p>
            <a:r>
              <a:rPr lang="zh-CN" altLang="en-US" dirty="0"/>
              <a:t>步骤 </a:t>
            </a:r>
            <a:r>
              <a:rPr lang="en-US" altLang="zh-CN" dirty="0"/>
              <a:t>07 </a:t>
            </a:r>
            <a:r>
              <a:rPr lang="zh-CN" altLang="en-US" dirty="0"/>
              <a:t>单击“图表元素”按钮，在其列表中勾选“数据标签”复选框，为图表添加数据标签，如图</a:t>
            </a:r>
            <a:r>
              <a:rPr lang="en-US" altLang="zh-CN" dirty="0"/>
              <a:t>2-193</a:t>
            </a:r>
            <a:r>
              <a:rPr lang="zh-CN" altLang="en-US" dirty="0"/>
              <a:t>所示。</a:t>
            </a:r>
            <a:endParaRPr lang="en-US" altLang="zh-CN" dirty="0"/>
          </a:p>
        </p:txBody>
      </p:sp>
    </p:spTree>
    <p:extLst>
      <p:ext uri="{BB962C8B-B14F-4D97-AF65-F5344CB8AC3E}">
        <p14:creationId xmlns:p14="http://schemas.microsoft.com/office/powerpoint/2010/main" val="991517863"/>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2DFB0D-6A2F-A742-8A08-F7EE5A9138C2}"/>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262DCFED-1CA1-BE61-0EFC-E0AC69A48063}"/>
              </a:ext>
            </a:extLst>
          </p:cNvPr>
          <p:cNvPicPr>
            <a:picLocks noGrp="1" noChangeAspect="1"/>
          </p:cNvPicPr>
          <p:nvPr>
            <p:ph type="pic" sz="quarter" idx="14"/>
          </p:nvPr>
        </p:nvPicPr>
        <p:blipFill rotWithShape="1">
          <a:blip r:embed="rId2"/>
          <a:srcRect t="-28403" b="-28403"/>
          <a:stretch>
            <a:fillRect/>
          </a:stretch>
        </p:blipFill>
        <p:spPr>
          <a:prstGeom prst="rect">
            <a:avLst/>
          </a:prstGeom>
        </p:spPr>
      </p:pic>
      <p:sp>
        <p:nvSpPr>
          <p:cNvPr id="6" name="文本占位符 5">
            <a:extLst>
              <a:ext uri="{FF2B5EF4-FFF2-40B4-BE49-F238E27FC236}">
                <a16:creationId xmlns:a16="http://schemas.microsoft.com/office/drawing/2014/main" id="{519599D3-4048-5721-3C67-51A69AE54457}"/>
              </a:ext>
            </a:extLst>
          </p:cNvPr>
          <p:cNvSpPr>
            <a:spLocks noGrp="1"/>
          </p:cNvSpPr>
          <p:nvPr>
            <p:ph type="body" sz="quarter" idx="10"/>
          </p:nvPr>
        </p:nvSpPr>
        <p:spPr>
          <a:xfrm>
            <a:off x="759986" y="184188"/>
            <a:ext cx="10852895" cy="523220"/>
          </a:xfrm>
        </p:spPr>
        <p:txBody>
          <a:bodyPr/>
          <a:lstStyle/>
          <a:p>
            <a:r>
              <a:rPr lang="zh-CN" altLang="en-US" dirty="0"/>
              <a:t>图表的使用</a:t>
            </a:r>
          </a:p>
        </p:txBody>
      </p:sp>
      <p:sp>
        <p:nvSpPr>
          <p:cNvPr id="7" name="文本占位符 6">
            <a:extLst>
              <a:ext uri="{FF2B5EF4-FFF2-40B4-BE49-F238E27FC236}">
                <a16:creationId xmlns:a16="http://schemas.microsoft.com/office/drawing/2014/main" id="{2B0D1F1F-E273-5C16-1D4E-C3BD9CB6BA43}"/>
              </a:ext>
            </a:extLst>
          </p:cNvPr>
          <p:cNvSpPr>
            <a:spLocks noGrp="1"/>
          </p:cNvSpPr>
          <p:nvPr>
            <p:ph type="body" sz="quarter" idx="11"/>
          </p:nvPr>
        </p:nvSpPr>
        <p:spPr>
          <a:xfrm>
            <a:off x="336550" y="2223422"/>
            <a:ext cx="5338763" cy="3079497"/>
          </a:xfrm>
        </p:spPr>
        <p:txBody>
          <a:bodyPr/>
          <a:lstStyle/>
          <a:p>
            <a:r>
              <a:rPr lang="en-US" altLang="zh-CN" dirty="0"/>
              <a:t>2.8.9 </a:t>
            </a:r>
            <a:r>
              <a:rPr lang="zh-CN" altLang="en-US" dirty="0"/>
              <a:t>创建组合图表</a:t>
            </a:r>
            <a:endParaRPr lang="en-US" altLang="zh-CN" dirty="0"/>
          </a:p>
          <a:p>
            <a:r>
              <a:rPr lang="zh-CN" altLang="en-US" dirty="0"/>
              <a:t>步骤 </a:t>
            </a:r>
            <a:r>
              <a:rPr lang="en-US" altLang="zh-CN" dirty="0"/>
              <a:t>08 </a:t>
            </a:r>
            <a:r>
              <a:rPr lang="zh-CN" altLang="en-US" dirty="0"/>
              <a:t>在“图表元素”列表中，取消勾选“网格线”复选框，隐藏图表网格线。双击图表标题文本框，输入图表标题内容，并设置其文本格式。线柱组合图表的效果如图</a:t>
            </a:r>
            <a:r>
              <a:rPr lang="en-US" altLang="zh-CN" dirty="0"/>
              <a:t>2-194</a:t>
            </a:r>
            <a:r>
              <a:rPr lang="zh-CN" altLang="en-US" dirty="0"/>
              <a:t>所示。</a:t>
            </a:r>
            <a:endParaRPr lang="en-US" altLang="zh-CN" dirty="0"/>
          </a:p>
        </p:txBody>
      </p:sp>
    </p:spTree>
    <p:extLst>
      <p:ext uri="{BB962C8B-B14F-4D97-AF65-F5344CB8AC3E}">
        <p14:creationId xmlns:p14="http://schemas.microsoft.com/office/powerpoint/2010/main" val="3610687514"/>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37F6A8-8640-87CE-A251-017C4E059008}"/>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F2F9B166-A2E5-97C2-C71F-3B4F215FA959}"/>
              </a:ext>
            </a:extLst>
          </p:cNvPr>
          <p:cNvSpPr>
            <a:spLocks noGrp="1"/>
          </p:cNvSpPr>
          <p:nvPr>
            <p:ph type="body" sz="quarter" idx="11"/>
          </p:nvPr>
        </p:nvSpPr>
        <p:spPr>
          <a:xfrm>
            <a:off x="337294" y="2477375"/>
            <a:ext cx="11275585" cy="2571666"/>
          </a:xfrm>
        </p:spPr>
        <p:txBody>
          <a:bodyPr/>
          <a:lstStyle/>
          <a:p>
            <a:r>
              <a:rPr lang="en-US" altLang="zh-CN" dirty="0"/>
              <a:t>2.8.10 </a:t>
            </a:r>
            <a:r>
              <a:rPr lang="zh-CN" altLang="en-US" dirty="0"/>
              <a:t>在图表上进行筛选</a:t>
            </a:r>
            <a:endParaRPr lang="en-US" altLang="zh-CN" dirty="0"/>
          </a:p>
          <a:p>
            <a:r>
              <a:rPr lang="zh-CN" altLang="en-US" dirty="0"/>
              <a:t>一般来说，在数据透视图中可以进行数据筛选，而创建的图表默认是没有筛选功能的。若要在图表中进行筛选操作，可通过以下方法进行。</a:t>
            </a:r>
            <a:endParaRPr lang="en-US" altLang="zh-CN" dirty="0"/>
          </a:p>
          <a:p>
            <a:r>
              <a:rPr lang="zh-CN" altLang="en-US" dirty="0"/>
              <a:t>下面将在奶粉销量统计图表中设置筛选按钮，并筛选出</a:t>
            </a:r>
            <a:r>
              <a:rPr lang="en-US" altLang="zh-CN" dirty="0"/>
              <a:t>4</a:t>
            </a:r>
            <a:r>
              <a:rPr lang="zh-CN" altLang="en-US" dirty="0"/>
              <a:t>月份各品牌奶粉的销售情况。在制作过程中需要结合</a:t>
            </a:r>
            <a:r>
              <a:rPr lang="en-US" altLang="zh-CN" dirty="0"/>
              <a:t>INDEX</a:t>
            </a:r>
            <a:r>
              <a:rPr lang="zh-CN" altLang="en-US" dirty="0"/>
              <a:t>函数以及窗体功能来操作。</a:t>
            </a:r>
            <a:endParaRPr lang="en-US" altLang="zh-CN" dirty="0"/>
          </a:p>
        </p:txBody>
      </p:sp>
      <p:sp>
        <p:nvSpPr>
          <p:cNvPr id="6" name="文本占位符 5">
            <a:extLst>
              <a:ext uri="{FF2B5EF4-FFF2-40B4-BE49-F238E27FC236}">
                <a16:creationId xmlns:a16="http://schemas.microsoft.com/office/drawing/2014/main" id="{1BD2F952-1F5B-46A0-5F4E-DD104D299E7E}"/>
              </a:ext>
            </a:extLst>
          </p:cNvPr>
          <p:cNvSpPr>
            <a:spLocks noGrp="1"/>
          </p:cNvSpPr>
          <p:nvPr>
            <p:ph type="body" sz="quarter" idx="10"/>
          </p:nvPr>
        </p:nvSpPr>
        <p:spPr/>
        <p:txBody>
          <a:bodyPr/>
          <a:lstStyle/>
          <a:p>
            <a:r>
              <a:rPr lang="zh-CN" altLang="en-US" dirty="0"/>
              <a:t>图表的使用</a:t>
            </a:r>
          </a:p>
        </p:txBody>
      </p:sp>
    </p:spTree>
    <p:extLst>
      <p:ext uri="{BB962C8B-B14F-4D97-AF65-F5344CB8AC3E}">
        <p14:creationId xmlns:p14="http://schemas.microsoft.com/office/powerpoint/2010/main" val="1022771227"/>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3E6C06-749D-9448-1F04-933D49910186}"/>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90A0B22D-E0C2-DF25-C5FE-6402F147F997}"/>
              </a:ext>
            </a:extLst>
          </p:cNvPr>
          <p:cNvPicPr>
            <a:picLocks noGrp="1" noChangeAspect="1"/>
          </p:cNvPicPr>
          <p:nvPr>
            <p:ph type="pic" sz="quarter" idx="14"/>
          </p:nvPr>
        </p:nvPicPr>
        <p:blipFill rotWithShape="1">
          <a:blip r:embed="rId2"/>
          <a:srcRect t="-80378" b="-80378"/>
          <a:stretch>
            <a:fillRect/>
          </a:stretch>
        </p:blipFill>
        <p:spPr>
          <a:prstGeom prst="rect">
            <a:avLst/>
          </a:prstGeom>
        </p:spPr>
      </p:pic>
      <p:sp>
        <p:nvSpPr>
          <p:cNvPr id="6" name="文本占位符 5">
            <a:extLst>
              <a:ext uri="{FF2B5EF4-FFF2-40B4-BE49-F238E27FC236}">
                <a16:creationId xmlns:a16="http://schemas.microsoft.com/office/drawing/2014/main" id="{154561D8-AD1D-0DFB-5B6A-DE63EFCB41F1}"/>
              </a:ext>
            </a:extLst>
          </p:cNvPr>
          <p:cNvSpPr>
            <a:spLocks noGrp="1"/>
          </p:cNvSpPr>
          <p:nvPr>
            <p:ph type="body" sz="quarter" idx="10"/>
          </p:nvPr>
        </p:nvSpPr>
        <p:spPr>
          <a:xfrm>
            <a:off x="759986" y="184188"/>
            <a:ext cx="10852895" cy="523220"/>
          </a:xfrm>
        </p:spPr>
        <p:txBody>
          <a:bodyPr/>
          <a:lstStyle/>
          <a:p>
            <a:r>
              <a:rPr lang="zh-CN" altLang="en-US" dirty="0"/>
              <a:t>图表的使用</a:t>
            </a:r>
          </a:p>
        </p:txBody>
      </p:sp>
      <p:sp>
        <p:nvSpPr>
          <p:cNvPr id="7" name="文本占位符 6">
            <a:extLst>
              <a:ext uri="{FF2B5EF4-FFF2-40B4-BE49-F238E27FC236}">
                <a16:creationId xmlns:a16="http://schemas.microsoft.com/office/drawing/2014/main" id="{F08FCB89-F867-D1F8-4537-448321A6F62B}"/>
              </a:ext>
            </a:extLst>
          </p:cNvPr>
          <p:cNvSpPr>
            <a:spLocks noGrp="1"/>
          </p:cNvSpPr>
          <p:nvPr>
            <p:ph type="body" sz="quarter" idx="11"/>
          </p:nvPr>
        </p:nvSpPr>
        <p:spPr>
          <a:xfrm>
            <a:off x="336550" y="1715591"/>
            <a:ext cx="5338763" cy="4095160"/>
          </a:xfrm>
        </p:spPr>
        <p:txBody>
          <a:bodyPr/>
          <a:lstStyle/>
          <a:p>
            <a:r>
              <a:rPr lang="en-US" altLang="zh-CN" dirty="0"/>
              <a:t>2.8.10 </a:t>
            </a:r>
            <a:r>
              <a:rPr lang="zh-CN" altLang="en-US" dirty="0"/>
              <a:t>在图表上进行筛选</a:t>
            </a:r>
            <a:endParaRPr lang="en-US" altLang="zh-CN" dirty="0"/>
          </a:p>
          <a:p>
            <a:r>
              <a:rPr lang="zh-CN" altLang="en-US" dirty="0"/>
              <a:t>步骤 </a:t>
            </a:r>
            <a:r>
              <a:rPr lang="en-US" altLang="zh-CN" dirty="0"/>
              <a:t>01 </a:t>
            </a:r>
            <a:r>
              <a:rPr lang="zh-CN" altLang="en-US" dirty="0"/>
              <a:t>打开原始文件，在</a:t>
            </a:r>
            <a:r>
              <a:rPr lang="en-US" altLang="zh-CN" dirty="0"/>
              <a:t>B10:C17</a:t>
            </a:r>
            <a:r>
              <a:rPr lang="zh-CN" altLang="en-US" dirty="0"/>
              <a:t>单元格区域制作辅助表，如图</a:t>
            </a:r>
            <a:r>
              <a:rPr lang="en-US" altLang="zh-CN" dirty="0"/>
              <a:t>2-195</a:t>
            </a:r>
            <a:r>
              <a:rPr lang="zh-CN" altLang="en-US" dirty="0"/>
              <a:t>所示。</a:t>
            </a:r>
            <a:endParaRPr lang="en-US" altLang="zh-CN" dirty="0"/>
          </a:p>
          <a:p>
            <a:r>
              <a:rPr lang="zh-CN" altLang="en-US" dirty="0"/>
              <a:t>步骤 </a:t>
            </a:r>
            <a:r>
              <a:rPr lang="en-US" altLang="zh-CN" dirty="0"/>
              <a:t>02 </a:t>
            </a:r>
            <a:r>
              <a:rPr lang="zh-CN" altLang="en-US" dirty="0"/>
              <a:t>选中</a:t>
            </a:r>
            <a:r>
              <a:rPr lang="en-US" altLang="zh-CN" dirty="0"/>
              <a:t>C10</a:t>
            </a:r>
            <a:r>
              <a:rPr lang="zh-CN" altLang="en-US" dirty="0"/>
              <a:t>单元格，输入</a:t>
            </a:r>
            <a:r>
              <a:rPr lang="en-US" altLang="zh-CN" dirty="0"/>
              <a:t>1</a:t>
            </a:r>
            <a:r>
              <a:rPr lang="zh-CN" altLang="en-US" dirty="0"/>
              <a:t>，然后选中</a:t>
            </a:r>
            <a:r>
              <a:rPr lang="en-US" altLang="zh-CN" dirty="0"/>
              <a:t>C11</a:t>
            </a:r>
            <a:r>
              <a:rPr lang="zh-CN" altLang="en-US" dirty="0"/>
              <a:t>单元格，输入公式“</a:t>
            </a:r>
            <a:r>
              <a:rPr lang="en-US" altLang="zh-CN" dirty="0"/>
              <a:t>=INDEX(C2:H2,C$10)”</a:t>
            </a:r>
            <a:r>
              <a:rPr lang="zh-CN" altLang="en-US" dirty="0"/>
              <a:t>，按</a:t>
            </a:r>
            <a:r>
              <a:rPr lang="en-US" altLang="zh-CN" dirty="0"/>
              <a:t>Enter</a:t>
            </a:r>
            <a:r>
              <a:rPr lang="zh-CN" altLang="en-US" dirty="0"/>
              <a:t>键，得出计算结果，并将该公式向下填充，如图</a:t>
            </a:r>
            <a:r>
              <a:rPr lang="en-US" altLang="zh-CN" dirty="0"/>
              <a:t>2-196</a:t>
            </a:r>
            <a:r>
              <a:rPr lang="zh-CN" altLang="en-US" dirty="0"/>
              <a:t>所示。</a:t>
            </a:r>
            <a:endParaRPr lang="en-US" altLang="zh-CN" dirty="0"/>
          </a:p>
        </p:txBody>
      </p:sp>
    </p:spTree>
    <p:extLst>
      <p:ext uri="{BB962C8B-B14F-4D97-AF65-F5344CB8AC3E}">
        <p14:creationId xmlns:p14="http://schemas.microsoft.com/office/powerpoint/2010/main" val="3813157376"/>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8EB07E-A620-AC62-ECDD-353E63A89D03}"/>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FC703F78-ED60-446E-2284-00C8BDA73158}"/>
              </a:ext>
            </a:extLst>
          </p:cNvPr>
          <p:cNvPicPr>
            <a:picLocks noGrp="1" noChangeAspect="1"/>
          </p:cNvPicPr>
          <p:nvPr>
            <p:ph type="pic" sz="quarter" idx="14"/>
          </p:nvPr>
        </p:nvPicPr>
        <p:blipFill rotWithShape="1">
          <a:blip r:embed="rId2"/>
          <a:srcRect t="-117706" b="-117706"/>
          <a:stretch>
            <a:fillRect/>
          </a:stretch>
        </p:blipFill>
        <p:spPr>
          <a:prstGeom prst="rect">
            <a:avLst/>
          </a:prstGeom>
        </p:spPr>
      </p:pic>
      <p:sp>
        <p:nvSpPr>
          <p:cNvPr id="6" name="文本占位符 5">
            <a:extLst>
              <a:ext uri="{FF2B5EF4-FFF2-40B4-BE49-F238E27FC236}">
                <a16:creationId xmlns:a16="http://schemas.microsoft.com/office/drawing/2014/main" id="{C3272AF5-5845-AE3C-E96E-ED60BCC60088}"/>
              </a:ext>
            </a:extLst>
          </p:cNvPr>
          <p:cNvSpPr>
            <a:spLocks noGrp="1"/>
          </p:cNvSpPr>
          <p:nvPr>
            <p:ph type="body" sz="quarter" idx="10"/>
          </p:nvPr>
        </p:nvSpPr>
        <p:spPr>
          <a:xfrm>
            <a:off x="759986" y="184188"/>
            <a:ext cx="10852895" cy="523220"/>
          </a:xfrm>
        </p:spPr>
        <p:txBody>
          <a:bodyPr/>
          <a:lstStyle/>
          <a:p>
            <a:r>
              <a:rPr lang="zh-CN" altLang="en-US" dirty="0"/>
              <a:t>图表的使用</a:t>
            </a:r>
          </a:p>
        </p:txBody>
      </p:sp>
      <p:sp>
        <p:nvSpPr>
          <p:cNvPr id="7" name="文本占位符 6">
            <a:extLst>
              <a:ext uri="{FF2B5EF4-FFF2-40B4-BE49-F238E27FC236}">
                <a16:creationId xmlns:a16="http://schemas.microsoft.com/office/drawing/2014/main" id="{8556C328-B38E-7270-DE97-437AD9318E08}"/>
              </a:ext>
            </a:extLst>
          </p:cNvPr>
          <p:cNvSpPr>
            <a:spLocks noGrp="1"/>
          </p:cNvSpPr>
          <p:nvPr>
            <p:ph type="body" sz="quarter" idx="11"/>
          </p:nvPr>
        </p:nvSpPr>
        <p:spPr>
          <a:xfrm>
            <a:off x="336550" y="2223423"/>
            <a:ext cx="5338763" cy="3079497"/>
          </a:xfrm>
        </p:spPr>
        <p:txBody>
          <a:bodyPr/>
          <a:lstStyle/>
          <a:p>
            <a:r>
              <a:rPr lang="en-US" altLang="zh-CN" dirty="0"/>
              <a:t>2.8.10 </a:t>
            </a:r>
            <a:r>
              <a:rPr lang="zh-CN" altLang="en-US" dirty="0"/>
              <a:t>在图表上进行筛选</a:t>
            </a:r>
            <a:endParaRPr lang="en-US" altLang="zh-CN" dirty="0"/>
          </a:p>
          <a:p>
            <a:r>
              <a:rPr lang="zh-CN" altLang="en-US" dirty="0"/>
              <a:t>步骤 </a:t>
            </a:r>
            <a:r>
              <a:rPr lang="en-US" altLang="zh-CN" dirty="0"/>
              <a:t>03 </a:t>
            </a:r>
            <a:r>
              <a:rPr lang="zh-CN" altLang="en-US" dirty="0"/>
              <a:t>在</a:t>
            </a:r>
            <a:r>
              <a:rPr lang="en-US" altLang="zh-CN" dirty="0"/>
              <a:t>E12:E17</a:t>
            </a:r>
            <a:r>
              <a:rPr lang="zh-CN" altLang="en-US" dirty="0"/>
              <a:t>单元格区域中输入</a:t>
            </a:r>
            <a:r>
              <a:rPr lang="en-US" altLang="zh-CN" dirty="0"/>
              <a:t>1</a:t>
            </a:r>
            <a:r>
              <a:rPr lang="zh-CN" altLang="en-US" dirty="0"/>
              <a:t>～</a:t>
            </a:r>
            <a:r>
              <a:rPr lang="en-US" altLang="zh-CN" dirty="0"/>
              <a:t>6</a:t>
            </a:r>
            <a:r>
              <a:rPr lang="zh-CN" altLang="en-US" dirty="0"/>
              <a:t>月。选中</a:t>
            </a:r>
            <a:r>
              <a:rPr lang="en-US" altLang="zh-CN" dirty="0"/>
              <a:t>B11:C17</a:t>
            </a:r>
            <a:r>
              <a:rPr lang="zh-CN" altLang="en-US" dirty="0"/>
              <a:t>单元格区域，插入柱形图表，如 图</a:t>
            </a:r>
            <a:r>
              <a:rPr lang="en-US" altLang="zh-CN" dirty="0"/>
              <a:t>2-197</a:t>
            </a:r>
            <a:r>
              <a:rPr lang="zh-CN" altLang="en-US" dirty="0"/>
              <a:t>所示。</a:t>
            </a:r>
            <a:endParaRPr lang="en-US" altLang="zh-CN" dirty="0"/>
          </a:p>
          <a:p>
            <a:r>
              <a:rPr lang="zh-CN" altLang="en-US" dirty="0"/>
              <a:t>步骤 </a:t>
            </a:r>
            <a:r>
              <a:rPr lang="en-US" altLang="zh-CN" dirty="0"/>
              <a:t>04 </a:t>
            </a:r>
            <a:r>
              <a:rPr lang="zh-CN" altLang="en-US" dirty="0"/>
              <a:t>适当美化该图表，效果如图</a:t>
            </a:r>
            <a:r>
              <a:rPr lang="en-US" altLang="zh-CN" dirty="0"/>
              <a:t>2-198</a:t>
            </a:r>
            <a:r>
              <a:rPr lang="zh-CN" altLang="en-US" dirty="0"/>
              <a:t>所示。</a:t>
            </a:r>
            <a:endParaRPr lang="en-US" altLang="zh-CN" dirty="0"/>
          </a:p>
        </p:txBody>
      </p:sp>
    </p:spTree>
    <p:extLst>
      <p:ext uri="{BB962C8B-B14F-4D97-AF65-F5344CB8AC3E}">
        <p14:creationId xmlns:p14="http://schemas.microsoft.com/office/powerpoint/2010/main" val="3360382420"/>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86D346-C899-DD39-560E-287AE7163971}"/>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68612A30-A892-D8AD-0195-0986C0948355}"/>
              </a:ext>
            </a:extLst>
          </p:cNvPr>
          <p:cNvPicPr>
            <a:picLocks noGrp="1" noChangeAspect="1"/>
          </p:cNvPicPr>
          <p:nvPr>
            <p:ph type="pic" sz="quarter" idx="14"/>
          </p:nvPr>
        </p:nvPicPr>
        <p:blipFill rotWithShape="1">
          <a:blip r:embed="rId2"/>
          <a:srcRect t="-45211" b="-45211"/>
          <a:stretch>
            <a:fillRect/>
          </a:stretch>
        </p:blipFill>
        <p:spPr>
          <a:prstGeom prst="rect">
            <a:avLst/>
          </a:prstGeom>
        </p:spPr>
      </p:pic>
      <p:sp>
        <p:nvSpPr>
          <p:cNvPr id="6" name="文本占位符 5">
            <a:extLst>
              <a:ext uri="{FF2B5EF4-FFF2-40B4-BE49-F238E27FC236}">
                <a16:creationId xmlns:a16="http://schemas.microsoft.com/office/drawing/2014/main" id="{0A6ABC1F-AB13-7EF0-0084-A3800FDDDA3F}"/>
              </a:ext>
            </a:extLst>
          </p:cNvPr>
          <p:cNvSpPr>
            <a:spLocks noGrp="1"/>
          </p:cNvSpPr>
          <p:nvPr>
            <p:ph type="body" sz="quarter" idx="10"/>
          </p:nvPr>
        </p:nvSpPr>
        <p:spPr>
          <a:xfrm>
            <a:off x="759986" y="184188"/>
            <a:ext cx="10852895" cy="523220"/>
          </a:xfrm>
        </p:spPr>
        <p:txBody>
          <a:bodyPr/>
          <a:lstStyle/>
          <a:p>
            <a:r>
              <a:rPr lang="zh-CN" altLang="en-US" dirty="0"/>
              <a:t>图表的使用</a:t>
            </a:r>
          </a:p>
        </p:txBody>
      </p:sp>
      <p:sp>
        <p:nvSpPr>
          <p:cNvPr id="7" name="文本占位符 6">
            <a:extLst>
              <a:ext uri="{FF2B5EF4-FFF2-40B4-BE49-F238E27FC236}">
                <a16:creationId xmlns:a16="http://schemas.microsoft.com/office/drawing/2014/main" id="{2D2073CD-13A3-F37E-8C41-D6F0E72E2833}"/>
              </a:ext>
            </a:extLst>
          </p:cNvPr>
          <p:cNvSpPr>
            <a:spLocks noGrp="1"/>
          </p:cNvSpPr>
          <p:nvPr>
            <p:ph type="body" sz="quarter" idx="11"/>
          </p:nvPr>
        </p:nvSpPr>
        <p:spPr>
          <a:xfrm>
            <a:off x="336550" y="2223422"/>
            <a:ext cx="5338763" cy="3079497"/>
          </a:xfrm>
        </p:spPr>
        <p:txBody>
          <a:bodyPr/>
          <a:lstStyle/>
          <a:p>
            <a:r>
              <a:rPr lang="en-US" altLang="zh-CN" dirty="0"/>
              <a:t>2.8.10 </a:t>
            </a:r>
            <a:r>
              <a:rPr lang="zh-CN" altLang="en-US" dirty="0"/>
              <a:t>在图表上进行筛选</a:t>
            </a:r>
            <a:endParaRPr lang="en-US" altLang="zh-CN" dirty="0"/>
          </a:p>
          <a:p>
            <a:r>
              <a:rPr lang="zh-CN" altLang="en-US" dirty="0"/>
              <a:t>步骤 </a:t>
            </a:r>
            <a:r>
              <a:rPr lang="en-US" altLang="zh-CN" dirty="0"/>
              <a:t>05 </a:t>
            </a:r>
            <a:r>
              <a:rPr lang="zh-CN" altLang="en-US" dirty="0"/>
              <a:t>在“插入”选项卡中单击“窗体”下拉按钮，在其列表中选择“组合框”，并使用鼠标拖动的方法，在图表合适位置绘制出该组合框，如图</a:t>
            </a:r>
            <a:r>
              <a:rPr lang="en-US" altLang="zh-CN" dirty="0"/>
              <a:t>2-199</a:t>
            </a:r>
            <a:r>
              <a:rPr lang="zh-CN" altLang="en-US" dirty="0"/>
              <a:t>所示。</a:t>
            </a:r>
            <a:endParaRPr lang="en-US" altLang="zh-CN" dirty="0"/>
          </a:p>
        </p:txBody>
      </p:sp>
    </p:spTree>
    <p:extLst>
      <p:ext uri="{BB962C8B-B14F-4D97-AF65-F5344CB8AC3E}">
        <p14:creationId xmlns:p14="http://schemas.microsoft.com/office/powerpoint/2010/main" val="2311184178"/>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AF3123-4F55-00EA-00C8-C3F217B00E46}"/>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6DC61944-8DD0-B286-57FF-D6D51B71B9B2}"/>
              </a:ext>
            </a:extLst>
          </p:cNvPr>
          <p:cNvPicPr>
            <a:picLocks noGrp="1" noChangeAspect="1"/>
          </p:cNvPicPr>
          <p:nvPr>
            <p:ph type="pic" sz="quarter" idx="14"/>
          </p:nvPr>
        </p:nvPicPr>
        <p:blipFill rotWithShape="1">
          <a:blip r:embed="rId2"/>
          <a:srcRect t="-53530" b="-53530"/>
          <a:stretch>
            <a:fillRect/>
          </a:stretch>
        </p:blipFill>
        <p:spPr>
          <a:prstGeom prst="rect">
            <a:avLst/>
          </a:prstGeom>
        </p:spPr>
      </p:pic>
      <p:sp>
        <p:nvSpPr>
          <p:cNvPr id="6" name="文本占位符 5">
            <a:extLst>
              <a:ext uri="{FF2B5EF4-FFF2-40B4-BE49-F238E27FC236}">
                <a16:creationId xmlns:a16="http://schemas.microsoft.com/office/drawing/2014/main" id="{A081A9A9-A9F0-DB43-7256-6F177135846E}"/>
              </a:ext>
            </a:extLst>
          </p:cNvPr>
          <p:cNvSpPr>
            <a:spLocks noGrp="1"/>
          </p:cNvSpPr>
          <p:nvPr>
            <p:ph type="body" sz="quarter" idx="10"/>
          </p:nvPr>
        </p:nvSpPr>
        <p:spPr>
          <a:xfrm>
            <a:off x="759986" y="184188"/>
            <a:ext cx="10852895" cy="523220"/>
          </a:xfrm>
        </p:spPr>
        <p:txBody>
          <a:bodyPr/>
          <a:lstStyle/>
          <a:p>
            <a:r>
              <a:rPr lang="zh-CN" altLang="en-US" dirty="0"/>
              <a:t>图表的使用</a:t>
            </a:r>
          </a:p>
        </p:txBody>
      </p:sp>
      <p:sp>
        <p:nvSpPr>
          <p:cNvPr id="7" name="文本占位符 6">
            <a:extLst>
              <a:ext uri="{FF2B5EF4-FFF2-40B4-BE49-F238E27FC236}">
                <a16:creationId xmlns:a16="http://schemas.microsoft.com/office/drawing/2014/main" id="{BECE7D32-1E37-88A3-8906-2746178BD238}"/>
              </a:ext>
            </a:extLst>
          </p:cNvPr>
          <p:cNvSpPr>
            <a:spLocks noGrp="1"/>
          </p:cNvSpPr>
          <p:nvPr>
            <p:ph type="body" sz="quarter" idx="11"/>
          </p:nvPr>
        </p:nvSpPr>
        <p:spPr>
          <a:xfrm>
            <a:off x="336550" y="1461676"/>
            <a:ext cx="5338763" cy="4602991"/>
          </a:xfrm>
        </p:spPr>
        <p:txBody>
          <a:bodyPr/>
          <a:lstStyle/>
          <a:p>
            <a:r>
              <a:rPr lang="en-US" altLang="zh-CN" dirty="0"/>
              <a:t>2.8.10 </a:t>
            </a:r>
            <a:r>
              <a:rPr lang="zh-CN" altLang="en-US" dirty="0"/>
              <a:t>在图表上进行筛选</a:t>
            </a:r>
            <a:endParaRPr lang="en-US" altLang="zh-CN" dirty="0"/>
          </a:p>
          <a:p>
            <a:r>
              <a:rPr lang="zh-CN" altLang="en-US" dirty="0"/>
              <a:t>步骤 </a:t>
            </a:r>
            <a:r>
              <a:rPr lang="en-US" altLang="zh-CN" dirty="0"/>
              <a:t>06 </a:t>
            </a:r>
            <a:r>
              <a:rPr lang="zh-CN" altLang="en-US" dirty="0"/>
              <a:t>在“窗体”下拉列表中选择“窗体属性”选项，打开“设置对象格式”对话框，如 图</a:t>
            </a:r>
            <a:r>
              <a:rPr lang="en-US" altLang="zh-CN" dirty="0"/>
              <a:t>2-200</a:t>
            </a:r>
            <a:r>
              <a:rPr lang="zh-CN" altLang="en-US" dirty="0"/>
              <a:t>所示。</a:t>
            </a:r>
            <a:endParaRPr lang="en-US" altLang="zh-CN" dirty="0"/>
          </a:p>
          <a:p>
            <a:r>
              <a:rPr lang="zh-CN" altLang="en-US" dirty="0"/>
              <a:t>步骤 </a:t>
            </a:r>
            <a:r>
              <a:rPr lang="en-US" altLang="zh-CN" dirty="0"/>
              <a:t>07 </a:t>
            </a:r>
            <a:r>
              <a:rPr lang="zh-CN" altLang="en-US" dirty="0"/>
              <a:t>在“设置对象格式”对话框中单击“控制”选项卡，在“数据源区域”文本框中引用</a:t>
            </a:r>
            <a:r>
              <a:rPr lang="en-US" altLang="zh-CN" dirty="0"/>
              <a:t>E12:E17</a:t>
            </a:r>
            <a:r>
              <a:rPr lang="zh-CN" altLang="en-US" dirty="0"/>
              <a:t>单元格区域，在“单元格链接”文本框中引用</a:t>
            </a:r>
            <a:r>
              <a:rPr lang="en-US" altLang="zh-CN" dirty="0"/>
              <a:t>C10</a:t>
            </a:r>
            <a:r>
              <a:rPr lang="zh-CN" altLang="en-US" dirty="0"/>
              <a:t>单元格，单击“确定”按钮，如 图</a:t>
            </a:r>
            <a:r>
              <a:rPr lang="en-US" altLang="zh-CN" dirty="0"/>
              <a:t>2-201</a:t>
            </a:r>
            <a:r>
              <a:rPr lang="zh-CN" altLang="en-US" dirty="0"/>
              <a:t>所示。</a:t>
            </a:r>
            <a:endParaRPr lang="en-US" altLang="zh-CN" dirty="0"/>
          </a:p>
        </p:txBody>
      </p:sp>
    </p:spTree>
    <p:extLst>
      <p:ext uri="{BB962C8B-B14F-4D97-AF65-F5344CB8AC3E}">
        <p14:creationId xmlns:p14="http://schemas.microsoft.com/office/powerpoint/2010/main" val="193702399"/>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972BA3-A638-CC94-7763-A6ADC5A010B9}"/>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89DA35CC-5F01-AD2C-DE79-5F34F9BDC822}"/>
              </a:ext>
            </a:extLst>
          </p:cNvPr>
          <p:cNvPicPr>
            <a:picLocks noGrp="1" noChangeAspect="1"/>
          </p:cNvPicPr>
          <p:nvPr>
            <p:ph type="pic" sz="quarter" idx="14"/>
          </p:nvPr>
        </p:nvPicPr>
        <p:blipFill rotWithShape="1">
          <a:blip r:embed="rId2"/>
          <a:srcRect t="-23742" b="-23742"/>
          <a:stretch>
            <a:fillRect/>
          </a:stretch>
        </p:blipFill>
        <p:spPr>
          <a:prstGeom prst="rect">
            <a:avLst/>
          </a:prstGeom>
        </p:spPr>
      </p:pic>
      <p:sp>
        <p:nvSpPr>
          <p:cNvPr id="6" name="文本占位符 5">
            <a:extLst>
              <a:ext uri="{FF2B5EF4-FFF2-40B4-BE49-F238E27FC236}">
                <a16:creationId xmlns:a16="http://schemas.microsoft.com/office/drawing/2014/main" id="{0E9B382F-B409-2A16-0A43-ED64F9C47ACE}"/>
              </a:ext>
            </a:extLst>
          </p:cNvPr>
          <p:cNvSpPr>
            <a:spLocks noGrp="1"/>
          </p:cNvSpPr>
          <p:nvPr>
            <p:ph type="body" sz="quarter" idx="10"/>
          </p:nvPr>
        </p:nvSpPr>
        <p:spPr>
          <a:xfrm>
            <a:off x="759986" y="184188"/>
            <a:ext cx="10852895" cy="523220"/>
          </a:xfrm>
        </p:spPr>
        <p:txBody>
          <a:bodyPr/>
          <a:lstStyle/>
          <a:p>
            <a:r>
              <a:rPr lang="zh-CN" altLang="en-US" dirty="0"/>
              <a:t>图表的使用</a:t>
            </a:r>
          </a:p>
        </p:txBody>
      </p:sp>
      <p:sp>
        <p:nvSpPr>
          <p:cNvPr id="7" name="文本占位符 6">
            <a:extLst>
              <a:ext uri="{FF2B5EF4-FFF2-40B4-BE49-F238E27FC236}">
                <a16:creationId xmlns:a16="http://schemas.microsoft.com/office/drawing/2014/main" id="{3BFC15BB-58ED-0DDE-35CF-5EBC2FC080C6}"/>
              </a:ext>
            </a:extLst>
          </p:cNvPr>
          <p:cNvSpPr>
            <a:spLocks noGrp="1"/>
          </p:cNvSpPr>
          <p:nvPr>
            <p:ph type="body" sz="quarter" idx="11"/>
          </p:nvPr>
        </p:nvSpPr>
        <p:spPr>
          <a:xfrm>
            <a:off x="336550" y="2477337"/>
            <a:ext cx="5338763" cy="2571666"/>
          </a:xfrm>
        </p:spPr>
        <p:txBody>
          <a:bodyPr/>
          <a:lstStyle/>
          <a:p>
            <a:r>
              <a:rPr lang="en-US" altLang="zh-CN" dirty="0"/>
              <a:t>2.8.10 </a:t>
            </a:r>
            <a:r>
              <a:rPr lang="zh-CN" altLang="en-US" dirty="0"/>
              <a:t>在图表上进行筛选</a:t>
            </a:r>
            <a:endParaRPr lang="en-US" altLang="zh-CN" dirty="0"/>
          </a:p>
          <a:p>
            <a:r>
              <a:rPr lang="zh-CN" altLang="en-US" dirty="0"/>
              <a:t>步骤 </a:t>
            </a:r>
            <a:r>
              <a:rPr lang="en-US" altLang="zh-CN" dirty="0"/>
              <a:t>08 </a:t>
            </a:r>
            <a:r>
              <a:rPr lang="zh-CN" altLang="en-US" dirty="0"/>
              <a:t>单击图表中的组合框控件按钮，在列表中选择</a:t>
            </a:r>
            <a:r>
              <a:rPr lang="en-US" altLang="zh-CN" dirty="0"/>
              <a:t>4</a:t>
            </a:r>
            <a:r>
              <a:rPr lang="zh-CN" altLang="en-US" dirty="0"/>
              <a:t>月选项，图表中的数据将会呈现出</a:t>
            </a:r>
            <a:r>
              <a:rPr lang="en-US" altLang="zh-CN" dirty="0"/>
              <a:t>4</a:t>
            </a:r>
            <a:r>
              <a:rPr lang="zh-CN" altLang="en-US" dirty="0"/>
              <a:t>月的销量情况，如图</a:t>
            </a:r>
            <a:r>
              <a:rPr lang="en-US" altLang="zh-CN" dirty="0"/>
              <a:t>2-202</a:t>
            </a:r>
            <a:r>
              <a:rPr lang="zh-CN" altLang="en-US" dirty="0"/>
              <a:t>所示。至此，完成图表筛选按钮的制作。</a:t>
            </a:r>
            <a:endParaRPr lang="en-US" altLang="zh-CN" dirty="0"/>
          </a:p>
        </p:txBody>
      </p:sp>
    </p:spTree>
    <p:extLst>
      <p:ext uri="{BB962C8B-B14F-4D97-AF65-F5344CB8AC3E}">
        <p14:creationId xmlns:p14="http://schemas.microsoft.com/office/powerpoint/2010/main" val="23639254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BBE133-34C0-51FE-E72A-01AD51D52FF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797984A-507C-F1A4-7016-A354FD34F306}"/>
              </a:ext>
            </a:extLst>
          </p:cNvPr>
          <p:cNvSpPr>
            <a:spLocks noGrp="1"/>
          </p:cNvSpPr>
          <p:nvPr>
            <p:ph type="body" sz="quarter" idx="10"/>
          </p:nvPr>
        </p:nvSpPr>
        <p:spPr/>
        <p:txBody>
          <a:bodyPr/>
          <a:lstStyle/>
          <a:p>
            <a:r>
              <a:rPr lang="zh-CN" altLang="en-US" dirty="0"/>
              <a:t>文档的创建与编辑</a:t>
            </a:r>
          </a:p>
        </p:txBody>
      </p:sp>
      <p:sp>
        <p:nvSpPr>
          <p:cNvPr id="6" name="文本占位符 5">
            <a:extLst>
              <a:ext uri="{FF2B5EF4-FFF2-40B4-BE49-F238E27FC236}">
                <a16:creationId xmlns:a16="http://schemas.microsoft.com/office/drawing/2014/main" id="{5A315EDE-FB1D-8EDC-4549-BA267AE8B673}"/>
              </a:ext>
            </a:extLst>
          </p:cNvPr>
          <p:cNvSpPr>
            <a:spLocks noGrp="1"/>
          </p:cNvSpPr>
          <p:nvPr>
            <p:ph type="body" sz="quarter" idx="11"/>
          </p:nvPr>
        </p:nvSpPr>
        <p:spPr>
          <a:xfrm>
            <a:off x="337295" y="1461712"/>
            <a:ext cx="5337642" cy="4602991"/>
          </a:xfrm>
        </p:spPr>
        <p:txBody>
          <a:bodyPr/>
          <a:lstStyle/>
          <a:p>
            <a:r>
              <a:rPr lang="en-US" altLang="zh-CN" dirty="0"/>
              <a:t>1.1.5 </a:t>
            </a:r>
            <a:r>
              <a:rPr lang="zh-CN" altLang="en-US" dirty="0"/>
              <a:t>设置文档格式</a:t>
            </a:r>
            <a:endParaRPr lang="en-US" altLang="zh-CN" dirty="0"/>
          </a:p>
          <a:p>
            <a:r>
              <a:rPr lang="en-US" altLang="zh-CN" dirty="0"/>
              <a:t>1. </a:t>
            </a:r>
            <a:r>
              <a:rPr lang="zh-CN" altLang="en-US" dirty="0"/>
              <a:t>设置文字格式</a:t>
            </a:r>
            <a:endParaRPr lang="en-US" altLang="zh-CN" dirty="0"/>
          </a:p>
          <a:p>
            <a:r>
              <a:rPr lang="zh-CN" altLang="en-US" dirty="0"/>
              <a:t>此外，还可使用“字体”对话框进行更详细的设置。单击字体组右下角对话框启动器，即可打开“字体”对话框，如图</a:t>
            </a:r>
            <a:r>
              <a:rPr lang="en-US" altLang="zh-CN" dirty="0"/>
              <a:t>1-29</a:t>
            </a:r>
            <a:r>
              <a:rPr lang="zh-CN" altLang="en-US" dirty="0"/>
              <a:t>所示。在“字体”选项卡中可以对字体的常规格式进行设置，在“字符间距”选项卡中可以对字符的缩放、字符间距值进行微调，如图</a:t>
            </a:r>
            <a:r>
              <a:rPr lang="en-US" altLang="zh-CN" dirty="0"/>
              <a:t>1-30</a:t>
            </a:r>
            <a:r>
              <a:rPr lang="zh-CN" altLang="en-US" dirty="0"/>
              <a:t>所示。</a:t>
            </a:r>
            <a:endParaRPr lang="en-US" altLang="zh-CN" dirty="0"/>
          </a:p>
        </p:txBody>
      </p:sp>
      <p:pic>
        <p:nvPicPr>
          <p:cNvPr id="8" name="图片占位符 7">
            <a:extLst>
              <a:ext uri="{FF2B5EF4-FFF2-40B4-BE49-F238E27FC236}">
                <a16:creationId xmlns:a16="http://schemas.microsoft.com/office/drawing/2014/main" id="{3B4F54F5-1728-9864-D716-FDFF4EA9ABDB}"/>
              </a:ext>
            </a:extLst>
          </p:cNvPr>
          <p:cNvPicPr>
            <a:picLocks noGrp="1" noChangeAspect="1"/>
          </p:cNvPicPr>
          <p:nvPr>
            <p:ph type="pic" sz="quarter" idx="14"/>
          </p:nvPr>
        </p:nvPicPr>
        <p:blipFill rotWithShape="1">
          <a:blip r:embed="rId2"/>
          <a:srcRect t="-28957" b="-28957"/>
          <a:stretch>
            <a:fillRect/>
          </a:stretch>
        </p:blipFill>
        <p:spPr>
          <a:prstGeom prst="rect">
            <a:avLst/>
          </a:prstGeom>
        </p:spPr>
      </p:pic>
    </p:spTree>
    <p:extLst>
      <p:ext uri="{BB962C8B-B14F-4D97-AF65-F5344CB8AC3E}">
        <p14:creationId xmlns:p14="http://schemas.microsoft.com/office/powerpoint/2010/main" val="1231554570"/>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544BCD09-8FB8-6F7F-522D-9207E41A3FF8}"/>
              </a:ext>
            </a:extLst>
          </p:cNvPr>
          <p:cNvSpPr>
            <a:spLocks noGrp="1"/>
          </p:cNvSpPr>
          <p:nvPr>
            <p:ph type="body" sz="quarter" idx="10"/>
          </p:nvPr>
        </p:nvSpPr>
        <p:spPr/>
        <p:txBody>
          <a:bodyPr/>
          <a:lstStyle/>
          <a:p>
            <a:r>
              <a:rPr lang="zh-CN" altLang="en-US" dirty="0"/>
              <a:t>任务</a:t>
            </a:r>
            <a:r>
              <a:rPr lang="en-US" altLang="zh-CN" dirty="0"/>
              <a:t>2.9</a:t>
            </a:r>
            <a:endParaRPr lang="zh-CN" altLang="en-US" dirty="0"/>
          </a:p>
        </p:txBody>
      </p:sp>
      <p:sp>
        <p:nvSpPr>
          <p:cNvPr id="6" name="文本占位符 5">
            <a:extLst>
              <a:ext uri="{FF2B5EF4-FFF2-40B4-BE49-F238E27FC236}">
                <a16:creationId xmlns:a16="http://schemas.microsoft.com/office/drawing/2014/main" id="{88C099B9-24F7-AA9A-E2DF-521C00C03A79}"/>
              </a:ext>
            </a:extLst>
          </p:cNvPr>
          <p:cNvSpPr>
            <a:spLocks noGrp="1"/>
          </p:cNvSpPr>
          <p:nvPr>
            <p:ph type="body" sz="quarter" idx="11"/>
          </p:nvPr>
        </p:nvSpPr>
        <p:spPr/>
        <p:txBody>
          <a:bodyPr/>
          <a:lstStyle/>
          <a:p>
            <a:r>
              <a:rPr lang="zh-CN" altLang="en-US" dirty="0"/>
              <a:t>工作表的打印</a:t>
            </a:r>
          </a:p>
        </p:txBody>
      </p:sp>
    </p:spTree>
    <p:extLst>
      <p:ext uri="{BB962C8B-B14F-4D97-AF65-F5344CB8AC3E}">
        <p14:creationId xmlns:p14="http://schemas.microsoft.com/office/powerpoint/2010/main" val="1750292102"/>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A255FF-7CE4-D4D2-F2DB-EF29D491A8AD}"/>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C880CBB8-46F0-18F7-C91E-C78EF3C45D2F}"/>
              </a:ext>
            </a:extLst>
          </p:cNvPr>
          <p:cNvPicPr>
            <a:picLocks noGrp="1" noChangeAspect="1"/>
          </p:cNvPicPr>
          <p:nvPr>
            <p:ph type="pic" sz="quarter" idx="14"/>
          </p:nvPr>
        </p:nvPicPr>
        <p:blipFill rotWithShape="1">
          <a:blip r:embed="rId2"/>
          <a:srcRect l="-283" r="-283"/>
          <a:stretch>
            <a:fillRect/>
          </a:stretch>
        </p:blipFill>
        <p:spPr>
          <a:prstGeom prst="rect">
            <a:avLst/>
          </a:prstGeom>
        </p:spPr>
      </p:pic>
      <p:sp>
        <p:nvSpPr>
          <p:cNvPr id="6" name="文本占位符 5">
            <a:extLst>
              <a:ext uri="{FF2B5EF4-FFF2-40B4-BE49-F238E27FC236}">
                <a16:creationId xmlns:a16="http://schemas.microsoft.com/office/drawing/2014/main" id="{48BEFAEA-2671-E718-07DE-58B54A7E2323}"/>
              </a:ext>
            </a:extLst>
          </p:cNvPr>
          <p:cNvSpPr>
            <a:spLocks noGrp="1"/>
          </p:cNvSpPr>
          <p:nvPr>
            <p:ph type="body" sz="quarter" idx="10"/>
          </p:nvPr>
        </p:nvSpPr>
        <p:spPr>
          <a:xfrm>
            <a:off x="759986" y="184188"/>
            <a:ext cx="10852895" cy="523220"/>
          </a:xfrm>
        </p:spPr>
        <p:txBody>
          <a:bodyPr/>
          <a:lstStyle/>
          <a:p>
            <a:r>
              <a:rPr lang="zh-CN" altLang="en-US" dirty="0"/>
              <a:t>工作表的打印</a:t>
            </a:r>
          </a:p>
        </p:txBody>
      </p:sp>
      <p:sp>
        <p:nvSpPr>
          <p:cNvPr id="7" name="文本占位符 6">
            <a:extLst>
              <a:ext uri="{FF2B5EF4-FFF2-40B4-BE49-F238E27FC236}">
                <a16:creationId xmlns:a16="http://schemas.microsoft.com/office/drawing/2014/main" id="{D4F3F821-171F-AB3D-F0E8-E7ACF2070D7F}"/>
              </a:ext>
            </a:extLst>
          </p:cNvPr>
          <p:cNvSpPr>
            <a:spLocks noGrp="1"/>
          </p:cNvSpPr>
          <p:nvPr>
            <p:ph type="body" sz="quarter" idx="11"/>
          </p:nvPr>
        </p:nvSpPr>
        <p:spPr>
          <a:xfrm>
            <a:off x="336550" y="1207759"/>
            <a:ext cx="5338763" cy="5110823"/>
          </a:xfrm>
        </p:spPr>
        <p:txBody>
          <a:bodyPr/>
          <a:lstStyle/>
          <a:p>
            <a:r>
              <a:rPr lang="en-US" altLang="zh-CN" dirty="0"/>
              <a:t>2.9.1 </a:t>
            </a:r>
            <a:r>
              <a:rPr lang="zh-CN" altLang="en-US" dirty="0"/>
              <a:t>缩放打印</a:t>
            </a:r>
            <a:endParaRPr lang="en-US" altLang="zh-CN" dirty="0"/>
          </a:p>
          <a:p>
            <a:r>
              <a:rPr lang="zh-CN" altLang="en-US" dirty="0"/>
              <a:t>缩放打印是按指定缩放比例打印内容，当需要打印的内容过多时，可以缩减打印输出。在 “页面布局”选项卡中单击“打印缩放”按钮，在打开的列表中可以根据需要选择缩放的方式，其中包含“无缩放”“将整个工作表打印在一页”“将所有列打印在一页”“将所有行打印在一页”“缩放比例”和“自定义缩放”等</a:t>
            </a:r>
            <a:r>
              <a:rPr lang="en-US" altLang="zh-CN" dirty="0"/>
              <a:t>6</a:t>
            </a:r>
            <a:r>
              <a:rPr lang="zh-CN" altLang="en-US" dirty="0"/>
              <a:t>项，如图</a:t>
            </a:r>
            <a:r>
              <a:rPr lang="en-US" altLang="zh-CN" dirty="0"/>
              <a:t>2-203</a:t>
            </a:r>
            <a:r>
              <a:rPr lang="zh-CN" altLang="en-US" dirty="0"/>
              <a:t>所示。</a:t>
            </a:r>
            <a:endParaRPr lang="en-US" altLang="zh-CN" dirty="0"/>
          </a:p>
        </p:txBody>
      </p:sp>
    </p:spTree>
    <p:extLst>
      <p:ext uri="{BB962C8B-B14F-4D97-AF65-F5344CB8AC3E}">
        <p14:creationId xmlns:p14="http://schemas.microsoft.com/office/powerpoint/2010/main" val="2855765134"/>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05F225-64FF-54C1-2DEA-F839E1AC3675}"/>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5F7AEE91-4521-1599-2A2B-94547E8EB2E3}"/>
              </a:ext>
            </a:extLst>
          </p:cNvPr>
          <p:cNvPicPr>
            <a:picLocks noGrp="1" noChangeAspect="1"/>
          </p:cNvPicPr>
          <p:nvPr>
            <p:ph type="pic" sz="quarter" idx="14"/>
          </p:nvPr>
        </p:nvPicPr>
        <p:blipFill rotWithShape="1">
          <a:blip r:embed="rId2"/>
          <a:srcRect l="-2647" r="-2647"/>
          <a:stretch>
            <a:fillRect/>
          </a:stretch>
        </p:blipFill>
        <p:spPr>
          <a:prstGeom prst="rect">
            <a:avLst/>
          </a:prstGeom>
        </p:spPr>
      </p:pic>
      <p:sp>
        <p:nvSpPr>
          <p:cNvPr id="6" name="文本占位符 5">
            <a:extLst>
              <a:ext uri="{FF2B5EF4-FFF2-40B4-BE49-F238E27FC236}">
                <a16:creationId xmlns:a16="http://schemas.microsoft.com/office/drawing/2014/main" id="{5DE74792-3372-76A4-D7DE-A57EA6674C93}"/>
              </a:ext>
            </a:extLst>
          </p:cNvPr>
          <p:cNvSpPr>
            <a:spLocks noGrp="1"/>
          </p:cNvSpPr>
          <p:nvPr>
            <p:ph type="body" sz="quarter" idx="10"/>
          </p:nvPr>
        </p:nvSpPr>
        <p:spPr>
          <a:xfrm>
            <a:off x="759986" y="184188"/>
            <a:ext cx="10852895" cy="523220"/>
          </a:xfrm>
        </p:spPr>
        <p:txBody>
          <a:bodyPr/>
          <a:lstStyle/>
          <a:p>
            <a:r>
              <a:rPr lang="zh-CN" altLang="en-US" dirty="0"/>
              <a:t>工作表的打印</a:t>
            </a:r>
          </a:p>
        </p:txBody>
      </p:sp>
      <p:sp>
        <p:nvSpPr>
          <p:cNvPr id="7" name="文本占位符 6">
            <a:extLst>
              <a:ext uri="{FF2B5EF4-FFF2-40B4-BE49-F238E27FC236}">
                <a16:creationId xmlns:a16="http://schemas.microsoft.com/office/drawing/2014/main" id="{C50EAD29-FD99-5206-DD1E-A03652EBD7C3}"/>
              </a:ext>
            </a:extLst>
          </p:cNvPr>
          <p:cNvSpPr>
            <a:spLocks noGrp="1"/>
          </p:cNvSpPr>
          <p:nvPr>
            <p:ph type="body" sz="quarter" idx="11"/>
          </p:nvPr>
        </p:nvSpPr>
        <p:spPr>
          <a:xfrm>
            <a:off x="336550" y="2477338"/>
            <a:ext cx="5338763" cy="2571666"/>
          </a:xfrm>
        </p:spPr>
        <p:txBody>
          <a:bodyPr/>
          <a:lstStyle/>
          <a:p>
            <a:r>
              <a:rPr lang="en-US" altLang="zh-CN" dirty="0"/>
              <a:t>2.9.1 </a:t>
            </a:r>
            <a:r>
              <a:rPr lang="zh-CN" altLang="en-US" dirty="0"/>
              <a:t>缩放打印</a:t>
            </a:r>
            <a:endParaRPr lang="en-US" altLang="zh-CN" dirty="0"/>
          </a:p>
          <a:p>
            <a:r>
              <a:rPr lang="zh-CN" altLang="en-US" dirty="0"/>
              <a:t>在该列表中选择“自定义缩放”选项后，将会打开“页面设置”对话框，在此对话框中也可对缩放比例值和缩放方式进行调整，如图</a:t>
            </a:r>
            <a:r>
              <a:rPr lang="en-US" altLang="zh-CN" dirty="0"/>
              <a:t>2-204</a:t>
            </a:r>
            <a:r>
              <a:rPr lang="zh-CN" altLang="en-US" dirty="0"/>
              <a:t>所示。</a:t>
            </a:r>
            <a:endParaRPr lang="en-US" altLang="zh-CN" dirty="0"/>
          </a:p>
        </p:txBody>
      </p:sp>
    </p:spTree>
    <p:extLst>
      <p:ext uri="{BB962C8B-B14F-4D97-AF65-F5344CB8AC3E}">
        <p14:creationId xmlns:p14="http://schemas.microsoft.com/office/powerpoint/2010/main" val="479396725"/>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D6D402-24CC-23B1-E8FB-8F1A3FF145A7}"/>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8266595E-7F45-0F4C-7D83-1052E45F59F7}"/>
              </a:ext>
            </a:extLst>
          </p:cNvPr>
          <p:cNvPicPr>
            <a:picLocks noGrp="1" noChangeAspect="1"/>
          </p:cNvPicPr>
          <p:nvPr>
            <p:ph type="pic" sz="quarter" idx="14"/>
          </p:nvPr>
        </p:nvPicPr>
        <p:blipFill rotWithShape="1">
          <a:blip r:embed="rId2"/>
          <a:srcRect t="-66863" b="-66863"/>
          <a:stretch>
            <a:fillRect/>
          </a:stretch>
        </p:blipFill>
        <p:spPr>
          <a:prstGeom prst="rect">
            <a:avLst/>
          </a:prstGeom>
        </p:spPr>
      </p:pic>
      <p:sp>
        <p:nvSpPr>
          <p:cNvPr id="6" name="文本占位符 5">
            <a:extLst>
              <a:ext uri="{FF2B5EF4-FFF2-40B4-BE49-F238E27FC236}">
                <a16:creationId xmlns:a16="http://schemas.microsoft.com/office/drawing/2014/main" id="{90B058B5-6AE3-6114-4FFC-7CE190C8C8FA}"/>
              </a:ext>
            </a:extLst>
          </p:cNvPr>
          <p:cNvSpPr>
            <a:spLocks noGrp="1"/>
          </p:cNvSpPr>
          <p:nvPr>
            <p:ph type="body" sz="quarter" idx="10"/>
          </p:nvPr>
        </p:nvSpPr>
        <p:spPr>
          <a:xfrm>
            <a:off x="759986" y="184188"/>
            <a:ext cx="10852895" cy="523220"/>
          </a:xfrm>
        </p:spPr>
        <p:txBody>
          <a:bodyPr/>
          <a:lstStyle/>
          <a:p>
            <a:r>
              <a:rPr lang="zh-CN" altLang="en-US" dirty="0"/>
              <a:t>工作表的打印</a:t>
            </a:r>
          </a:p>
        </p:txBody>
      </p:sp>
      <p:sp>
        <p:nvSpPr>
          <p:cNvPr id="7" name="文本占位符 6">
            <a:extLst>
              <a:ext uri="{FF2B5EF4-FFF2-40B4-BE49-F238E27FC236}">
                <a16:creationId xmlns:a16="http://schemas.microsoft.com/office/drawing/2014/main" id="{B14DE5F5-9A8A-736F-1B32-72161B2950B5}"/>
              </a:ext>
            </a:extLst>
          </p:cNvPr>
          <p:cNvSpPr>
            <a:spLocks noGrp="1"/>
          </p:cNvSpPr>
          <p:nvPr>
            <p:ph type="body" sz="quarter" idx="11"/>
          </p:nvPr>
        </p:nvSpPr>
        <p:spPr>
          <a:xfrm>
            <a:off x="336550" y="1461676"/>
            <a:ext cx="5338763" cy="4602991"/>
          </a:xfrm>
        </p:spPr>
        <p:txBody>
          <a:bodyPr/>
          <a:lstStyle/>
          <a:p>
            <a:r>
              <a:rPr lang="en-US" altLang="zh-CN" dirty="0"/>
              <a:t>2.9.2 </a:t>
            </a:r>
            <a:r>
              <a:rPr lang="zh-CN" altLang="en-US" dirty="0"/>
              <a:t>打印指定区域</a:t>
            </a:r>
            <a:endParaRPr lang="en-US" altLang="zh-CN" dirty="0"/>
          </a:p>
          <a:p>
            <a:r>
              <a:rPr lang="zh-CN" altLang="en-US" dirty="0"/>
              <a:t>在数据表中框选出要打印的区域，在“页面布局”选项卡中单击“打印区域”下拉按钮，在其列表中选择“设置打印区域”选项，如图</a:t>
            </a:r>
            <a:r>
              <a:rPr lang="en-US" altLang="zh-CN" dirty="0"/>
              <a:t>2-205</a:t>
            </a:r>
            <a:r>
              <a:rPr lang="zh-CN" altLang="en-US" dirty="0"/>
              <a:t>所示。此时被选中的区域边框会以虚线显示，在“页面布局”选项卡中单击“打印预览”按钮，在打开的预览界面中即可看到打印效果，如图</a:t>
            </a:r>
            <a:r>
              <a:rPr lang="en-US" altLang="zh-CN" dirty="0"/>
              <a:t>2-206</a:t>
            </a:r>
            <a:r>
              <a:rPr lang="zh-CN" altLang="en-US" dirty="0"/>
              <a:t>所示。</a:t>
            </a:r>
            <a:endParaRPr lang="en-US" altLang="zh-CN" dirty="0"/>
          </a:p>
        </p:txBody>
      </p:sp>
    </p:spTree>
    <p:extLst>
      <p:ext uri="{BB962C8B-B14F-4D97-AF65-F5344CB8AC3E}">
        <p14:creationId xmlns:p14="http://schemas.microsoft.com/office/powerpoint/2010/main" val="2358244975"/>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49D493-A1D4-D655-BE5E-603FCD1C0080}"/>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9D217D87-8DF6-4226-E234-DF01C8A8CC39}"/>
              </a:ext>
            </a:extLst>
          </p:cNvPr>
          <p:cNvPicPr>
            <a:picLocks noGrp="1" noChangeAspect="1"/>
          </p:cNvPicPr>
          <p:nvPr>
            <p:ph type="pic" sz="quarter" idx="14"/>
          </p:nvPr>
        </p:nvPicPr>
        <p:blipFill rotWithShape="1">
          <a:blip r:embed="rId2"/>
          <a:srcRect t="-69019" b="-69019"/>
          <a:stretch>
            <a:fillRect/>
          </a:stretch>
        </p:blipFill>
        <p:spPr>
          <a:prstGeom prst="rect">
            <a:avLst/>
          </a:prstGeom>
        </p:spPr>
      </p:pic>
      <p:sp>
        <p:nvSpPr>
          <p:cNvPr id="6" name="文本占位符 5">
            <a:extLst>
              <a:ext uri="{FF2B5EF4-FFF2-40B4-BE49-F238E27FC236}">
                <a16:creationId xmlns:a16="http://schemas.microsoft.com/office/drawing/2014/main" id="{0C9C4C45-E5EB-4DA8-CC49-B1961996C9CC}"/>
              </a:ext>
            </a:extLst>
          </p:cNvPr>
          <p:cNvSpPr>
            <a:spLocks noGrp="1"/>
          </p:cNvSpPr>
          <p:nvPr>
            <p:ph type="body" sz="quarter" idx="10"/>
          </p:nvPr>
        </p:nvSpPr>
        <p:spPr>
          <a:xfrm>
            <a:off x="759986" y="184188"/>
            <a:ext cx="10852895" cy="523220"/>
          </a:xfrm>
        </p:spPr>
        <p:txBody>
          <a:bodyPr/>
          <a:lstStyle/>
          <a:p>
            <a:r>
              <a:rPr lang="zh-CN" altLang="en-US" dirty="0"/>
              <a:t>工作表的打印</a:t>
            </a:r>
          </a:p>
        </p:txBody>
      </p:sp>
      <p:sp>
        <p:nvSpPr>
          <p:cNvPr id="7" name="文本占位符 6">
            <a:extLst>
              <a:ext uri="{FF2B5EF4-FFF2-40B4-BE49-F238E27FC236}">
                <a16:creationId xmlns:a16="http://schemas.microsoft.com/office/drawing/2014/main" id="{C6CDF71A-5197-97FF-4977-205D42F8D369}"/>
              </a:ext>
            </a:extLst>
          </p:cNvPr>
          <p:cNvSpPr>
            <a:spLocks noGrp="1"/>
          </p:cNvSpPr>
          <p:nvPr>
            <p:ph type="body" sz="quarter" idx="11"/>
          </p:nvPr>
        </p:nvSpPr>
        <p:spPr>
          <a:xfrm>
            <a:off x="336550" y="1461676"/>
            <a:ext cx="5338763" cy="4602991"/>
          </a:xfrm>
        </p:spPr>
        <p:txBody>
          <a:bodyPr/>
          <a:lstStyle/>
          <a:p>
            <a:r>
              <a:rPr lang="en-US" altLang="zh-CN" dirty="0"/>
              <a:t>2.9.3 </a:t>
            </a:r>
            <a:r>
              <a:rPr lang="zh-CN" altLang="en-US" dirty="0"/>
              <a:t>每页都显示标题行</a:t>
            </a:r>
            <a:endParaRPr lang="en-US" altLang="zh-CN" dirty="0"/>
          </a:p>
          <a:p>
            <a:r>
              <a:rPr lang="zh-CN" altLang="en-US" dirty="0"/>
              <a:t>在“页面布局”选项卡中单击“打印标题或表头”按钮，打开“页面设置”对话框，在“ 工作表”选项卡中单击“顶端标题行”右侧的选取按钮，选择表格的标题行区域，如图</a:t>
            </a:r>
            <a:r>
              <a:rPr lang="en-US" altLang="zh-CN" dirty="0"/>
              <a:t>2-207</a:t>
            </a:r>
            <a:r>
              <a:rPr lang="zh-CN" altLang="en-US" dirty="0"/>
              <a:t>所示。选择后返回该对话框，单击“打印预览”按钮，可以看到每页表格起始处都会显示标题行，如图</a:t>
            </a:r>
            <a:r>
              <a:rPr lang="en-US" altLang="zh-CN" dirty="0"/>
              <a:t>2-208</a:t>
            </a:r>
            <a:r>
              <a:rPr lang="zh-CN" altLang="en-US" dirty="0"/>
              <a:t>所示。</a:t>
            </a:r>
            <a:endParaRPr lang="en-US" altLang="zh-CN" dirty="0"/>
          </a:p>
        </p:txBody>
      </p:sp>
    </p:spTree>
    <p:extLst>
      <p:ext uri="{BB962C8B-B14F-4D97-AF65-F5344CB8AC3E}">
        <p14:creationId xmlns:p14="http://schemas.microsoft.com/office/powerpoint/2010/main" val="1406033896"/>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FFBC6-18FE-6EFC-A338-F1C46C0580D6}"/>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5832CD63-3929-1387-18A8-5482DBDCD63F}"/>
              </a:ext>
            </a:extLst>
          </p:cNvPr>
          <p:cNvPicPr>
            <a:picLocks noGrp="1" noChangeAspect="1"/>
          </p:cNvPicPr>
          <p:nvPr>
            <p:ph type="pic" sz="quarter" idx="14"/>
          </p:nvPr>
        </p:nvPicPr>
        <p:blipFill rotWithShape="1">
          <a:blip r:embed="rId2"/>
          <a:srcRect t="-43737" b="-43737"/>
          <a:stretch>
            <a:fillRect/>
          </a:stretch>
        </p:blipFill>
        <p:spPr>
          <a:prstGeom prst="rect">
            <a:avLst/>
          </a:prstGeom>
        </p:spPr>
      </p:pic>
      <p:sp>
        <p:nvSpPr>
          <p:cNvPr id="6" name="文本占位符 5">
            <a:extLst>
              <a:ext uri="{FF2B5EF4-FFF2-40B4-BE49-F238E27FC236}">
                <a16:creationId xmlns:a16="http://schemas.microsoft.com/office/drawing/2014/main" id="{B92A9CC5-1278-4FB2-87C7-B7B3B485CE9F}"/>
              </a:ext>
            </a:extLst>
          </p:cNvPr>
          <p:cNvSpPr>
            <a:spLocks noGrp="1"/>
          </p:cNvSpPr>
          <p:nvPr>
            <p:ph type="body" sz="quarter" idx="10"/>
          </p:nvPr>
        </p:nvSpPr>
        <p:spPr>
          <a:xfrm>
            <a:off x="759986" y="184188"/>
            <a:ext cx="10852895" cy="523220"/>
          </a:xfrm>
        </p:spPr>
        <p:txBody>
          <a:bodyPr/>
          <a:lstStyle/>
          <a:p>
            <a:r>
              <a:rPr lang="zh-CN" altLang="en-US" dirty="0"/>
              <a:t>工作表的打印</a:t>
            </a:r>
          </a:p>
        </p:txBody>
      </p:sp>
      <p:sp>
        <p:nvSpPr>
          <p:cNvPr id="7" name="文本占位符 6">
            <a:extLst>
              <a:ext uri="{FF2B5EF4-FFF2-40B4-BE49-F238E27FC236}">
                <a16:creationId xmlns:a16="http://schemas.microsoft.com/office/drawing/2014/main" id="{A01F8B88-FEF2-AEFC-2CCE-754C69FC9649}"/>
              </a:ext>
            </a:extLst>
          </p:cNvPr>
          <p:cNvSpPr>
            <a:spLocks noGrp="1"/>
          </p:cNvSpPr>
          <p:nvPr>
            <p:ph type="body" sz="quarter" idx="11"/>
          </p:nvPr>
        </p:nvSpPr>
        <p:spPr>
          <a:xfrm>
            <a:off x="336550" y="1461675"/>
            <a:ext cx="5338763" cy="4602991"/>
          </a:xfrm>
        </p:spPr>
        <p:txBody>
          <a:bodyPr/>
          <a:lstStyle/>
          <a:p>
            <a:r>
              <a:rPr lang="en-US" altLang="zh-CN" dirty="0"/>
              <a:t>2.9.4 </a:t>
            </a:r>
            <a:r>
              <a:rPr lang="zh-CN" altLang="en-US" dirty="0"/>
              <a:t>打印页眉和页脚</a:t>
            </a:r>
            <a:endParaRPr lang="en-US" altLang="zh-CN" dirty="0"/>
          </a:p>
          <a:p>
            <a:r>
              <a:rPr lang="zh-CN" altLang="en-US" dirty="0"/>
              <a:t>如果需要在表格中添加页眉和页脚内容，可通过“页面设置”对话框中的“页眉</a:t>
            </a:r>
            <a:r>
              <a:rPr lang="en-US" altLang="zh-CN" dirty="0"/>
              <a:t>/</a:t>
            </a:r>
            <a:r>
              <a:rPr lang="zh-CN" altLang="en-US" dirty="0"/>
              <a:t>页脚”选项卡设置实现。在“页面布局”选项卡中单击“打印页眉和页脚”按钮，打开“页面设置”对话框，在“页眉</a:t>
            </a:r>
            <a:r>
              <a:rPr lang="en-US" altLang="zh-CN" dirty="0"/>
              <a:t>/</a:t>
            </a:r>
            <a:r>
              <a:rPr lang="zh-CN" altLang="en-US" dirty="0"/>
              <a:t>页脚”选项卡中单击“自定义页眉”按钮，在“页眉”对话框中可根据需要设置页眉内容，如图</a:t>
            </a:r>
            <a:r>
              <a:rPr lang="en-US" altLang="zh-CN" dirty="0"/>
              <a:t>2-209</a:t>
            </a:r>
            <a:r>
              <a:rPr lang="zh-CN" altLang="en-US" dirty="0"/>
              <a:t>所示。</a:t>
            </a:r>
            <a:endParaRPr lang="en-US" altLang="zh-CN" dirty="0"/>
          </a:p>
        </p:txBody>
      </p:sp>
    </p:spTree>
    <p:extLst>
      <p:ext uri="{BB962C8B-B14F-4D97-AF65-F5344CB8AC3E}">
        <p14:creationId xmlns:p14="http://schemas.microsoft.com/office/powerpoint/2010/main" val="3907422245"/>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F36AE2-9EDB-5955-DF17-F8A39A075F55}"/>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E7EFF459-0AA7-24FE-47C5-0FEBD78E320F}"/>
              </a:ext>
            </a:extLst>
          </p:cNvPr>
          <p:cNvPicPr>
            <a:picLocks noGrp="1" noChangeAspect="1"/>
          </p:cNvPicPr>
          <p:nvPr>
            <p:ph type="pic" sz="quarter" idx="14"/>
          </p:nvPr>
        </p:nvPicPr>
        <p:blipFill rotWithShape="1">
          <a:blip r:embed="rId2"/>
          <a:srcRect t="-142337" b="-142337"/>
          <a:stretch>
            <a:fillRect/>
          </a:stretch>
        </p:blipFill>
        <p:spPr>
          <a:prstGeom prst="rect">
            <a:avLst/>
          </a:prstGeom>
        </p:spPr>
      </p:pic>
      <p:sp>
        <p:nvSpPr>
          <p:cNvPr id="6" name="文本占位符 5">
            <a:extLst>
              <a:ext uri="{FF2B5EF4-FFF2-40B4-BE49-F238E27FC236}">
                <a16:creationId xmlns:a16="http://schemas.microsoft.com/office/drawing/2014/main" id="{E71B21A6-6E5D-1C66-807C-58A73E138CF2}"/>
              </a:ext>
            </a:extLst>
          </p:cNvPr>
          <p:cNvSpPr>
            <a:spLocks noGrp="1"/>
          </p:cNvSpPr>
          <p:nvPr>
            <p:ph type="body" sz="quarter" idx="10"/>
          </p:nvPr>
        </p:nvSpPr>
        <p:spPr>
          <a:xfrm>
            <a:off x="759986" y="184188"/>
            <a:ext cx="10852895" cy="523220"/>
          </a:xfrm>
        </p:spPr>
        <p:txBody>
          <a:bodyPr/>
          <a:lstStyle/>
          <a:p>
            <a:r>
              <a:rPr lang="zh-CN" altLang="en-US" dirty="0"/>
              <a:t>工作表的打印</a:t>
            </a:r>
          </a:p>
        </p:txBody>
      </p:sp>
      <p:sp>
        <p:nvSpPr>
          <p:cNvPr id="7" name="文本占位符 6">
            <a:extLst>
              <a:ext uri="{FF2B5EF4-FFF2-40B4-BE49-F238E27FC236}">
                <a16:creationId xmlns:a16="http://schemas.microsoft.com/office/drawing/2014/main" id="{9D1A393E-7B64-64DE-16EC-857E88393A05}"/>
              </a:ext>
            </a:extLst>
          </p:cNvPr>
          <p:cNvSpPr>
            <a:spLocks noGrp="1"/>
          </p:cNvSpPr>
          <p:nvPr>
            <p:ph type="body" sz="quarter" idx="11"/>
          </p:nvPr>
        </p:nvSpPr>
        <p:spPr>
          <a:xfrm>
            <a:off x="336550" y="1207759"/>
            <a:ext cx="5338763" cy="5110823"/>
          </a:xfrm>
        </p:spPr>
        <p:txBody>
          <a:bodyPr/>
          <a:lstStyle/>
          <a:p>
            <a:r>
              <a:rPr lang="en-US" altLang="zh-CN" dirty="0"/>
              <a:t>2.9.4 </a:t>
            </a:r>
            <a:r>
              <a:rPr lang="zh-CN" altLang="en-US" dirty="0"/>
              <a:t>打印页眉和页脚</a:t>
            </a:r>
            <a:endParaRPr lang="en-US" altLang="zh-CN" dirty="0"/>
          </a:p>
          <a:p>
            <a:r>
              <a:rPr lang="zh-CN" altLang="en-US" dirty="0"/>
              <a:t>在“页眉”对话框中，先选择页眉位置，将光标放置在“左”文本框，页眉会左对齐显示；将光标放置在“中”文本框，页眉将居中显示；将光标放置在“右”文本框，页眉将右对齐显示。单击对齐选项上方的设置按钮，可以设置不同的页眉内容，其中包括插入页码、插入日期、插入时间、设置路径、插入图片，等等，如图</a:t>
            </a:r>
            <a:r>
              <a:rPr lang="en-US" altLang="zh-CN" dirty="0"/>
              <a:t>2-210</a:t>
            </a:r>
            <a:r>
              <a:rPr lang="zh-CN" altLang="en-US" dirty="0"/>
              <a:t>所示。</a:t>
            </a:r>
            <a:endParaRPr lang="en-US" altLang="zh-CN" dirty="0"/>
          </a:p>
        </p:txBody>
      </p:sp>
    </p:spTree>
    <p:extLst>
      <p:ext uri="{BB962C8B-B14F-4D97-AF65-F5344CB8AC3E}">
        <p14:creationId xmlns:p14="http://schemas.microsoft.com/office/powerpoint/2010/main" val="2706056866"/>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A5AC83-89A0-33F1-95C5-E122E6F2EDBE}"/>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948F7613-7FB2-81F9-B636-954CF5AF0833}"/>
              </a:ext>
            </a:extLst>
          </p:cNvPr>
          <p:cNvSpPr>
            <a:spLocks noGrp="1"/>
          </p:cNvSpPr>
          <p:nvPr>
            <p:ph type="body" sz="quarter" idx="10"/>
          </p:nvPr>
        </p:nvSpPr>
        <p:spPr>
          <a:xfrm>
            <a:off x="759986" y="184188"/>
            <a:ext cx="10852895" cy="523220"/>
          </a:xfrm>
        </p:spPr>
        <p:txBody>
          <a:bodyPr/>
          <a:lstStyle/>
          <a:p>
            <a:r>
              <a:rPr lang="zh-CN" altLang="en-US" dirty="0"/>
              <a:t>工作表的打印</a:t>
            </a:r>
          </a:p>
        </p:txBody>
      </p:sp>
      <p:sp>
        <p:nvSpPr>
          <p:cNvPr id="7" name="文本占位符 6">
            <a:extLst>
              <a:ext uri="{FF2B5EF4-FFF2-40B4-BE49-F238E27FC236}">
                <a16:creationId xmlns:a16="http://schemas.microsoft.com/office/drawing/2014/main" id="{DEAD2234-E256-0F57-14B5-306347F3F9C6}"/>
              </a:ext>
            </a:extLst>
          </p:cNvPr>
          <p:cNvSpPr>
            <a:spLocks noGrp="1"/>
          </p:cNvSpPr>
          <p:nvPr>
            <p:ph type="body" sz="quarter" idx="11"/>
          </p:nvPr>
        </p:nvSpPr>
        <p:spPr>
          <a:xfrm>
            <a:off x="336550" y="1969506"/>
            <a:ext cx="5338763" cy="3587329"/>
          </a:xfrm>
        </p:spPr>
        <p:txBody>
          <a:bodyPr/>
          <a:lstStyle/>
          <a:p>
            <a:r>
              <a:rPr lang="en-US" altLang="zh-CN" dirty="0"/>
              <a:t>2.9.4 </a:t>
            </a:r>
            <a:r>
              <a:rPr lang="zh-CN" altLang="en-US" dirty="0"/>
              <a:t>打印页眉和页脚</a:t>
            </a:r>
            <a:endParaRPr lang="en-US" altLang="zh-CN" dirty="0"/>
          </a:p>
          <a:p>
            <a:r>
              <a:rPr lang="zh-CN" altLang="en-US" dirty="0"/>
              <a:t>设置后单击“确定”按钮，返回“页面设置”对话框，单击“页脚”下拉按钮，可在其列表中选择内置的页脚内容，如图</a:t>
            </a:r>
            <a:r>
              <a:rPr lang="en-US" altLang="zh-CN" dirty="0"/>
              <a:t>2-211</a:t>
            </a:r>
            <a:r>
              <a:rPr lang="zh-CN" altLang="en-US" dirty="0"/>
              <a:t>所示。还可以单击“自定义页脚”按钮，在打开的“页脚”对话框中对页脚进行自定义设置，其方法与设置页眉相同。</a:t>
            </a:r>
            <a:endParaRPr lang="en-US" altLang="zh-CN" dirty="0"/>
          </a:p>
        </p:txBody>
      </p:sp>
      <p:pic>
        <p:nvPicPr>
          <p:cNvPr id="8" name="图片占位符 7">
            <a:extLst>
              <a:ext uri="{FF2B5EF4-FFF2-40B4-BE49-F238E27FC236}">
                <a16:creationId xmlns:a16="http://schemas.microsoft.com/office/drawing/2014/main" id="{3079FEC7-CF6F-F9BB-8323-3B896EDA70FF}"/>
              </a:ext>
            </a:extLst>
          </p:cNvPr>
          <p:cNvPicPr>
            <a:picLocks noGrp="1" noChangeAspect="1"/>
          </p:cNvPicPr>
          <p:nvPr>
            <p:ph type="pic" sz="quarter" idx="14"/>
          </p:nvPr>
        </p:nvPicPr>
        <p:blipFill rotWithShape="1">
          <a:blip r:embed="rId2"/>
          <a:srcRect l="-3565" r="-3565"/>
          <a:stretch>
            <a:fillRect/>
          </a:stretch>
        </p:blipFill>
        <p:spPr>
          <a:prstGeom prst="rect">
            <a:avLst/>
          </a:prstGeom>
        </p:spPr>
      </p:pic>
    </p:spTree>
    <p:extLst>
      <p:ext uri="{BB962C8B-B14F-4D97-AF65-F5344CB8AC3E}">
        <p14:creationId xmlns:p14="http://schemas.microsoft.com/office/powerpoint/2010/main" val="1061992743"/>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738A85-C722-F0CB-0EF4-C318263DFBFE}"/>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9E7453AE-067B-EF7F-64C4-49F1016F80F1}"/>
              </a:ext>
            </a:extLst>
          </p:cNvPr>
          <p:cNvSpPr>
            <a:spLocks noGrp="1"/>
          </p:cNvSpPr>
          <p:nvPr>
            <p:ph type="body" sz="quarter" idx="10"/>
          </p:nvPr>
        </p:nvSpPr>
        <p:spPr>
          <a:xfrm>
            <a:off x="759986" y="184188"/>
            <a:ext cx="10852895" cy="523220"/>
          </a:xfrm>
        </p:spPr>
        <p:txBody>
          <a:bodyPr/>
          <a:lstStyle/>
          <a:p>
            <a:r>
              <a:rPr lang="zh-CN" altLang="en-US" dirty="0"/>
              <a:t>工作表的打印</a:t>
            </a:r>
          </a:p>
        </p:txBody>
      </p:sp>
      <p:sp>
        <p:nvSpPr>
          <p:cNvPr id="7" name="文本占位符 6">
            <a:extLst>
              <a:ext uri="{FF2B5EF4-FFF2-40B4-BE49-F238E27FC236}">
                <a16:creationId xmlns:a16="http://schemas.microsoft.com/office/drawing/2014/main" id="{F46C1844-4B3D-A9B1-9E9C-12114EA5DE88}"/>
              </a:ext>
            </a:extLst>
          </p:cNvPr>
          <p:cNvSpPr>
            <a:spLocks noGrp="1"/>
          </p:cNvSpPr>
          <p:nvPr>
            <p:ph type="body" sz="quarter" idx="11"/>
          </p:nvPr>
        </p:nvSpPr>
        <p:spPr>
          <a:xfrm>
            <a:off x="336550" y="2477338"/>
            <a:ext cx="5338763" cy="2571666"/>
          </a:xfrm>
        </p:spPr>
        <p:txBody>
          <a:bodyPr/>
          <a:lstStyle/>
          <a:p>
            <a:r>
              <a:rPr lang="en-US" altLang="zh-CN" dirty="0"/>
              <a:t>2.9.5 </a:t>
            </a:r>
            <a:r>
              <a:rPr lang="zh-CN" altLang="en-US" dirty="0"/>
              <a:t>分页打印</a:t>
            </a:r>
            <a:endParaRPr lang="en-US" altLang="zh-CN" dirty="0"/>
          </a:p>
          <a:p>
            <a:r>
              <a:rPr lang="zh-CN" altLang="en-US" dirty="0"/>
              <a:t>选中要进行分页的行，例如，在图</a:t>
            </a:r>
            <a:r>
              <a:rPr lang="en-US" altLang="zh-CN" dirty="0"/>
              <a:t>2-212</a:t>
            </a:r>
            <a:r>
              <a:rPr lang="zh-CN" altLang="en-US" dirty="0"/>
              <a:t>所示的表格第</a:t>
            </a:r>
            <a:r>
              <a:rPr lang="en-US" altLang="zh-CN" dirty="0"/>
              <a:t>9</a:t>
            </a:r>
            <a:r>
              <a:rPr lang="zh-CN" altLang="en-US" dirty="0"/>
              <a:t>行，在“页面布局”选项卡中单击 “插入分页符”按钮，在打开的列表中选择 “插入分页符”选项。</a:t>
            </a:r>
            <a:endParaRPr lang="en-US" altLang="zh-CN" dirty="0"/>
          </a:p>
        </p:txBody>
      </p:sp>
      <p:pic>
        <p:nvPicPr>
          <p:cNvPr id="3" name="图片占位符 2">
            <a:extLst>
              <a:ext uri="{FF2B5EF4-FFF2-40B4-BE49-F238E27FC236}">
                <a16:creationId xmlns:a16="http://schemas.microsoft.com/office/drawing/2014/main" id="{5E72036B-ECDB-A0FC-F0A3-F4B7A44675E2}"/>
              </a:ext>
            </a:extLst>
          </p:cNvPr>
          <p:cNvPicPr>
            <a:picLocks noGrp="1" noChangeAspect="1"/>
          </p:cNvPicPr>
          <p:nvPr>
            <p:ph type="pic" sz="quarter" idx="14"/>
          </p:nvPr>
        </p:nvPicPr>
        <p:blipFill rotWithShape="1">
          <a:blip r:embed="rId2"/>
          <a:srcRect t="-24354" b="-24354"/>
          <a:stretch>
            <a:fillRect/>
          </a:stretch>
        </p:blipFill>
        <p:spPr>
          <a:prstGeom prst="rect">
            <a:avLst/>
          </a:prstGeom>
        </p:spPr>
      </p:pic>
    </p:spTree>
    <p:extLst>
      <p:ext uri="{BB962C8B-B14F-4D97-AF65-F5344CB8AC3E}">
        <p14:creationId xmlns:p14="http://schemas.microsoft.com/office/powerpoint/2010/main" val="1943724205"/>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79F8A4-3518-CD80-1E1D-E4281A81F2E8}"/>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2C72ED17-6C1D-E5F9-EBD9-B2B97D52AA90}"/>
              </a:ext>
            </a:extLst>
          </p:cNvPr>
          <p:cNvSpPr>
            <a:spLocks noGrp="1"/>
          </p:cNvSpPr>
          <p:nvPr>
            <p:ph type="body" sz="quarter" idx="10"/>
          </p:nvPr>
        </p:nvSpPr>
        <p:spPr>
          <a:xfrm>
            <a:off x="759986" y="184188"/>
            <a:ext cx="10852895" cy="523220"/>
          </a:xfrm>
        </p:spPr>
        <p:txBody>
          <a:bodyPr/>
          <a:lstStyle/>
          <a:p>
            <a:r>
              <a:rPr lang="zh-CN" altLang="en-US" dirty="0"/>
              <a:t>工作表的打印</a:t>
            </a:r>
          </a:p>
        </p:txBody>
      </p:sp>
      <p:sp>
        <p:nvSpPr>
          <p:cNvPr id="7" name="文本占位符 6">
            <a:extLst>
              <a:ext uri="{FF2B5EF4-FFF2-40B4-BE49-F238E27FC236}">
                <a16:creationId xmlns:a16="http://schemas.microsoft.com/office/drawing/2014/main" id="{9FD43078-7848-6A7F-96F5-A530ED2F61C9}"/>
              </a:ext>
            </a:extLst>
          </p:cNvPr>
          <p:cNvSpPr>
            <a:spLocks noGrp="1"/>
          </p:cNvSpPr>
          <p:nvPr>
            <p:ph type="body" sz="quarter" idx="11"/>
          </p:nvPr>
        </p:nvSpPr>
        <p:spPr>
          <a:xfrm>
            <a:off x="336550" y="1969507"/>
            <a:ext cx="5338763" cy="3587329"/>
          </a:xfrm>
        </p:spPr>
        <p:txBody>
          <a:bodyPr/>
          <a:lstStyle/>
          <a:p>
            <a:r>
              <a:rPr lang="en-US" altLang="zh-CN" dirty="0"/>
              <a:t>2.9.5 </a:t>
            </a:r>
            <a:r>
              <a:rPr lang="zh-CN" altLang="en-US" dirty="0"/>
              <a:t>分页打印</a:t>
            </a:r>
            <a:endParaRPr lang="en-US" altLang="zh-CN" dirty="0"/>
          </a:p>
          <a:p>
            <a:r>
              <a:rPr lang="zh-CN" altLang="en-US" dirty="0"/>
              <a:t>此时，被选中的第</a:t>
            </a:r>
            <a:r>
              <a:rPr lang="en-US" altLang="zh-CN" dirty="0"/>
              <a:t>9</a:t>
            </a:r>
            <a:r>
              <a:rPr lang="zh-CN" altLang="en-US" dirty="0"/>
              <a:t>行上方会显示出分隔线，如图</a:t>
            </a:r>
            <a:r>
              <a:rPr lang="en-US" altLang="zh-CN" dirty="0"/>
              <a:t>2-213</a:t>
            </a:r>
            <a:r>
              <a:rPr lang="zh-CN" altLang="en-US" dirty="0"/>
              <a:t>所示。</a:t>
            </a:r>
            <a:endParaRPr lang="en-US" altLang="zh-CN" dirty="0"/>
          </a:p>
          <a:p>
            <a:r>
              <a:rPr lang="zh-CN" altLang="en-US" dirty="0"/>
              <a:t>单击“打印预览”按钮进入预览界面，可以看到当前表格被强制分为两页显示，同时第</a:t>
            </a:r>
            <a:r>
              <a:rPr lang="en-US" altLang="zh-CN" dirty="0"/>
              <a:t>2</a:t>
            </a:r>
            <a:r>
              <a:rPr lang="zh-CN" altLang="en-US" dirty="0"/>
              <a:t>页起始行为表中第</a:t>
            </a:r>
            <a:r>
              <a:rPr lang="en-US" altLang="zh-CN" dirty="0"/>
              <a:t>9</a:t>
            </a:r>
            <a:r>
              <a:rPr lang="zh-CN" altLang="en-US" dirty="0"/>
              <a:t>行的数据内容，如图</a:t>
            </a:r>
            <a:r>
              <a:rPr lang="en-US" altLang="zh-CN" dirty="0"/>
              <a:t>2-214</a:t>
            </a:r>
            <a:r>
              <a:rPr lang="zh-CN" altLang="en-US" dirty="0"/>
              <a:t>所示。</a:t>
            </a:r>
            <a:endParaRPr lang="en-US" altLang="zh-CN" dirty="0"/>
          </a:p>
        </p:txBody>
      </p:sp>
      <p:pic>
        <p:nvPicPr>
          <p:cNvPr id="12" name="图片占位符 11">
            <a:extLst>
              <a:ext uri="{FF2B5EF4-FFF2-40B4-BE49-F238E27FC236}">
                <a16:creationId xmlns:a16="http://schemas.microsoft.com/office/drawing/2014/main" id="{E3CA7370-F001-2D56-5B36-B76A56F48B8F}"/>
              </a:ext>
            </a:extLst>
          </p:cNvPr>
          <p:cNvPicPr>
            <a:picLocks noGrp="1" noChangeAspect="1"/>
          </p:cNvPicPr>
          <p:nvPr>
            <p:ph type="pic" sz="quarter" idx="14"/>
          </p:nvPr>
        </p:nvPicPr>
        <p:blipFill rotWithShape="1">
          <a:blip r:embed="rId2"/>
          <a:srcRect t="-32948" b="-32948"/>
          <a:stretch>
            <a:fillRect/>
          </a:stretch>
        </p:blipFill>
        <p:spPr>
          <a:prstGeom prst="rect">
            <a:avLst/>
          </a:prstGeom>
        </p:spPr>
      </p:pic>
    </p:spTree>
    <p:extLst>
      <p:ext uri="{BB962C8B-B14F-4D97-AF65-F5344CB8AC3E}">
        <p14:creationId xmlns:p14="http://schemas.microsoft.com/office/powerpoint/2010/main" val="9667949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3AF779-74B9-A177-8B9A-29ED26910DD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4ED28E4-B106-DD5D-5FA0-648CF6998B60}"/>
              </a:ext>
            </a:extLst>
          </p:cNvPr>
          <p:cNvSpPr>
            <a:spLocks noGrp="1"/>
          </p:cNvSpPr>
          <p:nvPr>
            <p:ph type="body" sz="quarter" idx="10"/>
          </p:nvPr>
        </p:nvSpPr>
        <p:spPr/>
        <p:txBody>
          <a:bodyPr/>
          <a:lstStyle/>
          <a:p>
            <a:r>
              <a:rPr lang="zh-CN" altLang="en-US" dirty="0"/>
              <a:t>文档的创建与编辑</a:t>
            </a:r>
          </a:p>
        </p:txBody>
      </p:sp>
      <p:sp>
        <p:nvSpPr>
          <p:cNvPr id="6" name="文本占位符 5">
            <a:extLst>
              <a:ext uri="{FF2B5EF4-FFF2-40B4-BE49-F238E27FC236}">
                <a16:creationId xmlns:a16="http://schemas.microsoft.com/office/drawing/2014/main" id="{19AA7EBA-0C4E-A428-F865-4F74E08912FF}"/>
              </a:ext>
            </a:extLst>
          </p:cNvPr>
          <p:cNvSpPr>
            <a:spLocks noGrp="1"/>
          </p:cNvSpPr>
          <p:nvPr>
            <p:ph type="body" sz="quarter" idx="11"/>
          </p:nvPr>
        </p:nvSpPr>
        <p:spPr>
          <a:xfrm>
            <a:off x="337295" y="953881"/>
            <a:ext cx="5337642" cy="5618654"/>
          </a:xfrm>
        </p:spPr>
        <p:txBody>
          <a:bodyPr/>
          <a:lstStyle/>
          <a:p>
            <a:r>
              <a:rPr lang="en-US" altLang="zh-CN" dirty="0"/>
              <a:t>1.1.5 </a:t>
            </a:r>
            <a:r>
              <a:rPr lang="zh-CN" altLang="en-US" dirty="0"/>
              <a:t>设置文档格式</a:t>
            </a:r>
            <a:endParaRPr lang="en-US" altLang="zh-CN" dirty="0"/>
          </a:p>
          <a:p>
            <a:r>
              <a:rPr lang="en-US" altLang="zh-CN" dirty="0"/>
              <a:t>2. </a:t>
            </a:r>
            <a:r>
              <a:rPr lang="zh-CN" altLang="en-US" dirty="0"/>
              <a:t>设置段落格式</a:t>
            </a:r>
            <a:endParaRPr lang="en-US" altLang="zh-CN" dirty="0"/>
          </a:p>
          <a:p>
            <a:r>
              <a:rPr lang="zh-CN" altLang="en-US" dirty="0"/>
              <a:t>选择需要设置的段落内容，在“开始”选项卡中单击段落组右侧的“段落”对话框启动器，打开“段落”对话框，在“缩进和间距”选项卡中可对段落的对齐方式、段落的缩进值、段落间距值进行设置，如图</a:t>
            </a:r>
            <a:r>
              <a:rPr lang="en-US" altLang="zh-CN" dirty="0"/>
              <a:t>1-31</a:t>
            </a:r>
            <a:r>
              <a:rPr lang="zh-CN" altLang="en-US" dirty="0"/>
              <a:t>所示。在“换行和分页”选项卡中可对段落分页、段落换行进行设置，还可调整段落中的各类字符间距值，如图</a:t>
            </a:r>
            <a:r>
              <a:rPr lang="en-US" altLang="zh-CN" dirty="0"/>
              <a:t>1-32</a:t>
            </a:r>
            <a:r>
              <a:rPr lang="zh-CN" altLang="en-US" dirty="0"/>
              <a:t>所示。</a:t>
            </a:r>
            <a:endParaRPr lang="en-US" altLang="zh-CN" dirty="0"/>
          </a:p>
        </p:txBody>
      </p:sp>
      <p:pic>
        <p:nvPicPr>
          <p:cNvPr id="7" name="图片占位符 6">
            <a:extLst>
              <a:ext uri="{FF2B5EF4-FFF2-40B4-BE49-F238E27FC236}">
                <a16:creationId xmlns:a16="http://schemas.microsoft.com/office/drawing/2014/main" id="{D1C0D584-6E1E-503D-7B7E-09A2555A1D4A}"/>
              </a:ext>
            </a:extLst>
          </p:cNvPr>
          <p:cNvPicPr>
            <a:picLocks noGrp="1" noChangeAspect="1"/>
          </p:cNvPicPr>
          <p:nvPr>
            <p:ph type="pic" sz="quarter" idx="14"/>
          </p:nvPr>
        </p:nvPicPr>
        <p:blipFill rotWithShape="1">
          <a:blip r:embed="rId2"/>
          <a:srcRect t="-39643" b="-39643"/>
          <a:stretch>
            <a:fillRect/>
          </a:stretch>
        </p:blipFill>
        <p:spPr>
          <a:prstGeom prst="rect">
            <a:avLst/>
          </a:prstGeom>
        </p:spPr>
      </p:pic>
    </p:spTree>
    <p:extLst>
      <p:ext uri="{BB962C8B-B14F-4D97-AF65-F5344CB8AC3E}">
        <p14:creationId xmlns:p14="http://schemas.microsoft.com/office/powerpoint/2010/main" val="2305543593"/>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8582C-B1E5-E2EA-6C73-392E27173201}"/>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162129F5-D4DA-95A2-7C7D-7CD6211DED3D}"/>
              </a:ext>
            </a:extLst>
          </p:cNvPr>
          <p:cNvSpPr>
            <a:spLocks noGrp="1"/>
          </p:cNvSpPr>
          <p:nvPr>
            <p:ph type="body" sz="quarter" idx="10"/>
          </p:nvPr>
        </p:nvSpPr>
        <p:spPr>
          <a:xfrm>
            <a:off x="759986" y="184188"/>
            <a:ext cx="10852895" cy="523220"/>
          </a:xfrm>
        </p:spPr>
        <p:txBody>
          <a:bodyPr/>
          <a:lstStyle/>
          <a:p>
            <a:r>
              <a:rPr lang="zh-CN" altLang="en-US" dirty="0"/>
              <a:t>工作表的打印</a:t>
            </a:r>
          </a:p>
        </p:txBody>
      </p:sp>
      <p:sp>
        <p:nvSpPr>
          <p:cNvPr id="7" name="文本占位符 6">
            <a:extLst>
              <a:ext uri="{FF2B5EF4-FFF2-40B4-BE49-F238E27FC236}">
                <a16:creationId xmlns:a16="http://schemas.microsoft.com/office/drawing/2014/main" id="{128E2935-CF58-D225-F7CD-F489B94DC2D8}"/>
              </a:ext>
            </a:extLst>
          </p:cNvPr>
          <p:cNvSpPr>
            <a:spLocks noGrp="1"/>
          </p:cNvSpPr>
          <p:nvPr>
            <p:ph type="body" sz="quarter" idx="11"/>
          </p:nvPr>
        </p:nvSpPr>
        <p:spPr>
          <a:xfrm>
            <a:off x="336550" y="1461677"/>
            <a:ext cx="5338763" cy="4602991"/>
          </a:xfrm>
        </p:spPr>
        <p:txBody>
          <a:bodyPr/>
          <a:lstStyle/>
          <a:p>
            <a:r>
              <a:rPr lang="en-US" altLang="zh-CN" dirty="0"/>
              <a:t>2.9.6 </a:t>
            </a:r>
            <a:r>
              <a:rPr lang="zh-CN" altLang="en-US" dirty="0"/>
              <a:t>居中打印</a:t>
            </a:r>
            <a:endParaRPr lang="en-US" altLang="zh-CN" dirty="0"/>
          </a:p>
          <a:p>
            <a:r>
              <a:rPr lang="zh-CN" altLang="en-US" dirty="0"/>
              <a:t>默认情况下，报表会以左对齐的方式显示，为了使打印出来的报表更加美观，可以将报表设置为居中打印。在“页面布局”选项卡中单击“页边距”下拉按钮，选择“自定义页边距”选项，在打开的“页面设置”对话框的“页边距”选项卡中，同时勾选“水平”和“垂直”两个复选框即可，如图</a:t>
            </a:r>
            <a:r>
              <a:rPr lang="en-US" altLang="zh-CN" dirty="0"/>
              <a:t>2-215</a:t>
            </a:r>
            <a:r>
              <a:rPr lang="zh-CN" altLang="en-US" dirty="0"/>
              <a:t>所示。</a:t>
            </a:r>
            <a:endParaRPr lang="en-US" altLang="zh-CN" dirty="0"/>
          </a:p>
        </p:txBody>
      </p:sp>
      <p:pic>
        <p:nvPicPr>
          <p:cNvPr id="5" name="图片占位符 4">
            <a:extLst>
              <a:ext uri="{FF2B5EF4-FFF2-40B4-BE49-F238E27FC236}">
                <a16:creationId xmlns:a16="http://schemas.microsoft.com/office/drawing/2014/main" id="{101C4F26-C64B-D372-2C58-465EF71DDADB}"/>
              </a:ext>
            </a:extLst>
          </p:cNvPr>
          <p:cNvPicPr>
            <a:picLocks noGrp="1" noChangeAspect="1"/>
          </p:cNvPicPr>
          <p:nvPr>
            <p:ph type="pic" sz="quarter" idx="14"/>
          </p:nvPr>
        </p:nvPicPr>
        <p:blipFill rotWithShape="1">
          <a:blip r:embed="rId2"/>
          <a:srcRect t="-30072" b="-30072"/>
          <a:stretch>
            <a:fillRect/>
          </a:stretch>
        </p:blipFill>
        <p:spPr>
          <a:prstGeom prst="rect">
            <a:avLst/>
          </a:prstGeom>
        </p:spPr>
      </p:pic>
    </p:spTree>
    <p:extLst>
      <p:ext uri="{BB962C8B-B14F-4D97-AF65-F5344CB8AC3E}">
        <p14:creationId xmlns:p14="http://schemas.microsoft.com/office/powerpoint/2010/main" val="2333259804"/>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7A285B-1BF1-8B3F-46D9-FF25457B2A2F}"/>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5D6D9434-CD57-EB6C-EA17-54FAE5036B18}"/>
              </a:ext>
            </a:extLst>
          </p:cNvPr>
          <p:cNvSpPr>
            <a:spLocks noGrp="1"/>
          </p:cNvSpPr>
          <p:nvPr>
            <p:ph type="body" sz="quarter" idx="10"/>
          </p:nvPr>
        </p:nvSpPr>
        <p:spPr>
          <a:xfrm>
            <a:off x="759986" y="184188"/>
            <a:ext cx="10852895" cy="523220"/>
          </a:xfrm>
        </p:spPr>
        <p:txBody>
          <a:bodyPr/>
          <a:lstStyle/>
          <a:p>
            <a:r>
              <a:rPr lang="zh-CN" altLang="en-US" dirty="0"/>
              <a:t>工作表的打印</a:t>
            </a:r>
          </a:p>
        </p:txBody>
      </p:sp>
      <p:sp>
        <p:nvSpPr>
          <p:cNvPr id="7" name="文本占位符 6">
            <a:extLst>
              <a:ext uri="{FF2B5EF4-FFF2-40B4-BE49-F238E27FC236}">
                <a16:creationId xmlns:a16="http://schemas.microsoft.com/office/drawing/2014/main" id="{07C99736-8064-DC18-1AD4-E52227D7FA16}"/>
              </a:ext>
            </a:extLst>
          </p:cNvPr>
          <p:cNvSpPr>
            <a:spLocks noGrp="1"/>
          </p:cNvSpPr>
          <p:nvPr>
            <p:ph type="body" sz="quarter" idx="11"/>
          </p:nvPr>
        </p:nvSpPr>
        <p:spPr>
          <a:xfrm>
            <a:off x="336550" y="1461677"/>
            <a:ext cx="5338763" cy="4602991"/>
          </a:xfrm>
        </p:spPr>
        <p:txBody>
          <a:bodyPr/>
          <a:lstStyle/>
          <a:p>
            <a:r>
              <a:rPr lang="en-US" altLang="zh-CN" dirty="0"/>
              <a:t>2.9.7 </a:t>
            </a:r>
            <a:r>
              <a:rPr lang="zh-CN" altLang="en-US" dirty="0"/>
              <a:t>不打印图表</a:t>
            </a:r>
            <a:endParaRPr lang="en-US" altLang="zh-CN" dirty="0"/>
          </a:p>
          <a:p>
            <a:r>
              <a:rPr lang="zh-CN" altLang="en-US" dirty="0"/>
              <a:t>打印带有图表的表格时，默认会将表格数据和图表全部打印出来。如果只需要打印数据表而不打印图表，可右键单击图表，在快捷菜单中选择“设置图表区域格式”选项。在打开的 “图表选项”属性窗格中选择“大小与属性”选项，展开“属性”列表，取消勾选“打印对象”复选框即可，如图</a:t>
            </a:r>
            <a:r>
              <a:rPr lang="en-US" altLang="zh-CN" dirty="0"/>
              <a:t>2-216</a:t>
            </a:r>
            <a:r>
              <a:rPr lang="zh-CN" altLang="en-US" dirty="0"/>
              <a:t>所示。</a:t>
            </a:r>
            <a:endParaRPr lang="en-US" altLang="zh-CN" dirty="0"/>
          </a:p>
        </p:txBody>
      </p:sp>
      <p:pic>
        <p:nvPicPr>
          <p:cNvPr id="4" name="图片占位符 3">
            <a:extLst>
              <a:ext uri="{FF2B5EF4-FFF2-40B4-BE49-F238E27FC236}">
                <a16:creationId xmlns:a16="http://schemas.microsoft.com/office/drawing/2014/main" id="{9AAD863D-AB25-D80C-6878-890B358F985F}"/>
              </a:ext>
            </a:extLst>
          </p:cNvPr>
          <p:cNvPicPr>
            <a:picLocks noGrp="1" noChangeAspect="1"/>
          </p:cNvPicPr>
          <p:nvPr>
            <p:ph type="pic" sz="quarter" idx="14"/>
          </p:nvPr>
        </p:nvPicPr>
        <p:blipFill rotWithShape="1">
          <a:blip r:embed="rId2"/>
          <a:srcRect t="-56283" b="-56283"/>
          <a:stretch>
            <a:fillRect/>
          </a:stretch>
        </p:blipFill>
        <p:spPr>
          <a:prstGeom prst="rect">
            <a:avLst/>
          </a:prstGeom>
        </p:spPr>
      </p:pic>
    </p:spTree>
    <p:extLst>
      <p:ext uri="{BB962C8B-B14F-4D97-AF65-F5344CB8AC3E}">
        <p14:creationId xmlns:p14="http://schemas.microsoft.com/office/powerpoint/2010/main" val="3389257054"/>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302788C7-4A3D-3BF3-CAD7-61E1B1F91F9A}"/>
              </a:ext>
            </a:extLst>
          </p:cNvPr>
          <p:cNvSpPr>
            <a:spLocks noGrp="1"/>
          </p:cNvSpPr>
          <p:nvPr>
            <p:ph type="body" sz="quarter" idx="10"/>
          </p:nvPr>
        </p:nvSpPr>
        <p:spPr/>
        <p:txBody>
          <a:bodyPr/>
          <a:lstStyle/>
          <a:p>
            <a:r>
              <a:rPr lang="zh-CN" altLang="en-US" dirty="0"/>
              <a:t>任务</a:t>
            </a:r>
            <a:r>
              <a:rPr lang="en-US" altLang="zh-CN" dirty="0"/>
              <a:t>2.1</a:t>
            </a:r>
            <a:endParaRPr lang="zh-CN" altLang="en-US" dirty="0"/>
          </a:p>
        </p:txBody>
      </p:sp>
      <p:sp>
        <p:nvSpPr>
          <p:cNvPr id="6" name="文本占位符 5">
            <a:extLst>
              <a:ext uri="{FF2B5EF4-FFF2-40B4-BE49-F238E27FC236}">
                <a16:creationId xmlns:a16="http://schemas.microsoft.com/office/drawing/2014/main" id="{2DE69AB8-4962-8D07-CE7E-5E7FCB6E5A1F}"/>
              </a:ext>
            </a:extLst>
          </p:cNvPr>
          <p:cNvSpPr>
            <a:spLocks noGrp="1"/>
          </p:cNvSpPr>
          <p:nvPr>
            <p:ph type="body" sz="quarter" idx="11"/>
          </p:nvPr>
        </p:nvSpPr>
        <p:spPr/>
        <p:txBody>
          <a:bodyPr/>
          <a:lstStyle/>
          <a:p>
            <a:r>
              <a:rPr lang="zh-CN" altLang="en-US" dirty="0"/>
              <a:t>工作表的保护</a:t>
            </a:r>
          </a:p>
        </p:txBody>
      </p:sp>
    </p:spTree>
    <p:extLst>
      <p:ext uri="{BB962C8B-B14F-4D97-AF65-F5344CB8AC3E}">
        <p14:creationId xmlns:p14="http://schemas.microsoft.com/office/powerpoint/2010/main" val="2894050776"/>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C55337-226D-74F7-8D09-D2AEF8F9E332}"/>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12E76724-1F07-E63E-FC6E-6E8CDC5E081E}"/>
              </a:ext>
            </a:extLst>
          </p:cNvPr>
          <p:cNvSpPr>
            <a:spLocks noGrp="1"/>
          </p:cNvSpPr>
          <p:nvPr>
            <p:ph type="body" sz="quarter" idx="10"/>
          </p:nvPr>
        </p:nvSpPr>
        <p:spPr>
          <a:xfrm>
            <a:off x="759986" y="184188"/>
            <a:ext cx="10852895" cy="523220"/>
          </a:xfrm>
        </p:spPr>
        <p:txBody>
          <a:bodyPr/>
          <a:lstStyle/>
          <a:p>
            <a:r>
              <a:rPr lang="zh-CN" altLang="en-US" dirty="0"/>
              <a:t>工作表的保护</a:t>
            </a:r>
          </a:p>
        </p:txBody>
      </p:sp>
      <p:sp>
        <p:nvSpPr>
          <p:cNvPr id="7" name="文本占位符 6">
            <a:extLst>
              <a:ext uri="{FF2B5EF4-FFF2-40B4-BE49-F238E27FC236}">
                <a16:creationId xmlns:a16="http://schemas.microsoft.com/office/drawing/2014/main" id="{755E9050-C7FA-7406-43A1-4452A663E3B5}"/>
              </a:ext>
            </a:extLst>
          </p:cNvPr>
          <p:cNvSpPr>
            <a:spLocks noGrp="1"/>
          </p:cNvSpPr>
          <p:nvPr>
            <p:ph type="body" sz="quarter" idx="11"/>
          </p:nvPr>
        </p:nvSpPr>
        <p:spPr>
          <a:xfrm>
            <a:off x="336550" y="1461676"/>
            <a:ext cx="5338763" cy="4602991"/>
          </a:xfrm>
        </p:spPr>
        <p:txBody>
          <a:bodyPr/>
          <a:lstStyle/>
          <a:p>
            <a:r>
              <a:rPr lang="en-US" altLang="zh-CN" dirty="0"/>
              <a:t>2.10.1 </a:t>
            </a:r>
            <a:r>
              <a:rPr lang="zh-CN" altLang="en-US" dirty="0"/>
              <a:t>保护工作表中的数据</a:t>
            </a:r>
            <a:endParaRPr lang="en-US" altLang="zh-CN" dirty="0"/>
          </a:p>
          <a:p>
            <a:r>
              <a:rPr lang="zh-CN" altLang="en-US" dirty="0"/>
              <a:t>如果想让别人只能查看数据，而不能更改数据，可以对表格中的数据设置保护。在“审阅”选项卡中单击“保护工作表”按钮（见图</a:t>
            </a:r>
            <a:r>
              <a:rPr lang="en-US" altLang="zh-CN" dirty="0"/>
              <a:t>2-217</a:t>
            </a:r>
            <a:r>
              <a:rPr lang="zh-CN" altLang="en-US" dirty="0"/>
              <a:t>），打开“保护工作表”对话框，在“密码”文本框中可输入密码（如“</a:t>
            </a:r>
            <a:r>
              <a:rPr lang="en-US" altLang="zh-CN" dirty="0"/>
              <a:t>123”</a:t>
            </a:r>
            <a:r>
              <a:rPr lang="zh-CN" altLang="en-US" dirty="0"/>
              <a:t>），在“允许此工作表的所有用户进行”列表中取消所有复选框的勾选，如图</a:t>
            </a:r>
            <a:r>
              <a:rPr lang="en-US" altLang="zh-CN" dirty="0"/>
              <a:t>2-218</a:t>
            </a:r>
            <a:r>
              <a:rPr lang="zh-CN" altLang="en-US" dirty="0"/>
              <a:t>所示，单击“确定”按钮。</a:t>
            </a:r>
            <a:endParaRPr lang="en-US" altLang="zh-CN" dirty="0"/>
          </a:p>
        </p:txBody>
      </p:sp>
      <p:pic>
        <p:nvPicPr>
          <p:cNvPr id="4" name="图片占位符 3">
            <a:extLst>
              <a:ext uri="{FF2B5EF4-FFF2-40B4-BE49-F238E27FC236}">
                <a16:creationId xmlns:a16="http://schemas.microsoft.com/office/drawing/2014/main" id="{7000A551-879A-8B82-8E2B-0984D060B5F3}"/>
              </a:ext>
            </a:extLst>
          </p:cNvPr>
          <p:cNvPicPr>
            <a:picLocks noGrp="1" noChangeAspect="1"/>
          </p:cNvPicPr>
          <p:nvPr>
            <p:ph type="pic" sz="quarter" idx="14"/>
          </p:nvPr>
        </p:nvPicPr>
        <p:blipFill rotWithShape="1">
          <a:blip r:embed="rId2"/>
          <a:srcRect t="-9160" b="-9160"/>
          <a:stretch>
            <a:fillRect/>
          </a:stretch>
        </p:blipFill>
        <p:spPr>
          <a:prstGeom prst="rect">
            <a:avLst/>
          </a:prstGeom>
        </p:spPr>
      </p:pic>
    </p:spTree>
    <p:extLst>
      <p:ext uri="{BB962C8B-B14F-4D97-AF65-F5344CB8AC3E}">
        <p14:creationId xmlns:p14="http://schemas.microsoft.com/office/powerpoint/2010/main" val="2014863155"/>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3F4431-566E-9BFA-FA80-1EC894DDBBE4}"/>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0B040B70-B772-FC25-CA93-773C94224D49}"/>
              </a:ext>
            </a:extLst>
          </p:cNvPr>
          <p:cNvSpPr>
            <a:spLocks noGrp="1"/>
          </p:cNvSpPr>
          <p:nvPr>
            <p:ph type="body" sz="quarter" idx="10"/>
          </p:nvPr>
        </p:nvSpPr>
        <p:spPr>
          <a:xfrm>
            <a:off x="759986" y="184188"/>
            <a:ext cx="10852895" cy="523220"/>
          </a:xfrm>
        </p:spPr>
        <p:txBody>
          <a:bodyPr/>
          <a:lstStyle/>
          <a:p>
            <a:r>
              <a:rPr lang="zh-CN" altLang="en-US" dirty="0"/>
              <a:t>工作表的保护</a:t>
            </a:r>
          </a:p>
        </p:txBody>
      </p:sp>
      <p:sp>
        <p:nvSpPr>
          <p:cNvPr id="7" name="文本占位符 6">
            <a:extLst>
              <a:ext uri="{FF2B5EF4-FFF2-40B4-BE49-F238E27FC236}">
                <a16:creationId xmlns:a16="http://schemas.microsoft.com/office/drawing/2014/main" id="{05E8BE05-8A8C-1372-3E8B-226D1F4A5CCD}"/>
              </a:ext>
            </a:extLst>
          </p:cNvPr>
          <p:cNvSpPr>
            <a:spLocks noGrp="1"/>
          </p:cNvSpPr>
          <p:nvPr>
            <p:ph type="body" sz="quarter" idx="11"/>
          </p:nvPr>
        </p:nvSpPr>
        <p:spPr>
          <a:xfrm>
            <a:off x="336550" y="2223425"/>
            <a:ext cx="5338763" cy="3079497"/>
          </a:xfrm>
        </p:spPr>
        <p:txBody>
          <a:bodyPr/>
          <a:lstStyle/>
          <a:p>
            <a:r>
              <a:rPr lang="en-US" altLang="zh-CN" dirty="0"/>
              <a:t>2.10.1 </a:t>
            </a:r>
            <a:r>
              <a:rPr lang="zh-CN" altLang="en-US" dirty="0"/>
              <a:t>保护工作表中的数据</a:t>
            </a:r>
            <a:endParaRPr lang="en-US" altLang="zh-CN" dirty="0"/>
          </a:p>
          <a:p>
            <a:r>
              <a:rPr lang="zh-CN" altLang="en-US" dirty="0"/>
              <a:t>在打开的“确认密码”对话框中重新输入一次密码，单击“确定”按钮，如图</a:t>
            </a:r>
            <a:r>
              <a:rPr lang="en-US" altLang="zh-CN" dirty="0"/>
              <a:t>2-219</a:t>
            </a:r>
            <a:r>
              <a:rPr lang="zh-CN" altLang="en-US" dirty="0"/>
              <a:t>所示。</a:t>
            </a:r>
            <a:endParaRPr lang="en-US" altLang="zh-CN" dirty="0"/>
          </a:p>
          <a:p>
            <a:r>
              <a:rPr lang="zh-CN" altLang="en-US" dirty="0"/>
              <a:t>设置完成后，该工作表只能浏览而无法选中并编辑数据，如图</a:t>
            </a:r>
            <a:r>
              <a:rPr lang="en-US" altLang="zh-CN" dirty="0"/>
              <a:t>2-220</a:t>
            </a:r>
            <a:r>
              <a:rPr lang="zh-CN" altLang="en-US" dirty="0"/>
              <a:t>所示。</a:t>
            </a:r>
            <a:endParaRPr lang="en-US" altLang="zh-CN" dirty="0"/>
          </a:p>
        </p:txBody>
      </p:sp>
      <p:pic>
        <p:nvPicPr>
          <p:cNvPr id="14" name="图片占位符 13">
            <a:extLst>
              <a:ext uri="{FF2B5EF4-FFF2-40B4-BE49-F238E27FC236}">
                <a16:creationId xmlns:a16="http://schemas.microsoft.com/office/drawing/2014/main" id="{A21AD652-D0AC-5DDD-6B77-6A15646097A2}"/>
              </a:ext>
            </a:extLst>
          </p:cNvPr>
          <p:cNvPicPr>
            <a:picLocks noGrp="1" noChangeAspect="1"/>
          </p:cNvPicPr>
          <p:nvPr>
            <p:ph type="pic" sz="quarter" idx="14"/>
          </p:nvPr>
        </p:nvPicPr>
        <p:blipFill rotWithShape="1">
          <a:blip r:embed="rId2"/>
          <a:srcRect l="-12453" r="-12453"/>
          <a:stretch>
            <a:fillRect/>
          </a:stretch>
        </p:blipFill>
        <p:spPr>
          <a:prstGeom prst="rect">
            <a:avLst/>
          </a:prstGeom>
        </p:spPr>
      </p:pic>
    </p:spTree>
    <p:extLst>
      <p:ext uri="{BB962C8B-B14F-4D97-AF65-F5344CB8AC3E}">
        <p14:creationId xmlns:p14="http://schemas.microsoft.com/office/powerpoint/2010/main" val="2077378097"/>
      </p:ext>
    </p:ext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AE4405-2BD4-59A5-2B02-E5186BF12A66}"/>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35819B8A-4D9B-6EA6-C796-08EBA13DAE32}"/>
              </a:ext>
            </a:extLst>
          </p:cNvPr>
          <p:cNvSpPr>
            <a:spLocks noGrp="1"/>
          </p:cNvSpPr>
          <p:nvPr>
            <p:ph type="body" sz="quarter" idx="10"/>
          </p:nvPr>
        </p:nvSpPr>
        <p:spPr>
          <a:xfrm>
            <a:off x="759986" y="184188"/>
            <a:ext cx="10852895" cy="523220"/>
          </a:xfrm>
        </p:spPr>
        <p:txBody>
          <a:bodyPr/>
          <a:lstStyle/>
          <a:p>
            <a:r>
              <a:rPr lang="zh-CN" altLang="en-US" dirty="0"/>
              <a:t>工作表的保护</a:t>
            </a:r>
          </a:p>
        </p:txBody>
      </p:sp>
      <p:sp>
        <p:nvSpPr>
          <p:cNvPr id="7" name="文本占位符 6">
            <a:extLst>
              <a:ext uri="{FF2B5EF4-FFF2-40B4-BE49-F238E27FC236}">
                <a16:creationId xmlns:a16="http://schemas.microsoft.com/office/drawing/2014/main" id="{5E2CC008-B486-D557-D4F4-69C4101CFB31}"/>
              </a:ext>
            </a:extLst>
          </p:cNvPr>
          <p:cNvSpPr>
            <a:spLocks noGrp="1"/>
          </p:cNvSpPr>
          <p:nvPr>
            <p:ph type="body" sz="quarter" idx="11"/>
          </p:nvPr>
        </p:nvSpPr>
        <p:spPr>
          <a:xfrm>
            <a:off x="336550" y="837083"/>
            <a:ext cx="5338763" cy="5852179"/>
          </a:xfrm>
        </p:spPr>
        <p:txBody>
          <a:bodyPr/>
          <a:lstStyle/>
          <a:p>
            <a:r>
              <a:rPr lang="en-US" altLang="zh-CN" sz="2100" dirty="0"/>
              <a:t>2.10.2 </a:t>
            </a:r>
            <a:r>
              <a:rPr lang="zh-CN" altLang="en-US" sz="2100" dirty="0"/>
              <a:t>设置允许编辑区域</a:t>
            </a:r>
            <a:endParaRPr lang="en-US" altLang="zh-CN" sz="2100" dirty="0"/>
          </a:p>
          <a:p>
            <a:r>
              <a:rPr lang="zh-CN" altLang="en-US" sz="2100" dirty="0"/>
              <a:t>在表格中选择允许编辑的数据区域，例如，选择</a:t>
            </a:r>
            <a:r>
              <a:rPr lang="en-US" altLang="zh-CN" sz="2100" dirty="0"/>
              <a:t>D3:D12</a:t>
            </a:r>
            <a:r>
              <a:rPr lang="zh-CN" altLang="en-US" sz="2100" dirty="0"/>
              <a:t>单元格区域，在“审阅”选项卡中单击“锁定单元格”按钮，取消锁定，如图</a:t>
            </a:r>
            <a:r>
              <a:rPr lang="en-US" altLang="zh-CN" sz="2100" dirty="0"/>
              <a:t>2-221</a:t>
            </a:r>
            <a:r>
              <a:rPr lang="zh-CN" altLang="en-US" sz="2100" dirty="0"/>
              <a:t>所示。单击“允许用户编辑区域”按钮，在打开的对话框中单击“新建”按钮，在“新区域”对话框的“标题”文本框中为选中的单元格区域命名，如图</a:t>
            </a:r>
            <a:r>
              <a:rPr lang="en-US" altLang="zh-CN" sz="2100" dirty="0"/>
              <a:t>2-222</a:t>
            </a:r>
            <a:r>
              <a:rPr lang="zh-CN" altLang="en-US" sz="2100" dirty="0"/>
              <a:t>所示。单击“确定”按钮，返回“允许用户编辑区域”对话框，单击“保护工作表”按钮，如图</a:t>
            </a:r>
            <a:r>
              <a:rPr lang="en-US" altLang="zh-CN" sz="2100" dirty="0"/>
              <a:t>2-223</a:t>
            </a:r>
            <a:r>
              <a:rPr lang="zh-CN" altLang="en-US" sz="2100" dirty="0"/>
              <a:t>所示，打开“保护工作表”对话框。</a:t>
            </a:r>
            <a:endParaRPr lang="en-US" altLang="zh-CN" sz="2100" dirty="0"/>
          </a:p>
        </p:txBody>
      </p:sp>
      <p:pic>
        <p:nvPicPr>
          <p:cNvPr id="4" name="图片占位符 3">
            <a:extLst>
              <a:ext uri="{FF2B5EF4-FFF2-40B4-BE49-F238E27FC236}">
                <a16:creationId xmlns:a16="http://schemas.microsoft.com/office/drawing/2014/main" id="{631D872A-5684-2474-A15A-347053C9BCF4}"/>
              </a:ext>
            </a:extLst>
          </p:cNvPr>
          <p:cNvPicPr>
            <a:picLocks noGrp="1" noChangeAspect="1"/>
          </p:cNvPicPr>
          <p:nvPr>
            <p:ph type="pic" sz="quarter" idx="14"/>
          </p:nvPr>
        </p:nvPicPr>
        <p:blipFill rotWithShape="1">
          <a:blip r:embed="rId2"/>
          <a:srcRect t="-56890" b="-56890"/>
          <a:stretch>
            <a:fillRect/>
          </a:stretch>
        </p:blipFill>
        <p:spPr>
          <a:prstGeom prst="rect">
            <a:avLst/>
          </a:prstGeom>
        </p:spPr>
      </p:pic>
    </p:spTree>
    <p:extLst>
      <p:ext uri="{BB962C8B-B14F-4D97-AF65-F5344CB8AC3E}">
        <p14:creationId xmlns:p14="http://schemas.microsoft.com/office/powerpoint/2010/main" val="602273796"/>
      </p:ext>
    </p:extLst>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1D31DD-F05B-9774-A712-A5E1F16794A0}"/>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419B6B5B-9009-34F7-2FB1-2049D299DBF9}"/>
              </a:ext>
            </a:extLst>
          </p:cNvPr>
          <p:cNvSpPr>
            <a:spLocks noGrp="1"/>
          </p:cNvSpPr>
          <p:nvPr>
            <p:ph type="body" sz="quarter" idx="10"/>
          </p:nvPr>
        </p:nvSpPr>
        <p:spPr>
          <a:xfrm>
            <a:off x="759986" y="184188"/>
            <a:ext cx="10852895" cy="523220"/>
          </a:xfrm>
        </p:spPr>
        <p:txBody>
          <a:bodyPr/>
          <a:lstStyle/>
          <a:p>
            <a:r>
              <a:rPr lang="zh-CN" altLang="en-US" dirty="0"/>
              <a:t>工作表的保护</a:t>
            </a:r>
          </a:p>
        </p:txBody>
      </p:sp>
      <p:sp>
        <p:nvSpPr>
          <p:cNvPr id="7" name="文本占位符 6">
            <a:extLst>
              <a:ext uri="{FF2B5EF4-FFF2-40B4-BE49-F238E27FC236}">
                <a16:creationId xmlns:a16="http://schemas.microsoft.com/office/drawing/2014/main" id="{68A76D83-528B-2745-00B7-10E1034BB4EF}"/>
              </a:ext>
            </a:extLst>
          </p:cNvPr>
          <p:cNvSpPr>
            <a:spLocks noGrp="1"/>
          </p:cNvSpPr>
          <p:nvPr>
            <p:ph type="body" sz="quarter" idx="11"/>
          </p:nvPr>
        </p:nvSpPr>
        <p:spPr>
          <a:xfrm>
            <a:off x="336550" y="1207760"/>
            <a:ext cx="5338763" cy="5110823"/>
          </a:xfrm>
        </p:spPr>
        <p:txBody>
          <a:bodyPr/>
          <a:lstStyle/>
          <a:p>
            <a:r>
              <a:rPr lang="en-US" altLang="zh-CN" dirty="0"/>
              <a:t>2.10.2 </a:t>
            </a:r>
            <a:r>
              <a:rPr lang="zh-CN" altLang="en-US" dirty="0"/>
              <a:t>设置允许编辑区域</a:t>
            </a:r>
            <a:endParaRPr lang="en-US" altLang="zh-CN" dirty="0"/>
          </a:p>
          <a:p>
            <a:r>
              <a:rPr lang="zh-CN" altLang="en-US" dirty="0"/>
              <a:t>在该对话框的“密码（可选）”文本框中输入密码（</a:t>
            </a:r>
            <a:r>
              <a:rPr lang="en-US" altLang="zh-CN" dirty="0"/>
              <a:t>123</a:t>
            </a:r>
            <a:r>
              <a:rPr lang="zh-CN" altLang="en-US" dirty="0"/>
              <a:t>），在“允许此工作表的所有用户进行”列表中取消勾选 “选定锁定单元格”复选框，单击“确定”按钮，在“确认密码”对话框中重新输入密码，单击“确定”按钮即可，如图</a:t>
            </a:r>
            <a:r>
              <a:rPr lang="en-US" altLang="zh-CN" dirty="0"/>
              <a:t>2-224</a:t>
            </a:r>
            <a:r>
              <a:rPr lang="zh-CN" altLang="en-US" dirty="0"/>
              <a:t>所示。此时，</a:t>
            </a:r>
            <a:r>
              <a:rPr lang="en-US" altLang="zh-CN" dirty="0"/>
              <a:t>D3:D12</a:t>
            </a:r>
            <a:r>
              <a:rPr lang="zh-CN" altLang="en-US" dirty="0"/>
              <a:t>单元格区域是可编辑状态，而其他区域将无法选中并编辑，如图</a:t>
            </a:r>
            <a:r>
              <a:rPr lang="en-US" altLang="zh-CN" dirty="0"/>
              <a:t>2-225</a:t>
            </a:r>
            <a:r>
              <a:rPr lang="zh-CN" altLang="en-US" dirty="0"/>
              <a:t>所示。</a:t>
            </a:r>
            <a:endParaRPr lang="en-US" altLang="zh-CN" dirty="0"/>
          </a:p>
        </p:txBody>
      </p:sp>
      <p:pic>
        <p:nvPicPr>
          <p:cNvPr id="4" name="图片占位符 3">
            <a:extLst>
              <a:ext uri="{FF2B5EF4-FFF2-40B4-BE49-F238E27FC236}">
                <a16:creationId xmlns:a16="http://schemas.microsoft.com/office/drawing/2014/main" id="{17405BDE-8C7C-FA86-2319-A0A05FF4A97D}"/>
              </a:ext>
            </a:extLst>
          </p:cNvPr>
          <p:cNvPicPr>
            <a:picLocks noGrp="1" noChangeAspect="1"/>
          </p:cNvPicPr>
          <p:nvPr>
            <p:ph type="pic" sz="quarter" idx="14"/>
          </p:nvPr>
        </p:nvPicPr>
        <p:blipFill rotWithShape="1">
          <a:blip r:embed="rId2"/>
          <a:srcRect t="-60067" b="-60067"/>
          <a:stretch>
            <a:fillRect/>
          </a:stretch>
        </p:blipFill>
        <p:spPr>
          <a:prstGeom prst="rect">
            <a:avLst/>
          </a:prstGeom>
        </p:spPr>
      </p:pic>
    </p:spTree>
    <p:extLst>
      <p:ext uri="{BB962C8B-B14F-4D97-AF65-F5344CB8AC3E}">
        <p14:creationId xmlns:p14="http://schemas.microsoft.com/office/powerpoint/2010/main" val="39251990"/>
      </p:ext>
    </p:ext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8DD2E0-3CF3-6359-1F6F-EE3E67E31557}"/>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DF4EAFFD-9062-045F-5318-F18E5C57079A}"/>
              </a:ext>
            </a:extLst>
          </p:cNvPr>
          <p:cNvSpPr>
            <a:spLocks noGrp="1"/>
          </p:cNvSpPr>
          <p:nvPr>
            <p:ph type="body" sz="quarter" idx="10"/>
          </p:nvPr>
        </p:nvSpPr>
        <p:spPr>
          <a:xfrm>
            <a:off x="759986" y="184188"/>
            <a:ext cx="10852895" cy="523220"/>
          </a:xfrm>
        </p:spPr>
        <p:txBody>
          <a:bodyPr/>
          <a:lstStyle/>
          <a:p>
            <a:r>
              <a:rPr lang="zh-CN" altLang="en-US" dirty="0"/>
              <a:t>工作表的保护</a:t>
            </a:r>
          </a:p>
        </p:txBody>
      </p:sp>
      <p:sp>
        <p:nvSpPr>
          <p:cNvPr id="7" name="文本占位符 6">
            <a:extLst>
              <a:ext uri="{FF2B5EF4-FFF2-40B4-BE49-F238E27FC236}">
                <a16:creationId xmlns:a16="http://schemas.microsoft.com/office/drawing/2014/main" id="{8717E515-5596-77DA-E9E0-DD53076BAB7D}"/>
              </a:ext>
            </a:extLst>
          </p:cNvPr>
          <p:cNvSpPr>
            <a:spLocks noGrp="1"/>
          </p:cNvSpPr>
          <p:nvPr>
            <p:ph type="body" sz="quarter" idx="11"/>
          </p:nvPr>
        </p:nvSpPr>
        <p:spPr>
          <a:xfrm>
            <a:off x="336550" y="1715592"/>
            <a:ext cx="5338763" cy="4095160"/>
          </a:xfrm>
        </p:spPr>
        <p:txBody>
          <a:bodyPr/>
          <a:lstStyle/>
          <a:p>
            <a:r>
              <a:rPr lang="en-US" altLang="zh-CN" dirty="0"/>
              <a:t>2.10.3 </a:t>
            </a:r>
            <a:r>
              <a:rPr lang="zh-CN" altLang="en-US" dirty="0"/>
              <a:t>为工作簿设置密码保护</a:t>
            </a:r>
            <a:endParaRPr lang="en-US" altLang="zh-CN" dirty="0"/>
          </a:p>
          <a:p>
            <a:r>
              <a:rPr lang="zh-CN" altLang="en-US" dirty="0"/>
              <a:t>在“文件”菜单中选择“文档加密”选项，并在其级联菜单中选择“密码加密”选项，如图</a:t>
            </a:r>
            <a:r>
              <a:rPr lang="en-US" altLang="zh-CN" dirty="0"/>
              <a:t>2-226</a:t>
            </a:r>
            <a:r>
              <a:rPr lang="zh-CN" altLang="en-US" dirty="0"/>
              <a:t>所示。在打开的同名对话框中，可以设置“打开文件密码”和“再次输入密码”选项，还可根据需求设置“编辑权限”密码，设置后单击“应用”按钮，如图</a:t>
            </a:r>
            <a:r>
              <a:rPr lang="en-US" altLang="zh-CN" dirty="0"/>
              <a:t>2-227</a:t>
            </a:r>
            <a:r>
              <a:rPr lang="zh-CN" altLang="en-US" dirty="0"/>
              <a:t>所示。</a:t>
            </a:r>
            <a:endParaRPr lang="en-US" altLang="zh-CN" dirty="0"/>
          </a:p>
        </p:txBody>
      </p:sp>
      <p:pic>
        <p:nvPicPr>
          <p:cNvPr id="10" name="图片占位符 9">
            <a:extLst>
              <a:ext uri="{FF2B5EF4-FFF2-40B4-BE49-F238E27FC236}">
                <a16:creationId xmlns:a16="http://schemas.microsoft.com/office/drawing/2014/main" id="{517A30D0-1B42-6403-BC70-B4F16AF28706}"/>
              </a:ext>
            </a:extLst>
          </p:cNvPr>
          <p:cNvPicPr>
            <a:picLocks noGrp="1" noChangeAspect="1"/>
          </p:cNvPicPr>
          <p:nvPr>
            <p:ph type="pic" sz="quarter" idx="14"/>
          </p:nvPr>
        </p:nvPicPr>
        <p:blipFill rotWithShape="1">
          <a:blip r:embed="rId2"/>
          <a:srcRect t="-60344" b="-60344"/>
          <a:stretch>
            <a:fillRect/>
          </a:stretch>
        </p:blipFill>
        <p:spPr>
          <a:prstGeom prst="rect">
            <a:avLst/>
          </a:prstGeom>
        </p:spPr>
      </p:pic>
    </p:spTree>
    <p:extLst>
      <p:ext uri="{BB962C8B-B14F-4D97-AF65-F5344CB8AC3E}">
        <p14:creationId xmlns:p14="http://schemas.microsoft.com/office/powerpoint/2010/main" val="417363890"/>
      </p:ext>
    </p:extLst>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F827B2-1840-B77F-BBD2-548D5BEF04C6}"/>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1F131B60-CD96-C86E-CB7A-8A7A30E7F5D9}"/>
              </a:ext>
            </a:extLst>
          </p:cNvPr>
          <p:cNvSpPr>
            <a:spLocks noGrp="1"/>
          </p:cNvSpPr>
          <p:nvPr>
            <p:ph type="body" sz="quarter" idx="10"/>
          </p:nvPr>
        </p:nvSpPr>
        <p:spPr>
          <a:xfrm>
            <a:off x="759986" y="184188"/>
            <a:ext cx="10852895" cy="523220"/>
          </a:xfrm>
        </p:spPr>
        <p:txBody>
          <a:bodyPr/>
          <a:lstStyle/>
          <a:p>
            <a:r>
              <a:rPr lang="zh-CN" altLang="en-US" dirty="0"/>
              <a:t>工作表的保护</a:t>
            </a:r>
          </a:p>
        </p:txBody>
      </p:sp>
      <p:sp>
        <p:nvSpPr>
          <p:cNvPr id="7" name="文本占位符 6">
            <a:extLst>
              <a:ext uri="{FF2B5EF4-FFF2-40B4-BE49-F238E27FC236}">
                <a16:creationId xmlns:a16="http://schemas.microsoft.com/office/drawing/2014/main" id="{D7244487-5C38-39E8-F047-3DE6FC2B3381}"/>
              </a:ext>
            </a:extLst>
          </p:cNvPr>
          <p:cNvSpPr>
            <a:spLocks noGrp="1"/>
          </p:cNvSpPr>
          <p:nvPr>
            <p:ph type="body" sz="quarter" idx="11"/>
          </p:nvPr>
        </p:nvSpPr>
        <p:spPr>
          <a:xfrm>
            <a:off x="336550" y="2477339"/>
            <a:ext cx="5338763" cy="2571666"/>
          </a:xfrm>
        </p:spPr>
        <p:txBody>
          <a:bodyPr/>
          <a:lstStyle/>
          <a:p>
            <a:r>
              <a:rPr lang="en-US" altLang="zh-CN" dirty="0"/>
              <a:t>2.10.3 </a:t>
            </a:r>
            <a:r>
              <a:rPr lang="zh-CN" altLang="en-US" dirty="0"/>
              <a:t>为工作簿设置密码保护</a:t>
            </a:r>
            <a:endParaRPr lang="en-US" altLang="zh-CN" dirty="0"/>
          </a:p>
          <a:p>
            <a:r>
              <a:rPr lang="zh-CN" altLang="en-US" dirty="0"/>
              <a:t>设置完成后，保存当前工作簿。当下次打开该工作簿时，系统会打开提示对话框，只有输入正确的密码后，才能够打开该文件，如图</a:t>
            </a:r>
            <a:r>
              <a:rPr lang="en-US" altLang="zh-CN" dirty="0"/>
              <a:t>2-228</a:t>
            </a:r>
            <a:r>
              <a:rPr lang="zh-CN" altLang="en-US" dirty="0"/>
              <a:t>所示。</a:t>
            </a:r>
            <a:endParaRPr lang="en-US" altLang="zh-CN" dirty="0"/>
          </a:p>
        </p:txBody>
      </p:sp>
      <p:pic>
        <p:nvPicPr>
          <p:cNvPr id="4" name="图片占位符 3">
            <a:extLst>
              <a:ext uri="{FF2B5EF4-FFF2-40B4-BE49-F238E27FC236}">
                <a16:creationId xmlns:a16="http://schemas.microsoft.com/office/drawing/2014/main" id="{369BD41E-D8B9-B4E8-F14F-66EBC5692FC2}"/>
              </a:ext>
            </a:extLst>
          </p:cNvPr>
          <p:cNvPicPr>
            <a:picLocks noGrp="1" noChangeAspect="1"/>
          </p:cNvPicPr>
          <p:nvPr>
            <p:ph type="pic" sz="quarter" idx="14"/>
          </p:nvPr>
        </p:nvPicPr>
        <p:blipFill rotWithShape="1">
          <a:blip r:embed="rId2"/>
          <a:srcRect t="-28942" b="-28942"/>
          <a:stretch>
            <a:fillRect/>
          </a:stretch>
        </p:blipFill>
        <p:spPr>
          <a:prstGeom prst="rect">
            <a:avLst/>
          </a:prstGeom>
        </p:spPr>
      </p:pic>
    </p:spTree>
    <p:extLst>
      <p:ext uri="{BB962C8B-B14F-4D97-AF65-F5344CB8AC3E}">
        <p14:creationId xmlns:p14="http://schemas.microsoft.com/office/powerpoint/2010/main" val="2695432567"/>
      </p:ext>
    </p:ext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8A4C9136-AAD0-F092-BE5F-6AC93BC0AEC3}"/>
              </a:ext>
            </a:extLst>
          </p:cNvPr>
          <p:cNvSpPr>
            <a:spLocks noGrp="1"/>
          </p:cNvSpPr>
          <p:nvPr>
            <p:ph type="body" sz="quarter" idx="11"/>
          </p:nvPr>
        </p:nvSpPr>
        <p:spPr/>
        <p:txBody>
          <a:bodyPr/>
          <a:lstStyle/>
          <a:p>
            <a:r>
              <a:rPr lang="zh-CN" altLang="en-US" dirty="0"/>
              <a:t>模块</a:t>
            </a:r>
            <a:r>
              <a:rPr lang="en-US" altLang="zh-CN" dirty="0"/>
              <a:t>3</a:t>
            </a:r>
            <a:endParaRPr lang="zh-CN" altLang="en-US" dirty="0"/>
          </a:p>
        </p:txBody>
      </p:sp>
      <p:sp>
        <p:nvSpPr>
          <p:cNvPr id="6" name="文本占位符 5">
            <a:extLst>
              <a:ext uri="{FF2B5EF4-FFF2-40B4-BE49-F238E27FC236}">
                <a16:creationId xmlns:a16="http://schemas.microsoft.com/office/drawing/2014/main" id="{A226DCB3-FD44-615F-55B4-DBB0C13F7D22}"/>
              </a:ext>
            </a:extLst>
          </p:cNvPr>
          <p:cNvSpPr>
            <a:spLocks noGrp="1"/>
          </p:cNvSpPr>
          <p:nvPr>
            <p:ph type="body" sz="quarter" idx="13"/>
          </p:nvPr>
        </p:nvSpPr>
        <p:spPr/>
        <p:txBody>
          <a:bodyPr/>
          <a:lstStyle/>
          <a:p>
            <a:r>
              <a:rPr lang="en-US" altLang="zh-CN" dirty="0"/>
              <a:t>WPS Oﬃce </a:t>
            </a:r>
            <a:r>
              <a:rPr lang="zh-CN" altLang="en-US" dirty="0"/>
              <a:t>演示文稿处理</a:t>
            </a:r>
          </a:p>
        </p:txBody>
      </p:sp>
    </p:spTree>
    <p:extLst>
      <p:ext uri="{BB962C8B-B14F-4D97-AF65-F5344CB8AC3E}">
        <p14:creationId xmlns:p14="http://schemas.microsoft.com/office/powerpoint/2010/main" val="38493847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02D1569A-B70C-2818-C02D-917EC3DB799C}"/>
              </a:ext>
            </a:extLst>
          </p:cNvPr>
          <p:cNvSpPr>
            <a:spLocks noGrp="1"/>
          </p:cNvSpPr>
          <p:nvPr>
            <p:ph type="body" sz="quarter" idx="10"/>
          </p:nvPr>
        </p:nvSpPr>
        <p:spPr/>
        <p:txBody>
          <a:bodyPr/>
          <a:lstStyle/>
          <a:p>
            <a:r>
              <a:rPr lang="zh-CN" altLang="en-US" dirty="0"/>
              <a:t>任务</a:t>
            </a:r>
            <a:r>
              <a:rPr lang="en-US" altLang="zh-CN" dirty="0"/>
              <a:t>1.2</a:t>
            </a:r>
            <a:endParaRPr lang="zh-CN" altLang="en-US" dirty="0"/>
          </a:p>
        </p:txBody>
      </p:sp>
      <p:sp>
        <p:nvSpPr>
          <p:cNvPr id="6" name="文本占位符 5">
            <a:extLst>
              <a:ext uri="{FF2B5EF4-FFF2-40B4-BE49-F238E27FC236}">
                <a16:creationId xmlns:a16="http://schemas.microsoft.com/office/drawing/2014/main" id="{7AD21357-0A1A-653F-29A6-7E8A569E1CDF}"/>
              </a:ext>
            </a:extLst>
          </p:cNvPr>
          <p:cNvSpPr>
            <a:spLocks noGrp="1"/>
          </p:cNvSpPr>
          <p:nvPr>
            <p:ph type="body" sz="quarter" idx="11"/>
          </p:nvPr>
        </p:nvSpPr>
        <p:spPr/>
        <p:txBody>
          <a:bodyPr/>
          <a:lstStyle/>
          <a:p>
            <a:r>
              <a:rPr lang="zh-CN" altLang="en-US" dirty="0"/>
              <a:t>调整文档页面</a:t>
            </a:r>
          </a:p>
        </p:txBody>
      </p:sp>
    </p:spTree>
    <p:extLst>
      <p:ext uri="{BB962C8B-B14F-4D97-AF65-F5344CB8AC3E}">
        <p14:creationId xmlns:p14="http://schemas.microsoft.com/office/powerpoint/2010/main" val="3038345885"/>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E30E87F3-25B7-784A-8C86-E639941CFA56}"/>
              </a:ext>
            </a:extLst>
          </p:cNvPr>
          <p:cNvSpPr>
            <a:spLocks noGrp="1"/>
          </p:cNvSpPr>
          <p:nvPr>
            <p:ph type="body" sz="quarter" idx="10"/>
          </p:nvPr>
        </p:nvSpPr>
        <p:spPr/>
        <p:txBody>
          <a:bodyPr/>
          <a:lstStyle/>
          <a:p>
            <a:r>
              <a:rPr lang="zh-CN" altLang="en-US" dirty="0"/>
              <a:t>任务</a:t>
            </a:r>
            <a:r>
              <a:rPr lang="en-US" altLang="zh-CN" dirty="0"/>
              <a:t>3.1</a:t>
            </a:r>
            <a:endParaRPr lang="zh-CN" altLang="en-US" dirty="0"/>
          </a:p>
        </p:txBody>
      </p:sp>
      <p:sp>
        <p:nvSpPr>
          <p:cNvPr id="5" name="文本占位符 4">
            <a:extLst>
              <a:ext uri="{FF2B5EF4-FFF2-40B4-BE49-F238E27FC236}">
                <a16:creationId xmlns:a16="http://schemas.microsoft.com/office/drawing/2014/main" id="{1EF6B8F4-761F-45DB-F266-CB4EA0369633}"/>
              </a:ext>
            </a:extLst>
          </p:cNvPr>
          <p:cNvSpPr>
            <a:spLocks noGrp="1"/>
          </p:cNvSpPr>
          <p:nvPr>
            <p:ph type="body" sz="quarter" idx="11"/>
          </p:nvPr>
        </p:nvSpPr>
        <p:spPr/>
        <p:txBody>
          <a:bodyPr/>
          <a:lstStyle/>
          <a:p>
            <a:r>
              <a:rPr lang="zh-CN" altLang="en-US" dirty="0"/>
              <a:t>演示文稿和幻灯片的基本操作</a:t>
            </a:r>
          </a:p>
        </p:txBody>
      </p:sp>
    </p:spTree>
    <p:extLst>
      <p:ext uri="{BB962C8B-B14F-4D97-AF65-F5344CB8AC3E}">
        <p14:creationId xmlns:p14="http://schemas.microsoft.com/office/powerpoint/2010/main" val="1097172111"/>
      </p:ext>
    </p:ext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361774-4B41-8369-FCEF-48AA84AFE4FC}"/>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6A28F0E2-E859-5F0D-5006-3BDE3C2AE69D}"/>
              </a:ext>
            </a:extLst>
          </p:cNvPr>
          <p:cNvSpPr>
            <a:spLocks noGrp="1"/>
          </p:cNvSpPr>
          <p:nvPr>
            <p:ph type="body" sz="quarter" idx="10"/>
          </p:nvPr>
        </p:nvSpPr>
        <p:spPr>
          <a:xfrm>
            <a:off x="759986" y="184188"/>
            <a:ext cx="10852895" cy="523220"/>
          </a:xfrm>
        </p:spPr>
        <p:txBody>
          <a:bodyPr/>
          <a:lstStyle/>
          <a:p>
            <a:r>
              <a:rPr lang="zh-CN" altLang="en-US" dirty="0"/>
              <a:t>演示文稿和幻灯片的基本操作</a:t>
            </a:r>
          </a:p>
        </p:txBody>
      </p:sp>
      <p:sp>
        <p:nvSpPr>
          <p:cNvPr id="7" name="文本占位符 6">
            <a:extLst>
              <a:ext uri="{FF2B5EF4-FFF2-40B4-BE49-F238E27FC236}">
                <a16:creationId xmlns:a16="http://schemas.microsoft.com/office/drawing/2014/main" id="{A5039CB1-6A18-2397-B1D3-6105A70EEFC2}"/>
              </a:ext>
            </a:extLst>
          </p:cNvPr>
          <p:cNvSpPr>
            <a:spLocks noGrp="1"/>
          </p:cNvSpPr>
          <p:nvPr>
            <p:ph type="body" sz="quarter" idx="11"/>
          </p:nvPr>
        </p:nvSpPr>
        <p:spPr>
          <a:xfrm>
            <a:off x="336550" y="1715592"/>
            <a:ext cx="5338763" cy="4095160"/>
          </a:xfrm>
        </p:spPr>
        <p:txBody>
          <a:bodyPr/>
          <a:lstStyle/>
          <a:p>
            <a:r>
              <a:rPr lang="en-US" altLang="zh-CN" dirty="0"/>
              <a:t>3.1.1 </a:t>
            </a:r>
            <a:r>
              <a:rPr lang="zh-CN" altLang="en-US" dirty="0"/>
              <a:t>演示文稿与幻灯片</a:t>
            </a:r>
            <a:endParaRPr lang="en-US" altLang="zh-CN" dirty="0"/>
          </a:p>
          <a:p>
            <a:r>
              <a:rPr lang="zh-CN" altLang="en-US" dirty="0"/>
              <a:t>利用</a:t>
            </a:r>
            <a:r>
              <a:rPr lang="en-US" altLang="zh-CN" dirty="0"/>
              <a:t>WPS</a:t>
            </a:r>
            <a:r>
              <a:rPr lang="zh-CN" altLang="en-US" dirty="0"/>
              <a:t>演示制作的文档称为演示文稿，其后缀名为</a:t>
            </a:r>
            <a:r>
              <a:rPr lang="en-US" altLang="zh-CN" dirty="0"/>
              <a:t>pptx</a:t>
            </a:r>
            <a:r>
              <a:rPr lang="zh-CN" altLang="en-US" dirty="0"/>
              <a:t>、</a:t>
            </a:r>
            <a:r>
              <a:rPr lang="en-US" altLang="zh-CN" dirty="0"/>
              <a:t>ppt</a:t>
            </a:r>
            <a:r>
              <a:rPr lang="zh-CN" altLang="en-US" dirty="0"/>
              <a:t>或</a:t>
            </a:r>
            <a:r>
              <a:rPr lang="en-US" altLang="zh-CN" dirty="0" err="1"/>
              <a:t>dps</a:t>
            </a:r>
            <a:r>
              <a:rPr lang="zh-CN" altLang="en-US" dirty="0"/>
              <a:t>，如图</a:t>
            </a:r>
            <a:r>
              <a:rPr lang="en-US" altLang="zh-CN" dirty="0"/>
              <a:t>3-1</a:t>
            </a:r>
            <a:r>
              <a:rPr lang="zh-CN" altLang="en-US" dirty="0"/>
              <a:t>所示。演示文稿中的每一页称为幻灯片，每张幻灯片都以独立页面显示，而每张幻灯片与其他幻灯片又有关联，不仅内容前后接续，页面风格也会保持一致，如图</a:t>
            </a:r>
            <a:r>
              <a:rPr lang="en-US" altLang="zh-CN" dirty="0"/>
              <a:t>3-2</a:t>
            </a:r>
            <a:r>
              <a:rPr lang="zh-CN" altLang="en-US" dirty="0"/>
              <a:t>所示。</a:t>
            </a:r>
            <a:endParaRPr lang="en-US" altLang="zh-CN" dirty="0"/>
          </a:p>
        </p:txBody>
      </p:sp>
      <p:pic>
        <p:nvPicPr>
          <p:cNvPr id="4" name="图片占位符 3">
            <a:extLst>
              <a:ext uri="{FF2B5EF4-FFF2-40B4-BE49-F238E27FC236}">
                <a16:creationId xmlns:a16="http://schemas.microsoft.com/office/drawing/2014/main" id="{768F32C6-094E-2032-FBA7-DAA31541183C}"/>
              </a:ext>
            </a:extLst>
          </p:cNvPr>
          <p:cNvPicPr>
            <a:picLocks noGrp="1" noChangeAspect="1"/>
          </p:cNvPicPr>
          <p:nvPr>
            <p:ph type="pic" sz="quarter" idx="14"/>
          </p:nvPr>
        </p:nvPicPr>
        <p:blipFill rotWithShape="1">
          <a:blip r:embed="rId2"/>
          <a:srcRect t="-105395" b="-105395"/>
          <a:stretch>
            <a:fillRect/>
          </a:stretch>
        </p:blipFill>
        <p:spPr>
          <a:prstGeom prst="rect">
            <a:avLst/>
          </a:prstGeom>
        </p:spPr>
      </p:pic>
    </p:spTree>
    <p:extLst>
      <p:ext uri="{BB962C8B-B14F-4D97-AF65-F5344CB8AC3E}">
        <p14:creationId xmlns:p14="http://schemas.microsoft.com/office/powerpoint/2010/main" val="2873189726"/>
      </p:ext>
    </p:ext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1F1B39-9358-1C54-0FC7-23C5C794B88B}"/>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47542639-21F6-CE66-00BE-772707DA3C25}"/>
              </a:ext>
            </a:extLst>
          </p:cNvPr>
          <p:cNvSpPr>
            <a:spLocks noGrp="1"/>
          </p:cNvSpPr>
          <p:nvPr>
            <p:ph type="body" sz="quarter" idx="10"/>
          </p:nvPr>
        </p:nvSpPr>
        <p:spPr>
          <a:xfrm>
            <a:off x="759986" y="184188"/>
            <a:ext cx="10852895" cy="523220"/>
          </a:xfrm>
        </p:spPr>
        <p:txBody>
          <a:bodyPr/>
          <a:lstStyle/>
          <a:p>
            <a:r>
              <a:rPr lang="zh-CN" altLang="en-US" dirty="0"/>
              <a:t>演示文稿和幻灯片的基本操作</a:t>
            </a:r>
          </a:p>
        </p:txBody>
      </p:sp>
      <p:sp>
        <p:nvSpPr>
          <p:cNvPr id="7" name="文本占位符 6">
            <a:extLst>
              <a:ext uri="{FF2B5EF4-FFF2-40B4-BE49-F238E27FC236}">
                <a16:creationId xmlns:a16="http://schemas.microsoft.com/office/drawing/2014/main" id="{4756E377-7E03-F191-2831-B4B5D3F215E9}"/>
              </a:ext>
            </a:extLst>
          </p:cNvPr>
          <p:cNvSpPr>
            <a:spLocks noGrp="1"/>
          </p:cNvSpPr>
          <p:nvPr>
            <p:ph type="body" sz="quarter" idx="11"/>
          </p:nvPr>
        </p:nvSpPr>
        <p:spPr>
          <a:xfrm>
            <a:off x="336550" y="1207762"/>
            <a:ext cx="5338763" cy="5110823"/>
          </a:xfrm>
        </p:spPr>
        <p:txBody>
          <a:bodyPr/>
          <a:lstStyle/>
          <a:p>
            <a:r>
              <a:rPr lang="en-US" altLang="zh-CN" dirty="0"/>
              <a:t>3.1.2 </a:t>
            </a:r>
            <a:r>
              <a:rPr lang="zh-CN" altLang="en-US" dirty="0"/>
              <a:t>创建演示文稿</a:t>
            </a:r>
            <a:endParaRPr lang="en-US" altLang="zh-CN" dirty="0"/>
          </a:p>
          <a:p>
            <a:r>
              <a:rPr lang="zh-CN" altLang="en-US" dirty="0"/>
              <a:t>创建演示文稿与创建电子表格或文档的方法相同。如果要创建空白演示文稿，只需在“新建”界面中先选择“演示”选项卡，再单击“新建空白文档”按钮即可，如图</a:t>
            </a:r>
            <a:r>
              <a:rPr lang="en-US" altLang="zh-CN" dirty="0"/>
              <a:t>3-3</a:t>
            </a:r>
            <a:r>
              <a:rPr lang="zh-CN" altLang="en-US" dirty="0"/>
              <a:t>所示。如果要创建带模板的演示文稿，只需在“品类专区”中选择所需的免费模板，并单击“免费使用”按钮即可下载使用，如图</a:t>
            </a:r>
            <a:r>
              <a:rPr lang="en-US" altLang="zh-CN" dirty="0"/>
              <a:t>3-4</a:t>
            </a:r>
            <a:r>
              <a:rPr lang="zh-CN" altLang="en-US" dirty="0"/>
              <a:t>所示。具体创建步骤就不再详细介绍了。</a:t>
            </a:r>
            <a:endParaRPr lang="en-US" altLang="zh-CN" dirty="0"/>
          </a:p>
        </p:txBody>
      </p:sp>
      <p:pic>
        <p:nvPicPr>
          <p:cNvPr id="8" name="图片占位符 7">
            <a:extLst>
              <a:ext uri="{FF2B5EF4-FFF2-40B4-BE49-F238E27FC236}">
                <a16:creationId xmlns:a16="http://schemas.microsoft.com/office/drawing/2014/main" id="{5BC33354-C8F3-1368-A7B1-6083649B460A}"/>
              </a:ext>
            </a:extLst>
          </p:cNvPr>
          <p:cNvPicPr>
            <a:picLocks noGrp="1" noChangeAspect="1"/>
          </p:cNvPicPr>
          <p:nvPr>
            <p:ph type="pic" sz="quarter" idx="14"/>
          </p:nvPr>
        </p:nvPicPr>
        <p:blipFill rotWithShape="1">
          <a:blip r:embed="rId2"/>
          <a:srcRect t="-75856" b="-75856"/>
          <a:stretch>
            <a:fillRect/>
          </a:stretch>
        </p:blipFill>
        <p:spPr>
          <a:prstGeom prst="rect">
            <a:avLst/>
          </a:prstGeom>
        </p:spPr>
      </p:pic>
    </p:spTree>
    <p:extLst>
      <p:ext uri="{BB962C8B-B14F-4D97-AF65-F5344CB8AC3E}">
        <p14:creationId xmlns:p14="http://schemas.microsoft.com/office/powerpoint/2010/main" val="1484843797"/>
      </p:ext>
    </p:ext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407A37-2924-F53D-BBDB-95B4DEBAAA67}"/>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C5418F18-9E1F-B84C-5D20-4A5C9C669653}"/>
              </a:ext>
            </a:extLst>
          </p:cNvPr>
          <p:cNvSpPr>
            <a:spLocks noGrp="1"/>
          </p:cNvSpPr>
          <p:nvPr>
            <p:ph type="body" sz="quarter" idx="10"/>
          </p:nvPr>
        </p:nvSpPr>
        <p:spPr>
          <a:xfrm>
            <a:off x="759986" y="184188"/>
            <a:ext cx="10852895" cy="523220"/>
          </a:xfrm>
        </p:spPr>
        <p:txBody>
          <a:bodyPr/>
          <a:lstStyle/>
          <a:p>
            <a:r>
              <a:rPr lang="zh-CN" altLang="en-US" dirty="0"/>
              <a:t>演示文稿和幻灯片的基本操作</a:t>
            </a:r>
          </a:p>
        </p:txBody>
      </p:sp>
      <p:sp>
        <p:nvSpPr>
          <p:cNvPr id="7" name="文本占位符 6">
            <a:extLst>
              <a:ext uri="{FF2B5EF4-FFF2-40B4-BE49-F238E27FC236}">
                <a16:creationId xmlns:a16="http://schemas.microsoft.com/office/drawing/2014/main" id="{66F8E84B-685B-E531-1A8D-B4C05F6F9E81}"/>
              </a:ext>
            </a:extLst>
          </p:cNvPr>
          <p:cNvSpPr>
            <a:spLocks noGrp="1"/>
          </p:cNvSpPr>
          <p:nvPr>
            <p:ph type="body" sz="quarter" idx="11"/>
          </p:nvPr>
        </p:nvSpPr>
        <p:spPr>
          <a:xfrm>
            <a:off x="336550" y="953845"/>
            <a:ext cx="5338763" cy="5618654"/>
          </a:xfrm>
        </p:spPr>
        <p:txBody>
          <a:bodyPr/>
          <a:lstStyle/>
          <a:p>
            <a:r>
              <a:rPr lang="en-US" altLang="zh-CN" dirty="0"/>
              <a:t>3.1.3 </a:t>
            </a:r>
            <a:r>
              <a:rPr lang="zh-CN" altLang="en-US" dirty="0"/>
              <a:t>新建幻灯片</a:t>
            </a:r>
            <a:endParaRPr lang="en-US" altLang="zh-CN" dirty="0"/>
          </a:p>
          <a:p>
            <a:r>
              <a:rPr lang="zh-CN" altLang="en-US" dirty="0"/>
              <a:t>如果演示文稿的页数较少，可以根据需要新建幻灯片。在左侧导航窗格中指定要插入幻灯片的位置，例如，要在第</a:t>
            </a:r>
            <a:r>
              <a:rPr lang="en-US" altLang="zh-CN" dirty="0"/>
              <a:t>2</a:t>
            </a:r>
            <a:r>
              <a:rPr lang="zh-CN" altLang="en-US" dirty="0"/>
              <a:t>张幻灯片下方创建一张新的幻灯片，可单击第</a:t>
            </a:r>
            <a:r>
              <a:rPr lang="en-US" altLang="zh-CN" dirty="0"/>
              <a:t>2</a:t>
            </a:r>
            <a:r>
              <a:rPr lang="zh-CN" altLang="en-US" dirty="0"/>
              <a:t>张幻灯片的“新建幻灯片”按钮，如图</a:t>
            </a:r>
            <a:r>
              <a:rPr lang="en-US" altLang="zh-CN" dirty="0"/>
              <a:t>3-5</a:t>
            </a:r>
            <a:r>
              <a:rPr lang="zh-CN" altLang="en-US" dirty="0"/>
              <a:t>所示。在“新建”列表中选择一款幻灯片版式，单击该版式即可在第</a:t>
            </a:r>
            <a:r>
              <a:rPr lang="en-US" altLang="zh-CN" dirty="0"/>
              <a:t>2</a:t>
            </a:r>
            <a:r>
              <a:rPr lang="zh-CN" altLang="en-US" dirty="0"/>
              <a:t>张幻灯片下方创建一张该版式的幻灯片，如图</a:t>
            </a:r>
            <a:r>
              <a:rPr lang="en-US" altLang="zh-CN" dirty="0"/>
              <a:t>3-6</a:t>
            </a:r>
            <a:r>
              <a:rPr lang="zh-CN" altLang="en-US" dirty="0"/>
              <a:t>所示。新建的幻灯片编号会自动向下顺延。</a:t>
            </a:r>
            <a:endParaRPr lang="en-US" altLang="zh-CN" dirty="0"/>
          </a:p>
        </p:txBody>
      </p:sp>
      <p:pic>
        <p:nvPicPr>
          <p:cNvPr id="4" name="图片占位符 3">
            <a:extLst>
              <a:ext uri="{FF2B5EF4-FFF2-40B4-BE49-F238E27FC236}">
                <a16:creationId xmlns:a16="http://schemas.microsoft.com/office/drawing/2014/main" id="{C9B1E1E9-94CA-467F-E3EB-330112259C3F}"/>
              </a:ext>
            </a:extLst>
          </p:cNvPr>
          <p:cNvPicPr>
            <a:picLocks noGrp="1" noChangeAspect="1"/>
          </p:cNvPicPr>
          <p:nvPr>
            <p:ph type="pic" sz="quarter" idx="14"/>
          </p:nvPr>
        </p:nvPicPr>
        <p:blipFill rotWithShape="1">
          <a:blip r:embed="rId2"/>
          <a:srcRect t="-74869" b="-74869"/>
          <a:stretch>
            <a:fillRect/>
          </a:stretch>
        </p:blipFill>
        <p:spPr>
          <a:prstGeom prst="rect">
            <a:avLst/>
          </a:prstGeom>
        </p:spPr>
      </p:pic>
    </p:spTree>
    <p:extLst>
      <p:ext uri="{BB962C8B-B14F-4D97-AF65-F5344CB8AC3E}">
        <p14:creationId xmlns:p14="http://schemas.microsoft.com/office/powerpoint/2010/main" val="3153968330"/>
      </p:ext>
    </p:extLst>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EE1EBB-8487-13FF-E146-7BB7159CC273}"/>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1D153944-FA09-B43A-D9C8-82B15847AC93}"/>
              </a:ext>
            </a:extLst>
          </p:cNvPr>
          <p:cNvSpPr>
            <a:spLocks noGrp="1"/>
          </p:cNvSpPr>
          <p:nvPr>
            <p:ph type="body" sz="quarter" idx="10"/>
          </p:nvPr>
        </p:nvSpPr>
        <p:spPr>
          <a:xfrm>
            <a:off x="759986" y="184188"/>
            <a:ext cx="10852895" cy="523220"/>
          </a:xfrm>
        </p:spPr>
        <p:txBody>
          <a:bodyPr/>
          <a:lstStyle/>
          <a:p>
            <a:r>
              <a:rPr lang="zh-CN" altLang="en-US" dirty="0"/>
              <a:t>演示文稿和幻灯片的基本操作</a:t>
            </a:r>
          </a:p>
        </p:txBody>
      </p:sp>
      <p:sp>
        <p:nvSpPr>
          <p:cNvPr id="7" name="文本占位符 6">
            <a:extLst>
              <a:ext uri="{FF2B5EF4-FFF2-40B4-BE49-F238E27FC236}">
                <a16:creationId xmlns:a16="http://schemas.microsoft.com/office/drawing/2014/main" id="{9798BFCF-246B-1F53-781A-32073361CBF8}"/>
              </a:ext>
            </a:extLst>
          </p:cNvPr>
          <p:cNvSpPr>
            <a:spLocks noGrp="1"/>
          </p:cNvSpPr>
          <p:nvPr>
            <p:ph type="body" sz="quarter" idx="11"/>
          </p:nvPr>
        </p:nvSpPr>
        <p:spPr>
          <a:xfrm>
            <a:off x="336550" y="1969508"/>
            <a:ext cx="5338763" cy="3587329"/>
          </a:xfrm>
        </p:spPr>
        <p:txBody>
          <a:bodyPr/>
          <a:lstStyle/>
          <a:p>
            <a:r>
              <a:rPr lang="en-US" altLang="zh-CN" dirty="0"/>
              <a:t>3.1.4 </a:t>
            </a:r>
            <a:r>
              <a:rPr lang="zh-CN" altLang="en-US" dirty="0"/>
              <a:t>移动和复制幻灯片</a:t>
            </a:r>
            <a:endParaRPr lang="en-US" altLang="zh-CN" dirty="0"/>
          </a:p>
          <a:p>
            <a:r>
              <a:rPr lang="en-US" altLang="zh-CN" dirty="0"/>
              <a:t>1. </a:t>
            </a:r>
            <a:r>
              <a:rPr lang="zh-CN" altLang="en-US" dirty="0"/>
              <a:t>移动幻灯片</a:t>
            </a:r>
            <a:endParaRPr lang="en-US" altLang="zh-CN" dirty="0"/>
          </a:p>
          <a:p>
            <a:r>
              <a:rPr lang="zh-CN" altLang="en-US" dirty="0"/>
              <a:t>在幻灯片导航窗格中选择需要移动的幻灯片，按住鼠标左键不放，将其拖至新位置，松开鼠标即可完成移动操作，如图</a:t>
            </a:r>
            <a:r>
              <a:rPr lang="en-US" altLang="zh-CN" dirty="0"/>
              <a:t>3-8</a:t>
            </a:r>
            <a:r>
              <a:rPr lang="zh-CN" altLang="en-US" dirty="0"/>
              <a:t>所示。此时，幻灯片的编号也会随之发生变化。</a:t>
            </a:r>
            <a:endParaRPr lang="en-US" altLang="zh-CN" dirty="0"/>
          </a:p>
        </p:txBody>
      </p:sp>
      <p:pic>
        <p:nvPicPr>
          <p:cNvPr id="4" name="图片占位符 3">
            <a:extLst>
              <a:ext uri="{FF2B5EF4-FFF2-40B4-BE49-F238E27FC236}">
                <a16:creationId xmlns:a16="http://schemas.microsoft.com/office/drawing/2014/main" id="{8DE6D2C1-7373-FF08-E573-8390C58F3A75}"/>
              </a:ext>
            </a:extLst>
          </p:cNvPr>
          <p:cNvPicPr>
            <a:picLocks noGrp="1" noChangeAspect="1"/>
          </p:cNvPicPr>
          <p:nvPr>
            <p:ph type="pic" sz="quarter" idx="14"/>
          </p:nvPr>
        </p:nvPicPr>
        <p:blipFill rotWithShape="1">
          <a:blip r:embed="rId2"/>
          <a:srcRect l="-5815" r="-5815"/>
          <a:stretch>
            <a:fillRect/>
          </a:stretch>
        </p:blipFill>
        <p:spPr>
          <a:prstGeom prst="rect">
            <a:avLst/>
          </a:prstGeom>
        </p:spPr>
      </p:pic>
    </p:spTree>
    <p:extLst>
      <p:ext uri="{BB962C8B-B14F-4D97-AF65-F5344CB8AC3E}">
        <p14:creationId xmlns:p14="http://schemas.microsoft.com/office/powerpoint/2010/main" val="3552306706"/>
      </p:ext>
    </p:ext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7CF1EF-45E0-8A56-7BDA-726A100547DD}"/>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B50DFC50-91BE-78C9-B0C8-B273B67B5193}"/>
              </a:ext>
            </a:extLst>
          </p:cNvPr>
          <p:cNvSpPr>
            <a:spLocks noGrp="1"/>
          </p:cNvSpPr>
          <p:nvPr>
            <p:ph type="body" sz="quarter" idx="10"/>
          </p:nvPr>
        </p:nvSpPr>
        <p:spPr>
          <a:xfrm>
            <a:off x="759986" y="184188"/>
            <a:ext cx="10852895" cy="523220"/>
          </a:xfrm>
        </p:spPr>
        <p:txBody>
          <a:bodyPr/>
          <a:lstStyle/>
          <a:p>
            <a:r>
              <a:rPr lang="zh-CN" altLang="en-US" dirty="0"/>
              <a:t>演示文稿和幻灯片的基本操作</a:t>
            </a:r>
          </a:p>
        </p:txBody>
      </p:sp>
      <p:sp>
        <p:nvSpPr>
          <p:cNvPr id="7" name="文本占位符 6">
            <a:extLst>
              <a:ext uri="{FF2B5EF4-FFF2-40B4-BE49-F238E27FC236}">
                <a16:creationId xmlns:a16="http://schemas.microsoft.com/office/drawing/2014/main" id="{96FB98C5-23E0-9C55-595A-076FA9BC7887}"/>
              </a:ext>
            </a:extLst>
          </p:cNvPr>
          <p:cNvSpPr>
            <a:spLocks noGrp="1"/>
          </p:cNvSpPr>
          <p:nvPr>
            <p:ph type="body" sz="quarter" idx="11"/>
          </p:nvPr>
        </p:nvSpPr>
        <p:spPr>
          <a:xfrm>
            <a:off x="336550" y="2223425"/>
            <a:ext cx="5338763" cy="3079497"/>
          </a:xfrm>
        </p:spPr>
        <p:txBody>
          <a:bodyPr/>
          <a:lstStyle/>
          <a:p>
            <a:r>
              <a:rPr lang="en-US" altLang="zh-CN" dirty="0"/>
              <a:t>3.1.4 </a:t>
            </a:r>
            <a:r>
              <a:rPr lang="zh-CN" altLang="en-US" dirty="0"/>
              <a:t>移动和复制幻灯片</a:t>
            </a:r>
            <a:endParaRPr lang="en-US" altLang="zh-CN" dirty="0"/>
          </a:p>
          <a:p>
            <a:r>
              <a:rPr lang="en-US" altLang="zh-CN" dirty="0"/>
              <a:t>2. </a:t>
            </a:r>
            <a:r>
              <a:rPr lang="zh-CN" altLang="en-US" dirty="0"/>
              <a:t>复制幻灯片</a:t>
            </a:r>
            <a:endParaRPr lang="en-US" altLang="zh-CN" dirty="0"/>
          </a:p>
          <a:p>
            <a:r>
              <a:rPr lang="zh-CN" altLang="en-US" dirty="0"/>
              <a:t>选中要复制的幻灯片，按</a:t>
            </a:r>
            <a:r>
              <a:rPr lang="en-US" altLang="zh-CN" dirty="0" err="1"/>
              <a:t>Ctrl+C</a:t>
            </a:r>
            <a:r>
              <a:rPr lang="zh-CN" altLang="en-US" dirty="0"/>
              <a:t>组合键先进行复制，然后指定目标位置，再按</a:t>
            </a:r>
            <a:r>
              <a:rPr lang="en-US" altLang="zh-CN" dirty="0" err="1"/>
              <a:t>Ctrl+V</a:t>
            </a:r>
            <a:r>
              <a:rPr lang="zh-CN" altLang="en-US" dirty="0"/>
              <a:t>组合键粘贴，即可完成幻灯片的复制操作，如图</a:t>
            </a:r>
            <a:r>
              <a:rPr lang="en-US" altLang="zh-CN" dirty="0"/>
              <a:t>3-9</a:t>
            </a:r>
            <a:r>
              <a:rPr lang="zh-CN" altLang="en-US" dirty="0"/>
              <a:t>所示。</a:t>
            </a:r>
            <a:endParaRPr lang="en-US" altLang="zh-CN" dirty="0"/>
          </a:p>
        </p:txBody>
      </p:sp>
      <p:pic>
        <p:nvPicPr>
          <p:cNvPr id="4" name="图片占位符 3">
            <a:extLst>
              <a:ext uri="{FF2B5EF4-FFF2-40B4-BE49-F238E27FC236}">
                <a16:creationId xmlns:a16="http://schemas.microsoft.com/office/drawing/2014/main" id="{849A1AAA-EDA6-3518-77FB-6B368B87DA60}"/>
              </a:ext>
            </a:extLst>
          </p:cNvPr>
          <p:cNvPicPr>
            <a:picLocks noGrp="1" noChangeAspect="1"/>
          </p:cNvPicPr>
          <p:nvPr>
            <p:ph type="pic" sz="quarter" idx="14"/>
          </p:nvPr>
        </p:nvPicPr>
        <p:blipFill rotWithShape="1">
          <a:blip r:embed="rId2"/>
          <a:srcRect l="-6432" r="-6432"/>
          <a:stretch>
            <a:fillRect/>
          </a:stretch>
        </p:blipFill>
        <p:spPr>
          <a:prstGeom prst="rect">
            <a:avLst/>
          </a:prstGeom>
        </p:spPr>
      </p:pic>
    </p:spTree>
    <p:extLst>
      <p:ext uri="{BB962C8B-B14F-4D97-AF65-F5344CB8AC3E}">
        <p14:creationId xmlns:p14="http://schemas.microsoft.com/office/powerpoint/2010/main" val="1403840186"/>
      </p:ext>
    </p:ext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3D67C5-28D6-2E4F-84A9-6C57C38591AE}"/>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7F1AA220-FFC5-AF9F-0075-0EDED2D8C38F}"/>
              </a:ext>
            </a:extLst>
          </p:cNvPr>
          <p:cNvSpPr>
            <a:spLocks noGrp="1"/>
          </p:cNvSpPr>
          <p:nvPr>
            <p:ph type="body" sz="quarter" idx="10"/>
          </p:nvPr>
        </p:nvSpPr>
        <p:spPr>
          <a:xfrm>
            <a:off x="759986" y="184188"/>
            <a:ext cx="10852895" cy="523220"/>
          </a:xfrm>
        </p:spPr>
        <p:txBody>
          <a:bodyPr/>
          <a:lstStyle/>
          <a:p>
            <a:r>
              <a:rPr lang="zh-CN" altLang="en-US" dirty="0"/>
              <a:t>演示文稿和幻灯片的基本操作</a:t>
            </a:r>
          </a:p>
        </p:txBody>
      </p:sp>
      <p:sp>
        <p:nvSpPr>
          <p:cNvPr id="7" name="文本占位符 6">
            <a:extLst>
              <a:ext uri="{FF2B5EF4-FFF2-40B4-BE49-F238E27FC236}">
                <a16:creationId xmlns:a16="http://schemas.microsoft.com/office/drawing/2014/main" id="{B741E77C-2677-4A6A-7A77-BE287FB8FB03}"/>
              </a:ext>
            </a:extLst>
          </p:cNvPr>
          <p:cNvSpPr>
            <a:spLocks noGrp="1"/>
          </p:cNvSpPr>
          <p:nvPr>
            <p:ph type="body" sz="quarter" idx="11"/>
          </p:nvPr>
        </p:nvSpPr>
        <p:spPr>
          <a:xfrm>
            <a:off x="336550" y="953845"/>
            <a:ext cx="5338763" cy="5618654"/>
          </a:xfrm>
        </p:spPr>
        <p:txBody>
          <a:bodyPr/>
          <a:lstStyle/>
          <a:p>
            <a:r>
              <a:rPr lang="en-US" altLang="zh-CN" dirty="0"/>
              <a:t>3.1.5 </a:t>
            </a:r>
            <a:r>
              <a:rPr lang="zh-CN" altLang="en-US" dirty="0"/>
              <a:t>设置幻灯片大小</a:t>
            </a:r>
            <a:endParaRPr lang="en-US" altLang="zh-CN" dirty="0"/>
          </a:p>
          <a:p>
            <a:r>
              <a:rPr lang="zh-CN" altLang="en-US" dirty="0"/>
              <a:t>默认情况下，创建的幻灯片页面大小为宽屏（</a:t>
            </a:r>
            <a:r>
              <a:rPr lang="en-US" altLang="zh-CN" dirty="0"/>
              <a:t>16∶9</a:t>
            </a:r>
            <a:r>
              <a:rPr lang="zh-CN" altLang="en-US" dirty="0"/>
              <a:t>）。如果对幻灯片尺寸有特殊要求，可进行自定义设置。在“设计”选项卡中单击“幻灯片大小”下拉按钮，在打开的列表中选择 “自定义大小”选项，在“页面设置”对话框中设置“宽度”和“高度”参数，单击“确定” 按钮，如图</a:t>
            </a:r>
            <a:r>
              <a:rPr lang="en-US" altLang="zh-CN" dirty="0"/>
              <a:t>3-10</a:t>
            </a:r>
            <a:r>
              <a:rPr lang="zh-CN" altLang="en-US" dirty="0"/>
              <a:t>所示。在打开的“页面缩放选项”对话框中单击“确保适合”按钮即可，如 图</a:t>
            </a:r>
            <a:r>
              <a:rPr lang="en-US" altLang="zh-CN" dirty="0"/>
              <a:t>3-11</a:t>
            </a:r>
            <a:r>
              <a:rPr lang="zh-CN" altLang="en-US" dirty="0"/>
              <a:t>所示。</a:t>
            </a:r>
            <a:endParaRPr lang="en-US" altLang="zh-CN" dirty="0"/>
          </a:p>
        </p:txBody>
      </p:sp>
      <p:pic>
        <p:nvPicPr>
          <p:cNvPr id="4" name="图片占位符 3">
            <a:extLst>
              <a:ext uri="{FF2B5EF4-FFF2-40B4-BE49-F238E27FC236}">
                <a16:creationId xmlns:a16="http://schemas.microsoft.com/office/drawing/2014/main" id="{55AF0E09-CCBC-CFB9-D0A8-BA7D1F66F319}"/>
              </a:ext>
            </a:extLst>
          </p:cNvPr>
          <p:cNvPicPr>
            <a:picLocks noGrp="1" noChangeAspect="1"/>
          </p:cNvPicPr>
          <p:nvPr>
            <p:ph type="pic" sz="quarter" idx="14"/>
          </p:nvPr>
        </p:nvPicPr>
        <p:blipFill rotWithShape="1">
          <a:blip r:embed="rId2"/>
          <a:srcRect t="-83419" b="-83419"/>
          <a:stretch>
            <a:fillRect/>
          </a:stretch>
        </p:blipFill>
        <p:spPr>
          <a:prstGeom prst="rect">
            <a:avLst/>
          </a:prstGeom>
        </p:spPr>
      </p:pic>
    </p:spTree>
    <p:extLst>
      <p:ext uri="{BB962C8B-B14F-4D97-AF65-F5344CB8AC3E}">
        <p14:creationId xmlns:p14="http://schemas.microsoft.com/office/powerpoint/2010/main" val="2482910672"/>
      </p:ext>
    </p:extLst>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45BF03-D533-5BA3-8AD2-1ABEC3B67647}"/>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D45E4424-254A-E545-B155-00E8A90C2375}"/>
              </a:ext>
            </a:extLst>
          </p:cNvPr>
          <p:cNvSpPr>
            <a:spLocks noGrp="1"/>
          </p:cNvSpPr>
          <p:nvPr>
            <p:ph type="body" sz="quarter" idx="10"/>
          </p:nvPr>
        </p:nvSpPr>
        <p:spPr>
          <a:xfrm>
            <a:off x="759986" y="184188"/>
            <a:ext cx="10852895" cy="523220"/>
          </a:xfrm>
        </p:spPr>
        <p:txBody>
          <a:bodyPr/>
          <a:lstStyle/>
          <a:p>
            <a:r>
              <a:rPr lang="zh-CN" altLang="en-US" dirty="0"/>
              <a:t>演示文稿和幻灯片的基本操作</a:t>
            </a:r>
          </a:p>
        </p:txBody>
      </p:sp>
      <p:sp>
        <p:nvSpPr>
          <p:cNvPr id="7" name="文本占位符 6">
            <a:extLst>
              <a:ext uri="{FF2B5EF4-FFF2-40B4-BE49-F238E27FC236}">
                <a16:creationId xmlns:a16="http://schemas.microsoft.com/office/drawing/2014/main" id="{9130CF5E-F7FA-5305-4E3C-10DC203C2A84}"/>
              </a:ext>
            </a:extLst>
          </p:cNvPr>
          <p:cNvSpPr>
            <a:spLocks noGrp="1"/>
          </p:cNvSpPr>
          <p:nvPr>
            <p:ph type="body" sz="quarter" idx="11"/>
          </p:nvPr>
        </p:nvSpPr>
        <p:spPr>
          <a:xfrm>
            <a:off x="336550" y="1969508"/>
            <a:ext cx="5338763" cy="3587329"/>
          </a:xfrm>
        </p:spPr>
        <p:txBody>
          <a:bodyPr/>
          <a:lstStyle/>
          <a:p>
            <a:r>
              <a:rPr lang="en-US" altLang="zh-CN" dirty="0"/>
              <a:t>3.1.6 </a:t>
            </a:r>
            <a:r>
              <a:rPr lang="zh-CN" altLang="en-US" dirty="0"/>
              <a:t>添加幻灯片背景</a:t>
            </a:r>
            <a:endParaRPr lang="en-US" altLang="zh-CN" dirty="0"/>
          </a:p>
          <a:p>
            <a:r>
              <a:rPr lang="zh-CN" altLang="en-US" dirty="0"/>
              <a:t>在“设计”选项卡中单击“背景”下拉按钮，从列表中选择“背景”选项，可打开“对象属性”窗格，从中可以选择填充背景的方式，然后在展开的设置选项列表中按照要求进行设置即可，如图</a:t>
            </a:r>
            <a:r>
              <a:rPr lang="en-US" altLang="zh-CN" dirty="0"/>
              <a:t>3-12</a:t>
            </a:r>
            <a:r>
              <a:rPr lang="zh-CN" altLang="en-US" dirty="0"/>
              <a:t>所示。</a:t>
            </a:r>
            <a:endParaRPr lang="en-US" altLang="zh-CN" dirty="0"/>
          </a:p>
        </p:txBody>
      </p:sp>
      <p:pic>
        <p:nvPicPr>
          <p:cNvPr id="4" name="图片占位符 3">
            <a:extLst>
              <a:ext uri="{FF2B5EF4-FFF2-40B4-BE49-F238E27FC236}">
                <a16:creationId xmlns:a16="http://schemas.microsoft.com/office/drawing/2014/main" id="{07D44ABE-084E-EC08-9D3F-28262A9AEEE6}"/>
              </a:ext>
            </a:extLst>
          </p:cNvPr>
          <p:cNvPicPr>
            <a:picLocks noGrp="1" noChangeAspect="1"/>
          </p:cNvPicPr>
          <p:nvPr>
            <p:ph type="pic" sz="quarter" idx="14"/>
          </p:nvPr>
        </p:nvPicPr>
        <p:blipFill rotWithShape="1">
          <a:blip r:embed="rId2"/>
          <a:srcRect t="-17302" b="-17302"/>
          <a:stretch>
            <a:fillRect/>
          </a:stretch>
        </p:blipFill>
        <p:spPr>
          <a:prstGeom prst="rect">
            <a:avLst/>
          </a:prstGeom>
        </p:spPr>
      </p:pic>
    </p:spTree>
    <p:extLst>
      <p:ext uri="{BB962C8B-B14F-4D97-AF65-F5344CB8AC3E}">
        <p14:creationId xmlns:p14="http://schemas.microsoft.com/office/powerpoint/2010/main" val="4079536495"/>
      </p:ext>
    </p:extLst>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27126465-5BB8-8B63-E701-B73125D7C842}"/>
              </a:ext>
            </a:extLst>
          </p:cNvPr>
          <p:cNvSpPr>
            <a:spLocks noGrp="1"/>
          </p:cNvSpPr>
          <p:nvPr>
            <p:ph type="body" sz="quarter" idx="11"/>
          </p:nvPr>
        </p:nvSpPr>
        <p:spPr/>
        <p:txBody>
          <a:bodyPr/>
          <a:lstStyle/>
          <a:p>
            <a:r>
              <a:rPr lang="zh-CN" altLang="en-US" dirty="0"/>
              <a:t>任务</a:t>
            </a:r>
            <a:r>
              <a:rPr lang="en-US" altLang="zh-CN" dirty="0"/>
              <a:t>3.2</a:t>
            </a:r>
            <a:endParaRPr lang="zh-CN" altLang="en-US" dirty="0"/>
          </a:p>
        </p:txBody>
      </p:sp>
      <p:sp>
        <p:nvSpPr>
          <p:cNvPr id="6" name="文本占位符 5">
            <a:extLst>
              <a:ext uri="{FF2B5EF4-FFF2-40B4-BE49-F238E27FC236}">
                <a16:creationId xmlns:a16="http://schemas.microsoft.com/office/drawing/2014/main" id="{4008FB5E-19A7-BCC5-454A-F920EE309AB2}"/>
              </a:ext>
            </a:extLst>
          </p:cNvPr>
          <p:cNvSpPr>
            <a:spLocks noGrp="1"/>
          </p:cNvSpPr>
          <p:nvPr>
            <p:ph type="body" sz="quarter" idx="13"/>
          </p:nvPr>
        </p:nvSpPr>
        <p:spPr/>
        <p:txBody>
          <a:bodyPr/>
          <a:lstStyle/>
          <a:p>
            <a:r>
              <a:rPr lang="zh-CN" altLang="en-US" dirty="0"/>
              <a:t>母版的设计</a:t>
            </a:r>
          </a:p>
        </p:txBody>
      </p:sp>
    </p:spTree>
    <p:extLst>
      <p:ext uri="{BB962C8B-B14F-4D97-AF65-F5344CB8AC3E}">
        <p14:creationId xmlns:p14="http://schemas.microsoft.com/office/powerpoint/2010/main" val="3285901069"/>
      </p:ext>
    </p:ext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67FA50-634B-2F87-D84B-2597A6D43431}"/>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7D5A20E1-8463-00CB-0242-EE28F2CD874C}"/>
              </a:ext>
            </a:extLst>
          </p:cNvPr>
          <p:cNvSpPr>
            <a:spLocks noGrp="1"/>
          </p:cNvSpPr>
          <p:nvPr>
            <p:ph type="body" sz="quarter" idx="10"/>
          </p:nvPr>
        </p:nvSpPr>
        <p:spPr>
          <a:xfrm>
            <a:off x="759986" y="184188"/>
            <a:ext cx="10852895" cy="523220"/>
          </a:xfrm>
        </p:spPr>
        <p:txBody>
          <a:bodyPr/>
          <a:lstStyle/>
          <a:p>
            <a:r>
              <a:rPr lang="zh-CN" altLang="en-US" dirty="0"/>
              <a:t>母版的设计</a:t>
            </a:r>
          </a:p>
        </p:txBody>
      </p:sp>
      <p:sp>
        <p:nvSpPr>
          <p:cNvPr id="7" name="文本占位符 6">
            <a:extLst>
              <a:ext uri="{FF2B5EF4-FFF2-40B4-BE49-F238E27FC236}">
                <a16:creationId xmlns:a16="http://schemas.microsoft.com/office/drawing/2014/main" id="{9C326496-ECB6-C84C-C57A-EDB91E804E32}"/>
              </a:ext>
            </a:extLst>
          </p:cNvPr>
          <p:cNvSpPr>
            <a:spLocks noGrp="1"/>
          </p:cNvSpPr>
          <p:nvPr>
            <p:ph type="body" sz="quarter" idx="11"/>
          </p:nvPr>
        </p:nvSpPr>
        <p:spPr>
          <a:xfrm>
            <a:off x="336550" y="1969508"/>
            <a:ext cx="5338763" cy="3587329"/>
          </a:xfrm>
        </p:spPr>
        <p:txBody>
          <a:bodyPr/>
          <a:lstStyle/>
          <a:p>
            <a:r>
              <a:rPr lang="en-US" altLang="zh-CN" dirty="0"/>
              <a:t>3.2.1 </a:t>
            </a:r>
            <a:r>
              <a:rPr lang="zh-CN" altLang="en-US" dirty="0"/>
              <a:t>认识幻灯片母版</a:t>
            </a:r>
            <a:endParaRPr lang="en-US" altLang="zh-CN" dirty="0"/>
          </a:p>
          <a:p>
            <a:r>
              <a:rPr lang="en-US" altLang="zh-CN" dirty="0"/>
              <a:t>WPS</a:t>
            </a:r>
            <a:r>
              <a:rPr lang="zh-CN" altLang="en-US" dirty="0"/>
              <a:t>演示内置了</a:t>
            </a:r>
            <a:r>
              <a:rPr lang="en-US" altLang="zh-CN" dirty="0"/>
              <a:t>11</a:t>
            </a:r>
            <a:r>
              <a:rPr lang="zh-CN" altLang="en-US" dirty="0"/>
              <a:t>种页面版式，在“新建”列表中可查看这些页面版式，如图</a:t>
            </a:r>
            <a:r>
              <a:rPr lang="en-US" altLang="zh-CN" dirty="0"/>
              <a:t>3-13</a:t>
            </a:r>
            <a:r>
              <a:rPr lang="zh-CN" altLang="en-US" dirty="0"/>
              <a:t>所示。当要修改这些版式时，需要使用母版功能。在“视图”选项卡中单击“幻灯片母版”按钮，随即进入母版视图界面，如图</a:t>
            </a:r>
            <a:r>
              <a:rPr lang="en-US" altLang="zh-CN" dirty="0"/>
              <a:t>3-14</a:t>
            </a:r>
            <a:r>
              <a:rPr lang="zh-CN" altLang="en-US" dirty="0"/>
              <a:t>所示。</a:t>
            </a:r>
            <a:endParaRPr lang="en-US" altLang="zh-CN" dirty="0"/>
          </a:p>
        </p:txBody>
      </p:sp>
      <p:pic>
        <p:nvPicPr>
          <p:cNvPr id="4" name="图片占位符 3">
            <a:extLst>
              <a:ext uri="{FF2B5EF4-FFF2-40B4-BE49-F238E27FC236}">
                <a16:creationId xmlns:a16="http://schemas.microsoft.com/office/drawing/2014/main" id="{35C38133-06E0-E543-3DDD-C0348A3ADF7E}"/>
              </a:ext>
            </a:extLst>
          </p:cNvPr>
          <p:cNvPicPr>
            <a:picLocks noGrp="1" noChangeAspect="1"/>
          </p:cNvPicPr>
          <p:nvPr>
            <p:ph type="pic" sz="quarter" idx="14"/>
          </p:nvPr>
        </p:nvPicPr>
        <p:blipFill rotWithShape="1">
          <a:blip r:embed="rId2"/>
          <a:srcRect t="-130564" b="-130564"/>
          <a:stretch>
            <a:fillRect/>
          </a:stretch>
        </p:blipFill>
        <p:spPr>
          <a:prstGeom prst="rect">
            <a:avLst/>
          </a:prstGeom>
        </p:spPr>
      </p:pic>
    </p:spTree>
    <p:extLst>
      <p:ext uri="{BB962C8B-B14F-4D97-AF65-F5344CB8AC3E}">
        <p14:creationId xmlns:p14="http://schemas.microsoft.com/office/powerpoint/2010/main" val="31391525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a16="http://schemas.microsoft.com/office/drawing/2014/main" id="{C0883A4F-4910-903F-AF0C-AB31BE0FD682}"/>
              </a:ext>
            </a:extLst>
          </p:cNvPr>
          <p:cNvPicPr>
            <a:picLocks noGrp="1" noChangeAspect="1"/>
          </p:cNvPicPr>
          <p:nvPr>
            <p:ph type="pic" sz="quarter" idx="14"/>
          </p:nvPr>
        </p:nvPicPr>
        <p:blipFill rotWithShape="1">
          <a:blip r:embed="rId2"/>
          <a:srcRect t="-34607" b="-34607"/>
          <a:stretch>
            <a:fillRect/>
          </a:stretch>
        </p:blipFill>
        <p:spPr>
          <a:prstGeom prst="rect">
            <a:avLst/>
          </a:prstGeom>
        </p:spPr>
      </p:pic>
      <p:sp>
        <p:nvSpPr>
          <p:cNvPr id="4" name="文本占位符 3">
            <a:extLst>
              <a:ext uri="{FF2B5EF4-FFF2-40B4-BE49-F238E27FC236}">
                <a16:creationId xmlns:a16="http://schemas.microsoft.com/office/drawing/2014/main" id="{D0D60840-7A05-E5EA-D6AA-EEC4EE28ADA2}"/>
              </a:ext>
            </a:extLst>
          </p:cNvPr>
          <p:cNvSpPr>
            <a:spLocks noGrp="1"/>
          </p:cNvSpPr>
          <p:nvPr>
            <p:ph type="body" sz="quarter" idx="10"/>
          </p:nvPr>
        </p:nvSpPr>
        <p:spPr/>
        <p:txBody>
          <a:bodyPr/>
          <a:lstStyle/>
          <a:p>
            <a:r>
              <a:rPr lang="zh-CN" altLang="en-US" dirty="0"/>
              <a:t>调整文档页面</a:t>
            </a:r>
          </a:p>
        </p:txBody>
      </p:sp>
      <p:sp>
        <p:nvSpPr>
          <p:cNvPr id="5" name="文本占位符 4">
            <a:extLst>
              <a:ext uri="{FF2B5EF4-FFF2-40B4-BE49-F238E27FC236}">
                <a16:creationId xmlns:a16="http://schemas.microsoft.com/office/drawing/2014/main" id="{99B4EBE4-61CC-9911-05D0-D864E74C9B91}"/>
              </a:ext>
            </a:extLst>
          </p:cNvPr>
          <p:cNvSpPr>
            <a:spLocks noGrp="1"/>
          </p:cNvSpPr>
          <p:nvPr>
            <p:ph type="body" sz="quarter" idx="11"/>
          </p:nvPr>
        </p:nvSpPr>
        <p:spPr>
          <a:xfrm>
            <a:off x="337295" y="1207796"/>
            <a:ext cx="5337642" cy="5110823"/>
          </a:xfrm>
        </p:spPr>
        <p:txBody>
          <a:bodyPr/>
          <a:lstStyle/>
          <a:p>
            <a:r>
              <a:rPr lang="en-US" altLang="zh-CN" dirty="0"/>
              <a:t>1.2.1 </a:t>
            </a:r>
            <a:r>
              <a:rPr lang="zh-CN" altLang="en-US" dirty="0"/>
              <a:t>设置纸张大小</a:t>
            </a:r>
            <a:endParaRPr lang="en-US" altLang="zh-CN" dirty="0"/>
          </a:p>
          <a:p>
            <a:r>
              <a:rPr lang="zh-CN" altLang="en-US" dirty="0"/>
              <a:t>文档默认的纸张为</a:t>
            </a:r>
            <a:r>
              <a:rPr lang="en-US" altLang="zh-CN" dirty="0"/>
              <a:t>A4</a:t>
            </a:r>
            <a:r>
              <a:rPr lang="zh-CN" altLang="en-US" dirty="0"/>
              <a:t>大小，可以根据需要将纸张设置成其他尺寸。在“页面布局”选项卡中单击“纸张大小”下拉按钮，在列表中选择合适的尺寸即可，如图</a:t>
            </a:r>
            <a:r>
              <a:rPr lang="en-US" altLang="zh-CN" dirty="0"/>
              <a:t>1-33</a:t>
            </a:r>
            <a:r>
              <a:rPr lang="zh-CN" altLang="en-US" dirty="0"/>
              <a:t>所示。如果在列表中没有合适的尺寸，可选择“其他页面大小”选项，在打开的“页面设置”对话框中根据需要输入 “宽度”和“高度”值，单击“确定”按钮即可，如图</a:t>
            </a:r>
            <a:r>
              <a:rPr lang="en-US" altLang="zh-CN" dirty="0"/>
              <a:t>1-34</a:t>
            </a:r>
            <a:r>
              <a:rPr lang="zh-CN" altLang="en-US" dirty="0"/>
              <a:t>所示。</a:t>
            </a:r>
          </a:p>
        </p:txBody>
      </p:sp>
    </p:spTree>
    <p:extLst>
      <p:ext uri="{BB962C8B-B14F-4D97-AF65-F5344CB8AC3E}">
        <p14:creationId xmlns:p14="http://schemas.microsoft.com/office/powerpoint/2010/main" val="1729176038"/>
      </p:ext>
    </p:extLst>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14BE2A-EDAB-96DC-9900-26CE59F497F0}"/>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B41411CB-57A3-80C2-D891-18A1270E6160}"/>
              </a:ext>
            </a:extLst>
          </p:cNvPr>
          <p:cNvSpPr>
            <a:spLocks noGrp="1"/>
          </p:cNvSpPr>
          <p:nvPr>
            <p:ph type="body" sz="quarter" idx="10"/>
          </p:nvPr>
        </p:nvSpPr>
        <p:spPr>
          <a:xfrm>
            <a:off x="759986" y="184188"/>
            <a:ext cx="10852895" cy="523220"/>
          </a:xfrm>
        </p:spPr>
        <p:txBody>
          <a:bodyPr/>
          <a:lstStyle/>
          <a:p>
            <a:r>
              <a:rPr lang="zh-CN" altLang="en-US" dirty="0"/>
              <a:t>母版的设计</a:t>
            </a:r>
          </a:p>
        </p:txBody>
      </p:sp>
      <p:sp>
        <p:nvSpPr>
          <p:cNvPr id="7" name="文本占位符 6">
            <a:extLst>
              <a:ext uri="{FF2B5EF4-FFF2-40B4-BE49-F238E27FC236}">
                <a16:creationId xmlns:a16="http://schemas.microsoft.com/office/drawing/2014/main" id="{610CE027-F721-EC0A-0DD5-B3E0AB176BA5}"/>
              </a:ext>
            </a:extLst>
          </p:cNvPr>
          <p:cNvSpPr>
            <a:spLocks noGrp="1"/>
          </p:cNvSpPr>
          <p:nvPr>
            <p:ph type="body" sz="quarter" idx="11"/>
          </p:nvPr>
        </p:nvSpPr>
        <p:spPr>
          <a:xfrm>
            <a:off x="336550" y="1969509"/>
            <a:ext cx="5338763" cy="3587329"/>
          </a:xfrm>
        </p:spPr>
        <p:txBody>
          <a:bodyPr/>
          <a:lstStyle/>
          <a:p>
            <a:r>
              <a:rPr lang="en-US" altLang="zh-CN" dirty="0"/>
              <a:t>3.2.1 </a:t>
            </a:r>
            <a:r>
              <a:rPr lang="zh-CN" altLang="en-US" dirty="0"/>
              <a:t>认识幻灯片母版</a:t>
            </a:r>
            <a:endParaRPr lang="en-US" altLang="zh-CN" dirty="0"/>
          </a:p>
          <a:p>
            <a:r>
              <a:rPr lang="zh-CN" altLang="en-US" dirty="0"/>
              <a:t>在母版视图界面中，第</a:t>
            </a:r>
            <a:r>
              <a:rPr lang="en-US" altLang="zh-CN" dirty="0"/>
              <a:t>1</a:t>
            </a:r>
            <a:r>
              <a:rPr lang="zh-CN" altLang="en-US" dirty="0"/>
              <a:t>张幻灯片（</a:t>
            </a:r>
            <a:r>
              <a:rPr lang="en-US" altLang="zh-CN" dirty="0"/>
              <a:t>Ofﬁce</a:t>
            </a:r>
            <a:r>
              <a:rPr lang="zh-CN" altLang="en-US" dirty="0"/>
              <a:t>主题 母版）为母版式页，其余幻灯片为子版式。在母版式页进行的操作，会影响到其他版式页，如图</a:t>
            </a:r>
            <a:r>
              <a:rPr lang="en-US" altLang="zh-CN" dirty="0"/>
              <a:t>3-15</a:t>
            </a:r>
            <a:r>
              <a:rPr lang="zh-CN" altLang="en-US" dirty="0"/>
              <a:t>所示。如果选择任意一张子版式页进行操作，其他幻灯片不会受影响，如图</a:t>
            </a:r>
            <a:r>
              <a:rPr lang="en-US" altLang="zh-CN" dirty="0"/>
              <a:t>3-16</a:t>
            </a:r>
            <a:r>
              <a:rPr lang="zh-CN" altLang="en-US" dirty="0"/>
              <a:t>所示。</a:t>
            </a:r>
            <a:endParaRPr lang="en-US" altLang="zh-CN" dirty="0"/>
          </a:p>
        </p:txBody>
      </p:sp>
      <p:pic>
        <p:nvPicPr>
          <p:cNvPr id="8" name="图片占位符 7">
            <a:extLst>
              <a:ext uri="{FF2B5EF4-FFF2-40B4-BE49-F238E27FC236}">
                <a16:creationId xmlns:a16="http://schemas.microsoft.com/office/drawing/2014/main" id="{C0145446-0905-2060-A548-532DD68FBB1E}"/>
              </a:ext>
            </a:extLst>
          </p:cNvPr>
          <p:cNvPicPr>
            <a:picLocks noGrp="1" noChangeAspect="1"/>
          </p:cNvPicPr>
          <p:nvPr>
            <p:ph type="pic" sz="quarter" idx="14"/>
          </p:nvPr>
        </p:nvPicPr>
        <p:blipFill rotWithShape="1">
          <a:blip r:embed="rId2"/>
          <a:srcRect t="-133164" b="-133164"/>
          <a:stretch>
            <a:fillRect/>
          </a:stretch>
        </p:blipFill>
        <p:spPr>
          <a:prstGeom prst="rect">
            <a:avLst/>
          </a:prstGeom>
        </p:spPr>
      </p:pic>
    </p:spTree>
    <p:extLst>
      <p:ext uri="{BB962C8B-B14F-4D97-AF65-F5344CB8AC3E}">
        <p14:creationId xmlns:p14="http://schemas.microsoft.com/office/powerpoint/2010/main" val="2210550919"/>
      </p:ext>
    </p:ext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8B6DC-30E7-EDF9-7B8F-44E3E344E8F7}"/>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B3CCE222-9054-366B-BAB4-B2A3753118E8}"/>
              </a:ext>
            </a:extLst>
          </p:cNvPr>
          <p:cNvSpPr>
            <a:spLocks noGrp="1"/>
          </p:cNvSpPr>
          <p:nvPr>
            <p:ph type="body" sz="quarter" idx="10"/>
          </p:nvPr>
        </p:nvSpPr>
        <p:spPr>
          <a:xfrm>
            <a:off x="759986" y="184188"/>
            <a:ext cx="10852895" cy="523220"/>
          </a:xfrm>
        </p:spPr>
        <p:txBody>
          <a:bodyPr/>
          <a:lstStyle/>
          <a:p>
            <a:r>
              <a:rPr lang="zh-CN" altLang="en-US" dirty="0"/>
              <a:t>母版的设计</a:t>
            </a:r>
          </a:p>
        </p:txBody>
      </p:sp>
      <p:sp>
        <p:nvSpPr>
          <p:cNvPr id="7" name="文本占位符 6">
            <a:extLst>
              <a:ext uri="{FF2B5EF4-FFF2-40B4-BE49-F238E27FC236}">
                <a16:creationId xmlns:a16="http://schemas.microsoft.com/office/drawing/2014/main" id="{D4D87475-AF9C-5085-F726-65138FBFA1F9}"/>
              </a:ext>
            </a:extLst>
          </p:cNvPr>
          <p:cNvSpPr>
            <a:spLocks noGrp="1"/>
          </p:cNvSpPr>
          <p:nvPr>
            <p:ph type="body" sz="quarter" idx="11"/>
          </p:nvPr>
        </p:nvSpPr>
        <p:spPr>
          <a:xfrm>
            <a:off x="336550" y="1969509"/>
            <a:ext cx="5338763" cy="3587329"/>
          </a:xfrm>
        </p:spPr>
        <p:txBody>
          <a:bodyPr/>
          <a:lstStyle/>
          <a:p>
            <a:r>
              <a:rPr lang="en-US" altLang="zh-CN" dirty="0"/>
              <a:t>3.2.2 </a:t>
            </a:r>
            <a:r>
              <a:rPr lang="zh-CN" altLang="en-US" dirty="0"/>
              <a:t>调用幻灯片版式</a:t>
            </a:r>
            <a:endParaRPr lang="en-US" altLang="zh-CN" dirty="0"/>
          </a:p>
          <a:p>
            <a:r>
              <a:rPr lang="zh-CN" altLang="en-US" dirty="0"/>
              <a:t>在母版视图界面中设置幻灯片的版式后，单击“关闭”按钮，关闭幻灯片母版视图界面，返回普通视图界面。在“开始”选项卡中单击“新建幻灯片”下拉按钮，在展开的列表中可以看到设置后的版式页，如图</a:t>
            </a:r>
            <a:r>
              <a:rPr lang="en-US" altLang="zh-CN" dirty="0"/>
              <a:t>3-17</a:t>
            </a:r>
            <a:r>
              <a:rPr lang="zh-CN" altLang="en-US" dirty="0"/>
              <a:t>所示。</a:t>
            </a:r>
            <a:endParaRPr lang="en-US" altLang="zh-CN" dirty="0"/>
          </a:p>
        </p:txBody>
      </p:sp>
      <p:pic>
        <p:nvPicPr>
          <p:cNvPr id="4" name="图片占位符 3">
            <a:extLst>
              <a:ext uri="{FF2B5EF4-FFF2-40B4-BE49-F238E27FC236}">
                <a16:creationId xmlns:a16="http://schemas.microsoft.com/office/drawing/2014/main" id="{BD6EDA45-C60F-F118-B449-73F8DCB718FE}"/>
              </a:ext>
            </a:extLst>
          </p:cNvPr>
          <p:cNvPicPr>
            <a:picLocks noGrp="1" noChangeAspect="1"/>
          </p:cNvPicPr>
          <p:nvPr>
            <p:ph type="pic" sz="quarter" idx="14"/>
          </p:nvPr>
        </p:nvPicPr>
        <p:blipFill rotWithShape="1">
          <a:blip r:embed="rId2"/>
          <a:srcRect t="-49739" b="-49739"/>
          <a:stretch>
            <a:fillRect/>
          </a:stretch>
        </p:blipFill>
        <p:spPr>
          <a:prstGeom prst="rect">
            <a:avLst/>
          </a:prstGeom>
        </p:spPr>
      </p:pic>
    </p:spTree>
    <p:extLst>
      <p:ext uri="{BB962C8B-B14F-4D97-AF65-F5344CB8AC3E}">
        <p14:creationId xmlns:p14="http://schemas.microsoft.com/office/powerpoint/2010/main" val="3077970937"/>
      </p:ext>
    </p:extLst>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056CDE-D06C-80A9-ECC8-1A1A51B85FEF}"/>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D5D3A78D-D0A0-A776-A206-86E0DD2B686E}"/>
              </a:ext>
            </a:extLst>
          </p:cNvPr>
          <p:cNvSpPr>
            <a:spLocks noGrp="1"/>
          </p:cNvSpPr>
          <p:nvPr>
            <p:ph type="body" sz="quarter" idx="10"/>
          </p:nvPr>
        </p:nvSpPr>
        <p:spPr>
          <a:xfrm>
            <a:off x="759986" y="184188"/>
            <a:ext cx="10852895" cy="523220"/>
          </a:xfrm>
        </p:spPr>
        <p:txBody>
          <a:bodyPr/>
          <a:lstStyle/>
          <a:p>
            <a:r>
              <a:rPr lang="zh-CN" altLang="en-US" dirty="0"/>
              <a:t>母版的设计</a:t>
            </a:r>
          </a:p>
        </p:txBody>
      </p:sp>
      <p:sp>
        <p:nvSpPr>
          <p:cNvPr id="7" name="文本占位符 6">
            <a:extLst>
              <a:ext uri="{FF2B5EF4-FFF2-40B4-BE49-F238E27FC236}">
                <a16:creationId xmlns:a16="http://schemas.microsoft.com/office/drawing/2014/main" id="{8A192ED1-928C-477C-4D8B-ABB914E13C7C}"/>
              </a:ext>
            </a:extLst>
          </p:cNvPr>
          <p:cNvSpPr>
            <a:spLocks noGrp="1"/>
          </p:cNvSpPr>
          <p:nvPr>
            <p:ph type="body" sz="quarter" idx="11"/>
          </p:nvPr>
        </p:nvSpPr>
        <p:spPr>
          <a:xfrm>
            <a:off x="336550" y="1969508"/>
            <a:ext cx="5338763" cy="3587329"/>
          </a:xfrm>
        </p:spPr>
        <p:txBody>
          <a:bodyPr/>
          <a:lstStyle/>
          <a:p>
            <a:r>
              <a:rPr lang="en-US" altLang="zh-CN" dirty="0"/>
              <a:t>3.2.2 </a:t>
            </a:r>
            <a:r>
              <a:rPr lang="zh-CN" altLang="en-US" dirty="0"/>
              <a:t>调用幻灯片版式</a:t>
            </a:r>
            <a:endParaRPr lang="en-US" altLang="zh-CN" dirty="0"/>
          </a:p>
          <a:p>
            <a:r>
              <a:rPr lang="zh-CN" altLang="en-US" dirty="0"/>
              <a:t>在列表中选择一款版式页，即可调用该版式至当前演示文稿中，如图</a:t>
            </a:r>
            <a:r>
              <a:rPr lang="en-US" altLang="zh-CN" dirty="0"/>
              <a:t>3-18</a:t>
            </a:r>
            <a:r>
              <a:rPr lang="zh-CN" altLang="en-US" dirty="0"/>
              <a:t>所示。如果需要对当前幻灯片的版式进行更改，可在“开始”选项卡中单击“版式”下拉按钮，在打开的列表中选择新的版式页即可，如图</a:t>
            </a:r>
            <a:r>
              <a:rPr lang="en-US" altLang="zh-CN" dirty="0"/>
              <a:t>3-19</a:t>
            </a:r>
            <a:r>
              <a:rPr lang="zh-CN" altLang="en-US" dirty="0"/>
              <a:t>所示。</a:t>
            </a:r>
            <a:endParaRPr lang="en-US" altLang="zh-CN" dirty="0"/>
          </a:p>
        </p:txBody>
      </p:sp>
      <p:pic>
        <p:nvPicPr>
          <p:cNvPr id="4" name="图片占位符 3">
            <a:extLst>
              <a:ext uri="{FF2B5EF4-FFF2-40B4-BE49-F238E27FC236}">
                <a16:creationId xmlns:a16="http://schemas.microsoft.com/office/drawing/2014/main" id="{0D436713-A06A-9386-1B6F-F8B478F1079A}"/>
              </a:ext>
            </a:extLst>
          </p:cNvPr>
          <p:cNvPicPr>
            <a:picLocks noGrp="1" noChangeAspect="1"/>
          </p:cNvPicPr>
          <p:nvPr>
            <p:ph type="pic" sz="quarter" idx="14"/>
          </p:nvPr>
        </p:nvPicPr>
        <p:blipFill rotWithShape="1">
          <a:blip r:embed="rId2"/>
          <a:srcRect t="-92922" b="-92922"/>
          <a:stretch>
            <a:fillRect/>
          </a:stretch>
        </p:blipFill>
        <p:spPr>
          <a:prstGeom prst="rect">
            <a:avLst/>
          </a:prstGeom>
        </p:spPr>
      </p:pic>
    </p:spTree>
    <p:extLst>
      <p:ext uri="{BB962C8B-B14F-4D97-AF65-F5344CB8AC3E}">
        <p14:creationId xmlns:p14="http://schemas.microsoft.com/office/powerpoint/2010/main" val="2499353663"/>
      </p:ext>
    </p:extLst>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D9290EEB-DA11-F848-D96E-BFCC9D1725E0}"/>
              </a:ext>
            </a:extLst>
          </p:cNvPr>
          <p:cNvSpPr>
            <a:spLocks noGrp="1"/>
          </p:cNvSpPr>
          <p:nvPr>
            <p:ph type="body" sz="quarter" idx="10"/>
          </p:nvPr>
        </p:nvSpPr>
        <p:spPr/>
        <p:txBody>
          <a:bodyPr/>
          <a:lstStyle/>
          <a:p>
            <a:r>
              <a:rPr lang="zh-CN" altLang="en-US" dirty="0"/>
              <a:t>任务</a:t>
            </a:r>
            <a:r>
              <a:rPr lang="en-US" altLang="zh-CN" dirty="0"/>
              <a:t>3.3</a:t>
            </a:r>
            <a:endParaRPr lang="zh-CN" altLang="en-US" dirty="0"/>
          </a:p>
        </p:txBody>
      </p:sp>
      <p:sp>
        <p:nvSpPr>
          <p:cNvPr id="6" name="文本占位符 5">
            <a:extLst>
              <a:ext uri="{FF2B5EF4-FFF2-40B4-BE49-F238E27FC236}">
                <a16:creationId xmlns:a16="http://schemas.microsoft.com/office/drawing/2014/main" id="{F02CE551-CAD7-53C7-31EB-8787B9907769}"/>
              </a:ext>
            </a:extLst>
          </p:cNvPr>
          <p:cNvSpPr>
            <a:spLocks noGrp="1"/>
          </p:cNvSpPr>
          <p:nvPr>
            <p:ph type="body" sz="quarter" idx="11"/>
          </p:nvPr>
        </p:nvSpPr>
        <p:spPr/>
        <p:txBody>
          <a:bodyPr/>
          <a:lstStyle/>
          <a:p>
            <a:r>
              <a:rPr lang="zh-CN" altLang="en-US" dirty="0"/>
              <a:t>页面元素的应用</a:t>
            </a:r>
          </a:p>
        </p:txBody>
      </p:sp>
    </p:spTree>
    <p:extLst>
      <p:ext uri="{BB962C8B-B14F-4D97-AF65-F5344CB8AC3E}">
        <p14:creationId xmlns:p14="http://schemas.microsoft.com/office/powerpoint/2010/main" val="814123997"/>
      </p:ext>
    </p:extLst>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849C9C-B641-C96A-12C4-4861D4D63B3B}"/>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21C85EF0-D54D-DA4E-066C-7DED9EF81335}"/>
              </a:ext>
            </a:extLst>
          </p:cNvPr>
          <p:cNvSpPr>
            <a:spLocks noGrp="1"/>
          </p:cNvSpPr>
          <p:nvPr>
            <p:ph type="body" sz="quarter" idx="10"/>
          </p:nvPr>
        </p:nvSpPr>
        <p:spPr>
          <a:xfrm>
            <a:off x="759986" y="184188"/>
            <a:ext cx="10852895" cy="523220"/>
          </a:xfrm>
        </p:spPr>
        <p:txBody>
          <a:bodyPr/>
          <a:lstStyle/>
          <a:p>
            <a:r>
              <a:rPr lang="zh-CN" altLang="en-US" dirty="0"/>
              <a:t>页面元素的应用</a:t>
            </a:r>
          </a:p>
        </p:txBody>
      </p:sp>
      <p:sp>
        <p:nvSpPr>
          <p:cNvPr id="7" name="文本占位符 6">
            <a:extLst>
              <a:ext uri="{FF2B5EF4-FFF2-40B4-BE49-F238E27FC236}">
                <a16:creationId xmlns:a16="http://schemas.microsoft.com/office/drawing/2014/main" id="{1F8115ED-8CC3-55B0-6697-CCD39CC1C3D0}"/>
              </a:ext>
            </a:extLst>
          </p:cNvPr>
          <p:cNvSpPr>
            <a:spLocks noGrp="1"/>
          </p:cNvSpPr>
          <p:nvPr>
            <p:ph type="body" sz="quarter" idx="11"/>
          </p:nvPr>
        </p:nvSpPr>
        <p:spPr>
          <a:xfrm>
            <a:off x="336550" y="953847"/>
            <a:ext cx="5338763" cy="5618654"/>
          </a:xfrm>
        </p:spPr>
        <p:txBody>
          <a:bodyPr/>
          <a:lstStyle/>
          <a:p>
            <a:r>
              <a:rPr lang="en-US" altLang="zh-CN" dirty="0"/>
              <a:t>3.3.1 </a:t>
            </a:r>
            <a:r>
              <a:rPr lang="zh-CN" altLang="en-US" dirty="0"/>
              <a:t>使用文本元素</a:t>
            </a:r>
            <a:endParaRPr lang="en-US" altLang="zh-CN" dirty="0"/>
          </a:p>
          <a:p>
            <a:r>
              <a:rPr lang="en-US" altLang="zh-CN" dirty="0"/>
              <a:t>1. </a:t>
            </a:r>
            <a:r>
              <a:rPr lang="zh-CN" altLang="en-US" dirty="0"/>
              <a:t>利用文本框添加文本</a:t>
            </a:r>
            <a:endParaRPr lang="en-US" altLang="zh-CN" dirty="0"/>
          </a:p>
          <a:p>
            <a:r>
              <a:rPr lang="zh-CN" altLang="en-US" dirty="0"/>
              <a:t>在“插入”选项卡中单击“文本框”下拉按钮，在列表中根据需要选择文本框的方向，这里选择“竖向文本框”选项，在幻灯片中利用鼠标拖动的方法，绘制出文本框，如图</a:t>
            </a:r>
            <a:r>
              <a:rPr lang="en-US" altLang="zh-CN" dirty="0"/>
              <a:t>3-20</a:t>
            </a:r>
            <a:r>
              <a:rPr lang="zh-CN" altLang="en-US" dirty="0"/>
              <a:t>所示。在文本框中可输入文字内容，并对文字的格式进行相关设置，如图</a:t>
            </a:r>
            <a:r>
              <a:rPr lang="en-US" altLang="zh-CN" dirty="0"/>
              <a:t>3-21</a:t>
            </a:r>
            <a:r>
              <a:rPr lang="zh-CN" altLang="en-US" dirty="0"/>
              <a:t>所示。由于设置文本格式的方法与</a:t>
            </a:r>
            <a:r>
              <a:rPr lang="en-US" altLang="zh-CN" dirty="0"/>
              <a:t>WPS</a:t>
            </a:r>
            <a:r>
              <a:rPr lang="zh-CN" altLang="en-US" dirty="0"/>
              <a:t>文字中的方法相同，这里不再详细介绍。</a:t>
            </a:r>
            <a:endParaRPr lang="en-US" altLang="zh-CN" dirty="0"/>
          </a:p>
        </p:txBody>
      </p:sp>
      <p:pic>
        <p:nvPicPr>
          <p:cNvPr id="4" name="图片占位符 3">
            <a:extLst>
              <a:ext uri="{FF2B5EF4-FFF2-40B4-BE49-F238E27FC236}">
                <a16:creationId xmlns:a16="http://schemas.microsoft.com/office/drawing/2014/main" id="{19188D78-9CCC-AEB7-574D-C004D06343B9}"/>
              </a:ext>
            </a:extLst>
          </p:cNvPr>
          <p:cNvPicPr>
            <a:picLocks noGrp="1" noChangeAspect="1"/>
          </p:cNvPicPr>
          <p:nvPr>
            <p:ph type="pic" sz="quarter" idx="14"/>
          </p:nvPr>
        </p:nvPicPr>
        <p:blipFill rotWithShape="1">
          <a:blip r:embed="rId2"/>
          <a:srcRect t="-110653" b="-110653"/>
          <a:stretch>
            <a:fillRect/>
          </a:stretch>
        </p:blipFill>
        <p:spPr>
          <a:prstGeom prst="rect">
            <a:avLst/>
          </a:prstGeom>
        </p:spPr>
      </p:pic>
    </p:spTree>
    <p:extLst>
      <p:ext uri="{BB962C8B-B14F-4D97-AF65-F5344CB8AC3E}">
        <p14:creationId xmlns:p14="http://schemas.microsoft.com/office/powerpoint/2010/main" val="4172291659"/>
      </p:ext>
    </p:extLst>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B5313A-AD0A-D24B-3D14-D0F8B85C4F61}"/>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5718B6F3-0616-B86D-6DF1-476665FB1376}"/>
              </a:ext>
            </a:extLst>
          </p:cNvPr>
          <p:cNvSpPr>
            <a:spLocks noGrp="1"/>
          </p:cNvSpPr>
          <p:nvPr>
            <p:ph type="body" sz="quarter" idx="10"/>
          </p:nvPr>
        </p:nvSpPr>
        <p:spPr>
          <a:xfrm>
            <a:off x="759986" y="184188"/>
            <a:ext cx="10852895" cy="523220"/>
          </a:xfrm>
        </p:spPr>
        <p:txBody>
          <a:bodyPr/>
          <a:lstStyle/>
          <a:p>
            <a:r>
              <a:rPr lang="zh-CN" altLang="en-US" dirty="0"/>
              <a:t>页面元素的应用</a:t>
            </a:r>
          </a:p>
        </p:txBody>
      </p:sp>
      <p:sp>
        <p:nvSpPr>
          <p:cNvPr id="7" name="文本占位符 6">
            <a:extLst>
              <a:ext uri="{FF2B5EF4-FFF2-40B4-BE49-F238E27FC236}">
                <a16:creationId xmlns:a16="http://schemas.microsoft.com/office/drawing/2014/main" id="{775C4922-6763-04B6-DEDC-EC66BCFBEE97}"/>
              </a:ext>
            </a:extLst>
          </p:cNvPr>
          <p:cNvSpPr>
            <a:spLocks noGrp="1"/>
          </p:cNvSpPr>
          <p:nvPr>
            <p:ph type="body" sz="quarter" idx="11"/>
          </p:nvPr>
        </p:nvSpPr>
        <p:spPr>
          <a:xfrm>
            <a:off x="336550" y="2477341"/>
            <a:ext cx="5338763" cy="2571666"/>
          </a:xfrm>
        </p:spPr>
        <p:txBody>
          <a:bodyPr/>
          <a:lstStyle/>
          <a:p>
            <a:r>
              <a:rPr lang="en-US" altLang="zh-CN" dirty="0"/>
              <a:t>3.3.1 </a:t>
            </a:r>
            <a:r>
              <a:rPr lang="zh-CN" altLang="en-US" dirty="0"/>
              <a:t>使用文本元素</a:t>
            </a:r>
            <a:endParaRPr lang="en-US" altLang="zh-CN" dirty="0"/>
          </a:p>
          <a:p>
            <a:r>
              <a:rPr lang="en-US" altLang="zh-CN" dirty="0"/>
              <a:t>1. </a:t>
            </a:r>
            <a:r>
              <a:rPr lang="zh-CN" altLang="en-US" dirty="0"/>
              <a:t>利用文本框添加文本</a:t>
            </a:r>
            <a:endParaRPr lang="en-US" altLang="zh-CN" dirty="0"/>
          </a:p>
          <a:p>
            <a:r>
              <a:rPr lang="zh-CN" altLang="en-US" dirty="0"/>
              <a:t>在“文本工具”选项卡中单击“文字方向”下拉按钮，在列表中可选择文字方向，如 图</a:t>
            </a:r>
            <a:r>
              <a:rPr lang="en-US" altLang="zh-CN" dirty="0"/>
              <a:t>3-22</a:t>
            </a:r>
            <a:r>
              <a:rPr lang="zh-CN" altLang="en-US" dirty="0"/>
              <a:t>所示。</a:t>
            </a:r>
            <a:endParaRPr lang="en-US" altLang="zh-CN" dirty="0"/>
          </a:p>
        </p:txBody>
      </p:sp>
      <p:pic>
        <p:nvPicPr>
          <p:cNvPr id="4" name="图片占位符 3">
            <a:extLst>
              <a:ext uri="{FF2B5EF4-FFF2-40B4-BE49-F238E27FC236}">
                <a16:creationId xmlns:a16="http://schemas.microsoft.com/office/drawing/2014/main" id="{EC21C8A5-3218-2A93-8FDB-8D6BD09492E0}"/>
              </a:ext>
            </a:extLst>
          </p:cNvPr>
          <p:cNvPicPr>
            <a:picLocks noGrp="1" noChangeAspect="1"/>
          </p:cNvPicPr>
          <p:nvPr>
            <p:ph type="pic" sz="quarter" idx="14"/>
          </p:nvPr>
        </p:nvPicPr>
        <p:blipFill rotWithShape="1">
          <a:blip r:embed="rId2"/>
          <a:srcRect t="-44668" b="-44668"/>
          <a:stretch>
            <a:fillRect/>
          </a:stretch>
        </p:blipFill>
        <p:spPr>
          <a:prstGeom prst="rect">
            <a:avLst/>
          </a:prstGeom>
        </p:spPr>
      </p:pic>
    </p:spTree>
    <p:extLst>
      <p:ext uri="{BB962C8B-B14F-4D97-AF65-F5344CB8AC3E}">
        <p14:creationId xmlns:p14="http://schemas.microsoft.com/office/powerpoint/2010/main" val="4096312003"/>
      </p:ext>
    </p:extLst>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7041A1-092E-896D-1EC8-C1B6C382DD21}"/>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340D45ED-1A8D-5989-F390-69D2CB37D540}"/>
              </a:ext>
            </a:extLst>
          </p:cNvPr>
          <p:cNvSpPr>
            <a:spLocks noGrp="1"/>
          </p:cNvSpPr>
          <p:nvPr>
            <p:ph type="body" sz="quarter" idx="10"/>
          </p:nvPr>
        </p:nvSpPr>
        <p:spPr>
          <a:xfrm>
            <a:off x="759986" y="184188"/>
            <a:ext cx="10852895" cy="523220"/>
          </a:xfrm>
        </p:spPr>
        <p:txBody>
          <a:bodyPr/>
          <a:lstStyle/>
          <a:p>
            <a:r>
              <a:rPr lang="zh-CN" altLang="en-US" dirty="0"/>
              <a:t>页面元素的应用</a:t>
            </a:r>
          </a:p>
        </p:txBody>
      </p:sp>
      <p:sp>
        <p:nvSpPr>
          <p:cNvPr id="7" name="文本占位符 6">
            <a:extLst>
              <a:ext uri="{FF2B5EF4-FFF2-40B4-BE49-F238E27FC236}">
                <a16:creationId xmlns:a16="http://schemas.microsoft.com/office/drawing/2014/main" id="{C566A12F-D70D-1FC5-608C-47735C298EBA}"/>
              </a:ext>
            </a:extLst>
          </p:cNvPr>
          <p:cNvSpPr>
            <a:spLocks noGrp="1"/>
          </p:cNvSpPr>
          <p:nvPr>
            <p:ph type="body" sz="quarter" idx="11"/>
          </p:nvPr>
        </p:nvSpPr>
        <p:spPr>
          <a:xfrm>
            <a:off x="336550" y="1461679"/>
            <a:ext cx="5338763" cy="4602991"/>
          </a:xfrm>
        </p:spPr>
        <p:txBody>
          <a:bodyPr/>
          <a:lstStyle/>
          <a:p>
            <a:r>
              <a:rPr lang="en-US" altLang="zh-CN" dirty="0"/>
              <a:t>3.3.1 </a:t>
            </a:r>
            <a:r>
              <a:rPr lang="zh-CN" altLang="en-US" dirty="0"/>
              <a:t>使用文本元素</a:t>
            </a:r>
            <a:endParaRPr lang="en-US" altLang="zh-CN" dirty="0"/>
          </a:p>
          <a:p>
            <a:r>
              <a:rPr lang="en-US" altLang="zh-CN" dirty="0"/>
              <a:t>2. </a:t>
            </a:r>
            <a:r>
              <a:rPr lang="zh-CN" altLang="en-US" dirty="0"/>
              <a:t>利用艺术字添加文本</a:t>
            </a:r>
            <a:endParaRPr lang="en-US" altLang="zh-CN" dirty="0"/>
          </a:p>
          <a:p>
            <a:r>
              <a:rPr lang="en-US" altLang="zh-CN" dirty="0"/>
              <a:t>WPS</a:t>
            </a:r>
            <a:r>
              <a:rPr lang="zh-CN" altLang="en-US" dirty="0"/>
              <a:t>演示预设了多种艺术字效果，可选择其中一种效果直接使用。在“插入”选项卡中单击“艺术字”下拉按钮，在列表中选择满意的样式，此时幻灯片中会显示出该文本效果，如图</a:t>
            </a:r>
            <a:r>
              <a:rPr lang="en-US" altLang="zh-CN" dirty="0"/>
              <a:t>3-23</a:t>
            </a:r>
            <a:r>
              <a:rPr lang="zh-CN" altLang="en-US" dirty="0"/>
              <a:t>所示。选中文字内容，将其更改为新内容即可，如图</a:t>
            </a:r>
            <a:r>
              <a:rPr lang="en-US" altLang="zh-CN" dirty="0"/>
              <a:t>3-24</a:t>
            </a:r>
            <a:r>
              <a:rPr lang="zh-CN" altLang="en-US" dirty="0"/>
              <a:t>所示。</a:t>
            </a:r>
            <a:endParaRPr lang="en-US" altLang="zh-CN" dirty="0"/>
          </a:p>
        </p:txBody>
      </p:sp>
      <p:pic>
        <p:nvPicPr>
          <p:cNvPr id="4" name="图片占位符 3">
            <a:extLst>
              <a:ext uri="{FF2B5EF4-FFF2-40B4-BE49-F238E27FC236}">
                <a16:creationId xmlns:a16="http://schemas.microsoft.com/office/drawing/2014/main" id="{6176C0DF-D0ED-9F98-05E7-2F8F0F6BFA7B}"/>
              </a:ext>
            </a:extLst>
          </p:cNvPr>
          <p:cNvPicPr>
            <a:picLocks noGrp="1" noChangeAspect="1"/>
          </p:cNvPicPr>
          <p:nvPr>
            <p:ph type="pic" sz="quarter" idx="14"/>
          </p:nvPr>
        </p:nvPicPr>
        <p:blipFill rotWithShape="1">
          <a:blip r:embed="rId2"/>
          <a:srcRect t="-73652" b="-73652"/>
          <a:stretch>
            <a:fillRect/>
          </a:stretch>
        </p:blipFill>
        <p:spPr>
          <a:prstGeom prst="rect">
            <a:avLst/>
          </a:prstGeom>
        </p:spPr>
      </p:pic>
    </p:spTree>
    <p:extLst>
      <p:ext uri="{BB962C8B-B14F-4D97-AF65-F5344CB8AC3E}">
        <p14:creationId xmlns:p14="http://schemas.microsoft.com/office/powerpoint/2010/main" val="2683031676"/>
      </p:ext>
    </p:ext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2AB998-6DE0-2EAE-3262-8808FFBBA0DB}"/>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97FF4BF4-DFC3-CD57-3E75-AC5A6F24504B}"/>
              </a:ext>
            </a:extLst>
          </p:cNvPr>
          <p:cNvSpPr>
            <a:spLocks noGrp="1"/>
          </p:cNvSpPr>
          <p:nvPr>
            <p:ph type="body" sz="quarter" idx="10"/>
          </p:nvPr>
        </p:nvSpPr>
        <p:spPr>
          <a:xfrm>
            <a:off x="759986" y="184188"/>
            <a:ext cx="10852895" cy="523220"/>
          </a:xfrm>
        </p:spPr>
        <p:txBody>
          <a:bodyPr/>
          <a:lstStyle/>
          <a:p>
            <a:r>
              <a:rPr lang="zh-CN" altLang="en-US" dirty="0"/>
              <a:t>页面元素的应用</a:t>
            </a:r>
          </a:p>
        </p:txBody>
      </p:sp>
      <p:sp>
        <p:nvSpPr>
          <p:cNvPr id="7" name="文本占位符 6">
            <a:extLst>
              <a:ext uri="{FF2B5EF4-FFF2-40B4-BE49-F238E27FC236}">
                <a16:creationId xmlns:a16="http://schemas.microsoft.com/office/drawing/2014/main" id="{47444E37-63AE-8639-9D58-48AF7996D886}"/>
              </a:ext>
            </a:extLst>
          </p:cNvPr>
          <p:cNvSpPr>
            <a:spLocks noGrp="1"/>
          </p:cNvSpPr>
          <p:nvPr>
            <p:ph type="body" sz="quarter" idx="11"/>
          </p:nvPr>
        </p:nvSpPr>
        <p:spPr>
          <a:xfrm>
            <a:off x="336550" y="1079458"/>
            <a:ext cx="5338763" cy="5367431"/>
          </a:xfrm>
        </p:spPr>
        <p:txBody>
          <a:bodyPr/>
          <a:lstStyle/>
          <a:p>
            <a:r>
              <a:rPr lang="en-US" altLang="zh-CN" sz="2100" dirty="0"/>
              <a:t>3.3.1 </a:t>
            </a:r>
            <a:r>
              <a:rPr lang="zh-CN" altLang="en-US" sz="2100" dirty="0"/>
              <a:t>使用文本元素</a:t>
            </a:r>
            <a:endParaRPr lang="en-US" altLang="zh-CN" sz="2100" dirty="0"/>
          </a:p>
          <a:p>
            <a:r>
              <a:rPr lang="en-US" altLang="zh-CN" sz="2100" dirty="0"/>
              <a:t>2. </a:t>
            </a:r>
            <a:r>
              <a:rPr lang="zh-CN" altLang="en-US" sz="2100" dirty="0"/>
              <a:t>利用艺术字添加文本</a:t>
            </a:r>
            <a:endParaRPr lang="en-US" altLang="zh-CN" sz="2100" dirty="0"/>
          </a:p>
          <a:p>
            <a:r>
              <a:rPr lang="zh-CN" altLang="en-US" sz="2100" dirty="0"/>
              <a:t>如果对预设的样式不满意，可以自定义样式。选中该艺术字，在“文本工具”选项卡中单击“文本填充”下拉按钮，在列表中可以选择文本填充的颜色，如图</a:t>
            </a:r>
            <a:r>
              <a:rPr lang="en-US" altLang="zh-CN" sz="2100" dirty="0"/>
              <a:t>3-25</a:t>
            </a:r>
            <a:r>
              <a:rPr lang="zh-CN" altLang="en-US" sz="2100" dirty="0"/>
              <a:t>所示；单击“文本轮廓”下拉按钮，在列表中可以选择文本轮廓的颜色和线型粗细，如图</a:t>
            </a:r>
            <a:r>
              <a:rPr lang="en-US" altLang="zh-CN" sz="2100" dirty="0"/>
              <a:t>3-26</a:t>
            </a:r>
            <a:r>
              <a:rPr lang="zh-CN" altLang="en-US" sz="2100" dirty="0"/>
              <a:t>所示；单击“文本效果”下拉按钮，在列表中可以为文本添加效果，如阴影、倒影、发光、三维旋转、转换等效果，如图</a:t>
            </a:r>
            <a:r>
              <a:rPr lang="en-US" altLang="zh-CN" sz="2100" dirty="0"/>
              <a:t>3-27</a:t>
            </a:r>
            <a:r>
              <a:rPr lang="zh-CN" altLang="en-US" sz="2100" dirty="0"/>
              <a:t>所示。</a:t>
            </a:r>
            <a:endParaRPr lang="en-US" altLang="zh-CN" sz="2100" dirty="0"/>
          </a:p>
        </p:txBody>
      </p:sp>
      <p:pic>
        <p:nvPicPr>
          <p:cNvPr id="4" name="图片占位符 3">
            <a:extLst>
              <a:ext uri="{FF2B5EF4-FFF2-40B4-BE49-F238E27FC236}">
                <a16:creationId xmlns:a16="http://schemas.microsoft.com/office/drawing/2014/main" id="{51AA49BD-A3E9-9EA5-27AE-53C2DBACFBC8}"/>
              </a:ext>
            </a:extLst>
          </p:cNvPr>
          <p:cNvPicPr>
            <a:picLocks noGrp="1" noChangeAspect="1"/>
          </p:cNvPicPr>
          <p:nvPr>
            <p:ph type="pic" sz="quarter" idx="14"/>
          </p:nvPr>
        </p:nvPicPr>
        <p:blipFill rotWithShape="1">
          <a:blip r:embed="rId2"/>
          <a:srcRect t="-49309" b="-49309"/>
          <a:stretch>
            <a:fillRect/>
          </a:stretch>
        </p:blipFill>
        <p:spPr>
          <a:prstGeom prst="rect">
            <a:avLst/>
          </a:prstGeom>
        </p:spPr>
      </p:pic>
    </p:spTree>
    <p:extLst>
      <p:ext uri="{BB962C8B-B14F-4D97-AF65-F5344CB8AC3E}">
        <p14:creationId xmlns:p14="http://schemas.microsoft.com/office/powerpoint/2010/main" val="3044885573"/>
      </p:ext>
    </p:extLst>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B0AA2F-F81D-56C7-A025-8283961DFB50}"/>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06DCA7FE-C3D4-EF29-7B89-9D357A38DFAF}"/>
              </a:ext>
            </a:extLst>
          </p:cNvPr>
          <p:cNvSpPr>
            <a:spLocks noGrp="1"/>
          </p:cNvSpPr>
          <p:nvPr>
            <p:ph type="body" sz="quarter" idx="10"/>
          </p:nvPr>
        </p:nvSpPr>
        <p:spPr>
          <a:xfrm>
            <a:off x="759986" y="184188"/>
            <a:ext cx="10852895" cy="523220"/>
          </a:xfrm>
        </p:spPr>
        <p:txBody>
          <a:bodyPr/>
          <a:lstStyle/>
          <a:p>
            <a:r>
              <a:rPr lang="zh-CN" altLang="en-US" dirty="0"/>
              <a:t>页面元素的应用</a:t>
            </a:r>
          </a:p>
        </p:txBody>
      </p:sp>
      <p:sp>
        <p:nvSpPr>
          <p:cNvPr id="7" name="文本占位符 6">
            <a:extLst>
              <a:ext uri="{FF2B5EF4-FFF2-40B4-BE49-F238E27FC236}">
                <a16:creationId xmlns:a16="http://schemas.microsoft.com/office/drawing/2014/main" id="{206EC260-19E5-4787-AE1F-AF4A12248CF0}"/>
              </a:ext>
            </a:extLst>
          </p:cNvPr>
          <p:cNvSpPr>
            <a:spLocks noGrp="1"/>
          </p:cNvSpPr>
          <p:nvPr>
            <p:ph type="body" sz="quarter" idx="11"/>
          </p:nvPr>
        </p:nvSpPr>
        <p:spPr>
          <a:xfrm>
            <a:off x="336550" y="2477341"/>
            <a:ext cx="5338763" cy="2571666"/>
          </a:xfrm>
        </p:spPr>
        <p:txBody>
          <a:bodyPr/>
          <a:lstStyle/>
          <a:p>
            <a:r>
              <a:rPr lang="en-US" altLang="zh-CN" dirty="0"/>
              <a:t>3.3.2 </a:t>
            </a:r>
            <a:r>
              <a:rPr lang="zh-CN" altLang="en-US" dirty="0"/>
              <a:t>使用图片元素</a:t>
            </a:r>
            <a:endParaRPr lang="en-US" altLang="zh-CN" dirty="0"/>
          </a:p>
          <a:p>
            <a:r>
              <a:rPr lang="zh-CN" altLang="en-US" dirty="0"/>
              <a:t>在“插入”选项卡中单击“图片”按钮，打开“插入图片”对话框，选择要插入的图片，单击“打开”按钮即可将图片插入当前幻灯片中，如图</a:t>
            </a:r>
            <a:r>
              <a:rPr lang="en-US" altLang="zh-CN" dirty="0"/>
              <a:t>3-28</a:t>
            </a:r>
            <a:r>
              <a:rPr lang="zh-CN" altLang="en-US" dirty="0"/>
              <a:t>所示。</a:t>
            </a:r>
            <a:endParaRPr lang="en-US" altLang="zh-CN" dirty="0"/>
          </a:p>
        </p:txBody>
      </p:sp>
      <p:pic>
        <p:nvPicPr>
          <p:cNvPr id="4" name="图片占位符 3">
            <a:extLst>
              <a:ext uri="{FF2B5EF4-FFF2-40B4-BE49-F238E27FC236}">
                <a16:creationId xmlns:a16="http://schemas.microsoft.com/office/drawing/2014/main" id="{D7D41D89-9FF3-B587-D353-35DE0C48B1D8}"/>
              </a:ext>
            </a:extLst>
          </p:cNvPr>
          <p:cNvPicPr>
            <a:picLocks noGrp="1" noChangeAspect="1"/>
          </p:cNvPicPr>
          <p:nvPr>
            <p:ph type="pic" sz="quarter" idx="14"/>
          </p:nvPr>
        </p:nvPicPr>
        <p:blipFill rotWithShape="1">
          <a:blip r:embed="rId2"/>
          <a:srcRect t="-104521" b="-104521"/>
          <a:stretch>
            <a:fillRect/>
          </a:stretch>
        </p:blipFill>
        <p:spPr>
          <a:prstGeom prst="rect">
            <a:avLst/>
          </a:prstGeom>
        </p:spPr>
      </p:pic>
    </p:spTree>
    <p:extLst>
      <p:ext uri="{BB962C8B-B14F-4D97-AF65-F5344CB8AC3E}">
        <p14:creationId xmlns:p14="http://schemas.microsoft.com/office/powerpoint/2010/main" val="3946967056"/>
      </p:ext>
    </p:extLst>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DDA315-6250-17A6-D0EA-903B578152FF}"/>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B07F8E97-97D4-DBE4-83CA-324553289D7A}"/>
              </a:ext>
            </a:extLst>
          </p:cNvPr>
          <p:cNvSpPr>
            <a:spLocks noGrp="1"/>
          </p:cNvSpPr>
          <p:nvPr>
            <p:ph type="body" sz="quarter" idx="10"/>
          </p:nvPr>
        </p:nvSpPr>
        <p:spPr>
          <a:xfrm>
            <a:off x="759986" y="184188"/>
            <a:ext cx="10852895" cy="523220"/>
          </a:xfrm>
        </p:spPr>
        <p:txBody>
          <a:bodyPr/>
          <a:lstStyle/>
          <a:p>
            <a:r>
              <a:rPr lang="zh-CN" altLang="en-US" dirty="0"/>
              <a:t>页面元素的应用</a:t>
            </a:r>
          </a:p>
        </p:txBody>
      </p:sp>
      <p:sp>
        <p:nvSpPr>
          <p:cNvPr id="7" name="文本占位符 6">
            <a:extLst>
              <a:ext uri="{FF2B5EF4-FFF2-40B4-BE49-F238E27FC236}">
                <a16:creationId xmlns:a16="http://schemas.microsoft.com/office/drawing/2014/main" id="{D5F99109-4F2F-60E0-FCF4-B06096EF2C34}"/>
              </a:ext>
            </a:extLst>
          </p:cNvPr>
          <p:cNvSpPr>
            <a:spLocks noGrp="1"/>
          </p:cNvSpPr>
          <p:nvPr>
            <p:ph type="body" sz="quarter" idx="11"/>
          </p:nvPr>
        </p:nvSpPr>
        <p:spPr>
          <a:xfrm>
            <a:off x="336550" y="2223425"/>
            <a:ext cx="5338763" cy="3079497"/>
          </a:xfrm>
        </p:spPr>
        <p:txBody>
          <a:bodyPr/>
          <a:lstStyle/>
          <a:p>
            <a:r>
              <a:rPr lang="en-US" altLang="zh-CN" dirty="0"/>
              <a:t>3.3.2 </a:t>
            </a:r>
            <a:r>
              <a:rPr lang="zh-CN" altLang="en-US" dirty="0"/>
              <a:t>使用图片元素</a:t>
            </a:r>
            <a:endParaRPr lang="en-US" altLang="zh-CN" dirty="0"/>
          </a:p>
          <a:p>
            <a:r>
              <a:rPr lang="zh-CN" altLang="en-US" dirty="0"/>
              <a:t>默认情况下，插入的图片会显示在幻灯片的中间位置，用鼠标拖动可将其移动并放置在幻灯片中的合适位置，如图</a:t>
            </a:r>
            <a:r>
              <a:rPr lang="en-US" altLang="zh-CN" dirty="0"/>
              <a:t>3-29</a:t>
            </a:r>
            <a:r>
              <a:rPr lang="zh-CN" altLang="en-US" dirty="0"/>
              <a:t>所示。按住</a:t>
            </a:r>
            <a:r>
              <a:rPr lang="en-US" altLang="zh-CN" dirty="0"/>
              <a:t>Ctrl</a:t>
            </a:r>
            <a:r>
              <a:rPr lang="zh-CN" altLang="en-US" dirty="0"/>
              <a:t>键可以等比例调整图片大小，如图</a:t>
            </a:r>
            <a:r>
              <a:rPr lang="en-US" altLang="zh-CN" dirty="0"/>
              <a:t>3-30</a:t>
            </a:r>
            <a:r>
              <a:rPr lang="zh-CN" altLang="en-US" dirty="0"/>
              <a:t>所示。</a:t>
            </a:r>
            <a:endParaRPr lang="en-US" altLang="zh-CN" dirty="0"/>
          </a:p>
        </p:txBody>
      </p:sp>
      <p:pic>
        <p:nvPicPr>
          <p:cNvPr id="4" name="图片占位符 3">
            <a:extLst>
              <a:ext uri="{FF2B5EF4-FFF2-40B4-BE49-F238E27FC236}">
                <a16:creationId xmlns:a16="http://schemas.microsoft.com/office/drawing/2014/main" id="{000F82B1-5D59-FC4C-904A-E80E59BB2AB2}"/>
              </a:ext>
            </a:extLst>
          </p:cNvPr>
          <p:cNvPicPr>
            <a:picLocks noGrp="1" noChangeAspect="1"/>
          </p:cNvPicPr>
          <p:nvPr>
            <p:ph type="pic" sz="quarter" idx="14"/>
          </p:nvPr>
        </p:nvPicPr>
        <p:blipFill rotWithShape="1">
          <a:blip r:embed="rId2"/>
          <a:srcRect t="-111031" b="-111031"/>
          <a:stretch>
            <a:fillRect/>
          </a:stretch>
        </p:blipFill>
        <p:spPr>
          <a:prstGeom prst="rect">
            <a:avLst/>
          </a:prstGeom>
        </p:spPr>
      </p:pic>
    </p:spTree>
    <p:extLst>
      <p:ext uri="{BB962C8B-B14F-4D97-AF65-F5344CB8AC3E}">
        <p14:creationId xmlns:p14="http://schemas.microsoft.com/office/powerpoint/2010/main" val="39745409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14B08F-7D11-25BF-0EA3-176EAB401B8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57AD379-5593-4B15-3827-1FDEF0D02032}"/>
              </a:ext>
            </a:extLst>
          </p:cNvPr>
          <p:cNvSpPr>
            <a:spLocks noGrp="1"/>
          </p:cNvSpPr>
          <p:nvPr>
            <p:ph type="body" sz="quarter" idx="10"/>
          </p:nvPr>
        </p:nvSpPr>
        <p:spPr/>
        <p:txBody>
          <a:bodyPr/>
          <a:lstStyle/>
          <a:p>
            <a:r>
              <a:rPr lang="zh-CN" altLang="en-US" dirty="0"/>
              <a:t>调整文档页面</a:t>
            </a:r>
          </a:p>
        </p:txBody>
      </p:sp>
      <p:sp>
        <p:nvSpPr>
          <p:cNvPr id="5" name="文本占位符 4">
            <a:extLst>
              <a:ext uri="{FF2B5EF4-FFF2-40B4-BE49-F238E27FC236}">
                <a16:creationId xmlns:a16="http://schemas.microsoft.com/office/drawing/2014/main" id="{7CF9DF21-0F56-0170-A4EF-D64FE9BF2E40}"/>
              </a:ext>
            </a:extLst>
          </p:cNvPr>
          <p:cNvSpPr>
            <a:spLocks noGrp="1"/>
          </p:cNvSpPr>
          <p:nvPr>
            <p:ph type="body" sz="quarter" idx="11"/>
          </p:nvPr>
        </p:nvSpPr>
        <p:spPr>
          <a:xfrm>
            <a:off x="337295" y="1461713"/>
            <a:ext cx="5337642" cy="4602991"/>
          </a:xfrm>
        </p:spPr>
        <p:txBody>
          <a:bodyPr/>
          <a:lstStyle/>
          <a:p>
            <a:r>
              <a:rPr lang="en-US" altLang="zh-CN" dirty="0"/>
              <a:t>1.2.2 </a:t>
            </a:r>
            <a:r>
              <a:rPr lang="zh-CN" altLang="en-US" dirty="0"/>
              <a:t>调整页边距</a:t>
            </a:r>
            <a:endParaRPr lang="en-US" altLang="zh-CN" dirty="0"/>
          </a:p>
          <a:p>
            <a:r>
              <a:rPr lang="zh-CN" altLang="en-US" dirty="0"/>
              <a:t>有时出于页面装订和美观的需求，需要对文档的页边距进行设置。页边距是指页面边线到文字之间的距离。在“页面布局”选项卡中单击“页边距”下拉按钮，在其列表中选择所需的边距值即可，如图</a:t>
            </a:r>
            <a:r>
              <a:rPr lang="en-US" altLang="zh-CN" dirty="0"/>
              <a:t>1-35</a:t>
            </a:r>
            <a:r>
              <a:rPr lang="zh-CN" altLang="en-US" dirty="0"/>
              <a:t>所示。此外，在“页面布局”选项卡中，可以直接设置“上、下、左、右”的边距值。</a:t>
            </a:r>
          </a:p>
        </p:txBody>
      </p:sp>
      <p:pic>
        <p:nvPicPr>
          <p:cNvPr id="7" name="图片占位符 6">
            <a:extLst>
              <a:ext uri="{FF2B5EF4-FFF2-40B4-BE49-F238E27FC236}">
                <a16:creationId xmlns:a16="http://schemas.microsoft.com/office/drawing/2014/main" id="{E2843BA0-CE46-4DAE-B7B6-976CB9811C09}"/>
              </a:ext>
            </a:extLst>
          </p:cNvPr>
          <p:cNvPicPr>
            <a:picLocks noGrp="1" noChangeAspect="1"/>
          </p:cNvPicPr>
          <p:nvPr>
            <p:ph type="pic" sz="quarter" idx="14"/>
          </p:nvPr>
        </p:nvPicPr>
        <p:blipFill rotWithShape="1">
          <a:blip r:embed="rId2"/>
          <a:srcRect l="-15477" r="-15477"/>
          <a:stretch>
            <a:fillRect/>
          </a:stretch>
        </p:blipFill>
        <p:spPr>
          <a:prstGeom prst="rect">
            <a:avLst/>
          </a:prstGeom>
        </p:spPr>
      </p:pic>
    </p:spTree>
    <p:extLst>
      <p:ext uri="{BB962C8B-B14F-4D97-AF65-F5344CB8AC3E}">
        <p14:creationId xmlns:p14="http://schemas.microsoft.com/office/powerpoint/2010/main" val="1866572561"/>
      </p:ext>
    </p:extLst>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7D3ABD-238F-D36B-16C8-66D8DCF86F98}"/>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E538CA72-15D9-BD62-EBD6-3F380579457A}"/>
              </a:ext>
            </a:extLst>
          </p:cNvPr>
          <p:cNvSpPr>
            <a:spLocks noGrp="1"/>
          </p:cNvSpPr>
          <p:nvPr>
            <p:ph type="body" sz="quarter" idx="10"/>
          </p:nvPr>
        </p:nvSpPr>
        <p:spPr>
          <a:xfrm>
            <a:off x="759986" y="184188"/>
            <a:ext cx="10852895" cy="523220"/>
          </a:xfrm>
        </p:spPr>
        <p:txBody>
          <a:bodyPr/>
          <a:lstStyle/>
          <a:p>
            <a:r>
              <a:rPr lang="zh-CN" altLang="en-US" dirty="0"/>
              <a:t>页面元素的应用</a:t>
            </a:r>
          </a:p>
        </p:txBody>
      </p:sp>
      <p:sp>
        <p:nvSpPr>
          <p:cNvPr id="7" name="文本占位符 6">
            <a:extLst>
              <a:ext uri="{FF2B5EF4-FFF2-40B4-BE49-F238E27FC236}">
                <a16:creationId xmlns:a16="http://schemas.microsoft.com/office/drawing/2014/main" id="{C3CD27E4-CC22-1133-5CC5-FD79BB7E8348}"/>
              </a:ext>
            </a:extLst>
          </p:cNvPr>
          <p:cNvSpPr>
            <a:spLocks noGrp="1"/>
          </p:cNvSpPr>
          <p:nvPr>
            <p:ph type="body" sz="quarter" idx="11"/>
          </p:nvPr>
        </p:nvSpPr>
        <p:spPr>
          <a:xfrm>
            <a:off x="336550" y="2477340"/>
            <a:ext cx="5338763" cy="2571666"/>
          </a:xfrm>
        </p:spPr>
        <p:txBody>
          <a:bodyPr/>
          <a:lstStyle/>
          <a:p>
            <a:r>
              <a:rPr lang="en-US" altLang="zh-CN" dirty="0"/>
              <a:t>3.3.2 </a:t>
            </a:r>
            <a:r>
              <a:rPr lang="zh-CN" altLang="en-US" dirty="0"/>
              <a:t>使用图片元素</a:t>
            </a:r>
            <a:endParaRPr lang="en-US" altLang="zh-CN" dirty="0"/>
          </a:p>
          <a:p>
            <a:r>
              <a:rPr lang="zh-CN" altLang="en-US" dirty="0"/>
              <a:t>图片插入后，可以对其亮度、对比度、图片效果、边框等选项进行设置，在“图片工具”选项卡中单击相应的选项按钮即可设置，如图</a:t>
            </a:r>
            <a:r>
              <a:rPr lang="en-US" altLang="zh-CN" dirty="0"/>
              <a:t>3-31</a:t>
            </a:r>
            <a:r>
              <a:rPr lang="zh-CN" altLang="en-US" dirty="0"/>
              <a:t>所示。</a:t>
            </a:r>
            <a:endParaRPr lang="en-US" altLang="zh-CN" dirty="0"/>
          </a:p>
        </p:txBody>
      </p:sp>
      <p:pic>
        <p:nvPicPr>
          <p:cNvPr id="4" name="图片占位符 3">
            <a:extLst>
              <a:ext uri="{FF2B5EF4-FFF2-40B4-BE49-F238E27FC236}">
                <a16:creationId xmlns:a16="http://schemas.microsoft.com/office/drawing/2014/main" id="{C7F9146E-128B-9A85-8E1E-522B722F0555}"/>
              </a:ext>
            </a:extLst>
          </p:cNvPr>
          <p:cNvPicPr>
            <a:picLocks noGrp="1" noChangeAspect="1"/>
          </p:cNvPicPr>
          <p:nvPr>
            <p:ph type="pic" sz="quarter" idx="14"/>
          </p:nvPr>
        </p:nvPicPr>
        <p:blipFill rotWithShape="1">
          <a:blip r:embed="rId2"/>
          <a:srcRect t="-115497" b="-115497"/>
          <a:stretch>
            <a:fillRect/>
          </a:stretch>
        </p:blipFill>
        <p:spPr>
          <a:prstGeom prst="rect">
            <a:avLst/>
          </a:prstGeom>
        </p:spPr>
      </p:pic>
    </p:spTree>
    <p:extLst>
      <p:ext uri="{BB962C8B-B14F-4D97-AF65-F5344CB8AC3E}">
        <p14:creationId xmlns:p14="http://schemas.microsoft.com/office/powerpoint/2010/main" val="1127501993"/>
      </p:ext>
    </p:extLst>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FA7B59-3FCC-2C4B-4216-5A3482E52F95}"/>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608147A0-E054-D347-3CF4-FCF8BE8B728E}"/>
              </a:ext>
            </a:extLst>
          </p:cNvPr>
          <p:cNvSpPr>
            <a:spLocks noGrp="1"/>
          </p:cNvSpPr>
          <p:nvPr>
            <p:ph type="body" sz="quarter" idx="10"/>
          </p:nvPr>
        </p:nvSpPr>
        <p:spPr>
          <a:xfrm>
            <a:off x="759986" y="184188"/>
            <a:ext cx="10852895" cy="523220"/>
          </a:xfrm>
        </p:spPr>
        <p:txBody>
          <a:bodyPr/>
          <a:lstStyle/>
          <a:p>
            <a:r>
              <a:rPr lang="zh-CN" altLang="en-US" dirty="0"/>
              <a:t>页面元素的应用</a:t>
            </a:r>
          </a:p>
        </p:txBody>
      </p:sp>
      <p:sp>
        <p:nvSpPr>
          <p:cNvPr id="7" name="文本占位符 6">
            <a:extLst>
              <a:ext uri="{FF2B5EF4-FFF2-40B4-BE49-F238E27FC236}">
                <a16:creationId xmlns:a16="http://schemas.microsoft.com/office/drawing/2014/main" id="{A202D004-5A3D-EB5C-97B9-F6BB4CF5C658}"/>
              </a:ext>
            </a:extLst>
          </p:cNvPr>
          <p:cNvSpPr>
            <a:spLocks noGrp="1"/>
          </p:cNvSpPr>
          <p:nvPr>
            <p:ph type="body" sz="quarter" idx="11"/>
          </p:nvPr>
        </p:nvSpPr>
        <p:spPr>
          <a:xfrm>
            <a:off x="336550" y="2223425"/>
            <a:ext cx="5338763" cy="3079497"/>
          </a:xfrm>
        </p:spPr>
        <p:txBody>
          <a:bodyPr/>
          <a:lstStyle/>
          <a:p>
            <a:r>
              <a:rPr lang="en-US" altLang="zh-CN" dirty="0"/>
              <a:t>3.3.2 </a:t>
            </a:r>
            <a:r>
              <a:rPr lang="zh-CN" altLang="en-US" dirty="0"/>
              <a:t>使用图片元素</a:t>
            </a:r>
            <a:endParaRPr lang="en-US" altLang="zh-CN" dirty="0"/>
          </a:p>
          <a:p>
            <a:r>
              <a:rPr lang="zh-CN" altLang="en-US" dirty="0"/>
              <a:t>单击“裁剪”按钮可以对图片进行裁剪，在裁剪列表中可以将图片裁剪为想要的形状，或者按照一定比例进行等比裁剪操作，如图</a:t>
            </a:r>
            <a:r>
              <a:rPr lang="en-US" altLang="zh-CN" dirty="0"/>
              <a:t>3-32</a:t>
            </a:r>
            <a:r>
              <a:rPr lang="zh-CN" altLang="en-US" dirty="0"/>
              <a:t>所示。该操作与在文档中设置图片的方法相同，这里不再重复介绍。</a:t>
            </a:r>
            <a:endParaRPr lang="en-US" altLang="zh-CN" dirty="0"/>
          </a:p>
        </p:txBody>
      </p:sp>
      <p:pic>
        <p:nvPicPr>
          <p:cNvPr id="8" name="图片占位符 7">
            <a:extLst>
              <a:ext uri="{FF2B5EF4-FFF2-40B4-BE49-F238E27FC236}">
                <a16:creationId xmlns:a16="http://schemas.microsoft.com/office/drawing/2014/main" id="{2419CAEE-88E9-2C69-F14E-27ECBFECCD33}"/>
              </a:ext>
            </a:extLst>
          </p:cNvPr>
          <p:cNvPicPr>
            <a:picLocks noGrp="1" noChangeAspect="1"/>
          </p:cNvPicPr>
          <p:nvPr>
            <p:ph type="pic" sz="quarter" idx="14"/>
          </p:nvPr>
        </p:nvPicPr>
        <p:blipFill rotWithShape="1">
          <a:blip r:embed="rId2"/>
          <a:srcRect t="-66496" b="-66496"/>
          <a:stretch>
            <a:fillRect/>
          </a:stretch>
        </p:blipFill>
        <p:spPr>
          <a:prstGeom prst="rect">
            <a:avLst/>
          </a:prstGeom>
        </p:spPr>
      </p:pic>
    </p:spTree>
    <p:extLst>
      <p:ext uri="{BB962C8B-B14F-4D97-AF65-F5344CB8AC3E}">
        <p14:creationId xmlns:p14="http://schemas.microsoft.com/office/powerpoint/2010/main" val="1585132102"/>
      </p:ext>
    </p:extLst>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BF3728-59FA-CCE9-1878-046AE10A1E59}"/>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C0C5ED03-8481-424D-D495-A04D1A337AF5}"/>
              </a:ext>
            </a:extLst>
          </p:cNvPr>
          <p:cNvSpPr>
            <a:spLocks noGrp="1"/>
          </p:cNvSpPr>
          <p:nvPr>
            <p:ph type="body" sz="quarter" idx="10"/>
          </p:nvPr>
        </p:nvSpPr>
        <p:spPr>
          <a:xfrm>
            <a:off x="759986" y="184188"/>
            <a:ext cx="10852895" cy="523220"/>
          </a:xfrm>
        </p:spPr>
        <p:txBody>
          <a:bodyPr/>
          <a:lstStyle/>
          <a:p>
            <a:r>
              <a:rPr lang="zh-CN" altLang="en-US" dirty="0"/>
              <a:t>页面元素的应用</a:t>
            </a:r>
          </a:p>
        </p:txBody>
      </p:sp>
      <p:sp>
        <p:nvSpPr>
          <p:cNvPr id="7" name="文本占位符 6">
            <a:extLst>
              <a:ext uri="{FF2B5EF4-FFF2-40B4-BE49-F238E27FC236}">
                <a16:creationId xmlns:a16="http://schemas.microsoft.com/office/drawing/2014/main" id="{213542B5-E533-CA1A-29AE-658C408F9DED}"/>
              </a:ext>
            </a:extLst>
          </p:cNvPr>
          <p:cNvSpPr>
            <a:spLocks noGrp="1"/>
          </p:cNvSpPr>
          <p:nvPr>
            <p:ph type="body" sz="quarter" idx="11"/>
          </p:nvPr>
        </p:nvSpPr>
        <p:spPr>
          <a:xfrm>
            <a:off x="336550" y="2223425"/>
            <a:ext cx="5338763" cy="3079497"/>
          </a:xfrm>
        </p:spPr>
        <p:txBody>
          <a:bodyPr/>
          <a:lstStyle/>
          <a:p>
            <a:r>
              <a:rPr lang="en-US" altLang="zh-CN" dirty="0"/>
              <a:t>3.3.3 </a:t>
            </a:r>
            <a:r>
              <a:rPr lang="zh-CN" altLang="en-US" dirty="0"/>
              <a:t>使用图形元素</a:t>
            </a:r>
            <a:endParaRPr lang="en-US" altLang="zh-CN" dirty="0"/>
          </a:p>
          <a:p>
            <a:r>
              <a:rPr lang="en-US" altLang="zh-CN" dirty="0"/>
              <a:t>1. </a:t>
            </a:r>
            <a:r>
              <a:rPr lang="zh-CN" altLang="en-US" dirty="0"/>
              <a:t>插入图形</a:t>
            </a:r>
            <a:endParaRPr lang="en-US" altLang="zh-CN" dirty="0"/>
          </a:p>
          <a:p>
            <a:r>
              <a:rPr lang="zh-CN" altLang="en-US" dirty="0"/>
              <a:t>在“插入”选项卡中单击“形状”下拉按钮，在列表中选择所需图形，然后使用鼠标拖动的方法绘制该图形即可插入，如图</a:t>
            </a:r>
            <a:r>
              <a:rPr lang="en-US" altLang="zh-CN" dirty="0"/>
              <a:t>3-33</a:t>
            </a:r>
            <a:r>
              <a:rPr lang="zh-CN" altLang="en-US" dirty="0"/>
              <a:t>所示。</a:t>
            </a:r>
            <a:endParaRPr lang="en-US" altLang="zh-CN" dirty="0"/>
          </a:p>
        </p:txBody>
      </p:sp>
      <p:pic>
        <p:nvPicPr>
          <p:cNvPr id="4" name="图片占位符 3">
            <a:extLst>
              <a:ext uri="{FF2B5EF4-FFF2-40B4-BE49-F238E27FC236}">
                <a16:creationId xmlns:a16="http://schemas.microsoft.com/office/drawing/2014/main" id="{C9E1A915-9C6F-F74E-FC99-B9A9F9E77651}"/>
              </a:ext>
            </a:extLst>
          </p:cNvPr>
          <p:cNvPicPr>
            <a:picLocks noGrp="1" noChangeAspect="1"/>
          </p:cNvPicPr>
          <p:nvPr>
            <p:ph type="pic" sz="quarter" idx="14"/>
          </p:nvPr>
        </p:nvPicPr>
        <p:blipFill rotWithShape="1">
          <a:blip r:embed="rId2"/>
          <a:srcRect t="-59745" b="-59745"/>
          <a:stretch>
            <a:fillRect/>
          </a:stretch>
        </p:blipFill>
        <p:spPr>
          <a:prstGeom prst="rect">
            <a:avLst/>
          </a:prstGeom>
        </p:spPr>
      </p:pic>
    </p:spTree>
    <p:extLst>
      <p:ext uri="{BB962C8B-B14F-4D97-AF65-F5344CB8AC3E}">
        <p14:creationId xmlns:p14="http://schemas.microsoft.com/office/powerpoint/2010/main" val="2064314760"/>
      </p:ext>
    </p:extLst>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11BB23-EA01-D2F7-DF02-39690D862366}"/>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0E010018-B039-1C84-54C6-E73BFCA41A50}"/>
              </a:ext>
            </a:extLst>
          </p:cNvPr>
          <p:cNvSpPr>
            <a:spLocks noGrp="1"/>
          </p:cNvSpPr>
          <p:nvPr>
            <p:ph type="body" sz="quarter" idx="10"/>
          </p:nvPr>
        </p:nvSpPr>
        <p:spPr>
          <a:xfrm>
            <a:off x="759986" y="184188"/>
            <a:ext cx="10852895" cy="523220"/>
          </a:xfrm>
        </p:spPr>
        <p:txBody>
          <a:bodyPr/>
          <a:lstStyle/>
          <a:p>
            <a:r>
              <a:rPr lang="zh-CN" altLang="en-US" dirty="0"/>
              <a:t>页面元素的应用</a:t>
            </a:r>
          </a:p>
        </p:txBody>
      </p:sp>
      <p:sp>
        <p:nvSpPr>
          <p:cNvPr id="7" name="文本占位符 6">
            <a:extLst>
              <a:ext uri="{FF2B5EF4-FFF2-40B4-BE49-F238E27FC236}">
                <a16:creationId xmlns:a16="http://schemas.microsoft.com/office/drawing/2014/main" id="{39DA8AE4-B40B-20D4-43EA-E1535AF774EF}"/>
              </a:ext>
            </a:extLst>
          </p:cNvPr>
          <p:cNvSpPr>
            <a:spLocks noGrp="1"/>
          </p:cNvSpPr>
          <p:nvPr>
            <p:ph type="body" sz="quarter" idx="11"/>
          </p:nvPr>
        </p:nvSpPr>
        <p:spPr>
          <a:xfrm>
            <a:off x="336550" y="953847"/>
            <a:ext cx="5338763" cy="5618654"/>
          </a:xfrm>
        </p:spPr>
        <p:txBody>
          <a:bodyPr/>
          <a:lstStyle/>
          <a:p>
            <a:r>
              <a:rPr lang="en-US" altLang="zh-CN" dirty="0"/>
              <a:t>3.3.3 </a:t>
            </a:r>
            <a:r>
              <a:rPr lang="zh-CN" altLang="en-US" dirty="0"/>
              <a:t>使用图形元素</a:t>
            </a:r>
            <a:endParaRPr lang="en-US" altLang="zh-CN" dirty="0"/>
          </a:p>
          <a:p>
            <a:r>
              <a:rPr lang="en-US" altLang="zh-CN" dirty="0"/>
              <a:t>2. </a:t>
            </a:r>
            <a:r>
              <a:rPr lang="zh-CN" altLang="en-US" dirty="0"/>
              <a:t>调整图形样式</a:t>
            </a:r>
            <a:endParaRPr lang="en-US" altLang="zh-CN" dirty="0"/>
          </a:p>
          <a:p>
            <a:r>
              <a:rPr lang="zh-CN" altLang="en-US" dirty="0"/>
              <a:t>图形绘制完成后，可以对图形颜色、图形轮廓和图形效果进行设置。在“绘图工具”选项卡中单击“填充”下拉按钮，在其列表中可以调整图形的颜色，如图</a:t>
            </a:r>
            <a:r>
              <a:rPr lang="en-US" altLang="zh-CN" dirty="0"/>
              <a:t>3-34</a:t>
            </a:r>
            <a:r>
              <a:rPr lang="zh-CN" altLang="en-US" dirty="0"/>
              <a:t>所示。单击“轮廓” 下拉按钮，可以调整图形轮廓的颜色和线型属性，如图</a:t>
            </a:r>
            <a:r>
              <a:rPr lang="en-US" altLang="zh-CN" dirty="0"/>
              <a:t>3-35</a:t>
            </a:r>
            <a:r>
              <a:rPr lang="zh-CN" altLang="en-US" dirty="0"/>
              <a:t>所示。单击“形状效果”下拉按钮，在列表中可以为图形添加阴影、倒影、发光等效果，如图</a:t>
            </a:r>
            <a:r>
              <a:rPr lang="en-US" altLang="zh-CN" dirty="0"/>
              <a:t>3-36</a:t>
            </a:r>
            <a:r>
              <a:rPr lang="zh-CN" altLang="en-US" dirty="0"/>
              <a:t>所示。</a:t>
            </a:r>
            <a:endParaRPr lang="en-US" altLang="zh-CN" dirty="0"/>
          </a:p>
        </p:txBody>
      </p:sp>
      <p:pic>
        <p:nvPicPr>
          <p:cNvPr id="4" name="图片占位符 3">
            <a:extLst>
              <a:ext uri="{FF2B5EF4-FFF2-40B4-BE49-F238E27FC236}">
                <a16:creationId xmlns:a16="http://schemas.microsoft.com/office/drawing/2014/main" id="{09030D13-51D3-3568-D4CC-49354844EAF1}"/>
              </a:ext>
            </a:extLst>
          </p:cNvPr>
          <p:cNvPicPr>
            <a:picLocks noGrp="1" noChangeAspect="1"/>
          </p:cNvPicPr>
          <p:nvPr>
            <p:ph type="pic" sz="quarter" idx="14"/>
          </p:nvPr>
        </p:nvPicPr>
        <p:blipFill rotWithShape="1">
          <a:blip r:embed="rId2"/>
          <a:srcRect t="-55403" b="-55403"/>
          <a:stretch>
            <a:fillRect/>
          </a:stretch>
        </p:blipFill>
        <p:spPr>
          <a:prstGeom prst="rect">
            <a:avLst/>
          </a:prstGeom>
        </p:spPr>
      </p:pic>
    </p:spTree>
    <p:extLst>
      <p:ext uri="{BB962C8B-B14F-4D97-AF65-F5344CB8AC3E}">
        <p14:creationId xmlns:p14="http://schemas.microsoft.com/office/powerpoint/2010/main" val="4040531814"/>
      </p:ext>
    </p:extLst>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192CDA-91CD-DF4A-99BF-78DC5996E973}"/>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F78F8C40-AE52-BD37-F148-EACA583126A1}"/>
              </a:ext>
            </a:extLst>
          </p:cNvPr>
          <p:cNvSpPr>
            <a:spLocks noGrp="1"/>
          </p:cNvSpPr>
          <p:nvPr>
            <p:ph type="body" sz="quarter" idx="10"/>
          </p:nvPr>
        </p:nvSpPr>
        <p:spPr>
          <a:xfrm>
            <a:off x="759986" y="184188"/>
            <a:ext cx="10852895" cy="523220"/>
          </a:xfrm>
        </p:spPr>
        <p:txBody>
          <a:bodyPr/>
          <a:lstStyle/>
          <a:p>
            <a:r>
              <a:rPr lang="zh-CN" altLang="en-US" dirty="0"/>
              <a:t>页面元素的应用</a:t>
            </a:r>
          </a:p>
        </p:txBody>
      </p:sp>
      <p:sp>
        <p:nvSpPr>
          <p:cNvPr id="7" name="文本占位符 6">
            <a:extLst>
              <a:ext uri="{FF2B5EF4-FFF2-40B4-BE49-F238E27FC236}">
                <a16:creationId xmlns:a16="http://schemas.microsoft.com/office/drawing/2014/main" id="{8416998A-F761-5A4D-A3D6-01B4A644ED53}"/>
              </a:ext>
            </a:extLst>
          </p:cNvPr>
          <p:cNvSpPr>
            <a:spLocks noGrp="1"/>
          </p:cNvSpPr>
          <p:nvPr>
            <p:ph type="body" sz="quarter" idx="11"/>
          </p:nvPr>
        </p:nvSpPr>
        <p:spPr>
          <a:xfrm>
            <a:off x="336550" y="1969509"/>
            <a:ext cx="5338763" cy="3587329"/>
          </a:xfrm>
        </p:spPr>
        <p:txBody>
          <a:bodyPr/>
          <a:lstStyle/>
          <a:p>
            <a:r>
              <a:rPr lang="en-US" altLang="zh-CN" dirty="0"/>
              <a:t>3.3.3 </a:t>
            </a:r>
            <a:r>
              <a:rPr lang="zh-CN" altLang="en-US" dirty="0"/>
              <a:t>使用图形元素</a:t>
            </a:r>
            <a:endParaRPr lang="en-US" altLang="zh-CN" dirty="0"/>
          </a:p>
          <a:p>
            <a:r>
              <a:rPr lang="en-US" altLang="zh-CN" dirty="0"/>
              <a:t>3. </a:t>
            </a:r>
            <a:r>
              <a:rPr lang="zh-CN" altLang="en-US" dirty="0"/>
              <a:t>在图形中添加文字</a:t>
            </a:r>
            <a:endParaRPr lang="en-US" altLang="zh-CN" dirty="0"/>
          </a:p>
          <a:p>
            <a:r>
              <a:rPr lang="zh-CN" altLang="en-US" dirty="0"/>
              <a:t>若要在绘制完成的图形中添加文字，可右键单击该图形，在快捷菜单中选择“编辑文字”选项，如图</a:t>
            </a:r>
            <a:r>
              <a:rPr lang="en-US" altLang="zh-CN" dirty="0"/>
              <a:t>3-37</a:t>
            </a:r>
            <a:r>
              <a:rPr lang="zh-CN" altLang="en-US" dirty="0"/>
              <a:t>所示。此时图形中会出现闪烁的光标，在此输入文字内容即可，如图</a:t>
            </a:r>
            <a:r>
              <a:rPr lang="en-US" altLang="zh-CN" dirty="0"/>
              <a:t>3-38</a:t>
            </a:r>
            <a:r>
              <a:rPr lang="zh-CN" altLang="en-US" dirty="0"/>
              <a:t>所示。</a:t>
            </a:r>
            <a:endParaRPr lang="en-US" altLang="zh-CN" dirty="0"/>
          </a:p>
        </p:txBody>
      </p:sp>
      <p:pic>
        <p:nvPicPr>
          <p:cNvPr id="4" name="图片占位符 3">
            <a:extLst>
              <a:ext uri="{FF2B5EF4-FFF2-40B4-BE49-F238E27FC236}">
                <a16:creationId xmlns:a16="http://schemas.microsoft.com/office/drawing/2014/main" id="{FD21350A-83B0-A100-9F94-F26DAD68F754}"/>
              </a:ext>
            </a:extLst>
          </p:cNvPr>
          <p:cNvPicPr>
            <a:picLocks noGrp="1" noChangeAspect="1"/>
          </p:cNvPicPr>
          <p:nvPr>
            <p:ph type="pic" sz="quarter" idx="14"/>
          </p:nvPr>
        </p:nvPicPr>
        <p:blipFill rotWithShape="1">
          <a:blip r:embed="rId2"/>
          <a:srcRect t="-41711" b="-41711"/>
          <a:stretch>
            <a:fillRect/>
          </a:stretch>
        </p:blipFill>
        <p:spPr>
          <a:prstGeom prst="rect">
            <a:avLst/>
          </a:prstGeom>
        </p:spPr>
      </p:pic>
    </p:spTree>
    <p:extLst>
      <p:ext uri="{BB962C8B-B14F-4D97-AF65-F5344CB8AC3E}">
        <p14:creationId xmlns:p14="http://schemas.microsoft.com/office/powerpoint/2010/main" val="1011787830"/>
      </p:ext>
    </p:extLst>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358EA9-999D-5597-6B91-30F38B6B2475}"/>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99FB4408-3F95-775D-4306-BC2BDBB19CA3}"/>
              </a:ext>
            </a:extLst>
          </p:cNvPr>
          <p:cNvSpPr>
            <a:spLocks noGrp="1"/>
          </p:cNvSpPr>
          <p:nvPr>
            <p:ph type="body" sz="quarter" idx="10"/>
          </p:nvPr>
        </p:nvSpPr>
        <p:spPr>
          <a:xfrm>
            <a:off x="759986" y="184188"/>
            <a:ext cx="10852895" cy="523220"/>
          </a:xfrm>
        </p:spPr>
        <p:txBody>
          <a:bodyPr/>
          <a:lstStyle/>
          <a:p>
            <a:r>
              <a:rPr lang="zh-CN" altLang="en-US" dirty="0"/>
              <a:t>页面元素的应用</a:t>
            </a:r>
          </a:p>
        </p:txBody>
      </p:sp>
      <p:sp>
        <p:nvSpPr>
          <p:cNvPr id="7" name="文本占位符 6">
            <a:extLst>
              <a:ext uri="{FF2B5EF4-FFF2-40B4-BE49-F238E27FC236}">
                <a16:creationId xmlns:a16="http://schemas.microsoft.com/office/drawing/2014/main" id="{B7597E72-C828-E16D-B19A-327426CD676A}"/>
              </a:ext>
            </a:extLst>
          </p:cNvPr>
          <p:cNvSpPr>
            <a:spLocks noGrp="1"/>
          </p:cNvSpPr>
          <p:nvPr>
            <p:ph type="body" sz="quarter" idx="11"/>
          </p:nvPr>
        </p:nvSpPr>
        <p:spPr>
          <a:xfrm>
            <a:off x="336550" y="1715594"/>
            <a:ext cx="5338763" cy="4095160"/>
          </a:xfrm>
        </p:spPr>
        <p:txBody>
          <a:bodyPr/>
          <a:lstStyle/>
          <a:p>
            <a:r>
              <a:rPr lang="en-US" altLang="zh-CN" dirty="0"/>
              <a:t>3.3.3 </a:t>
            </a:r>
            <a:r>
              <a:rPr lang="zh-CN" altLang="en-US" dirty="0"/>
              <a:t>使用图形元素</a:t>
            </a:r>
            <a:endParaRPr lang="en-US" altLang="zh-CN" dirty="0"/>
          </a:p>
          <a:p>
            <a:r>
              <a:rPr lang="en-US" altLang="zh-CN" dirty="0"/>
              <a:t>4. </a:t>
            </a:r>
            <a:r>
              <a:rPr lang="zh-CN" altLang="en-US" dirty="0"/>
              <a:t>快速对齐图形</a:t>
            </a:r>
            <a:endParaRPr lang="en-US" altLang="zh-CN" dirty="0"/>
          </a:p>
          <a:p>
            <a:r>
              <a:rPr lang="zh-CN" altLang="en-US" dirty="0"/>
              <a:t>选中图形，在按</a:t>
            </a:r>
            <a:r>
              <a:rPr lang="en-US" altLang="zh-CN" dirty="0"/>
              <a:t>Ctrl</a:t>
            </a:r>
            <a:r>
              <a:rPr lang="zh-CN" altLang="en-US" dirty="0"/>
              <a:t>键的同时拖动图形至合适位置，可快速复制图形，如图</a:t>
            </a:r>
            <a:r>
              <a:rPr lang="en-US" altLang="zh-CN" dirty="0"/>
              <a:t>3-39</a:t>
            </a:r>
            <a:r>
              <a:rPr lang="zh-CN" altLang="en-US" dirty="0"/>
              <a:t>所示。全选要对齐的图形，在页面中会显示对齐工具栏，在该工具栏中选择需要的对齐方式，即可对齐所有图形，如图</a:t>
            </a:r>
            <a:r>
              <a:rPr lang="en-US" altLang="zh-CN" dirty="0"/>
              <a:t>3-40</a:t>
            </a:r>
            <a:r>
              <a:rPr lang="zh-CN" altLang="en-US" dirty="0"/>
              <a:t>所示。</a:t>
            </a:r>
            <a:endParaRPr lang="en-US" altLang="zh-CN" dirty="0"/>
          </a:p>
        </p:txBody>
      </p:sp>
      <p:pic>
        <p:nvPicPr>
          <p:cNvPr id="4" name="图片占位符 3">
            <a:extLst>
              <a:ext uri="{FF2B5EF4-FFF2-40B4-BE49-F238E27FC236}">
                <a16:creationId xmlns:a16="http://schemas.microsoft.com/office/drawing/2014/main" id="{A1B5E2C6-E842-8508-605E-34E9C7A246D4}"/>
              </a:ext>
            </a:extLst>
          </p:cNvPr>
          <p:cNvPicPr>
            <a:picLocks noGrp="1" noChangeAspect="1"/>
          </p:cNvPicPr>
          <p:nvPr>
            <p:ph type="pic" sz="quarter" idx="14"/>
          </p:nvPr>
        </p:nvPicPr>
        <p:blipFill rotWithShape="1">
          <a:blip r:embed="rId2"/>
          <a:srcRect t="-93279" b="-93279"/>
          <a:stretch>
            <a:fillRect/>
          </a:stretch>
        </p:blipFill>
        <p:spPr>
          <a:prstGeom prst="rect">
            <a:avLst/>
          </a:prstGeom>
        </p:spPr>
      </p:pic>
    </p:spTree>
    <p:extLst>
      <p:ext uri="{BB962C8B-B14F-4D97-AF65-F5344CB8AC3E}">
        <p14:creationId xmlns:p14="http://schemas.microsoft.com/office/powerpoint/2010/main" val="4173857986"/>
      </p:ext>
    </p:extLst>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5F3238-6C73-E323-BFF8-FB8494E52211}"/>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2F4D0132-EE79-2980-9D91-C8D785390ECC}"/>
              </a:ext>
            </a:extLst>
          </p:cNvPr>
          <p:cNvSpPr>
            <a:spLocks noGrp="1"/>
          </p:cNvSpPr>
          <p:nvPr>
            <p:ph type="body" sz="quarter" idx="10"/>
          </p:nvPr>
        </p:nvSpPr>
        <p:spPr>
          <a:xfrm>
            <a:off x="759986" y="184188"/>
            <a:ext cx="10852895" cy="523220"/>
          </a:xfrm>
        </p:spPr>
        <p:txBody>
          <a:bodyPr/>
          <a:lstStyle/>
          <a:p>
            <a:r>
              <a:rPr lang="zh-CN" altLang="en-US" dirty="0"/>
              <a:t>页面元素的应用</a:t>
            </a:r>
          </a:p>
        </p:txBody>
      </p:sp>
      <p:sp>
        <p:nvSpPr>
          <p:cNvPr id="7" name="文本占位符 6">
            <a:extLst>
              <a:ext uri="{FF2B5EF4-FFF2-40B4-BE49-F238E27FC236}">
                <a16:creationId xmlns:a16="http://schemas.microsoft.com/office/drawing/2014/main" id="{FCA49C61-51BD-2737-D3DE-3012E6C3E259}"/>
              </a:ext>
            </a:extLst>
          </p:cNvPr>
          <p:cNvSpPr>
            <a:spLocks noGrp="1"/>
          </p:cNvSpPr>
          <p:nvPr>
            <p:ph type="body" sz="quarter" idx="11"/>
          </p:nvPr>
        </p:nvSpPr>
        <p:spPr>
          <a:xfrm>
            <a:off x="336550" y="2477340"/>
            <a:ext cx="5338763" cy="2571666"/>
          </a:xfrm>
        </p:spPr>
        <p:txBody>
          <a:bodyPr/>
          <a:lstStyle/>
          <a:p>
            <a:r>
              <a:rPr lang="en-US" altLang="zh-CN" dirty="0"/>
              <a:t>3.3.4 </a:t>
            </a:r>
            <a:r>
              <a:rPr lang="zh-CN" altLang="en-US" dirty="0"/>
              <a:t>使用表格和图表元素</a:t>
            </a:r>
            <a:endParaRPr lang="en-US" altLang="zh-CN" dirty="0"/>
          </a:p>
          <a:p>
            <a:r>
              <a:rPr lang="zh-CN" altLang="en-US" dirty="0"/>
              <a:t>在幻灯片中插入表格和图表的方法很简单，在“插入”选项卡中单击“表格”下拉按钮，在列表中选择要插入的行数和列数即可快速插入表格，如图</a:t>
            </a:r>
            <a:r>
              <a:rPr lang="en-US" altLang="zh-CN" dirty="0"/>
              <a:t>3-41</a:t>
            </a:r>
            <a:r>
              <a:rPr lang="zh-CN" altLang="en-US" dirty="0"/>
              <a:t>所示。</a:t>
            </a:r>
            <a:endParaRPr lang="en-US" altLang="zh-CN" dirty="0"/>
          </a:p>
        </p:txBody>
      </p:sp>
      <p:pic>
        <p:nvPicPr>
          <p:cNvPr id="8" name="图片占位符 7">
            <a:extLst>
              <a:ext uri="{FF2B5EF4-FFF2-40B4-BE49-F238E27FC236}">
                <a16:creationId xmlns:a16="http://schemas.microsoft.com/office/drawing/2014/main" id="{C687E238-954D-2563-F18A-3C6F79D17AB3}"/>
              </a:ext>
            </a:extLst>
          </p:cNvPr>
          <p:cNvPicPr>
            <a:picLocks noGrp="1" noChangeAspect="1"/>
          </p:cNvPicPr>
          <p:nvPr>
            <p:ph type="pic" sz="quarter" idx="14"/>
          </p:nvPr>
        </p:nvPicPr>
        <p:blipFill rotWithShape="1">
          <a:blip r:embed="rId2"/>
          <a:srcRect t="-91127" b="-91127"/>
          <a:stretch>
            <a:fillRect/>
          </a:stretch>
        </p:blipFill>
        <p:spPr>
          <a:prstGeom prst="rect">
            <a:avLst/>
          </a:prstGeom>
        </p:spPr>
      </p:pic>
    </p:spTree>
    <p:extLst>
      <p:ext uri="{BB962C8B-B14F-4D97-AF65-F5344CB8AC3E}">
        <p14:creationId xmlns:p14="http://schemas.microsoft.com/office/powerpoint/2010/main" val="2768554147"/>
      </p:ext>
    </p:extLst>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F902B7-B3D1-46EB-998A-377F0DF93A27}"/>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7B326E31-1421-67FA-A226-A982130EC28F}"/>
              </a:ext>
            </a:extLst>
          </p:cNvPr>
          <p:cNvSpPr>
            <a:spLocks noGrp="1"/>
          </p:cNvSpPr>
          <p:nvPr>
            <p:ph type="body" sz="quarter" idx="10"/>
          </p:nvPr>
        </p:nvSpPr>
        <p:spPr>
          <a:xfrm>
            <a:off x="759986" y="184188"/>
            <a:ext cx="10852895" cy="523220"/>
          </a:xfrm>
        </p:spPr>
        <p:txBody>
          <a:bodyPr/>
          <a:lstStyle/>
          <a:p>
            <a:r>
              <a:rPr lang="zh-CN" altLang="en-US" dirty="0"/>
              <a:t>页面元素的应用</a:t>
            </a:r>
          </a:p>
        </p:txBody>
      </p:sp>
      <p:sp>
        <p:nvSpPr>
          <p:cNvPr id="7" name="文本占位符 6">
            <a:extLst>
              <a:ext uri="{FF2B5EF4-FFF2-40B4-BE49-F238E27FC236}">
                <a16:creationId xmlns:a16="http://schemas.microsoft.com/office/drawing/2014/main" id="{736A530F-5627-9ABA-62FF-BDBBE5B825B3}"/>
              </a:ext>
            </a:extLst>
          </p:cNvPr>
          <p:cNvSpPr>
            <a:spLocks noGrp="1"/>
          </p:cNvSpPr>
          <p:nvPr>
            <p:ph type="body" sz="quarter" idx="11"/>
          </p:nvPr>
        </p:nvSpPr>
        <p:spPr>
          <a:xfrm>
            <a:off x="336550" y="1715593"/>
            <a:ext cx="5338763" cy="4095160"/>
          </a:xfrm>
        </p:spPr>
        <p:txBody>
          <a:bodyPr/>
          <a:lstStyle/>
          <a:p>
            <a:r>
              <a:rPr lang="en-US" altLang="zh-CN" dirty="0"/>
              <a:t>3.3.4 </a:t>
            </a:r>
            <a:r>
              <a:rPr lang="zh-CN" altLang="en-US" dirty="0"/>
              <a:t>使用表格和图表元素</a:t>
            </a:r>
            <a:endParaRPr lang="en-US" altLang="zh-CN" dirty="0"/>
          </a:p>
          <a:p>
            <a:r>
              <a:rPr lang="zh-CN" altLang="en-US" dirty="0"/>
              <a:t>单击“图表”按钮，在打开的“插入图表”对话框中选择要插入的图表类型，单击“插入” 按钮即可创建图表模板。然后在“图表工具”选项卡中单击“编辑数据”按钮，在打开的</a:t>
            </a:r>
            <a:r>
              <a:rPr lang="en-US" altLang="zh-CN" dirty="0"/>
              <a:t>WPS</a:t>
            </a:r>
            <a:r>
              <a:rPr lang="zh-CN" altLang="en-US" dirty="0"/>
              <a:t>表格中输入图表数据即可完成图表的插入操作，如图</a:t>
            </a:r>
            <a:r>
              <a:rPr lang="en-US" altLang="zh-CN" dirty="0"/>
              <a:t>3-42</a:t>
            </a:r>
            <a:r>
              <a:rPr lang="zh-CN" altLang="en-US" dirty="0"/>
              <a:t>所示。</a:t>
            </a:r>
            <a:endParaRPr lang="en-US" altLang="zh-CN" dirty="0"/>
          </a:p>
        </p:txBody>
      </p:sp>
      <p:pic>
        <p:nvPicPr>
          <p:cNvPr id="4" name="图片占位符 3">
            <a:extLst>
              <a:ext uri="{FF2B5EF4-FFF2-40B4-BE49-F238E27FC236}">
                <a16:creationId xmlns:a16="http://schemas.microsoft.com/office/drawing/2014/main" id="{7E2F4FB9-7FC6-3774-B76A-533939D94118}"/>
              </a:ext>
            </a:extLst>
          </p:cNvPr>
          <p:cNvPicPr>
            <a:picLocks noGrp="1" noChangeAspect="1"/>
          </p:cNvPicPr>
          <p:nvPr>
            <p:ph type="pic" sz="quarter" idx="14"/>
          </p:nvPr>
        </p:nvPicPr>
        <p:blipFill rotWithShape="1">
          <a:blip r:embed="rId2"/>
          <a:srcRect t="-55847" b="-55847"/>
          <a:stretch>
            <a:fillRect/>
          </a:stretch>
        </p:blipFill>
        <p:spPr>
          <a:prstGeom prst="rect">
            <a:avLst/>
          </a:prstGeom>
        </p:spPr>
      </p:pic>
    </p:spTree>
    <p:extLst>
      <p:ext uri="{BB962C8B-B14F-4D97-AF65-F5344CB8AC3E}">
        <p14:creationId xmlns:p14="http://schemas.microsoft.com/office/powerpoint/2010/main" val="2967011168"/>
      </p:ext>
    </p:extLst>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7B6BE6-7441-ED38-C9D7-C756A88888EB}"/>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039A49A6-626D-69A1-613B-D33828C284D0}"/>
              </a:ext>
            </a:extLst>
          </p:cNvPr>
          <p:cNvSpPr>
            <a:spLocks noGrp="1"/>
          </p:cNvSpPr>
          <p:nvPr>
            <p:ph type="body" sz="quarter" idx="11"/>
          </p:nvPr>
        </p:nvSpPr>
        <p:spPr>
          <a:xfrm>
            <a:off x="337294" y="1207797"/>
            <a:ext cx="11275585" cy="5110823"/>
          </a:xfrm>
        </p:spPr>
        <p:txBody>
          <a:bodyPr/>
          <a:lstStyle/>
          <a:p>
            <a:r>
              <a:rPr lang="en-US" altLang="zh-CN" dirty="0"/>
              <a:t>3.3.4 </a:t>
            </a:r>
            <a:r>
              <a:rPr lang="zh-CN" altLang="en-US" dirty="0"/>
              <a:t>使用表格和图表元素</a:t>
            </a:r>
            <a:endParaRPr lang="en-US" altLang="zh-CN" dirty="0"/>
          </a:p>
          <a:p>
            <a:r>
              <a:rPr lang="zh-CN" altLang="en-US" dirty="0"/>
              <a:t>使用表格可以实现图文混排的效果，无论图片或文本有多少，版式有多复杂，表格都能轻松驾驭。</a:t>
            </a:r>
            <a:endParaRPr lang="en-US" altLang="zh-CN" dirty="0"/>
          </a:p>
          <a:p>
            <a:r>
              <a:rPr lang="zh-CN" altLang="en-US" dirty="0"/>
              <a:t>下面将以排版“软装产品”页面为例，介绍如何使用表格进行图文混排的操作。</a:t>
            </a:r>
            <a:endParaRPr lang="en-US" altLang="zh-CN" dirty="0"/>
          </a:p>
          <a:p>
            <a:r>
              <a:rPr lang="zh-CN" altLang="en-US" dirty="0"/>
              <a:t>步骤 </a:t>
            </a:r>
            <a:r>
              <a:rPr lang="en-US" altLang="zh-CN" dirty="0"/>
              <a:t>01 </a:t>
            </a:r>
            <a:r>
              <a:rPr lang="zh-CN" altLang="en-US" dirty="0"/>
              <a:t>打开原始文档，可以看到当前版式比较中规中矩示。</a:t>
            </a:r>
            <a:endParaRPr lang="en-US" altLang="zh-CN" dirty="0"/>
          </a:p>
          <a:p>
            <a:r>
              <a:rPr lang="zh-CN" altLang="en-US" dirty="0"/>
              <a:t>步骤 </a:t>
            </a:r>
            <a:r>
              <a:rPr lang="en-US" altLang="zh-CN" dirty="0"/>
              <a:t>02 </a:t>
            </a:r>
            <a:r>
              <a:rPr lang="zh-CN" altLang="en-US" dirty="0"/>
              <a:t>先删除这些内容，然后单击“表格”按钮，创建一个</a:t>
            </a:r>
            <a:r>
              <a:rPr lang="en-US" altLang="zh-CN" dirty="0"/>
              <a:t>2</a:t>
            </a:r>
            <a:r>
              <a:rPr lang="zh-CN" altLang="en-US" dirty="0"/>
              <a:t>行</a:t>
            </a:r>
            <a:r>
              <a:rPr lang="en-US" altLang="zh-CN" dirty="0"/>
              <a:t>3</a:t>
            </a:r>
            <a:r>
              <a:rPr lang="zh-CN" altLang="en-US" dirty="0"/>
              <a:t>列的表格。</a:t>
            </a:r>
            <a:endParaRPr lang="en-US" altLang="zh-CN" dirty="0"/>
          </a:p>
          <a:p>
            <a:r>
              <a:rPr lang="zh-CN" altLang="en-US" dirty="0"/>
              <a:t>步骤 </a:t>
            </a:r>
            <a:r>
              <a:rPr lang="en-US" altLang="zh-CN" dirty="0"/>
              <a:t>03 </a:t>
            </a:r>
            <a:r>
              <a:rPr lang="zh-CN" altLang="en-US" dirty="0"/>
              <a:t>使用鼠标拖动的方法，调整表格的大小和第</a:t>
            </a:r>
            <a:r>
              <a:rPr lang="en-US" altLang="zh-CN" dirty="0"/>
              <a:t>2</a:t>
            </a:r>
            <a:r>
              <a:rPr lang="zh-CN" altLang="en-US" dirty="0"/>
              <a:t>列的列宽。在“表格样式”选项卡中单击 “清除表格样式”按钮，清除当前表格样式。</a:t>
            </a:r>
            <a:endParaRPr lang="en-US" altLang="zh-CN" dirty="0"/>
          </a:p>
          <a:p>
            <a:r>
              <a:rPr lang="zh-CN" altLang="en-US" dirty="0"/>
              <a:t>步骤 </a:t>
            </a:r>
            <a:r>
              <a:rPr lang="en-US" altLang="zh-CN" dirty="0"/>
              <a:t>04 </a:t>
            </a:r>
            <a:r>
              <a:rPr lang="zh-CN" altLang="en-US" dirty="0"/>
              <a:t>选中第</a:t>
            </a:r>
            <a:r>
              <a:rPr lang="en-US" altLang="zh-CN" dirty="0"/>
              <a:t>2</a:t>
            </a:r>
            <a:r>
              <a:rPr lang="zh-CN" altLang="en-US" dirty="0"/>
              <a:t>列两个单元格，在“表格工具”选项卡中单击“合并单元格”按钮，合并该列单元格。</a:t>
            </a:r>
            <a:endParaRPr lang="en-US" altLang="zh-CN" dirty="0"/>
          </a:p>
        </p:txBody>
      </p:sp>
      <p:sp>
        <p:nvSpPr>
          <p:cNvPr id="6" name="文本占位符 5">
            <a:extLst>
              <a:ext uri="{FF2B5EF4-FFF2-40B4-BE49-F238E27FC236}">
                <a16:creationId xmlns:a16="http://schemas.microsoft.com/office/drawing/2014/main" id="{C42CFA20-EC58-9C3F-BB4E-C3F79357EAD9}"/>
              </a:ext>
            </a:extLst>
          </p:cNvPr>
          <p:cNvSpPr>
            <a:spLocks noGrp="1"/>
          </p:cNvSpPr>
          <p:nvPr>
            <p:ph type="body" sz="quarter" idx="10"/>
          </p:nvPr>
        </p:nvSpPr>
        <p:spPr/>
        <p:txBody>
          <a:bodyPr/>
          <a:lstStyle/>
          <a:p>
            <a:r>
              <a:rPr lang="zh-CN" altLang="en-US" dirty="0"/>
              <a:t>页面元素的应用</a:t>
            </a:r>
          </a:p>
        </p:txBody>
      </p:sp>
    </p:spTree>
    <p:extLst>
      <p:ext uri="{BB962C8B-B14F-4D97-AF65-F5344CB8AC3E}">
        <p14:creationId xmlns:p14="http://schemas.microsoft.com/office/powerpoint/2010/main" val="1860677844"/>
      </p:ext>
    </p:extLst>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AF5824-9A43-44F7-7AE5-AAAA45D19B39}"/>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780A628F-AE9A-63DC-23A8-E426E8EB5989}"/>
              </a:ext>
            </a:extLst>
          </p:cNvPr>
          <p:cNvSpPr>
            <a:spLocks noGrp="1"/>
          </p:cNvSpPr>
          <p:nvPr>
            <p:ph type="body" sz="quarter" idx="11"/>
          </p:nvPr>
        </p:nvSpPr>
        <p:spPr>
          <a:xfrm>
            <a:off x="337294" y="953884"/>
            <a:ext cx="11275585" cy="5618654"/>
          </a:xfrm>
        </p:spPr>
        <p:txBody>
          <a:bodyPr/>
          <a:lstStyle/>
          <a:p>
            <a:r>
              <a:rPr lang="en-US" altLang="zh-CN" dirty="0"/>
              <a:t>3.3.4 </a:t>
            </a:r>
            <a:r>
              <a:rPr lang="zh-CN" altLang="en-US" dirty="0"/>
              <a:t>使用表格和图表元素</a:t>
            </a:r>
            <a:endParaRPr lang="en-US" altLang="zh-CN" dirty="0"/>
          </a:p>
          <a:p>
            <a:r>
              <a:rPr lang="zh-CN" altLang="en-US" dirty="0"/>
              <a:t>步骤 </a:t>
            </a:r>
            <a:r>
              <a:rPr lang="en-US" altLang="zh-CN" dirty="0"/>
              <a:t>05 </a:t>
            </a:r>
            <a:r>
              <a:rPr lang="zh-CN" altLang="en-US" dirty="0"/>
              <a:t>将光标定位至第</a:t>
            </a:r>
            <a:r>
              <a:rPr lang="en-US" altLang="zh-CN" dirty="0"/>
              <a:t>2</a:t>
            </a:r>
            <a:r>
              <a:rPr lang="zh-CN" altLang="en-US" dirty="0"/>
              <a:t>列，在“表格样式”选项卡中单击“填充”下拉按钮，从列表中选择一款颜色填充该列。</a:t>
            </a:r>
            <a:endParaRPr lang="en-US" altLang="zh-CN" dirty="0"/>
          </a:p>
          <a:p>
            <a:r>
              <a:rPr lang="zh-CN" altLang="en-US" dirty="0"/>
              <a:t>步骤 </a:t>
            </a:r>
            <a:r>
              <a:rPr lang="en-US" altLang="zh-CN" dirty="0"/>
              <a:t>06 </a:t>
            </a:r>
            <a:r>
              <a:rPr lang="zh-CN" altLang="en-US" dirty="0"/>
              <a:t>将光标定位至首行第</a:t>
            </a:r>
            <a:r>
              <a:rPr lang="en-US" altLang="zh-CN" dirty="0"/>
              <a:t>1</a:t>
            </a:r>
            <a:r>
              <a:rPr lang="zh-CN" altLang="en-US" dirty="0"/>
              <a:t>列单元格内，同样在“表格样式”选项卡中单击“填充”下拉按钮，从列表中选择“图片或纹理”选项，在其级联菜单中选择“本地图片”选项。</a:t>
            </a:r>
            <a:endParaRPr lang="en-US" altLang="zh-CN" dirty="0"/>
          </a:p>
          <a:p>
            <a:r>
              <a:rPr lang="zh-CN" altLang="en-US" dirty="0"/>
              <a:t>步骤 </a:t>
            </a:r>
            <a:r>
              <a:rPr lang="en-US" altLang="zh-CN" dirty="0"/>
              <a:t>07 </a:t>
            </a:r>
            <a:r>
              <a:rPr lang="zh-CN" altLang="en-US" dirty="0"/>
              <a:t>在“选择纹理”对话框中选择要填充的产品图片，单击“打开”按钮。</a:t>
            </a:r>
            <a:endParaRPr lang="en-US" altLang="zh-CN" dirty="0"/>
          </a:p>
          <a:p>
            <a:r>
              <a:rPr lang="zh-CN" altLang="en-US" dirty="0"/>
              <a:t>步骤 </a:t>
            </a:r>
            <a:r>
              <a:rPr lang="en-US" altLang="zh-CN" dirty="0"/>
              <a:t>08 </a:t>
            </a:r>
            <a:r>
              <a:rPr lang="zh-CN" altLang="en-US" dirty="0"/>
              <a:t>图片已填充至被选单元格中。</a:t>
            </a:r>
            <a:endParaRPr lang="en-US" altLang="zh-CN" dirty="0"/>
          </a:p>
          <a:p>
            <a:r>
              <a:rPr lang="zh-CN" altLang="en-US" dirty="0"/>
              <a:t>步骤 </a:t>
            </a:r>
            <a:r>
              <a:rPr lang="en-US" altLang="zh-CN" dirty="0"/>
              <a:t>09 </a:t>
            </a:r>
            <a:r>
              <a:rPr lang="zh-CN" altLang="en-US" dirty="0"/>
              <a:t>按照同样的操作，将第</a:t>
            </a:r>
            <a:r>
              <a:rPr lang="en-US" altLang="zh-CN" dirty="0"/>
              <a:t>3</a:t>
            </a:r>
            <a:r>
              <a:rPr lang="zh-CN" altLang="en-US" dirty="0"/>
              <a:t>列第</a:t>
            </a:r>
            <a:r>
              <a:rPr lang="en-US" altLang="zh-CN" dirty="0"/>
              <a:t>2</a:t>
            </a:r>
            <a:r>
              <a:rPr lang="zh-CN" altLang="en-US" dirty="0"/>
              <a:t>行单元格进行图片填充。</a:t>
            </a:r>
            <a:endParaRPr lang="en-US" altLang="zh-CN" dirty="0"/>
          </a:p>
          <a:p>
            <a:r>
              <a:rPr lang="zh-CN" altLang="en-US" dirty="0"/>
              <a:t>步骤 </a:t>
            </a:r>
            <a:r>
              <a:rPr lang="en-US" altLang="zh-CN" dirty="0"/>
              <a:t>10 </a:t>
            </a:r>
            <a:r>
              <a:rPr lang="zh-CN" altLang="en-US" dirty="0"/>
              <a:t>将光标定位至首列第</a:t>
            </a:r>
            <a:r>
              <a:rPr lang="en-US" altLang="zh-CN" dirty="0"/>
              <a:t>2</a:t>
            </a:r>
            <a:r>
              <a:rPr lang="zh-CN" altLang="en-US" dirty="0"/>
              <a:t>行单元格，输入文字内容，并调整文字格式和对齐方式。</a:t>
            </a:r>
            <a:endParaRPr lang="en-US" altLang="zh-CN" dirty="0"/>
          </a:p>
          <a:p>
            <a:r>
              <a:rPr lang="zh-CN" altLang="en-US" dirty="0"/>
              <a:t>步骤 </a:t>
            </a:r>
            <a:r>
              <a:rPr lang="en-US" altLang="zh-CN" dirty="0"/>
              <a:t>11 </a:t>
            </a:r>
            <a:r>
              <a:rPr lang="zh-CN" altLang="en-US" dirty="0"/>
              <a:t>将光标定位至第</a:t>
            </a:r>
            <a:r>
              <a:rPr lang="en-US" altLang="zh-CN" dirty="0"/>
              <a:t>3</a:t>
            </a:r>
            <a:r>
              <a:rPr lang="zh-CN" altLang="en-US" dirty="0"/>
              <a:t>列第</a:t>
            </a:r>
            <a:r>
              <a:rPr lang="en-US" altLang="zh-CN" dirty="0"/>
              <a:t>1</a:t>
            </a:r>
            <a:r>
              <a:rPr lang="zh-CN" altLang="en-US" dirty="0"/>
              <a:t>行单元格，输入文字，并调整文字格式和对齐方式。</a:t>
            </a:r>
            <a:endParaRPr lang="en-US" altLang="zh-CN" dirty="0"/>
          </a:p>
          <a:p>
            <a:endParaRPr lang="en-US" altLang="zh-CN" dirty="0"/>
          </a:p>
        </p:txBody>
      </p:sp>
      <p:sp>
        <p:nvSpPr>
          <p:cNvPr id="6" name="文本占位符 5">
            <a:extLst>
              <a:ext uri="{FF2B5EF4-FFF2-40B4-BE49-F238E27FC236}">
                <a16:creationId xmlns:a16="http://schemas.microsoft.com/office/drawing/2014/main" id="{E0582C59-ACC4-E223-0A7F-BC67DB092F83}"/>
              </a:ext>
            </a:extLst>
          </p:cNvPr>
          <p:cNvSpPr>
            <a:spLocks noGrp="1"/>
          </p:cNvSpPr>
          <p:nvPr>
            <p:ph type="body" sz="quarter" idx="10"/>
          </p:nvPr>
        </p:nvSpPr>
        <p:spPr/>
        <p:txBody>
          <a:bodyPr/>
          <a:lstStyle/>
          <a:p>
            <a:r>
              <a:rPr lang="zh-CN" altLang="en-US" dirty="0"/>
              <a:t>页面元素的应用</a:t>
            </a:r>
          </a:p>
        </p:txBody>
      </p:sp>
    </p:spTree>
    <p:extLst>
      <p:ext uri="{BB962C8B-B14F-4D97-AF65-F5344CB8AC3E}">
        <p14:creationId xmlns:p14="http://schemas.microsoft.com/office/powerpoint/2010/main" val="37509928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9B9473-F68E-1DE7-B944-0DBAB5C0D38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F85A81F-89E4-4111-0D10-755C4A95C4B7}"/>
              </a:ext>
            </a:extLst>
          </p:cNvPr>
          <p:cNvSpPr>
            <a:spLocks noGrp="1"/>
          </p:cNvSpPr>
          <p:nvPr>
            <p:ph type="body" sz="quarter" idx="10"/>
          </p:nvPr>
        </p:nvSpPr>
        <p:spPr/>
        <p:txBody>
          <a:bodyPr/>
          <a:lstStyle/>
          <a:p>
            <a:r>
              <a:rPr lang="zh-CN" altLang="en-US" dirty="0"/>
              <a:t>调整文档页面</a:t>
            </a:r>
          </a:p>
        </p:txBody>
      </p:sp>
      <p:sp>
        <p:nvSpPr>
          <p:cNvPr id="5" name="文本占位符 4">
            <a:extLst>
              <a:ext uri="{FF2B5EF4-FFF2-40B4-BE49-F238E27FC236}">
                <a16:creationId xmlns:a16="http://schemas.microsoft.com/office/drawing/2014/main" id="{8F6F8170-05A0-B9B9-9CDE-5494F3CB3452}"/>
              </a:ext>
            </a:extLst>
          </p:cNvPr>
          <p:cNvSpPr>
            <a:spLocks noGrp="1"/>
          </p:cNvSpPr>
          <p:nvPr>
            <p:ph type="body" sz="quarter" idx="11"/>
          </p:nvPr>
        </p:nvSpPr>
        <p:spPr>
          <a:xfrm>
            <a:off x="337295" y="2223461"/>
            <a:ext cx="5337642" cy="3079497"/>
          </a:xfrm>
        </p:spPr>
        <p:txBody>
          <a:bodyPr/>
          <a:lstStyle/>
          <a:p>
            <a:r>
              <a:rPr lang="en-US" altLang="zh-CN" dirty="0"/>
              <a:t>1.2.3 </a:t>
            </a:r>
            <a:r>
              <a:rPr lang="zh-CN" altLang="en-US" dirty="0"/>
              <a:t>设置纸张方向</a:t>
            </a:r>
            <a:endParaRPr lang="en-US" altLang="zh-CN" dirty="0"/>
          </a:p>
          <a:p>
            <a:r>
              <a:rPr lang="zh-CN" altLang="en-US" dirty="0"/>
              <a:t>在“页面布局”选项卡中单击“纸张方向”下拉按钮，可在列表中选择文档显示方向，默认为纵向显示，如图</a:t>
            </a:r>
            <a:r>
              <a:rPr lang="en-US" altLang="zh-CN" dirty="0"/>
              <a:t>1-36</a:t>
            </a:r>
            <a:r>
              <a:rPr lang="zh-CN" altLang="en-US" dirty="0"/>
              <a:t>所示。还可以在“页面设置”对话框的“页边距”选项卡中设置纸张方向，如图</a:t>
            </a:r>
            <a:r>
              <a:rPr lang="en-US" altLang="zh-CN" dirty="0"/>
              <a:t>1-37</a:t>
            </a:r>
            <a:r>
              <a:rPr lang="zh-CN" altLang="en-US" dirty="0"/>
              <a:t>所示。</a:t>
            </a:r>
          </a:p>
        </p:txBody>
      </p:sp>
      <p:pic>
        <p:nvPicPr>
          <p:cNvPr id="8" name="图片占位符 7">
            <a:extLst>
              <a:ext uri="{FF2B5EF4-FFF2-40B4-BE49-F238E27FC236}">
                <a16:creationId xmlns:a16="http://schemas.microsoft.com/office/drawing/2014/main" id="{20A5C6FB-92DE-F64A-128E-B012269FEC15}"/>
              </a:ext>
            </a:extLst>
          </p:cNvPr>
          <p:cNvPicPr>
            <a:picLocks noGrp="1" noChangeAspect="1"/>
          </p:cNvPicPr>
          <p:nvPr>
            <p:ph type="pic" sz="quarter" idx="14"/>
          </p:nvPr>
        </p:nvPicPr>
        <p:blipFill rotWithShape="1">
          <a:blip r:embed="rId2"/>
          <a:srcRect t="-50351" b="-50351"/>
          <a:stretch>
            <a:fillRect/>
          </a:stretch>
        </p:blipFill>
        <p:spPr>
          <a:prstGeom prst="rect">
            <a:avLst/>
          </a:prstGeom>
        </p:spPr>
      </p:pic>
    </p:spTree>
    <p:extLst>
      <p:ext uri="{BB962C8B-B14F-4D97-AF65-F5344CB8AC3E}">
        <p14:creationId xmlns:p14="http://schemas.microsoft.com/office/powerpoint/2010/main" val="1490860885"/>
      </p:ext>
    </p:extLst>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064171-9839-D5B2-D9C8-DED8969C61B4}"/>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99EEF98E-6074-BFA1-3112-66497990E688}"/>
              </a:ext>
            </a:extLst>
          </p:cNvPr>
          <p:cNvSpPr>
            <a:spLocks noGrp="1"/>
          </p:cNvSpPr>
          <p:nvPr>
            <p:ph type="body" sz="quarter" idx="11"/>
          </p:nvPr>
        </p:nvSpPr>
        <p:spPr>
          <a:xfrm>
            <a:off x="337294" y="2477378"/>
            <a:ext cx="11275585" cy="2571666"/>
          </a:xfrm>
        </p:spPr>
        <p:txBody>
          <a:bodyPr/>
          <a:lstStyle/>
          <a:p>
            <a:r>
              <a:rPr lang="en-US" altLang="zh-CN" dirty="0"/>
              <a:t>3.3.4 </a:t>
            </a:r>
            <a:r>
              <a:rPr lang="zh-CN" altLang="en-US" dirty="0"/>
              <a:t>使用表格和图表元素</a:t>
            </a:r>
            <a:endParaRPr lang="en-US" altLang="zh-CN" dirty="0"/>
          </a:p>
          <a:p>
            <a:r>
              <a:rPr lang="zh-CN" altLang="en-US" dirty="0"/>
              <a:t>步骤 </a:t>
            </a:r>
            <a:r>
              <a:rPr lang="en-US" altLang="zh-CN" dirty="0"/>
              <a:t>12 </a:t>
            </a:r>
            <a:r>
              <a:rPr lang="zh-CN" altLang="en-US" dirty="0"/>
              <a:t>选择表格，在“表格样式”选项卡中单击“笔颜色”下拉按钮，在列表中选择白色，单击“笔划粗细”下拉按钮，在列表中选择</a:t>
            </a:r>
            <a:r>
              <a:rPr lang="en-US" altLang="zh-CN" dirty="0"/>
              <a:t>6</a:t>
            </a:r>
            <a:r>
              <a:rPr lang="zh-CN" altLang="en-US" dirty="0"/>
              <a:t>磅。</a:t>
            </a:r>
            <a:endParaRPr lang="en-US" altLang="zh-CN" dirty="0"/>
          </a:p>
          <a:p>
            <a:r>
              <a:rPr lang="zh-CN" altLang="en-US" dirty="0"/>
              <a:t>步骤 </a:t>
            </a:r>
            <a:r>
              <a:rPr lang="en-US" altLang="zh-CN" dirty="0"/>
              <a:t>13 </a:t>
            </a:r>
            <a:r>
              <a:rPr lang="zh-CN" altLang="en-US" dirty="0"/>
              <a:t>单击“边框”下拉按钮，在列表中选择“所有框线”选项，完成当前表格边框样式的设置。至此，完成该页面内容的排版操作。</a:t>
            </a:r>
            <a:endParaRPr lang="en-US" altLang="zh-CN" dirty="0"/>
          </a:p>
        </p:txBody>
      </p:sp>
      <p:sp>
        <p:nvSpPr>
          <p:cNvPr id="6" name="文本占位符 5">
            <a:extLst>
              <a:ext uri="{FF2B5EF4-FFF2-40B4-BE49-F238E27FC236}">
                <a16:creationId xmlns:a16="http://schemas.microsoft.com/office/drawing/2014/main" id="{ADA9CDFC-21AE-9F6D-3E98-76B8E38350C3}"/>
              </a:ext>
            </a:extLst>
          </p:cNvPr>
          <p:cNvSpPr>
            <a:spLocks noGrp="1"/>
          </p:cNvSpPr>
          <p:nvPr>
            <p:ph type="body" sz="quarter" idx="10"/>
          </p:nvPr>
        </p:nvSpPr>
        <p:spPr/>
        <p:txBody>
          <a:bodyPr/>
          <a:lstStyle/>
          <a:p>
            <a:r>
              <a:rPr lang="zh-CN" altLang="en-US" dirty="0"/>
              <a:t>页面元素的应用</a:t>
            </a:r>
          </a:p>
        </p:txBody>
      </p:sp>
    </p:spTree>
    <p:extLst>
      <p:ext uri="{BB962C8B-B14F-4D97-AF65-F5344CB8AC3E}">
        <p14:creationId xmlns:p14="http://schemas.microsoft.com/office/powerpoint/2010/main" val="3922913448"/>
      </p:ext>
    </p:extLst>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2ABABF-EAF5-2E54-642B-444D0B7204A5}"/>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0C754B1C-0D26-2B45-23DE-A08543641D25}"/>
              </a:ext>
            </a:extLst>
          </p:cNvPr>
          <p:cNvSpPr>
            <a:spLocks noGrp="1"/>
          </p:cNvSpPr>
          <p:nvPr>
            <p:ph type="body" sz="quarter" idx="10"/>
          </p:nvPr>
        </p:nvSpPr>
        <p:spPr>
          <a:xfrm>
            <a:off x="759986" y="184188"/>
            <a:ext cx="10852895" cy="523220"/>
          </a:xfrm>
        </p:spPr>
        <p:txBody>
          <a:bodyPr/>
          <a:lstStyle/>
          <a:p>
            <a:r>
              <a:rPr lang="zh-CN" altLang="en-US" dirty="0"/>
              <a:t>页面元素的应用</a:t>
            </a:r>
          </a:p>
        </p:txBody>
      </p:sp>
      <p:sp>
        <p:nvSpPr>
          <p:cNvPr id="7" name="文本占位符 6">
            <a:extLst>
              <a:ext uri="{FF2B5EF4-FFF2-40B4-BE49-F238E27FC236}">
                <a16:creationId xmlns:a16="http://schemas.microsoft.com/office/drawing/2014/main" id="{7B71CB7B-AF36-0B5B-F956-F4E2AF2B413E}"/>
              </a:ext>
            </a:extLst>
          </p:cNvPr>
          <p:cNvSpPr>
            <a:spLocks noGrp="1"/>
          </p:cNvSpPr>
          <p:nvPr>
            <p:ph type="body" sz="quarter" idx="11"/>
          </p:nvPr>
        </p:nvSpPr>
        <p:spPr>
          <a:xfrm>
            <a:off x="336550" y="953847"/>
            <a:ext cx="5338763" cy="5618654"/>
          </a:xfrm>
        </p:spPr>
        <p:txBody>
          <a:bodyPr/>
          <a:lstStyle/>
          <a:p>
            <a:r>
              <a:rPr lang="en-US" altLang="zh-CN" dirty="0"/>
              <a:t>3.3.5 </a:t>
            </a:r>
            <a:r>
              <a:rPr lang="zh-CN" altLang="en-US" dirty="0"/>
              <a:t>使用音频</a:t>
            </a:r>
            <a:r>
              <a:rPr lang="en-US" altLang="zh-CN" dirty="0"/>
              <a:t>/</a:t>
            </a:r>
            <a:r>
              <a:rPr lang="zh-CN" altLang="en-US" dirty="0"/>
              <a:t>视频元素</a:t>
            </a:r>
            <a:endParaRPr lang="en-US" altLang="zh-CN" dirty="0"/>
          </a:p>
          <a:p>
            <a:r>
              <a:rPr lang="en-US" altLang="zh-CN" dirty="0"/>
              <a:t>1. </a:t>
            </a:r>
            <a:r>
              <a:rPr lang="zh-CN" altLang="en-US" dirty="0"/>
              <a:t>嵌入并应用音频</a:t>
            </a:r>
            <a:endParaRPr lang="en-US" altLang="zh-CN" dirty="0"/>
          </a:p>
          <a:p>
            <a:r>
              <a:rPr lang="zh-CN" altLang="en-US" dirty="0"/>
              <a:t>在“插入”选项卡中单击“音频”下拉按钮，在列表中可根据需要选择要嵌入的音频类型。如果是将音频作为背景音乐来使用，可选择“嵌入背景音乐”选项，在打开的对话框中选择要嵌入的音频文件，单击“打开”按钮，如图</a:t>
            </a:r>
            <a:r>
              <a:rPr lang="en-US" altLang="zh-CN" dirty="0"/>
              <a:t>3-56</a:t>
            </a:r>
            <a:r>
              <a:rPr lang="zh-CN" altLang="en-US" dirty="0"/>
              <a:t>所示。此时，当前幻灯片中随即会显示出小喇叭图标和播放器，说明音频文件嵌入成功，如图</a:t>
            </a:r>
            <a:r>
              <a:rPr lang="en-US" altLang="zh-CN" dirty="0"/>
              <a:t>3-57</a:t>
            </a:r>
            <a:r>
              <a:rPr lang="zh-CN" altLang="en-US" dirty="0"/>
              <a:t>所示。</a:t>
            </a:r>
            <a:endParaRPr lang="en-US" altLang="zh-CN" dirty="0"/>
          </a:p>
        </p:txBody>
      </p:sp>
      <p:pic>
        <p:nvPicPr>
          <p:cNvPr id="4" name="图片占位符 3">
            <a:extLst>
              <a:ext uri="{FF2B5EF4-FFF2-40B4-BE49-F238E27FC236}">
                <a16:creationId xmlns:a16="http://schemas.microsoft.com/office/drawing/2014/main" id="{137B9D93-7F67-DAD0-095E-9F0A8C091B46}"/>
              </a:ext>
            </a:extLst>
          </p:cNvPr>
          <p:cNvPicPr>
            <a:picLocks noGrp="1" noChangeAspect="1"/>
          </p:cNvPicPr>
          <p:nvPr>
            <p:ph type="pic" sz="quarter" idx="14"/>
          </p:nvPr>
        </p:nvPicPr>
        <p:blipFill rotWithShape="1">
          <a:blip r:embed="rId2"/>
          <a:srcRect t="-100730" b="-100730"/>
          <a:stretch>
            <a:fillRect/>
          </a:stretch>
        </p:blipFill>
        <p:spPr>
          <a:prstGeom prst="rect">
            <a:avLst/>
          </a:prstGeom>
        </p:spPr>
      </p:pic>
    </p:spTree>
    <p:extLst>
      <p:ext uri="{BB962C8B-B14F-4D97-AF65-F5344CB8AC3E}">
        <p14:creationId xmlns:p14="http://schemas.microsoft.com/office/powerpoint/2010/main" val="516191362"/>
      </p:ext>
    </p:extLst>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4813B2-80E0-846B-41E3-C9515C2BAAEE}"/>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2786C97D-3573-6B98-6E5F-4A736CF46D57}"/>
              </a:ext>
            </a:extLst>
          </p:cNvPr>
          <p:cNvSpPr>
            <a:spLocks noGrp="1"/>
          </p:cNvSpPr>
          <p:nvPr>
            <p:ph type="body" sz="quarter" idx="10"/>
          </p:nvPr>
        </p:nvSpPr>
        <p:spPr>
          <a:xfrm>
            <a:off x="759986" y="184188"/>
            <a:ext cx="10852895" cy="523220"/>
          </a:xfrm>
        </p:spPr>
        <p:txBody>
          <a:bodyPr/>
          <a:lstStyle/>
          <a:p>
            <a:r>
              <a:rPr lang="zh-CN" altLang="en-US" dirty="0"/>
              <a:t>页面元素的应用</a:t>
            </a:r>
          </a:p>
        </p:txBody>
      </p:sp>
      <p:sp>
        <p:nvSpPr>
          <p:cNvPr id="7" name="文本占位符 6">
            <a:extLst>
              <a:ext uri="{FF2B5EF4-FFF2-40B4-BE49-F238E27FC236}">
                <a16:creationId xmlns:a16="http://schemas.microsoft.com/office/drawing/2014/main" id="{8FD981A7-C901-F663-AEBA-B6F2DAF2C906}"/>
              </a:ext>
            </a:extLst>
          </p:cNvPr>
          <p:cNvSpPr>
            <a:spLocks noGrp="1"/>
          </p:cNvSpPr>
          <p:nvPr>
            <p:ph type="body" sz="quarter" idx="11"/>
          </p:nvPr>
        </p:nvSpPr>
        <p:spPr>
          <a:xfrm>
            <a:off x="336550" y="1461678"/>
            <a:ext cx="5338763" cy="4602991"/>
          </a:xfrm>
        </p:spPr>
        <p:txBody>
          <a:bodyPr/>
          <a:lstStyle/>
          <a:p>
            <a:r>
              <a:rPr lang="en-US" altLang="zh-CN" dirty="0"/>
              <a:t>3.3.5 </a:t>
            </a:r>
            <a:r>
              <a:rPr lang="zh-CN" altLang="en-US" dirty="0"/>
              <a:t>使用音频</a:t>
            </a:r>
            <a:r>
              <a:rPr lang="en-US" altLang="zh-CN" dirty="0"/>
              <a:t>/</a:t>
            </a:r>
            <a:r>
              <a:rPr lang="zh-CN" altLang="en-US" dirty="0"/>
              <a:t>视频元素</a:t>
            </a:r>
            <a:endParaRPr lang="en-US" altLang="zh-CN" dirty="0"/>
          </a:p>
          <a:p>
            <a:r>
              <a:rPr lang="en-US" altLang="zh-CN" dirty="0"/>
              <a:t>1. </a:t>
            </a:r>
            <a:r>
              <a:rPr lang="zh-CN" altLang="en-US" dirty="0"/>
              <a:t>嵌入并应用音频</a:t>
            </a:r>
            <a:endParaRPr lang="en-US" altLang="zh-CN" dirty="0"/>
          </a:p>
          <a:p>
            <a:r>
              <a:rPr lang="zh-CN" altLang="en-US" dirty="0"/>
              <a:t>在播放器中单击播放按钮，即可播放当前的音频。选择喇叭图标，使用鼠标拖动的方法可移动音频文件。在“音频工具”选项卡中单击“裁剪音频”按钮，在打开的“裁剪音频”对话框中拖动进度条中的开始和终止滑块，可对当前的音频文件进行裁剪，如图</a:t>
            </a:r>
            <a:r>
              <a:rPr lang="en-US" altLang="zh-CN" dirty="0"/>
              <a:t>3-58</a:t>
            </a:r>
            <a:r>
              <a:rPr lang="zh-CN" altLang="en-US" dirty="0"/>
              <a:t>所示。</a:t>
            </a:r>
            <a:endParaRPr lang="en-US" altLang="zh-CN" dirty="0"/>
          </a:p>
        </p:txBody>
      </p:sp>
      <p:pic>
        <p:nvPicPr>
          <p:cNvPr id="4" name="图片占位符 3">
            <a:extLst>
              <a:ext uri="{FF2B5EF4-FFF2-40B4-BE49-F238E27FC236}">
                <a16:creationId xmlns:a16="http://schemas.microsoft.com/office/drawing/2014/main" id="{0AC3F89F-B8CD-ADD8-D4BE-5E64F8A3C97C}"/>
              </a:ext>
            </a:extLst>
          </p:cNvPr>
          <p:cNvPicPr>
            <a:picLocks noGrp="1" noChangeAspect="1"/>
          </p:cNvPicPr>
          <p:nvPr>
            <p:ph type="pic" sz="quarter" idx="14"/>
          </p:nvPr>
        </p:nvPicPr>
        <p:blipFill rotWithShape="1">
          <a:blip r:embed="rId2"/>
          <a:srcRect t="-56369" b="-56369"/>
          <a:stretch>
            <a:fillRect/>
          </a:stretch>
        </p:blipFill>
        <p:spPr>
          <a:prstGeom prst="rect">
            <a:avLst/>
          </a:prstGeom>
        </p:spPr>
      </p:pic>
    </p:spTree>
    <p:extLst>
      <p:ext uri="{BB962C8B-B14F-4D97-AF65-F5344CB8AC3E}">
        <p14:creationId xmlns:p14="http://schemas.microsoft.com/office/powerpoint/2010/main" val="1896500998"/>
      </p:ext>
    </p:extLst>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4BEEDB-39AE-9813-40FA-CFA3DA2415BF}"/>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8DE77C20-04C4-C688-3529-C82FDE79C500}"/>
              </a:ext>
            </a:extLst>
          </p:cNvPr>
          <p:cNvSpPr>
            <a:spLocks noGrp="1"/>
          </p:cNvSpPr>
          <p:nvPr>
            <p:ph type="body" sz="quarter" idx="10"/>
          </p:nvPr>
        </p:nvSpPr>
        <p:spPr>
          <a:xfrm>
            <a:off x="759986" y="184188"/>
            <a:ext cx="10852895" cy="523220"/>
          </a:xfrm>
        </p:spPr>
        <p:txBody>
          <a:bodyPr/>
          <a:lstStyle/>
          <a:p>
            <a:r>
              <a:rPr lang="zh-CN" altLang="en-US" dirty="0"/>
              <a:t>页面元素的应用</a:t>
            </a:r>
          </a:p>
        </p:txBody>
      </p:sp>
      <p:sp>
        <p:nvSpPr>
          <p:cNvPr id="7" name="文本占位符 6">
            <a:extLst>
              <a:ext uri="{FF2B5EF4-FFF2-40B4-BE49-F238E27FC236}">
                <a16:creationId xmlns:a16="http://schemas.microsoft.com/office/drawing/2014/main" id="{388BF484-540F-2014-F7DC-5B9C807052D7}"/>
              </a:ext>
            </a:extLst>
          </p:cNvPr>
          <p:cNvSpPr>
            <a:spLocks noGrp="1"/>
          </p:cNvSpPr>
          <p:nvPr>
            <p:ph type="body" sz="quarter" idx="11"/>
          </p:nvPr>
        </p:nvSpPr>
        <p:spPr>
          <a:xfrm>
            <a:off x="336550" y="953847"/>
            <a:ext cx="5338763" cy="5618654"/>
          </a:xfrm>
        </p:spPr>
        <p:txBody>
          <a:bodyPr/>
          <a:lstStyle/>
          <a:p>
            <a:r>
              <a:rPr lang="en-US" altLang="zh-CN" dirty="0"/>
              <a:t>3.3.5 </a:t>
            </a:r>
            <a:r>
              <a:rPr lang="zh-CN" altLang="en-US" dirty="0"/>
              <a:t>使用音频</a:t>
            </a:r>
            <a:r>
              <a:rPr lang="en-US" altLang="zh-CN" dirty="0"/>
              <a:t>/</a:t>
            </a:r>
            <a:r>
              <a:rPr lang="zh-CN" altLang="en-US" dirty="0"/>
              <a:t>视频元素</a:t>
            </a:r>
            <a:endParaRPr lang="en-US" altLang="zh-CN" dirty="0"/>
          </a:p>
          <a:p>
            <a:r>
              <a:rPr lang="en-US" altLang="zh-CN" dirty="0"/>
              <a:t>1. </a:t>
            </a:r>
            <a:r>
              <a:rPr lang="zh-CN" altLang="en-US" dirty="0"/>
              <a:t>嵌入并应用音频</a:t>
            </a:r>
            <a:endParaRPr lang="en-US" altLang="zh-CN" dirty="0"/>
          </a:p>
          <a:p>
            <a:r>
              <a:rPr lang="zh-CN" altLang="en-US" dirty="0"/>
              <a:t>在“音频工具”选项卡中可以设置音频的播放模式。例如，单击“开始”下拉按钮，可选择音频开始的方式，默认为自动方式；单击“当前页播放”单选按钮，音频只会在当前页面播放，翻页将会停止播放；单击“跨幻灯片播放”单选按钮，音频会一直播放至幻灯片演示结束为止；勾选“放映时隐藏”复选框，在放映幻灯片时会隐藏音频文件，如图</a:t>
            </a:r>
            <a:r>
              <a:rPr lang="en-US" altLang="zh-CN" dirty="0"/>
              <a:t>3-59</a:t>
            </a:r>
            <a:r>
              <a:rPr lang="zh-CN" altLang="en-US" dirty="0"/>
              <a:t>所示。</a:t>
            </a:r>
            <a:endParaRPr lang="en-US" altLang="zh-CN" dirty="0"/>
          </a:p>
        </p:txBody>
      </p:sp>
      <p:pic>
        <p:nvPicPr>
          <p:cNvPr id="4" name="图片占位符 3">
            <a:extLst>
              <a:ext uri="{FF2B5EF4-FFF2-40B4-BE49-F238E27FC236}">
                <a16:creationId xmlns:a16="http://schemas.microsoft.com/office/drawing/2014/main" id="{2D0E57DA-994D-3AA9-557C-34FAE6E79A38}"/>
              </a:ext>
            </a:extLst>
          </p:cNvPr>
          <p:cNvPicPr>
            <a:picLocks noGrp="1" noChangeAspect="1"/>
          </p:cNvPicPr>
          <p:nvPr>
            <p:ph type="pic" sz="quarter" idx="14"/>
          </p:nvPr>
        </p:nvPicPr>
        <p:blipFill rotWithShape="1">
          <a:blip r:embed="rId2"/>
          <a:srcRect t="-142582" b="-142582"/>
          <a:stretch>
            <a:fillRect/>
          </a:stretch>
        </p:blipFill>
        <p:spPr>
          <a:prstGeom prst="rect">
            <a:avLst/>
          </a:prstGeom>
        </p:spPr>
      </p:pic>
    </p:spTree>
    <p:extLst>
      <p:ext uri="{BB962C8B-B14F-4D97-AF65-F5344CB8AC3E}">
        <p14:creationId xmlns:p14="http://schemas.microsoft.com/office/powerpoint/2010/main" val="3257699541"/>
      </p:ext>
    </p:extLst>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B6DBF2-F162-7EFF-95C7-98E05745549E}"/>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E32DAD65-FF68-F28E-0F1B-E72518E85373}"/>
              </a:ext>
            </a:extLst>
          </p:cNvPr>
          <p:cNvSpPr>
            <a:spLocks noGrp="1"/>
          </p:cNvSpPr>
          <p:nvPr>
            <p:ph type="body" sz="quarter" idx="10"/>
          </p:nvPr>
        </p:nvSpPr>
        <p:spPr>
          <a:xfrm>
            <a:off x="759986" y="184188"/>
            <a:ext cx="10852895" cy="523220"/>
          </a:xfrm>
        </p:spPr>
        <p:txBody>
          <a:bodyPr/>
          <a:lstStyle/>
          <a:p>
            <a:r>
              <a:rPr lang="zh-CN" altLang="en-US" dirty="0"/>
              <a:t>页面元素的应用</a:t>
            </a:r>
          </a:p>
        </p:txBody>
      </p:sp>
      <p:sp>
        <p:nvSpPr>
          <p:cNvPr id="7" name="文本占位符 6">
            <a:extLst>
              <a:ext uri="{FF2B5EF4-FFF2-40B4-BE49-F238E27FC236}">
                <a16:creationId xmlns:a16="http://schemas.microsoft.com/office/drawing/2014/main" id="{0409E2EE-A759-0A6D-B69E-F432CFD79328}"/>
              </a:ext>
            </a:extLst>
          </p:cNvPr>
          <p:cNvSpPr>
            <a:spLocks noGrp="1"/>
          </p:cNvSpPr>
          <p:nvPr>
            <p:ph type="body" sz="quarter" idx="11"/>
          </p:nvPr>
        </p:nvSpPr>
        <p:spPr>
          <a:xfrm>
            <a:off x="336550" y="1715594"/>
            <a:ext cx="5338763" cy="4095160"/>
          </a:xfrm>
        </p:spPr>
        <p:txBody>
          <a:bodyPr/>
          <a:lstStyle/>
          <a:p>
            <a:r>
              <a:rPr lang="en-US" altLang="zh-CN" dirty="0"/>
              <a:t>3.3.5 </a:t>
            </a:r>
            <a:r>
              <a:rPr lang="zh-CN" altLang="en-US" dirty="0"/>
              <a:t>使用音频</a:t>
            </a:r>
            <a:r>
              <a:rPr lang="en-US" altLang="zh-CN" dirty="0"/>
              <a:t>/</a:t>
            </a:r>
            <a:r>
              <a:rPr lang="zh-CN" altLang="en-US" dirty="0"/>
              <a:t>视频元素</a:t>
            </a:r>
            <a:endParaRPr lang="en-US" altLang="zh-CN" dirty="0"/>
          </a:p>
          <a:p>
            <a:r>
              <a:rPr lang="en-US" altLang="zh-CN" dirty="0"/>
              <a:t>2. </a:t>
            </a:r>
            <a:r>
              <a:rPr lang="zh-CN" altLang="en-US" dirty="0"/>
              <a:t>嵌入并应用视频</a:t>
            </a:r>
            <a:endParaRPr lang="en-US" altLang="zh-CN" dirty="0"/>
          </a:p>
          <a:p>
            <a:r>
              <a:rPr lang="zh-CN" altLang="en-US" dirty="0"/>
              <a:t>嵌入视频与嵌入音频的方法相似，在“插入”选项卡中单击“视频”下拉按钮，从列表中选择“嵌入本地视频”选项，在“插入视频”对话框中选择要插入的视频文件，单击“打开” 按钮即可将该视频插入当前幻灯片中，如图</a:t>
            </a:r>
            <a:r>
              <a:rPr lang="en-US" altLang="zh-CN" dirty="0"/>
              <a:t>3-60</a:t>
            </a:r>
            <a:r>
              <a:rPr lang="zh-CN" altLang="en-US" dirty="0"/>
              <a:t>所示。</a:t>
            </a:r>
            <a:endParaRPr lang="en-US" altLang="zh-CN" dirty="0"/>
          </a:p>
        </p:txBody>
      </p:sp>
      <p:pic>
        <p:nvPicPr>
          <p:cNvPr id="4" name="图片占位符 3">
            <a:extLst>
              <a:ext uri="{FF2B5EF4-FFF2-40B4-BE49-F238E27FC236}">
                <a16:creationId xmlns:a16="http://schemas.microsoft.com/office/drawing/2014/main" id="{1CCF181F-6226-EB6E-D3C7-2DB10890BDDB}"/>
              </a:ext>
            </a:extLst>
          </p:cNvPr>
          <p:cNvPicPr>
            <a:picLocks noGrp="1" noChangeAspect="1"/>
          </p:cNvPicPr>
          <p:nvPr>
            <p:ph type="pic" sz="quarter" idx="14"/>
          </p:nvPr>
        </p:nvPicPr>
        <p:blipFill rotWithShape="1">
          <a:blip r:embed="rId2"/>
          <a:srcRect t="-107609" b="-107609"/>
          <a:stretch>
            <a:fillRect/>
          </a:stretch>
        </p:blipFill>
        <p:spPr>
          <a:prstGeom prst="rect">
            <a:avLst/>
          </a:prstGeom>
        </p:spPr>
      </p:pic>
    </p:spTree>
    <p:extLst>
      <p:ext uri="{BB962C8B-B14F-4D97-AF65-F5344CB8AC3E}">
        <p14:creationId xmlns:p14="http://schemas.microsoft.com/office/powerpoint/2010/main" val="3142747949"/>
      </p:ext>
    </p:extLst>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341B17-73EB-A450-F56C-058C46200B03}"/>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22098BFF-F6A2-6AF0-BD4F-9D66331939B6}"/>
              </a:ext>
            </a:extLst>
          </p:cNvPr>
          <p:cNvSpPr>
            <a:spLocks noGrp="1"/>
          </p:cNvSpPr>
          <p:nvPr>
            <p:ph type="body" sz="quarter" idx="10"/>
          </p:nvPr>
        </p:nvSpPr>
        <p:spPr>
          <a:xfrm>
            <a:off x="759986" y="184188"/>
            <a:ext cx="10852895" cy="523220"/>
          </a:xfrm>
        </p:spPr>
        <p:txBody>
          <a:bodyPr/>
          <a:lstStyle/>
          <a:p>
            <a:r>
              <a:rPr lang="zh-CN" altLang="en-US" dirty="0"/>
              <a:t>页面元素的应用</a:t>
            </a:r>
          </a:p>
        </p:txBody>
      </p:sp>
      <p:sp>
        <p:nvSpPr>
          <p:cNvPr id="7" name="文本占位符 6">
            <a:extLst>
              <a:ext uri="{FF2B5EF4-FFF2-40B4-BE49-F238E27FC236}">
                <a16:creationId xmlns:a16="http://schemas.microsoft.com/office/drawing/2014/main" id="{68C84CBF-32A7-1335-9E4D-5D7BCE9BCC70}"/>
              </a:ext>
            </a:extLst>
          </p:cNvPr>
          <p:cNvSpPr>
            <a:spLocks noGrp="1"/>
          </p:cNvSpPr>
          <p:nvPr>
            <p:ph type="body" sz="quarter" idx="11"/>
          </p:nvPr>
        </p:nvSpPr>
        <p:spPr>
          <a:xfrm>
            <a:off x="336550" y="2477341"/>
            <a:ext cx="5338763" cy="2571666"/>
          </a:xfrm>
        </p:spPr>
        <p:txBody>
          <a:bodyPr/>
          <a:lstStyle/>
          <a:p>
            <a:r>
              <a:rPr lang="en-US" altLang="zh-CN" dirty="0"/>
              <a:t>3.3.5 </a:t>
            </a:r>
            <a:r>
              <a:rPr lang="zh-CN" altLang="en-US" dirty="0"/>
              <a:t>使用音频</a:t>
            </a:r>
            <a:r>
              <a:rPr lang="en-US" altLang="zh-CN" dirty="0"/>
              <a:t>/</a:t>
            </a:r>
            <a:r>
              <a:rPr lang="zh-CN" altLang="en-US" dirty="0"/>
              <a:t>视频元素</a:t>
            </a:r>
            <a:endParaRPr lang="en-US" altLang="zh-CN" dirty="0"/>
          </a:p>
          <a:p>
            <a:r>
              <a:rPr lang="en-US" altLang="zh-CN" dirty="0"/>
              <a:t>2. </a:t>
            </a:r>
            <a:r>
              <a:rPr lang="zh-CN" altLang="en-US" dirty="0"/>
              <a:t>嵌入并应用视频</a:t>
            </a:r>
            <a:endParaRPr lang="en-US" altLang="zh-CN" dirty="0"/>
          </a:p>
          <a:p>
            <a:r>
              <a:rPr lang="zh-CN" altLang="en-US" dirty="0"/>
              <a:t>视频插入后，可以调整视频窗口的大小，并将其移动至页面合适位置。单击视频播放按钮可查看视频，如图</a:t>
            </a:r>
            <a:r>
              <a:rPr lang="en-US" altLang="zh-CN" dirty="0"/>
              <a:t>3-61</a:t>
            </a:r>
            <a:r>
              <a:rPr lang="zh-CN" altLang="en-US" dirty="0"/>
              <a:t>所示。</a:t>
            </a:r>
            <a:endParaRPr lang="en-US" altLang="zh-CN" dirty="0"/>
          </a:p>
        </p:txBody>
      </p:sp>
      <p:pic>
        <p:nvPicPr>
          <p:cNvPr id="4" name="图片占位符 3">
            <a:extLst>
              <a:ext uri="{FF2B5EF4-FFF2-40B4-BE49-F238E27FC236}">
                <a16:creationId xmlns:a16="http://schemas.microsoft.com/office/drawing/2014/main" id="{2EF93462-213C-4C1A-5F1F-AD9C3BACCF0E}"/>
              </a:ext>
            </a:extLst>
          </p:cNvPr>
          <p:cNvPicPr>
            <a:picLocks noGrp="1" noChangeAspect="1"/>
          </p:cNvPicPr>
          <p:nvPr>
            <p:ph type="pic" sz="quarter" idx="14"/>
          </p:nvPr>
        </p:nvPicPr>
        <p:blipFill rotWithShape="1">
          <a:blip r:embed="rId2"/>
          <a:srcRect t="-27804" b="-27804"/>
          <a:stretch>
            <a:fillRect/>
          </a:stretch>
        </p:blipFill>
        <p:spPr>
          <a:prstGeom prst="rect">
            <a:avLst/>
          </a:prstGeom>
        </p:spPr>
      </p:pic>
    </p:spTree>
    <p:extLst>
      <p:ext uri="{BB962C8B-B14F-4D97-AF65-F5344CB8AC3E}">
        <p14:creationId xmlns:p14="http://schemas.microsoft.com/office/powerpoint/2010/main" val="770040925"/>
      </p:ext>
    </p:extLst>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D7937C-B41E-9D75-EEE8-06DF48D1F944}"/>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531EEEB0-64C5-40B1-C285-802D8CB4A6F0}"/>
              </a:ext>
            </a:extLst>
          </p:cNvPr>
          <p:cNvSpPr>
            <a:spLocks noGrp="1"/>
          </p:cNvSpPr>
          <p:nvPr>
            <p:ph type="body" sz="quarter" idx="10"/>
          </p:nvPr>
        </p:nvSpPr>
        <p:spPr>
          <a:xfrm>
            <a:off x="759986" y="184188"/>
            <a:ext cx="10852895" cy="523220"/>
          </a:xfrm>
        </p:spPr>
        <p:txBody>
          <a:bodyPr/>
          <a:lstStyle/>
          <a:p>
            <a:r>
              <a:rPr lang="zh-CN" altLang="en-US" dirty="0"/>
              <a:t>页面元素的应用</a:t>
            </a:r>
          </a:p>
        </p:txBody>
      </p:sp>
      <p:sp>
        <p:nvSpPr>
          <p:cNvPr id="7" name="文本占位符 6">
            <a:extLst>
              <a:ext uri="{FF2B5EF4-FFF2-40B4-BE49-F238E27FC236}">
                <a16:creationId xmlns:a16="http://schemas.microsoft.com/office/drawing/2014/main" id="{C717CFB6-3D9C-858D-6241-877BE41ACE2B}"/>
              </a:ext>
            </a:extLst>
          </p:cNvPr>
          <p:cNvSpPr>
            <a:spLocks noGrp="1"/>
          </p:cNvSpPr>
          <p:nvPr>
            <p:ph type="body" sz="quarter" idx="11"/>
          </p:nvPr>
        </p:nvSpPr>
        <p:spPr>
          <a:xfrm>
            <a:off x="336550" y="1207762"/>
            <a:ext cx="5338763" cy="5110823"/>
          </a:xfrm>
        </p:spPr>
        <p:txBody>
          <a:bodyPr/>
          <a:lstStyle/>
          <a:p>
            <a:r>
              <a:rPr lang="en-US" altLang="zh-CN" dirty="0"/>
              <a:t>3.3.5 </a:t>
            </a:r>
            <a:r>
              <a:rPr lang="zh-CN" altLang="en-US" dirty="0"/>
              <a:t>使用音频</a:t>
            </a:r>
            <a:r>
              <a:rPr lang="en-US" altLang="zh-CN" dirty="0"/>
              <a:t>/</a:t>
            </a:r>
            <a:r>
              <a:rPr lang="zh-CN" altLang="en-US" dirty="0"/>
              <a:t>视频元素</a:t>
            </a:r>
            <a:endParaRPr lang="en-US" altLang="zh-CN" dirty="0"/>
          </a:p>
          <a:p>
            <a:r>
              <a:rPr lang="en-US" altLang="zh-CN" dirty="0"/>
              <a:t>2. </a:t>
            </a:r>
            <a:r>
              <a:rPr lang="zh-CN" altLang="en-US" dirty="0"/>
              <a:t>嵌入并应用视频</a:t>
            </a:r>
            <a:endParaRPr lang="en-US" altLang="zh-CN" dirty="0"/>
          </a:p>
          <a:p>
            <a:r>
              <a:rPr lang="zh-CN" altLang="en-US" dirty="0"/>
              <a:t>选择视频，在“视频工具”选项卡中单击“裁剪视频”按钮，在打开的“裁剪视频”对话框中，可对视频进行裁剪操作，如图</a:t>
            </a:r>
            <a:r>
              <a:rPr lang="en-US" altLang="zh-CN" dirty="0"/>
              <a:t>3-62</a:t>
            </a:r>
            <a:r>
              <a:rPr lang="zh-CN" altLang="en-US" dirty="0"/>
              <a:t>所示。单击“视频封面”按钮，在其列表中选择“来自文件”选项，在打开的对话框中选择所需图片，单击“打开”按钮，可以为当前视频添加封面，如图</a:t>
            </a:r>
            <a:r>
              <a:rPr lang="en-US" altLang="zh-CN" dirty="0"/>
              <a:t>3-63</a:t>
            </a:r>
            <a:r>
              <a:rPr lang="zh-CN" altLang="en-US" dirty="0"/>
              <a:t>所示。</a:t>
            </a:r>
            <a:endParaRPr lang="en-US" altLang="zh-CN" dirty="0"/>
          </a:p>
        </p:txBody>
      </p:sp>
      <p:pic>
        <p:nvPicPr>
          <p:cNvPr id="4" name="图片占位符 3">
            <a:extLst>
              <a:ext uri="{FF2B5EF4-FFF2-40B4-BE49-F238E27FC236}">
                <a16:creationId xmlns:a16="http://schemas.microsoft.com/office/drawing/2014/main" id="{98083C9F-7549-CE52-F485-7E9B710F601F}"/>
              </a:ext>
            </a:extLst>
          </p:cNvPr>
          <p:cNvPicPr>
            <a:picLocks noGrp="1" noChangeAspect="1"/>
          </p:cNvPicPr>
          <p:nvPr>
            <p:ph type="pic" sz="quarter" idx="14"/>
          </p:nvPr>
        </p:nvPicPr>
        <p:blipFill rotWithShape="1">
          <a:blip r:embed="rId2"/>
          <a:srcRect t="-83597" b="-83597"/>
          <a:stretch>
            <a:fillRect/>
          </a:stretch>
        </p:blipFill>
        <p:spPr>
          <a:prstGeom prst="rect">
            <a:avLst/>
          </a:prstGeom>
        </p:spPr>
      </p:pic>
    </p:spTree>
    <p:extLst>
      <p:ext uri="{BB962C8B-B14F-4D97-AF65-F5344CB8AC3E}">
        <p14:creationId xmlns:p14="http://schemas.microsoft.com/office/powerpoint/2010/main" val="1699443091"/>
      </p:ext>
    </p:extLst>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CBF1EA72-90FE-3498-DA72-4A20611B90B9}"/>
              </a:ext>
            </a:extLst>
          </p:cNvPr>
          <p:cNvSpPr>
            <a:spLocks noGrp="1"/>
          </p:cNvSpPr>
          <p:nvPr>
            <p:ph type="body" sz="quarter" idx="10"/>
          </p:nvPr>
        </p:nvSpPr>
        <p:spPr/>
        <p:txBody>
          <a:bodyPr/>
          <a:lstStyle/>
          <a:p>
            <a:r>
              <a:rPr lang="zh-CN" altLang="en-US" dirty="0"/>
              <a:t>任务</a:t>
            </a:r>
            <a:r>
              <a:rPr lang="en-US" altLang="zh-CN" dirty="0"/>
              <a:t>3.4</a:t>
            </a:r>
            <a:endParaRPr lang="zh-CN" altLang="en-US" dirty="0"/>
          </a:p>
        </p:txBody>
      </p:sp>
      <p:sp>
        <p:nvSpPr>
          <p:cNvPr id="6" name="文本占位符 5">
            <a:extLst>
              <a:ext uri="{FF2B5EF4-FFF2-40B4-BE49-F238E27FC236}">
                <a16:creationId xmlns:a16="http://schemas.microsoft.com/office/drawing/2014/main" id="{B0B43845-5243-3405-DD2E-DE43061109A9}"/>
              </a:ext>
            </a:extLst>
          </p:cNvPr>
          <p:cNvSpPr>
            <a:spLocks noGrp="1"/>
          </p:cNvSpPr>
          <p:nvPr>
            <p:ph type="body" sz="quarter" idx="11"/>
          </p:nvPr>
        </p:nvSpPr>
        <p:spPr/>
        <p:txBody>
          <a:bodyPr/>
          <a:lstStyle/>
          <a:p>
            <a:r>
              <a:rPr lang="zh-CN" altLang="en-US" dirty="0"/>
              <a:t>动画的使用</a:t>
            </a:r>
          </a:p>
        </p:txBody>
      </p:sp>
    </p:spTree>
    <p:extLst>
      <p:ext uri="{BB962C8B-B14F-4D97-AF65-F5344CB8AC3E}">
        <p14:creationId xmlns:p14="http://schemas.microsoft.com/office/powerpoint/2010/main" val="1880299445"/>
      </p:ext>
    </p:extLst>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6D67A0-512E-EF61-1CCF-C311B8A3DFB5}"/>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A69CF4DC-F91E-4904-8EA8-4086854DE0C9}"/>
              </a:ext>
            </a:extLst>
          </p:cNvPr>
          <p:cNvSpPr>
            <a:spLocks noGrp="1"/>
          </p:cNvSpPr>
          <p:nvPr>
            <p:ph type="body" sz="quarter" idx="10"/>
          </p:nvPr>
        </p:nvSpPr>
        <p:spPr>
          <a:xfrm>
            <a:off x="759986" y="184188"/>
            <a:ext cx="10852895" cy="523220"/>
          </a:xfrm>
        </p:spPr>
        <p:txBody>
          <a:bodyPr/>
          <a:lstStyle/>
          <a:p>
            <a:r>
              <a:rPr lang="zh-CN" altLang="en-US" dirty="0"/>
              <a:t>动画的使用</a:t>
            </a:r>
          </a:p>
        </p:txBody>
      </p:sp>
      <p:sp>
        <p:nvSpPr>
          <p:cNvPr id="7" name="文本占位符 6">
            <a:extLst>
              <a:ext uri="{FF2B5EF4-FFF2-40B4-BE49-F238E27FC236}">
                <a16:creationId xmlns:a16="http://schemas.microsoft.com/office/drawing/2014/main" id="{AA3F2F52-0FDC-7712-ACB8-060A5C10A1C1}"/>
              </a:ext>
            </a:extLst>
          </p:cNvPr>
          <p:cNvSpPr>
            <a:spLocks noGrp="1"/>
          </p:cNvSpPr>
          <p:nvPr>
            <p:ph type="body" sz="quarter" idx="11"/>
          </p:nvPr>
        </p:nvSpPr>
        <p:spPr>
          <a:xfrm>
            <a:off x="336550" y="1715594"/>
            <a:ext cx="5338763" cy="4095160"/>
          </a:xfrm>
        </p:spPr>
        <p:txBody>
          <a:bodyPr/>
          <a:lstStyle/>
          <a:p>
            <a:r>
              <a:rPr lang="en-US" altLang="zh-CN" dirty="0"/>
              <a:t>3.4.1 </a:t>
            </a:r>
            <a:r>
              <a:rPr lang="zh-CN" altLang="en-US" dirty="0"/>
              <a:t>进入</a:t>
            </a:r>
            <a:r>
              <a:rPr lang="en-US" altLang="zh-CN" dirty="0"/>
              <a:t>/</a:t>
            </a:r>
            <a:r>
              <a:rPr lang="zh-CN" altLang="en-US" dirty="0"/>
              <a:t>退出动画</a:t>
            </a:r>
            <a:endParaRPr lang="en-US" altLang="zh-CN" dirty="0"/>
          </a:p>
          <a:p>
            <a:r>
              <a:rPr lang="zh-CN" altLang="en-US" dirty="0"/>
              <a:t>进入动画是指对象在幻灯片页面中从无到有、逐渐出现的动画过程。在幻灯片中选择需要设置的元素，在“动画”选项卡的动画列表中可以看到</a:t>
            </a:r>
            <a:r>
              <a:rPr lang="en-US" altLang="zh-CN" dirty="0"/>
              <a:t>4</a:t>
            </a:r>
            <a:r>
              <a:rPr lang="zh-CN" altLang="en-US" dirty="0"/>
              <a:t>组基本动画选项。在“进入”选项组中选择一款合适的动画效果，即可为当前元素添加进入动画，如图</a:t>
            </a:r>
            <a:r>
              <a:rPr lang="en-US" altLang="zh-CN" dirty="0"/>
              <a:t>3-65</a:t>
            </a:r>
            <a:r>
              <a:rPr lang="zh-CN" altLang="en-US" dirty="0"/>
              <a:t>所示。</a:t>
            </a:r>
            <a:endParaRPr lang="en-US" altLang="zh-CN" dirty="0"/>
          </a:p>
        </p:txBody>
      </p:sp>
      <p:pic>
        <p:nvPicPr>
          <p:cNvPr id="10" name="图片占位符 9">
            <a:extLst>
              <a:ext uri="{FF2B5EF4-FFF2-40B4-BE49-F238E27FC236}">
                <a16:creationId xmlns:a16="http://schemas.microsoft.com/office/drawing/2014/main" id="{93D7B25F-B4D9-4396-E7E4-231EAD61E4A4}"/>
              </a:ext>
            </a:extLst>
          </p:cNvPr>
          <p:cNvPicPr>
            <a:picLocks noGrp="1" noChangeAspect="1"/>
          </p:cNvPicPr>
          <p:nvPr>
            <p:ph type="pic" sz="quarter" idx="14"/>
          </p:nvPr>
        </p:nvPicPr>
        <p:blipFill rotWithShape="1">
          <a:blip r:embed="rId2"/>
          <a:srcRect l="-22344" r="-22344"/>
          <a:stretch>
            <a:fillRect/>
          </a:stretch>
        </p:blipFill>
        <p:spPr>
          <a:prstGeom prst="rect">
            <a:avLst/>
          </a:prstGeom>
        </p:spPr>
      </p:pic>
    </p:spTree>
    <p:extLst>
      <p:ext uri="{BB962C8B-B14F-4D97-AF65-F5344CB8AC3E}">
        <p14:creationId xmlns:p14="http://schemas.microsoft.com/office/powerpoint/2010/main" val="3565261894"/>
      </p:ext>
    </p:extLst>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B8EF78-71FF-312A-3F2B-3308E58B4ED4}"/>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164D2CCE-EE2E-10C5-3E0E-2B3CDDDE509E}"/>
              </a:ext>
            </a:extLst>
          </p:cNvPr>
          <p:cNvSpPr>
            <a:spLocks noGrp="1"/>
          </p:cNvSpPr>
          <p:nvPr>
            <p:ph type="body" sz="quarter" idx="10"/>
          </p:nvPr>
        </p:nvSpPr>
        <p:spPr>
          <a:xfrm>
            <a:off x="759986" y="184188"/>
            <a:ext cx="10852895" cy="523220"/>
          </a:xfrm>
        </p:spPr>
        <p:txBody>
          <a:bodyPr/>
          <a:lstStyle/>
          <a:p>
            <a:r>
              <a:rPr lang="zh-CN" altLang="en-US" dirty="0"/>
              <a:t>动画的使用</a:t>
            </a:r>
          </a:p>
        </p:txBody>
      </p:sp>
      <p:sp>
        <p:nvSpPr>
          <p:cNvPr id="7" name="文本占位符 6">
            <a:extLst>
              <a:ext uri="{FF2B5EF4-FFF2-40B4-BE49-F238E27FC236}">
                <a16:creationId xmlns:a16="http://schemas.microsoft.com/office/drawing/2014/main" id="{D905279A-F3CB-F1AD-D914-08720BBA257C}"/>
              </a:ext>
            </a:extLst>
          </p:cNvPr>
          <p:cNvSpPr>
            <a:spLocks noGrp="1"/>
          </p:cNvSpPr>
          <p:nvPr>
            <p:ph type="body" sz="quarter" idx="11"/>
          </p:nvPr>
        </p:nvSpPr>
        <p:spPr>
          <a:xfrm>
            <a:off x="336550" y="1079459"/>
            <a:ext cx="5338763" cy="5367431"/>
          </a:xfrm>
        </p:spPr>
        <p:txBody>
          <a:bodyPr/>
          <a:lstStyle/>
          <a:p>
            <a:r>
              <a:rPr lang="en-US" altLang="zh-CN" sz="2100" dirty="0"/>
              <a:t>3.4.1 </a:t>
            </a:r>
            <a:r>
              <a:rPr lang="zh-CN" altLang="en-US" sz="2100" dirty="0"/>
              <a:t>进入</a:t>
            </a:r>
            <a:r>
              <a:rPr lang="en-US" altLang="zh-CN" sz="2100" dirty="0"/>
              <a:t>/</a:t>
            </a:r>
            <a:r>
              <a:rPr lang="zh-CN" altLang="en-US" sz="2100" dirty="0"/>
              <a:t>退出动画</a:t>
            </a:r>
            <a:endParaRPr lang="en-US" altLang="zh-CN" sz="2100" dirty="0"/>
          </a:p>
          <a:p>
            <a:r>
              <a:rPr lang="zh-CN" altLang="en-US" sz="2100" dirty="0"/>
              <a:t>在“动画”选项卡中单击“自定义动画”按钮，可打开“自定义动画”窗格，在此可以设置动画的参数值，如开始方式、动画方向、动画速度等。此外，在该窗格中会显示当前幻灯片所有动画选项，选择其中一个动画项后，幻灯片中相应的动画将被选中，如图</a:t>
            </a:r>
            <a:r>
              <a:rPr lang="en-US" altLang="zh-CN" sz="2100" dirty="0"/>
              <a:t>3-66</a:t>
            </a:r>
            <a:r>
              <a:rPr lang="zh-CN" altLang="en-US" sz="2100" dirty="0"/>
              <a:t>所示。另外，在幻灯片中被选中的动画左上方会显示“</a:t>
            </a:r>
            <a:r>
              <a:rPr lang="en-US" altLang="zh-CN" sz="2100" dirty="0"/>
              <a:t>1”“2”“3”……</a:t>
            </a:r>
            <a:r>
              <a:rPr lang="zh-CN" altLang="en-US" sz="2100" dirty="0"/>
              <a:t>编号，该编号为动画编号，在放映幻灯片时，系统会按照该编号顺序依次播放动画。</a:t>
            </a:r>
            <a:endParaRPr lang="en-US" altLang="zh-CN" sz="2100" dirty="0"/>
          </a:p>
        </p:txBody>
      </p:sp>
      <p:pic>
        <p:nvPicPr>
          <p:cNvPr id="4" name="图片占位符 3">
            <a:extLst>
              <a:ext uri="{FF2B5EF4-FFF2-40B4-BE49-F238E27FC236}">
                <a16:creationId xmlns:a16="http://schemas.microsoft.com/office/drawing/2014/main" id="{87C6D0E8-4439-16CF-99BA-3F00D5E05D34}"/>
              </a:ext>
            </a:extLst>
          </p:cNvPr>
          <p:cNvPicPr>
            <a:picLocks noGrp="1" noChangeAspect="1"/>
          </p:cNvPicPr>
          <p:nvPr>
            <p:ph type="pic" sz="quarter" idx="14"/>
          </p:nvPr>
        </p:nvPicPr>
        <p:blipFill rotWithShape="1">
          <a:blip r:embed="rId2"/>
          <a:srcRect t="-50967" b="-50967"/>
          <a:stretch>
            <a:fillRect/>
          </a:stretch>
        </p:blipFill>
        <p:spPr>
          <a:prstGeom prst="rect">
            <a:avLst/>
          </a:prstGeom>
        </p:spPr>
      </p:pic>
    </p:spTree>
    <p:extLst>
      <p:ext uri="{BB962C8B-B14F-4D97-AF65-F5344CB8AC3E}">
        <p14:creationId xmlns:p14="http://schemas.microsoft.com/office/powerpoint/2010/main" val="20862222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占位符 15">
            <a:extLst>
              <a:ext uri="{FF2B5EF4-FFF2-40B4-BE49-F238E27FC236}">
                <a16:creationId xmlns:a16="http://schemas.microsoft.com/office/drawing/2014/main" id="{A004C2C8-29F3-01DC-6B4A-5F469A260367}"/>
              </a:ext>
            </a:extLst>
          </p:cNvPr>
          <p:cNvSpPr>
            <a:spLocks noGrp="1"/>
          </p:cNvSpPr>
          <p:nvPr>
            <p:ph type="body" sz="quarter" idx="11"/>
          </p:nvPr>
        </p:nvSpPr>
        <p:spPr>
          <a:xfrm>
            <a:off x="246902" y="2022922"/>
            <a:ext cx="5022679" cy="784830"/>
          </a:xfrm>
        </p:spPr>
        <p:txBody>
          <a:bodyPr/>
          <a:lstStyle/>
          <a:p>
            <a:r>
              <a:rPr lang="zh-CN" altLang="en-US" dirty="0"/>
              <a:t>模块</a:t>
            </a:r>
            <a:r>
              <a:rPr lang="en-US" altLang="zh-CN" dirty="0"/>
              <a:t>1</a:t>
            </a:r>
            <a:endParaRPr lang="zh-CN" altLang="en-US" dirty="0"/>
          </a:p>
        </p:txBody>
      </p:sp>
      <p:sp>
        <p:nvSpPr>
          <p:cNvPr id="17" name="文本占位符 16">
            <a:extLst>
              <a:ext uri="{FF2B5EF4-FFF2-40B4-BE49-F238E27FC236}">
                <a16:creationId xmlns:a16="http://schemas.microsoft.com/office/drawing/2014/main" id="{A7BBB532-7FD7-8CFE-EBF0-F39A1C570EAF}"/>
              </a:ext>
            </a:extLst>
          </p:cNvPr>
          <p:cNvSpPr>
            <a:spLocks noGrp="1"/>
          </p:cNvSpPr>
          <p:nvPr>
            <p:ph type="body" sz="quarter" idx="13"/>
          </p:nvPr>
        </p:nvSpPr>
        <p:spPr>
          <a:xfrm>
            <a:off x="245083" y="3068143"/>
            <a:ext cx="6638289" cy="630942"/>
          </a:xfrm>
        </p:spPr>
        <p:txBody>
          <a:bodyPr/>
          <a:lstStyle/>
          <a:p>
            <a:r>
              <a:rPr lang="en-US" altLang="zh-CN" dirty="0"/>
              <a:t>WPS Oﬃce </a:t>
            </a:r>
            <a:r>
              <a:rPr lang="zh-CN" altLang="en-US" dirty="0"/>
              <a:t>文档处理</a:t>
            </a:r>
          </a:p>
        </p:txBody>
      </p:sp>
    </p:spTree>
    <p:extLst>
      <p:ext uri="{BB962C8B-B14F-4D97-AF65-F5344CB8AC3E}">
        <p14:creationId xmlns:p14="http://schemas.microsoft.com/office/powerpoint/2010/main" val="22230285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26AC63-25CB-7963-9D86-B23649A0518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FA85201-3EC3-6E2D-F2E2-3C3A6C196607}"/>
              </a:ext>
            </a:extLst>
          </p:cNvPr>
          <p:cNvSpPr>
            <a:spLocks noGrp="1"/>
          </p:cNvSpPr>
          <p:nvPr>
            <p:ph type="body" sz="quarter" idx="10"/>
          </p:nvPr>
        </p:nvSpPr>
        <p:spPr/>
        <p:txBody>
          <a:bodyPr/>
          <a:lstStyle/>
          <a:p>
            <a:r>
              <a:rPr lang="zh-CN" altLang="en-US" dirty="0"/>
              <a:t>调整文档页面</a:t>
            </a:r>
          </a:p>
        </p:txBody>
      </p:sp>
      <p:sp>
        <p:nvSpPr>
          <p:cNvPr id="5" name="文本占位符 4">
            <a:extLst>
              <a:ext uri="{FF2B5EF4-FFF2-40B4-BE49-F238E27FC236}">
                <a16:creationId xmlns:a16="http://schemas.microsoft.com/office/drawing/2014/main" id="{0DD27E20-9538-57B1-05BD-0BB31E8B3431}"/>
              </a:ext>
            </a:extLst>
          </p:cNvPr>
          <p:cNvSpPr>
            <a:spLocks noGrp="1"/>
          </p:cNvSpPr>
          <p:nvPr>
            <p:ph type="body" sz="quarter" idx="11"/>
          </p:nvPr>
        </p:nvSpPr>
        <p:spPr>
          <a:xfrm>
            <a:off x="337295" y="2223462"/>
            <a:ext cx="5337642" cy="3079497"/>
          </a:xfrm>
        </p:spPr>
        <p:txBody>
          <a:bodyPr/>
          <a:lstStyle/>
          <a:p>
            <a:r>
              <a:rPr lang="en-US" altLang="zh-CN" dirty="0"/>
              <a:t>1.2.4 </a:t>
            </a:r>
            <a:r>
              <a:rPr lang="zh-CN" altLang="en-US" dirty="0"/>
              <a:t>添加水印</a:t>
            </a:r>
            <a:endParaRPr lang="en-US" altLang="zh-CN" dirty="0"/>
          </a:p>
          <a:p>
            <a:r>
              <a:rPr lang="en-US" altLang="zh-CN" dirty="0"/>
              <a:t>WPS</a:t>
            </a:r>
            <a:r>
              <a:rPr lang="zh-CN" altLang="en-US" dirty="0"/>
              <a:t>文字提供了多种水印模板，可以直接套用，也可以进行自定义水印操作。在 “页面”选项卡中单击“水印”下拉按钮，在其列表中选择所需的水印模板，即可完成水印的添加操作，如图</a:t>
            </a:r>
            <a:r>
              <a:rPr lang="en-US" altLang="zh-CN" dirty="0"/>
              <a:t>1-38</a:t>
            </a:r>
            <a:r>
              <a:rPr lang="zh-CN" altLang="en-US" dirty="0"/>
              <a:t>所示。</a:t>
            </a:r>
          </a:p>
        </p:txBody>
      </p:sp>
      <p:pic>
        <p:nvPicPr>
          <p:cNvPr id="7" name="图片占位符 6">
            <a:extLst>
              <a:ext uri="{FF2B5EF4-FFF2-40B4-BE49-F238E27FC236}">
                <a16:creationId xmlns:a16="http://schemas.microsoft.com/office/drawing/2014/main" id="{B0AFEB15-927B-EB30-2EEC-4BA363375574}"/>
              </a:ext>
            </a:extLst>
          </p:cNvPr>
          <p:cNvPicPr>
            <a:picLocks noGrp="1" noChangeAspect="1"/>
          </p:cNvPicPr>
          <p:nvPr>
            <p:ph type="pic" sz="quarter" idx="14"/>
          </p:nvPr>
        </p:nvPicPr>
        <p:blipFill rotWithShape="1">
          <a:blip r:embed="rId2"/>
          <a:srcRect t="-46425" b="-46425"/>
          <a:stretch>
            <a:fillRect/>
          </a:stretch>
        </p:blipFill>
        <p:spPr>
          <a:prstGeom prst="rect">
            <a:avLst/>
          </a:prstGeom>
        </p:spPr>
      </p:pic>
    </p:spTree>
    <p:extLst>
      <p:ext uri="{BB962C8B-B14F-4D97-AF65-F5344CB8AC3E}">
        <p14:creationId xmlns:p14="http://schemas.microsoft.com/office/powerpoint/2010/main" val="1964805657"/>
      </p:ext>
    </p:extLst>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848DE4-B9A5-F1E0-6571-43A23CF2505C}"/>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39BA0DC4-E7EE-B886-D47B-BCC416D2E8FD}"/>
              </a:ext>
            </a:extLst>
          </p:cNvPr>
          <p:cNvSpPr>
            <a:spLocks noGrp="1"/>
          </p:cNvSpPr>
          <p:nvPr>
            <p:ph type="body" sz="quarter" idx="10"/>
          </p:nvPr>
        </p:nvSpPr>
        <p:spPr>
          <a:xfrm>
            <a:off x="759986" y="184188"/>
            <a:ext cx="10852895" cy="523220"/>
          </a:xfrm>
        </p:spPr>
        <p:txBody>
          <a:bodyPr/>
          <a:lstStyle/>
          <a:p>
            <a:r>
              <a:rPr lang="zh-CN" altLang="en-US" dirty="0"/>
              <a:t>动画的使用</a:t>
            </a:r>
          </a:p>
        </p:txBody>
      </p:sp>
      <p:sp>
        <p:nvSpPr>
          <p:cNvPr id="7" name="文本占位符 6">
            <a:extLst>
              <a:ext uri="{FF2B5EF4-FFF2-40B4-BE49-F238E27FC236}">
                <a16:creationId xmlns:a16="http://schemas.microsoft.com/office/drawing/2014/main" id="{6AC07203-AF9F-187C-C784-3FB350C9577B}"/>
              </a:ext>
            </a:extLst>
          </p:cNvPr>
          <p:cNvSpPr>
            <a:spLocks noGrp="1"/>
          </p:cNvSpPr>
          <p:nvPr>
            <p:ph type="body" sz="quarter" idx="11"/>
          </p:nvPr>
        </p:nvSpPr>
        <p:spPr>
          <a:xfrm>
            <a:off x="336550" y="1969509"/>
            <a:ext cx="5338763" cy="3587329"/>
          </a:xfrm>
        </p:spPr>
        <p:txBody>
          <a:bodyPr/>
          <a:lstStyle/>
          <a:p>
            <a:r>
              <a:rPr lang="en-US" altLang="zh-CN" dirty="0"/>
              <a:t>3.4.1 </a:t>
            </a:r>
            <a:r>
              <a:rPr lang="zh-CN" altLang="en-US" dirty="0"/>
              <a:t>进入</a:t>
            </a:r>
            <a:r>
              <a:rPr lang="en-US" altLang="zh-CN" dirty="0"/>
              <a:t>/</a:t>
            </a:r>
            <a:r>
              <a:rPr lang="zh-CN" altLang="en-US" dirty="0"/>
              <a:t>退出动画</a:t>
            </a:r>
            <a:endParaRPr lang="en-US" altLang="zh-CN" dirty="0"/>
          </a:p>
          <a:p>
            <a:r>
              <a:rPr lang="zh-CN" altLang="en-US" dirty="0"/>
              <a:t>退出动画是指对象从有到无、逐渐消失的过程。该动画一般配合进入动画一起使用。在幻灯片中选择需要设置的元素，在“动画”列表的“退出”动画组中选择一种退出效果，即可为当前元素添加退出动画，如图</a:t>
            </a:r>
            <a:r>
              <a:rPr lang="en-US" altLang="zh-CN" dirty="0"/>
              <a:t>3-67</a:t>
            </a:r>
            <a:r>
              <a:rPr lang="zh-CN" altLang="en-US" dirty="0"/>
              <a:t>所示。</a:t>
            </a:r>
            <a:endParaRPr lang="en-US" altLang="zh-CN" dirty="0"/>
          </a:p>
        </p:txBody>
      </p:sp>
      <p:pic>
        <p:nvPicPr>
          <p:cNvPr id="4" name="图片占位符 3">
            <a:extLst>
              <a:ext uri="{FF2B5EF4-FFF2-40B4-BE49-F238E27FC236}">
                <a16:creationId xmlns:a16="http://schemas.microsoft.com/office/drawing/2014/main" id="{11658790-0262-83E4-EEED-BAE92BBC9E36}"/>
              </a:ext>
            </a:extLst>
          </p:cNvPr>
          <p:cNvPicPr>
            <a:picLocks noGrp="1" noChangeAspect="1"/>
          </p:cNvPicPr>
          <p:nvPr>
            <p:ph type="pic" sz="quarter" idx="14"/>
          </p:nvPr>
        </p:nvPicPr>
        <p:blipFill rotWithShape="1">
          <a:blip r:embed="rId2"/>
          <a:srcRect t="-90817" b="-90817"/>
          <a:stretch>
            <a:fillRect/>
          </a:stretch>
        </p:blipFill>
        <p:spPr>
          <a:prstGeom prst="rect">
            <a:avLst/>
          </a:prstGeom>
        </p:spPr>
      </p:pic>
    </p:spTree>
    <p:extLst>
      <p:ext uri="{BB962C8B-B14F-4D97-AF65-F5344CB8AC3E}">
        <p14:creationId xmlns:p14="http://schemas.microsoft.com/office/powerpoint/2010/main" val="948906674"/>
      </p:ext>
    </p:extLst>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F8737F-F529-9742-2C86-1610023AD685}"/>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5B831C5A-CE5F-B99A-77F1-D3CDF08DB7F8}"/>
              </a:ext>
            </a:extLst>
          </p:cNvPr>
          <p:cNvSpPr>
            <a:spLocks noGrp="1"/>
          </p:cNvSpPr>
          <p:nvPr>
            <p:ph type="body" sz="quarter" idx="10"/>
          </p:nvPr>
        </p:nvSpPr>
        <p:spPr>
          <a:xfrm>
            <a:off x="759986" y="184188"/>
            <a:ext cx="10852895" cy="523220"/>
          </a:xfrm>
        </p:spPr>
        <p:txBody>
          <a:bodyPr/>
          <a:lstStyle/>
          <a:p>
            <a:r>
              <a:rPr lang="zh-CN" altLang="en-US" dirty="0"/>
              <a:t>动画的使用</a:t>
            </a:r>
          </a:p>
        </p:txBody>
      </p:sp>
      <p:sp>
        <p:nvSpPr>
          <p:cNvPr id="7" name="文本占位符 6">
            <a:extLst>
              <a:ext uri="{FF2B5EF4-FFF2-40B4-BE49-F238E27FC236}">
                <a16:creationId xmlns:a16="http://schemas.microsoft.com/office/drawing/2014/main" id="{8F236B87-EFDD-2DBF-052E-17E5EA064870}"/>
              </a:ext>
            </a:extLst>
          </p:cNvPr>
          <p:cNvSpPr>
            <a:spLocks noGrp="1"/>
          </p:cNvSpPr>
          <p:nvPr>
            <p:ph type="body" sz="quarter" idx="11"/>
          </p:nvPr>
        </p:nvSpPr>
        <p:spPr>
          <a:xfrm>
            <a:off x="336550" y="1969509"/>
            <a:ext cx="5338763" cy="3587329"/>
          </a:xfrm>
        </p:spPr>
        <p:txBody>
          <a:bodyPr/>
          <a:lstStyle/>
          <a:p>
            <a:r>
              <a:rPr lang="en-US" altLang="zh-CN" dirty="0"/>
              <a:t>3.4.2 </a:t>
            </a:r>
            <a:r>
              <a:rPr lang="zh-CN" altLang="en-US" dirty="0"/>
              <a:t>强调动画</a:t>
            </a:r>
            <a:endParaRPr lang="en-US" altLang="zh-CN" dirty="0"/>
          </a:p>
          <a:p>
            <a:r>
              <a:rPr lang="zh-CN" altLang="en-US" dirty="0"/>
              <a:t>在幻灯片中选择需要设置的元素，在动画列表的“强调”组中选择合适的动画效果即可，例如，设置“更改字体颜色”强调效果，如图</a:t>
            </a:r>
            <a:r>
              <a:rPr lang="en-US" altLang="zh-CN" dirty="0"/>
              <a:t>3-68</a:t>
            </a:r>
            <a:r>
              <a:rPr lang="zh-CN" altLang="en-US" dirty="0"/>
              <a:t>所示，在“自定义动画”窗格中可以对其字体颜色进行设置，如图</a:t>
            </a:r>
            <a:r>
              <a:rPr lang="en-US" altLang="zh-CN" dirty="0"/>
              <a:t>3-69</a:t>
            </a:r>
            <a:r>
              <a:rPr lang="zh-CN" altLang="en-US" dirty="0"/>
              <a:t>所示。</a:t>
            </a:r>
            <a:endParaRPr lang="en-US" altLang="zh-CN" dirty="0"/>
          </a:p>
        </p:txBody>
      </p:sp>
      <p:pic>
        <p:nvPicPr>
          <p:cNvPr id="4" name="图片占位符 3">
            <a:extLst>
              <a:ext uri="{FF2B5EF4-FFF2-40B4-BE49-F238E27FC236}">
                <a16:creationId xmlns:a16="http://schemas.microsoft.com/office/drawing/2014/main" id="{ADFF26BF-7A3D-EA8A-953F-DFAB2A68C951}"/>
              </a:ext>
            </a:extLst>
          </p:cNvPr>
          <p:cNvPicPr>
            <a:picLocks noGrp="1" noChangeAspect="1"/>
          </p:cNvPicPr>
          <p:nvPr>
            <p:ph type="pic" sz="quarter" idx="14"/>
          </p:nvPr>
        </p:nvPicPr>
        <p:blipFill rotWithShape="1">
          <a:blip r:embed="rId2"/>
          <a:srcRect t="-71880" b="-71880"/>
          <a:stretch>
            <a:fillRect/>
          </a:stretch>
        </p:blipFill>
        <p:spPr>
          <a:prstGeom prst="rect">
            <a:avLst/>
          </a:prstGeom>
        </p:spPr>
      </p:pic>
    </p:spTree>
    <p:extLst>
      <p:ext uri="{BB962C8B-B14F-4D97-AF65-F5344CB8AC3E}">
        <p14:creationId xmlns:p14="http://schemas.microsoft.com/office/powerpoint/2010/main" val="3425802178"/>
      </p:ext>
    </p:extLst>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3E7BD1-4ADB-D9B3-808D-C192195C1B03}"/>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62B3A20A-19B8-3AC6-F2B0-61A64F03C33D}"/>
              </a:ext>
            </a:extLst>
          </p:cNvPr>
          <p:cNvSpPr>
            <a:spLocks noGrp="1"/>
          </p:cNvSpPr>
          <p:nvPr>
            <p:ph type="body" sz="quarter" idx="10"/>
          </p:nvPr>
        </p:nvSpPr>
        <p:spPr>
          <a:xfrm>
            <a:off x="759986" y="184188"/>
            <a:ext cx="10852895" cy="523220"/>
          </a:xfrm>
        </p:spPr>
        <p:txBody>
          <a:bodyPr/>
          <a:lstStyle/>
          <a:p>
            <a:r>
              <a:rPr lang="zh-CN" altLang="en-US" dirty="0"/>
              <a:t>动画的使用</a:t>
            </a:r>
          </a:p>
        </p:txBody>
      </p:sp>
      <p:sp>
        <p:nvSpPr>
          <p:cNvPr id="7" name="文本占位符 6">
            <a:extLst>
              <a:ext uri="{FF2B5EF4-FFF2-40B4-BE49-F238E27FC236}">
                <a16:creationId xmlns:a16="http://schemas.microsoft.com/office/drawing/2014/main" id="{F04D75A9-34E7-4482-BD03-FFDBEEC74D61}"/>
              </a:ext>
            </a:extLst>
          </p:cNvPr>
          <p:cNvSpPr>
            <a:spLocks noGrp="1"/>
          </p:cNvSpPr>
          <p:nvPr>
            <p:ph type="body" sz="quarter" idx="11"/>
          </p:nvPr>
        </p:nvSpPr>
        <p:spPr>
          <a:xfrm>
            <a:off x="336550" y="1969509"/>
            <a:ext cx="5338763" cy="3587329"/>
          </a:xfrm>
        </p:spPr>
        <p:txBody>
          <a:bodyPr/>
          <a:lstStyle/>
          <a:p>
            <a:r>
              <a:rPr lang="en-US" altLang="zh-CN" dirty="0"/>
              <a:t>3.4.2 </a:t>
            </a:r>
            <a:r>
              <a:rPr lang="zh-CN" altLang="en-US" dirty="0"/>
              <a:t>强调动画</a:t>
            </a:r>
            <a:endParaRPr lang="en-US" altLang="zh-CN" dirty="0"/>
          </a:p>
          <a:p>
            <a:r>
              <a:rPr lang="zh-CN" altLang="en-US" dirty="0"/>
              <a:t>在“自定义动画”窗格中单击该动画项右侧下拉按钮，从中选择“效果选项”，在打开的对话框中可以设置颜色渐变的样式，如图</a:t>
            </a:r>
            <a:r>
              <a:rPr lang="en-US" altLang="zh-CN" dirty="0"/>
              <a:t>3-70</a:t>
            </a:r>
            <a:r>
              <a:rPr lang="zh-CN" altLang="en-US" dirty="0"/>
              <a:t>所示。还可以对动画的显示方式（动画文本）进行设置，如图</a:t>
            </a:r>
            <a:r>
              <a:rPr lang="en-US" altLang="zh-CN" dirty="0"/>
              <a:t>3-71 </a:t>
            </a:r>
            <a:r>
              <a:rPr lang="zh-CN" altLang="en-US" dirty="0"/>
              <a:t>所示。</a:t>
            </a:r>
            <a:endParaRPr lang="en-US" altLang="zh-CN" dirty="0"/>
          </a:p>
        </p:txBody>
      </p:sp>
      <p:pic>
        <p:nvPicPr>
          <p:cNvPr id="4" name="图片占位符 3">
            <a:extLst>
              <a:ext uri="{FF2B5EF4-FFF2-40B4-BE49-F238E27FC236}">
                <a16:creationId xmlns:a16="http://schemas.microsoft.com/office/drawing/2014/main" id="{29BDF964-BF3B-05B1-501D-E1052A5FD7E3}"/>
              </a:ext>
            </a:extLst>
          </p:cNvPr>
          <p:cNvPicPr>
            <a:picLocks noGrp="1" noChangeAspect="1"/>
          </p:cNvPicPr>
          <p:nvPr>
            <p:ph type="pic" sz="quarter" idx="14"/>
          </p:nvPr>
        </p:nvPicPr>
        <p:blipFill rotWithShape="1">
          <a:blip r:embed="rId2"/>
          <a:srcRect t="-34529" b="-34529"/>
          <a:stretch>
            <a:fillRect/>
          </a:stretch>
        </p:blipFill>
        <p:spPr>
          <a:prstGeom prst="rect">
            <a:avLst/>
          </a:prstGeom>
        </p:spPr>
      </p:pic>
    </p:spTree>
    <p:extLst>
      <p:ext uri="{BB962C8B-B14F-4D97-AF65-F5344CB8AC3E}">
        <p14:creationId xmlns:p14="http://schemas.microsoft.com/office/powerpoint/2010/main" val="1746102750"/>
      </p:ext>
    </p:extLst>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4AC075-88B2-9F32-158D-3046F26CC02D}"/>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FD8AC6B0-4876-9B1E-8FC9-E9D15A91BE9C}"/>
              </a:ext>
            </a:extLst>
          </p:cNvPr>
          <p:cNvSpPr>
            <a:spLocks noGrp="1"/>
          </p:cNvSpPr>
          <p:nvPr>
            <p:ph type="body" sz="quarter" idx="10"/>
          </p:nvPr>
        </p:nvSpPr>
        <p:spPr>
          <a:xfrm>
            <a:off x="759986" y="184188"/>
            <a:ext cx="10852895" cy="523220"/>
          </a:xfrm>
        </p:spPr>
        <p:txBody>
          <a:bodyPr/>
          <a:lstStyle/>
          <a:p>
            <a:r>
              <a:rPr lang="zh-CN" altLang="en-US" dirty="0"/>
              <a:t>动画的使用</a:t>
            </a:r>
          </a:p>
        </p:txBody>
      </p:sp>
      <p:sp>
        <p:nvSpPr>
          <p:cNvPr id="7" name="文本占位符 6">
            <a:extLst>
              <a:ext uri="{FF2B5EF4-FFF2-40B4-BE49-F238E27FC236}">
                <a16:creationId xmlns:a16="http://schemas.microsoft.com/office/drawing/2014/main" id="{73EAC8E0-6777-8170-F209-D4AAE96CE884}"/>
              </a:ext>
            </a:extLst>
          </p:cNvPr>
          <p:cNvSpPr>
            <a:spLocks noGrp="1"/>
          </p:cNvSpPr>
          <p:nvPr>
            <p:ph type="body" sz="quarter" idx="11"/>
          </p:nvPr>
        </p:nvSpPr>
        <p:spPr>
          <a:xfrm>
            <a:off x="336550" y="2477340"/>
            <a:ext cx="5338763" cy="2571666"/>
          </a:xfrm>
        </p:spPr>
        <p:txBody>
          <a:bodyPr/>
          <a:lstStyle/>
          <a:p>
            <a:r>
              <a:rPr lang="en-US" altLang="zh-CN" dirty="0"/>
              <a:t>3.4.3 </a:t>
            </a:r>
            <a:r>
              <a:rPr lang="zh-CN" altLang="en-US" dirty="0"/>
              <a:t>动作路径</a:t>
            </a:r>
            <a:endParaRPr lang="en-US" altLang="zh-CN" dirty="0"/>
          </a:p>
          <a:p>
            <a:r>
              <a:rPr lang="zh-CN" altLang="en-US" dirty="0"/>
              <a:t>“动作路径”动画是指让对象按照设定的路径进行运动的动画效果。在“动画”列表中可以选择预设的路径，也可以选择自定义路径，如图</a:t>
            </a:r>
            <a:r>
              <a:rPr lang="en-US" altLang="zh-CN" dirty="0"/>
              <a:t>3-72</a:t>
            </a:r>
            <a:r>
              <a:rPr lang="zh-CN" altLang="en-US" dirty="0"/>
              <a:t>所示。</a:t>
            </a:r>
            <a:endParaRPr lang="en-US" altLang="zh-CN" dirty="0"/>
          </a:p>
        </p:txBody>
      </p:sp>
      <p:pic>
        <p:nvPicPr>
          <p:cNvPr id="4" name="图片占位符 3">
            <a:extLst>
              <a:ext uri="{FF2B5EF4-FFF2-40B4-BE49-F238E27FC236}">
                <a16:creationId xmlns:a16="http://schemas.microsoft.com/office/drawing/2014/main" id="{3BB48962-2BB4-52CB-2B77-9E58DD305770}"/>
              </a:ext>
            </a:extLst>
          </p:cNvPr>
          <p:cNvPicPr>
            <a:picLocks noGrp="1" noChangeAspect="1"/>
          </p:cNvPicPr>
          <p:nvPr>
            <p:ph type="pic" sz="quarter" idx="14"/>
          </p:nvPr>
        </p:nvPicPr>
        <p:blipFill rotWithShape="1">
          <a:blip r:embed="rId2"/>
          <a:srcRect t="-75926" b="-75926"/>
          <a:stretch>
            <a:fillRect/>
          </a:stretch>
        </p:blipFill>
        <p:spPr>
          <a:prstGeom prst="rect">
            <a:avLst/>
          </a:prstGeom>
        </p:spPr>
      </p:pic>
    </p:spTree>
    <p:extLst>
      <p:ext uri="{BB962C8B-B14F-4D97-AF65-F5344CB8AC3E}">
        <p14:creationId xmlns:p14="http://schemas.microsoft.com/office/powerpoint/2010/main" val="1931648251"/>
      </p:ext>
    </p:extLst>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B6223-85ED-5D8A-DE04-5D47FD5D41DA}"/>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ACEFE0DA-A700-3314-872C-13D8DFE7C31D}"/>
              </a:ext>
            </a:extLst>
          </p:cNvPr>
          <p:cNvSpPr>
            <a:spLocks noGrp="1"/>
          </p:cNvSpPr>
          <p:nvPr>
            <p:ph type="body" sz="quarter" idx="10"/>
          </p:nvPr>
        </p:nvSpPr>
        <p:spPr>
          <a:xfrm>
            <a:off x="759986" y="184188"/>
            <a:ext cx="10852895" cy="523220"/>
          </a:xfrm>
        </p:spPr>
        <p:txBody>
          <a:bodyPr/>
          <a:lstStyle/>
          <a:p>
            <a:r>
              <a:rPr lang="zh-CN" altLang="en-US" dirty="0"/>
              <a:t>动画的使用</a:t>
            </a:r>
          </a:p>
        </p:txBody>
      </p:sp>
      <p:sp>
        <p:nvSpPr>
          <p:cNvPr id="7" name="文本占位符 6">
            <a:extLst>
              <a:ext uri="{FF2B5EF4-FFF2-40B4-BE49-F238E27FC236}">
                <a16:creationId xmlns:a16="http://schemas.microsoft.com/office/drawing/2014/main" id="{C2B86992-F84C-B3BE-CEED-9936BEAD3D20}"/>
              </a:ext>
            </a:extLst>
          </p:cNvPr>
          <p:cNvSpPr>
            <a:spLocks noGrp="1"/>
          </p:cNvSpPr>
          <p:nvPr>
            <p:ph type="body" sz="quarter" idx="11"/>
          </p:nvPr>
        </p:nvSpPr>
        <p:spPr>
          <a:xfrm>
            <a:off x="336550" y="953847"/>
            <a:ext cx="5338763" cy="5618654"/>
          </a:xfrm>
        </p:spPr>
        <p:txBody>
          <a:bodyPr/>
          <a:lstStyle/>
          <a:p>
            <a:r>
              <a:rPr lang="en-US" altLang="zh-CN" dirty="0"/>
              <a:t>3.4.3 </a:t>
            </a:r>
            <a:r>
              <a:rPr lang="zh-CN" altLang="en-US" dirty="0"/>
              <a:t>动作路径</a:t>
            </a:r>
            <a:endParaRPr lang="en-US" altLang="zh-CN" dirty="0"/>
          </a:p>
          <a:p>
            <a:r>
              <a:rPr lang="zh-CN" altLang="en-US" dirty="0"/>
              <a:t>例如，在预设路径中选择“橄榄球形”路径后，被选中的元素对象将自动按照该路径方向进行运动，如图</a:t>
            </a:r>
            <a:r>
              <a:rPr lang="en-US" altLang="zh-CN" dirty="0"/>
              <a:t>3-73</a:t>
            </a:r>
            <a:r>
              <a:rPr lang="zh-CN" altLang="en-US" dirty="0"/>
              <a:t>所示。右键单击该路径，在快捷菜单中选择“反转路径方向”选项，如图</a:t>
            </a:r>
            <a:r>
              <a:rPr lang="en-US" altLang="zh-CN" dirty="0"/>
              <a:t>3-74</a:t>
            </a:r>
            <a:r>
              <a:rPr lang="zh-CN" altLang="en-US" dirty="0"/>
              <a:t>所示，那么该元素将会反方向运动。在右键菜单中选择“编辑顶点”选项，路径将进入编辑状态，选中任意顶点，将其拖动至其他位置，即可对该路径的形状进行调整，如图</a:t>
            </a:r>
            <a:r>
              <a:rPr lang="en-US" altLang="zh-CN" dirty="0"/>
              <a:t>3-75</a:t>
            </a:r>
            <a:r>
              <a:rPr lang="zh-CN" altLang="en-US" dirty="0"/>
              <a:t>所示。</a:t>
            </a:r>
            <a:endParaRPr lang="en-US" altLang="zh-CN" dirty="0"/>
          </a:p>
        </p:txBody>
      </p:sp>
      <p:pic>
        <p:nvPicPr>
          <p:cNvPr id="4" name="图片占位符 3">
            <a:extLst>
              <a:ext uri="{FF2B5EF4-FFF2-40B4-BE49-F238E27FC236}">
                <a16:creationId xmlns:a16="http://schemas.microsoft.com/office/drawing/2014/main" id="{042FC19C-1BE8-6610-2096-2AE1D26D3AD0}"/>
              </a:ext>
            </a:extLst>
          </p:cNvPr>
          <p:cNvPicPr>
            <a:picLocks noGrp="1" noChangeAspect="1"/>
          </p:cNvPicPr>
          <p:nvPr>
            <p:ph type="pic" sz="quarter" idx="14"/>
          </p:nvPr>
        </p:nvPicPr>
        <p:blipFill rotWithShape="1">
          <a:blip r:embed="rId2"/>
          <a:srcRect t="-220124" b="-220124"/>
          <a:stretch>
            <a:fillRect/>
          </a:stretch>
        </p:blipFill>
        <p:spPr>
          <a:prstGeom prst="rect">
            <a:avLst/>
          </a:prstGeom>
        </p:spPr>
      </p:pic>
    </p:spTree>
    <p:extLst>
      <p:ext uri="{BB962C8B-B14F-4D97-AF65-F5344CB8AC3E}">
        <p14:creationId xmlns:p14="http://schemas.microsoft.com/office/powerpoint/2010/main" val="1080212214"/>
      </p:ext>
    </p:extLst>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752DA7-26AB-0B9B-AE24-9FE9671B5664}"/>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F4E89C6E-A995-15D2-C476-1DF88EBEAF08}"/>
              </a:ext>
            </a:extLst>
          </p:cNvPr>
          <p:cNvSpPr>
            <a:spLocks noGrp="1"/>
          </p:cNvSpPr>
          <p:nvPr>
            <p:ph type="body" sz="quarter" idx="10"/>
          </p:nvPr>
        </p:nvSpPr>
        <p:spPr>
          <a:xfrm>
            <a:off x="759986" y="184188"/>
            <a:ext cx="10852895" cy="523220"/>
          </a:xfrm>
        </p:spPr>
        <p:txBody>
          <a:bodyPr/>
          <a:lstStyle/>
          <a:p>
            <a:r>
              <a:rPr lang="zh-CN" altLang="en-US" dirty="0"/>
              <a:t>动画的使用</a:t>
            </a:r>
          </a:p>
        </p:txBody>
      </p:sp>
      <p:sp>
        <p:nvSpPr>
          <p:cNvPr id="7" name="文本占位符 6">
            <a:extLst>
              <a:ext uri="{FF2B5EF4-FFF2-40B4-BE49-F238E27FC236}">
                <a16:creationId xmlns:a16="http://schemas.microsoft.com/office/drawing/2014/main" id="{EFEF7A71-E886-7F4E-3524-0A1455975AEE}"/>
              </a:ext>
            </a:extLst>
          </p:cNvPr>
          <p:cNvSpPr>
            <a:spLocks noGrp="1"/>
          </p:cNvSpPr>
          <p:nvPr>
            <p:ph type="body" sz="quarter" idx="11"/>
          </p:nvPr>
        </p:nvSpPr>
        <p:spPr>
          <a:xfrm>
            <a:off x="336550" y="2477340"/>
            <a:ext cx="5338763" cy="2571666"/>
          </a:xfrm>
        </p:spPr>
        <p:txBody>
          <a:bodyPr/>
          <a:lstStyle/>
          <a:p>
            <a:r>
              <a:rPr lang="en-US" altLang="zh-CN" dirty="0"/>
              <a:t>3.4.4 </a:t>
            </a:r>
            <a:r>
              <a:rPr lang="zh-CN" altLang="en-US" dirty="0"/>
              <a:t>组合动画</a:t>
            </a:r>
            <a:endParaRPr lang="en-US" altLang="zh-CN" dirty="0"/>
          </a:p>
          <a:p>
            <a:r>
              <a:rPr lang="zh-CN" altLang="en-US" dirty="0"/>
              <a:t>先在幻灯片中选择墨点动画，打开“自定义动画”窗格，单击“添加效果”按钮，在打开的动画列表中选择“退出”组的“缩放”效果，如图</a:t>
            </a:r>
            <a:r>
              <a:rPr lang="en-US" altLang="zh-CN" dirty="0"/>
              <a:t>3-76</a:t>
            </a:r>
            <a:r>
              <a:rPr lang="zh-CN" altLang="en-US" dirty="0"/>
              <a:t>所示。</a:t>
            </a:r>
            <a:endParaRPr lang="en-US" altLang="zh-CN" dirty="0"/>
          </a:p>
        </p:txBody>
      </p:sp>
      <p:pic>
        <p:nvPicPr>
          <p:cNvPr id="4" name="图片占位符 3">
            <a:extLst>
              <a:ext uri="{FF2B5EF4-FFF2-40B4-BE49-F238E27FC236}">
                <a16:creationId xmlns:a16="http://schemas.microsoft.com/office/drawing/2014/main" id="{9071A50D-6D6B-1E1F-E495-FD2A584A5E1B}"/>
              </a:ext>
            </a:extLst>
          </p:cNvPr>
          <p:cNvPicPr>
            <a:picLocks noGrp="1" noChangeAspect="1"/>
          </p:cNvPicPr>
          <p:nvPr>
            <p:ph type="pic" sz="quarter" idx="14"/>
          </p:nvPr>
        </p:nvPicPr>
        <p:blipFill rotWithShape="1">
          <a:blip r:embed="rId2"/>
          <a:srcRect t="-36176" b="-36176"/>
          <a:stretch>
            <a:fillRect/>
          </a:stretch>
        </p:blipFill>
        <p:spPr>
          <a:prstGeom prst="rect">
            <a:avLst/>
          </a:prstGeom>
        </p:spPr>
      </p:pic>
    </p:spTree>
    <p:extLst>
      <p:ext uri="{BB962C8B-B14F-4D97-AF65-F5344CB8AC3E}">
        <p14:creationId xmlns:p14="http://schemas.microsoft.com/office/powerpoint/2010/main" val="3961830956"/>
      </p:ext>
    </p:extLst>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DD204-1B98-9E08-C79E-59E825653EA2}"/>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6DAAA53D-4939-618B-146F-58C6F6087B31}"/>
              </a:ext>
            </a:extLst>
          </p:cNvPr>
          <p:cNvSpPr>
            <a:spLocks noGrp="1"/>
          </p:cNvSpPr>
          <p:nvPr>
            <p:ph type="body" sz="quarter" idx="10"/>
          </p:nvPr>
        </p:nvSpPr>
        <p:spPr>
          <a:xfrm>
            <a:off x="759986" y="184188"/>
            <a:ext cx="10852895" cy="523220"/>
          </a:xfrm>
        </p:spPr>
        <p:txBody>
          <a:bodyPr/>
          <a:lstStyle/>
          <a:p>
            <a:r>
              <a:rPr lang="zh-CN" altLang="en-US" dirty="0"/>
              <a:t>动画的使用</a:t>
            </a:r>
          </a:p>
        </p:txBody>
      </p:sp>
      <p:sp>
        <p:nvSpPr>
          <p:cNvPr id="7" name="文本占位符 6">
            <a:extLst>
              <a:ext uri="{FF2B5EF4-FFF2-40B4-BE49-F238E27FC236}">
                <a16:creationId xmlns:a16="http://schemas.microsoft.com/office/drawing/2014/main" id="{C390106D-B962-48C9-5045-3D7DB70231E4}"/>
              </a:ext>
            </a:extLst>
          </p:cNvPr>
          <p:cNvSpPr>
            <a:spLocks noGrp="1"/>
          </p:cNvSpPr>
          <p:nvPr>
            <p:ph type="body" sz="quarter" idx="11"/>
          </p:nvPr>
        </p:nvSpPr>
        <p:spPr>
          <a:xfrm>
            <a:off x="336550" y="2477341"/>
            <a:ext cx="5338763" cy="2571666"/>
          </a:xfrm>
        </p:spPr>
        <p:txBody>
          <a:bodyPr/>
          <a:lstStyle/>
          <a:p>
            <a:r>
              <a:rPr lang="en-US" altLang="zh-CN" dirty="0"/>
              <a:t>3.4.4 </a:t>
            </a:r>
            <a:r>
              <a:rPr lang="zh-CN" altLang="en-US" dirty="0"/>
              <a:t>组合动画</a:t>
            </a:r>
            <a:endParaRPr lang="en-US" altLang="zh-CN" dirty="0"/>
          </a:p>
          <a:p>
            <a:r>
              <a:rPr lang="zh-CN" altLang="en-US" dirty="0"/>
              <a:t>在“动画”选项卡中单击“预览效果”按钮，可浏览动画效果。此时该墨点会以缩放的形式进入页面，随后又以缩放的形式消失，如图</a:t>
            </a:r>
            <a:r>
              <a:rPr lang="en-US" altLang="zh-CN" dirty="0"/>
              <a:t>3-77</a:t>
            </a:r>
            <a:r>
              <a:rPr lang="zh-CN" altLang="en-US" dirty="0"/>
              <a:t>所示。</a:t>
            </a:r>
            <a:endParaRPr lang="en-US" altLang="zh-CN" dirty="0"/>
          </a:p>
        </p:txBody>
      </p:sp>
      <p:pic>
        <p:nvPicPr>
          <p:cNvPr id="4" name="图片占位符 3">
            <a:extLst>
              <a:ext uri="{FF2B5EF4-FFF2-40B4-BE49-F238E27FC236}">
                <a16:creationId xmlns:a16="http://schemas.microsoft.com/office/drawing/2014/main" id="{14333140-B5DF-8FEB-3498-F234040C61E6}"/>
              </a:ext>
            </a:extLst>
          </p:cNvPr>
          <p:cNvPicPr>
            <a:picLocks noGrp="1" noChangeAspect="1"/>
          </p:cNvPicPr>
          <p:nvPr>
            <p:ph type="pic" sz="quarter" idx="14"/>
          </p:nvPr>
        </p:nvPicPr>
        <p:blipFill rotWithShape="1">
          <a:blip r:embed="rId2"/>
          <a:srcRect t="-124131" b="-124131"/>
          <a:stretch>
            <a:fillRect/>
          </a:stretch>
        </p:blipFill>
        <p:spPr>
          <a:prstGeom prst="rect">
            <a:avLst/>
          </a:prstGeom>
        </p:spPr>
      </p:pic>
    </p:spTree>
    <p:extLst>
      <p:ext uri="{BB962C8B-B14F-4D97-AF65-F5344CB8AC3E}">
        <p14:creationId xmlns:p14="http://schemas.microsoft.com/office/powerpoint/2010/main" val="835772520"/>
      </p:ext>
    </p:extLst>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59E4F1-3AD8-E4AF-5A29-8362C568C775}"/>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4A714F11-F326-246A-24C6-78FEFD6C5065}"/>
              </a:ext>
            </a:extLst>
          </p:cNvPr>
          <p:cNvSpPr>
            <a:spLocks noGrp="1"/>
          </p:cNvSpPr>
          <p:nvPr>
            <p:ph type="body" sz="quarter" idx="10"/>
          </p:nvPr>
        </p:nvSpPr>
        <p:spPr>
          <a:xfrm>
            <a:off x="759986" y="184188"/>
            <a:ext cx="10852895" cy="523220"/>
          </a:xfrm>
        </p:spPr>
        <p:txBody>
          <a:bodyPr/>
          <a:lstStyle/>
          <a:p>
            <a:r>
              <a:rPr lang="zh-CN" altLang="en-US" dirty="0"/>
              <a:t>动画的使用</a:t>
            </a:r>
          </a:p>
        </p:txBody>
      </p:sp>
      <p:sp>
        <p:nvSpPr>
          <p:cNvPr id="7" name="文本占位符 6">
            <a:extLst>
              <a:ext uri="{FF2B5EF4-FFF2-40B4-BE49-F238E27FC236}">
                <a16:creationId xmlns:a16="http://schemas.microsoft.com/office/drawing/2014/main" id="{B3A98B80-0234-86EA-4C3F-C867646DC6B2}"/>
              </a:ext>
            </a:extLst>
          </p:cNvPr>
          <p:cNvSpPr>
            <a:spLocks noGrp="1"/>
          </p:cNvSpPr>
          <p:nvPr>
            <p:ph type="body" sz="quarter" idx="11"/>
          </p:nvPr>
        </p:nvSpPr>
        <p:spPr>
          <a:xfrm>
            <a:off x="336550" y="1715595"/>
            <a:ext cx="5338763" cy="4095160"/>
          </a:xfrm>
        </p:spPr>
        <p:txBody>
          <a:bodyPr/>
          <a:lstStyle/>
          <a:p>
            <a:r>
              <a:rPr lang="en-US" altLang="zh-CN" dirty="0"/>
              <a:t>3.4.4 </a:t>
            </a:r>
            <a:r>
              <a:rPr lang="zh-CN" altLang="en-US" dirty="0"/>
              <a:t>组合动画</a:t>
            </a:r>
            <a:endParaRPr lang="en-US" altLang="zh-CN" dirty="0"/>
          </a:p>
          <a:p>
            <a:r>
              <a:rPr lang="zh-CN" altLang="en-US" dirty="0"/>
              <a:t>设置退出动画的延迟时间。</a:t>
            </a:r>
            <a:endParaRPr lang="en-US" altLang="zh-CN" dirty="0"/>
          </a:p>
          <a:p>
            <a:r>
              <a:rPr lang="zh-CN" altLang="en-US" dirty="0"/>
              <a:t>在“自定义动画”窗格中单击退出动画项后的下拉按钮，从列表中选择“计时”选项，如图</a:t>
            </a:r>
            <a:r>
              <a:rPr lang="en-US" altLang="zh-CN" dirty="0"/>
              <a:t>3-78</a:t>
            </a:r>
            <a:r>
              <a:rPr lang="zh-CN" altLang="en-US" dirty="0"/>
              <a:t>所示。打开“效果选项”对话框，在“计时”选项卡中将“开始”设为“之后”，将  “延迟”设为</a:t>
            </a:r>
            <a:r>
              <a:rPr lang="en-US" altLang="zh-CN" dirty="0"/>
              <a:t>1.0</a:t>
            </a:r>
            <a:r>
              <a:rPr lang="zh-CN" altLang="en-US" dirty="0"/>
              <a:t>秒，单击“确定”按钮即可，如图</a:t>
            </a:r>
            <a:r>
              <a:rPr lang="en-US" altLang="zh-CN" dirty="0"/>
              <a:t>3-79</a:t>
            </a:r>
            <a:r>
              <a:rPr lang="zh-CN" altLang="en-US" dirty="0"/>
              <a:t>所示。</a:t>
            </a:r>
            <a:endParaRPr lang="en-US" altLang="zh-CN" dirty="0"/>
          </a:p>
        </p:txBody>
      </p:sp>
      <p:pic>
        <p:nvPicPr>
          <p:cNvPr id="4" name="图片占位符 3">
            <a:extLst>
              <a:ext uri="{FF2B5EF4-FFF2-40B4-BE49-F238E27FC236}">
                <a16:creationId xmlns:a16="http://schemas.microsoft.com/office/drawing/2014/main" id="{943B69E0-FA69-D7B0-12A1-D5DE811E0941}"/>
              </a:ext>
            </a:extLst>
          </p:cNvPr>
          <p:cNvPicPr>
            <a:picLocks noGrp="1" noChangeAspect="1"/>
          </p:cNvPicPr>
          <p:nvPr>
            <p:ph type="pic" sz="quarter" idx="14"/>
          </p:nvPr>
        </p:nvPicPr>
        <p:blipFill rotWithShape="1">
          <a:blip r:embed="rId2"/>
          <a:srcRect t="-36651" b="-36651"/>
          <a:stretch>
            <a:fillRect/>
          </a:stretch>
        </p:blipFill>
        <p:spPr>
          <a:prstGeom prst="rect">
            <a:avLst/>
          </a:prstGeom>
        </p:spPr>
      </p:pic>
    </p:spTree>
    <p:extLst>
      <p:ext uri="{BB962C8B-B14F-4D97-AF65-F5344CB8AC3E}">
        <p14:creationId xmlns:p14="http://schemas.microsoft.com/office/powerpoint/2010/main" val="3717490339"/>
      </p:ext>
    </p:extLst>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2769237B-E253-2C52-7DEB-8870B68ECA8A}"/>
              </a:ext>
            </a:extLst>
          </p:cNvPr>
          <p:cNvSpPr>
            <a:spLocks noGrp="1"/>
          </p:cNvSpPr>
          <p:nvPr>
            <p:ph type="body" sz="quarter" idx="10"/>
          </p:nvPr>
        </p:nvSpPr>
        <p:spPr/>
        <p:txBody>
          <a:bodyPr/>
          <a:lstStyle/>
          <a:p>
            <a:r>
              <a:rPr lang="zh-CN" altLang="en-US" dirty="0"/>
              <a:t>任务</a:t>
            </a:r>
            <a:r>
              <a:rPr lang="en-US" altLang="zh-CN" dirty="0"/>
              <a:t>3.5</a:t>
            </a:r>
            <a:endParaRPr lang="zh-CN" altLang="en-US" dirty="0"/>
          </a:p>
        </p:txBody>
      </p:sp>
      <p:sp>
        <p:nvSpPr>
          <p:cNvPr id="6" name="文本占位符 5">
            <a:extLst>
              <a:ext uri="{FF2B5EF4-FFF2-40B4-BE49-F238E27FC236}">
                <a16:creationId xmlns:a16="http://schemas.microsoft.com/office/drawing/2014/main" id="{CDCCAE82-C065-ED9A-C2FA-BA38AE4A8347}"/>
              </a:ext>
            </a:extLst>
          </p:cNvPr>
          <p:cNvSpPr>
            <a:spLocks noGrp="1"/>
          </p:cNvSpPr>
          <p:nvPr>
            <p:ph type="body" sz="quarter" idx="11"/>
          </p:nvPr>
        </p:nvSpPr>
        <p:spPr/>
        <p:txBody>
          <a:bodyPr/>
          <a:lstStyle/>
          <a:p>
            <a:r>
              <a:rPr lang="zh-CN" altLang="en-US" dirty="0"/>
              <a:t>设置幻灯片切换</a:t>
            </a:r>
          </a:p>
        </p:txBody>
      </p:sp>
    </p:spTree>
    <p:extLst>
      <p:ext uri="{BB962C8B-B14F-4D97-AF65-F5344CB8AC3E}">
        <p14:creationId xmlns:p14="http://schemas.microsoft.com/office/powerpoint/2010/main" val="111082940"/>
      </p:ext>
    </p:extLst>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11">
            <a:extLst>
              <a:ext uri="{FF2B5EF4-FFF2-40B4-BE49-F238E27FC236}">
                <a16:creationId xmlns:a16="http://schemas.microsoft.com/office/drawing/2014/main" id="{46F146F4-CC9D-0309-93F5-CDD6AE669F2A}"/>
              </a:ext>
            </a:extLst>
          </p:cNvPr>
          <p:cNvPicPr>
            <a:picLocks noGrp="1" noChangeAspect="1"/>
          </p:cNvPicPr>
          <p:nvPr>
            <p:ph type="pic" sz="quarter" idx="14"/>
          </p:nvPr>
        </p:nvPicPr>
        <p:blipFill rotWithShape="1">
          <a:blip r:embed="rId2"/>
          <a:srcRect t="-100625" b="-100625"/>
          <a:stretch>
            <a:fillRect/>
          </a:stretch>
        </p:blipFill>
        <p:spPr>
          <a:prstGeom prst="rect">
            <a:avLst/>
          </a:prstGeom>
        </p:spPr>
      </p:pic>
      <p:sp>
        <p:nvSpPr>
          <p:cNvPr id="8" name="文本占位符 7">
            <a:extLst>
              <a:ext uri="{FF2B5EF4-FFF2-40B4-BE49-F238E27FC236}">
                <a16:creationId xmlns:a16="http://schemas.microsoft.com/office/drawing/2014/main" id="{FE046982-6852-C77C-D8C1-DC2EEFD8F509}"/>
              </a:ext>
            </a:extLst>
          </p:cNvPr>
          <p:cNvSpPr>
            <a:spLocks noGrp="1"/>
          </p:cNvSpPr>
          <p:nvPr>
            <p:ph type="body" sz="quarter" idx="10"/>
          </p:nvPr>
        </p:nvSpPr>
        <p:spPr/>
        <p:txBody>
          <a:bodyPr/>
          <a:lstStyle/>
          <a:p>
            <a:r>
              <a:rPr lang="zh-CN" altLang="en-US" dirty="0"/>
              <a:t>设置幻灯片切换</a:t>
            </a:r>
          </a:p>
        </p:txBody>
      </p:sp>
      <p:sp>
        <p:nvSpPr>
          <p:cNvPr id="9" name="文本占位符 8">
            <a:extLst>
              <a:ext uri="{FF2B5EF4-FFF2-40B4-BE49-F238E27FC236}">
                <a16:creationId xmlns:a16="http://schemas.microsoft.com/office/drawing/2014/main" id="{F82205D1-1127-4D41-8054-B7B453863D03}"/>
              </a:ext>
            </a:extLst>
          </p:cNvPr>
          <p:cNvSpPr>
            <a:spLocks noGrp="1"/>
          </p:cNvSpPr>
          <p:nvPr>
            <p:ph type="body" sz="quarter" idx="11"/>
          </p:nvPr>
        </p:nvSpPr>
        <p:spPr>
          <a:xfrm>
            <a:off x="337295" y="2223460"/>
            <a:ext cx="5337642" cy="3079497"/>
          </a:xfrm>
        </p:spPr>
        <p:txBody>
          <a:bodyPr/>
          <a:lstStyle/>
          <a:p>
            <a:r>
              <a:rPr lang="en-US" altLang="zh-CN" dirty="0"/>
              <a:t>3.5.1 </a:t>
            </a:r>
            <a:r>
              <a:rPr lang="zh-CN" altLang="en-US" dirty="0"/>
              <a:t>设置页面切换效果</a:t>
            </a:r>
            <a:endParaRPr lang="en-US" altLang="zh-CN" dirty="0"/>
          </a:p>
          <a:p>
            <a:r>
              <a:rPr lang="zh-CN" altLang="en-US" dirty="0"/>
              <a:t>选中任意一张幻灯片，在“切换”选项卡的切换列表中选择一种效果，即可为当前幻灯片添加切换效果，如图</a:t>
            </a:r>
            <a:r>
              <a:rPr lang="en-US" altLang="zh-CN" dirty="0"/>
              <a:t>3-80</a:t>
            </a:r>
            <a:r>
              <a:rPr lang="zh-CN" altLang="en-US" dirty="0"/>
              <a:t>所示。单击“应用到全部”按钮，可将该切换效果应用到其他幻灯片中。</a:t>
            </a:r>
          </a:p>
        </p:txBody>
      </p:sp>
    </p:spTree>
    <p:extLst>
      <p:ext uri="{BB962C8B-B14F-4D97-AF65-F5344CB8AC3E}">
        <p14:creationId xmlns:p14="http://schemas.microsoft.com/office/powerpoint/2010/main" val="10873703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C33D71-9B30-5571-3261-CEE7E99AFAF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FBB221A-EA51-53FF-A27E-D21DDDA45FF7}"/>
              </a:ext>
            </a:extLst>
          </p:cNvPr>
          <p:cNvSpPr>
            <a:spLocks noGrp="1"/>
          </p:cNvSpPr>
          <p:nvPr>
            <p:ph type="body" sz="quarter" idx="10"/>
          </p:nvPr>
        </p:nvSpPr>
        <p:spPr/>
        <p:txBody>
          <a:bodyPr/>
          <a:lstStyle/>
          <a:p>
            <a:r>
              <a:rPr lang="zh-CN" altLang="en-US" dirty="0"/>
              <a:t>调整文档页面</a:t>
            </a:r>
          </a:p>
        </p:txBody>
      </p:sp>
      <p:sp>
        <p:nvSpPr>
          <p:cNvPr id="5" name="文本占位符 4">
            <a:extLst>
              <a:ext uri="{FF2B5EF4-FFF2-40B4-BE49-F238E27FC236}">
                <a16:creationId xmlns:a16="http://schemas.microsoft.com/office/drawing/2014/main" id="{E1FF7FEE-4FD6-84A0-76AC-4DF0A5D18465}"/>
              </a:ext>
            </a:extLst>
          </p:cNvPr>
          <p:cNvSpPr>
            <a:spLocks noGrp="1"/>
          </p:cNvSpPr>
          <p:nvPr>
            <p:ph type="body" sz="quarter" idx="11"/>
          </p:nvPr>
        </p:nvSpPr>
        <p:spPr>
          <a:xfrm>
            <a:off x="337295" y="1969546"/>
            <a:ext cx="5337642" cy="3587329"/>
          </a:xfrm>
        </p:spPr>
        <p:txBody>
          <a:bodyPr/>
          <a:lstStyle/>
          <a:p>
            <a:r>
              <a:rPr lang="en-US" altLang="zh-CN" dirty="0"/>
              <a:t>1.2.4 </a:t>
            </a:r>
            <a:r>
              <a:rPr lang="zh-CN" altLang="en-US" dirty="0"/>
              <a:t>添加水印</a:t>
            </a:r>
            <a:endParaRPr lang="en-US" altLang="zh-CN" dirty="0"/>
          </a:p>
          <a:p>
            <a:r>
              <a:rPr lang="zh-CN" altLang="en-US" dirty="0"/>
              <a:t>在“水印”列表中选择“点击添加”选项，在打开的“水印”对话框中选择“图片水印” 或“文字水印”类型，然后根据需求对水印的版式、大小、对齐方式等属性进行设置，完成后单击“确定”按钮即可，如图</a:t>
            </a:r>
            <a:r>
              <a:rPr lang="en-US" altLang="zh-CN" dirty="0"/>
              <a:t>1-39</a:t>
            </a:r>
            <a:r>
              <a:rPr lang="zh-CN" altLang="en-US" dirty="0"/>
              <a:t>所示。</a:t>
            </a:r>
          </a:p>
        </p:txBody>
      </p:sp>
      <p:pic>
        <p:nvPicPr>
          <p:cNvPr id="8" name="图片占位符 7">
            <a:extLst>
              <a:ext uri="{FF2B5EF4-FFF2-40B4-BE49-F238E27FC236}">
                <a16:creationId xmlns:a16="http://schemas.microsoft.com/office/drawing/2014/main" id="{3F3A1DF8-6A9C-FD53-5448-EA7717508FA9}"/>
              </a:ext>
            </a:extLst>
          </p:cNvPr>
          <p:cNvPicPr>
            <a:picLocks noGrp="1" noChangeAspect="1"/>
          </p:cNvPicPr>
          <p:nvPr>
            <p:ph type="pic" sz="quarter" idx="14"/>
          </p:nvPr>
        </p:nvPicPr>
        <p:blipFill rotWithShape="1">
          <a:blip r:embed="rId2"/>
          <a:srcRect t="-68002" b="-68002"/>
          <a:stretch>
            <a:fillRect/>
          </a:stretch>
        </p:blipFill>
        <p:spPr>
          <a:prstGeom prst="rect">
            <a:avLst/>
          </a:prstGeom>
        </p:spPr>
      </p:pic>
    </p:spTree>
    <p:extLst>
      <p:ext uri="{BB962C8B-B14F-4D97-AF65-F5344CB8AC3E}">
        <p14:creationId xmlns:p14="http://schemas.microsoft.com/office/powerpoint/2010/main" val="4170373416"/>
      </p:ext>
    </p:extLst>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FFD5F-E12D-BC2C-7BBE-536766D39FEA}"/>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DFE8BB12-D8E5-057C-EFE1-2419D7C4044A}"/>
              </a:ext>
            </a:extLst>
          </p:cNvPr>
          <p:cNvPicPr>
            <a:picLocks noGrp="1" noChangeAspect="1"/>
          </p:cNvPicPr>
          <p:nvPr>
            <p:ph type="pic" sz="quarter" idx="14"/>
          </p:nvPr>
        </p:nvPicPr>
        <p:blipFill rotWithShape="1">
          <a:blip r:embed="rId2"/>
          <a:srcRect t="-40657" b="-40657"/>
          <a:stretch>
            <a:fillRect/>
          </a:stretch>
        </p:blipFill>
        <p:spPr>
          <a:prstGeom prst="rect">
            <a:avLst/>
          </a:prstGeom>
        </p:spPr>
      </p:pic>
      <p:sp>
        <p:nvSpPr>
          <p:cNvPr id="8" name="文本占位符 7">
            <a:extLst>
              <a:ext uri="{FF2B5EF4-FFF2-40B4-BE49-F238E27FC236}">
                <a16:creationId xmlns:a16="http://schemas.microsoft.com/office/drawing/2014/main" id="{0349A9C0-C5F5-89CD-EFBF-8DF4819C8E37}"/>
              </a:ext>
            </a:extLst>
          </p:cNvPr>
          <p:cNvSpPr>
            <a:spLocks noGrp="1"/>
          </p:cNvSpPr>
          <p:nvPr>
            <p:ph type="body" sz="quarter" idx="10"/>
          </p:nvPr>
        </p:nvSpPr>
        <p:spPr/>
        <p:txBody>
          <a:bodyPr/>
          <a:lstStyle/>
          <a:p>
            <a:r>
              <a:rPr lang="zh-CN" altLang="en-US" dirty="0"/>
              <a:t>设置幻灯片切换</a:t>
            </a:r>
          </a:p>
        </p:txBody>
      </p:sp>
      <p:sp>
        <p:nvSpPr>
          <p:cNvPr id="9" name="文本占位符 8">
            <a:extLst>
              <a:ext uri="{FF2B5EF4-FFF2-40B4-BE49-F238E27FC236}">
                <a16:creationId xmlns:a16="http://schemas.microsoft.com/office/drawing/2014/main" id="{A7715CD5-F5BF-728B-B3E8-947214E496D1}"/>
              </a:ext>
            </a:extLst>
          </p:cNvPr>
          <p:cNvSpPr>
            <a:spLocks noGrp="1"/>
          </p:cNvSpPr>
          <p:nvPr>
            <p:ph type="body" sz="quarter" idx="11"/>
          </p:nvPr>
        </p:nvSpPr>
        <p:spPr>
          <a:xfrm>
            <a:off x="337295" y="2731290"/>
            <a:ext cx="5337642" cy="2063835"/>
          </a:xfrm>
        </p:spPr>
        <p:txBody>
          <a:bodyPr/>
          <a:lstStyle/>
          <a:p>
            <a:r>
              <a:rPr lang="en-US" altLang="zh-CN" dirty="0"/>
              <a:t>3.5.1 </a:t>
            </a:r>
            <a:r>
              <a:rPr lang="zh-CN" altLang="en-US" dirty="0"/>
              <a:t>设置页面切换效果</a:t>
            </a:r>
            <a:endParaRPr lang="en-US" altLang="zh-CN" dirty="0"/>
          </a:p>
          <a:p>
            <a:r>
              <a:rPr lang="zh-CN" altLang="en-US" dirty="0"/>
              <a:t>在“切换”选项卡中单击 “效果选项”下拉按钮，在其列表中可以选择切换的方向或形式，如图</a:t>
            </a:r>
            <a:r>
              <a:rPr lang="en-US" altLang="zh-CN" dirty="0"/>
              <a:t>3-81</a:t>
            </a:r>
            <a:r>
              <a:rPr lang="zh-CN" altLang="en-US" dirty="0"/>
              <a:t>所示。</a:t>
            </a:r>
          </a:p>
        </p:txBody>
      </p:sp>
    </p:spTree>
    <p:extLst>
      <p:ext uri="{BB962C8B-B14F-4D97-AF65-F5344CB8AC3E}">
        <p14:creationId xmlns:p14="http://schemas.microsoft.com/office/powerpoint/2010/main" val="4267960627"/>
      </p:ext>
    </p:extLst>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18B8D3-6F93-5136-ED04-35EB4A59BA11}"/>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E929CEB3-3A62-47D2-012D-B2687CF591ED}"/>
              </a:ext>
            </a:extLst>
          </p:cNvPr>
          <p:cNvPicPr>
            <a:picLocks noGrp="1" noChangeAspect="1"/>
          </p:cNvPicPr>
          <p:nvPr>
            <p:ph type="pic" sz="quarter" idx="14"/>
          </p:nvPr>
        </p:nvPicPr>
        <p:blipFill rotWithShape="1">
          <a:blip r:embed="rId2"/>
          <a:srcRect t="-124338" b="-124338"/>
          <a:stretch>
            <a:fillRect/>
          </a:stretch>
        </p:blipFill>
        <p:spPr>
          <a:prstGeom prst="rect">
            <a:avLst/>
          </a:prstGeom>
        </p:spPr>
      </p:pic>
      <p:sp>
        <p:nvSpPr>
          <p:cNvPr id="8" name="文本占位符 7">
            <a:extLst>
              <a:ext uri="{FF2B5EF4-FFF2-40B4-BE49-F238E27FC236}">
                <a16:creationId xmlns:a16="http://schemas.microsoft.com/office/drawing/2014/main" id="{F74ED5FA-379B-4F8A-CAF2-EF35E830C61C}"/>
              </a:ext>
            </a:extLst>
          </p:cNvPr>
          <p:cNvSpPr>
            <a:spLocks noGrp="1"/>
          </p:cNvSpPr>
          <p:nvPr>
            <p:ph type="body" sz="quarter" idx="10"/>
          </p:nvPr>
        </p:nvSpPr>
        <p:spPr/>
        <p:txBody>
          <a:bodyPr/>
          <a:lstStyle/>
          <a:p>
            <a:r>
              <a:rPr lang="zh-CN" altLang="en-US" dirty="0"/>
              <a:t>设置幻灯片切换</a:t>
            </a:r>
          </a:p>
        </p:txBody>
      </p:sp>
      <p:sp>
        <p:nvSpPr>
          <p:cNvPr id="9" name="文本占位符 8">
            <a:extLst>
              <a:ext uri="{FF2B5EF4-FFF2-40B4-BE49-F238E27FC236}">
                <a16:creationId xmlns:a16="http://schemas.microsoft.com/office/drawing/2014/main" id="{A6F88A27-DC5A-C31A-ECCC-0A4881A0E0BF}"/>
              </a:ext>
            </a:extLst>
          </p:cNvPr>
          <p:cNvSpPr>
            <a:spLocks noGrp="1"/>
          </p:cNvSpPr>
          <p:nvPr>
            <p:ph type="body" sz="quarter" idx="11"/>
          </p:nvPr>
        </p:nvSpPr>
        <p:spPr>
          <a:xfrm>
            <a:off x="337295" y="1969544"/>
            <a:ext cx="5337642" cy="3587329"/>
          </a:xfrm>
        </p:spPr>
        <p:txBody>
          <a:bodyPr/>
          <a:lstStyle/>
          <a:p>
            <a:r>
              <a:rPr lang="en-US" altLang="zh-CN" dirty="0"/>
              <a:t>3.5.2 </a:t>
            </a:r>
            <a:r>
              <a:rPr lang="zh-CN" altLang="en-US" dirty="0"/>
              <a:t>设置页面切换方式</a:t>
            </a:r>
            <a:endParaRPr lang="en-US" altLang="zh-CN" dirty="0"/>
          </a:p>
          <a:p>
            <a:r>
              <a:rPr lang="zh-CN" altLang="en-US" dirty="0"/>
              <a:t>为幻灯片页面应用切换效果后，还可以设置其切换方式，系统默认为“单击鼠标时换片”方式。在“切换”选项卡中勾选“自动换片”复选框，并设置其切换的时间值，系统将会根据设定的切换时间自动进行幻灯片的切换操作，如图</a:t>
            </a:r>
            <a:r>
              <a:rPr lang="en-US" altLang="zh-CN" dirty="0"/>
              <a:t>3-82</a:t>
            </a:r>
            <a:r>
              <a:rPr lang="zh-CN" altLang="en-US" dirty="0"/>
              <a:t>所示。</a:t>
            </a:r>
          </a:p>
        </p:txBody>
      </p:sp>
    </p:spTree>
    <p:extLst>
      <p:ext uri="{BB962C8B-B14F-4D97-AF65-F5344CB8AC3E}">
        <p14:creationId xmlns:p14="http://schemas.microsoft.com/office/powerpoint/2010/main" val="1588792287"/>
      </p:ext>
    </p:extLst>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EFF0EF99-C8CB-58B0-1E13-873C548BD81D}"/>
              </a:ext>
            </a:extLst>
          </p:cNvPr>
          <p:cNvSpPr>
            <a:spLocks noGrp="1"/>
          </p:cNvSpPr>
          <p:nvPr>
            <p:ph type="body" sz="quarter" idx="10"/>
          </p:nvPr>
        </p:nvSpPr>
        <p:spPr/>
        <p:txBody>
          <a:bodyPr/>
          <a:lstStyle/>
          <a:p>
            <a:r>
              <a:rPr lang="zh-CN" altLang="en-US" dirty="0"/>
              <a:t>任务</a:t>
            </a:r>
            <a:r>
              <a:rPr lang="en-US" altLang="zh-CN" dirty="0"/>
              <a:t>3.6</a:t>
            </a:r>
            <a:endParaRPr lang="zh-CN" altLang="en-US" dirty="0"/>
          </a:p>
        </p:txBody>
      </p:sp>
      <p:sp>
        <p:nvSpPr>
          <p:cNvPr id="6" name="文本占位符 5">
            <a:extLst>
              <a:ext uri="{FF2B5EF4-FFF2-40B4-BE49-F238E27FC236}">
                <a16:creationId xmlns:a16="http://schemas.microsoft.com/office/drawing/2014/main" id="{34E58229-0847-C30F-A5A9-0BBCD50EC407}"/>
              </a:ext>
            </a:extLst>
          </p:cNvPr>
          <p:cNvSpPr>
            <a:spLocks noGrp="1"/>
          </p:cNvSpPr>
          <p:nvPr>
            <p:ph type="body" sz="quarter" idx="11"/>
          </p:nvPr>
        </p:nvSpPr>
        <p:spPr/>
        <p:txBody>
          <a:bodyPr/>
          <a:lstStyle/>
          <a:p>
            <a:r>
              <a:rPr lang="zh-CN" altLang="en-US" dirty="0"/>
              <a:t>设置幻灯片超链接</a:t>
            </a:r>
          </a:p>
        </p:txBody>
      </p:sp>
    </p:spTree>
    <p:extLst>
      <p:ext uri="{BB962C8B-B14F-4D97-AF65-F5344CB8AC3E}">
        <p14:creationId xmlns:p14="http://schemas.microsoft.com/office/powerpoint/2010/main" val="717752921"/>
      </p:ext>
    </p:extLst>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7D96A7-E7D1-B009-6EAA-97F86F59BD48}"/>
            </a:ext>
          </a:extLst>
        </p:cNvPr>
        <p:cNvGrpSpPr/>
        <p:nvPr/>
      </p:nvGrpSpPr>
      <p:grpSpPr>
        <a:xfrm>
          <a:off x="0" y="0"/>
          <a:ext cx="0" cy="0"/>
          <a:chOff x="0" y="0"/>
          <a:chExt cx="0" cy="0"/>
        </a:xfrm>
      </p:grpSpPr>
      <p:pic>
        <p:nvPicPr>
          <p:cNvPr id="5" name="图片占位符 4">
            <a:extLst>
              <a:ext uri="{FF2B5EF4-FFF2-40B4-BE49-F238E27FC236}">
                <a16:creationId xmlns:a16="http://schemas.microsoft.com/office/drawing/2014/main" id="{210E400F-6642-CE5B-D094-203A7E6F086B}"/>
              </a:ext>
            </a:extLst>
          </p:cNvPr>
          <p:cNvPicPr>
            <a:picLocks noGrp="1" noChangeAspect="1"/>
          </p:cNvPicPr>
          <p:nvPr>
            <p:ph type="pic" sz="quarter" idx="14"/>
          </p:nvPr>
        </p:nvPicPr>
        <p:blipFill rotWithShape="1">
          <a:blip r:embed="rId2"/>
          <a:srcRect t="-13738" b="-13738"/>
          <a:stretch>
            <a:fillRect/>
          </a:stretch>
        </p:blipFill>
        <p:spPr>
          <a:prstGeom prst="rect">
            <a:avLst/>
          </a:prstGeom>
        </p:spPr>
      </p:pic>
      <p:sp>
        <p:nvSpPr>
          <p:cNvPr id="8" name="文本占位符 7">
            <a:extLst>
              <a:ext uri="{FF2B5EF4-FFF2-40B4-BE49-F238E27FC236}">
                <a16:creationId xmlns:a16="http://schemas.microsoft.com/office/drawing/2014/main" id="{9CEC00B0-9F13-D375-9EAF-1BAF89D2F71E}"/>
              </a:ext>
            </a:extLst>
          </p:cNvPr>
          <p:cNvSpPr>
            <a:spLocks noGrp="1"/>
          </p:cNvSpPr>
          <p:nvPr>
            <p:ph type="body" sz="quarter" idx="10"/>
          </p:nvPr>
        </p:nvSpPr>
        <p:spPr/>
        <p:txBody>
          <a:bodyPr/>
          <a:lstStyle/>
          <a:p>
            <a:r>
              <a:rPr lang="zh-CN" altLang="en-US" dirty="0"/>
              <a:t>设置幻灯片超链接</a:t>
            </a:r>
          </a:p>
        </p:txBody>
      </p:sp>
      <p:sp>
        <p:nvSpPr>
          <p:cNvPr id="9" name="文本占位符 8">
            <a:extLst>
              <a:ext uri="{FF2B5EF4-FFF2-40B4-BE49-F238E27FC236}">
                <a16:creationId xmlns:a16="http://schemas.microsoft.com/office/drawing/2014/main" id="{127E09A4-B9FD-6F59-45C5-C03054DF1ECB}"/>
              </a:ext>
            </a:extLst>
          </p:cNvPr>
          <p:cNvSpPr>
            <a:spLocks noGrp="1"/>
          </p:cNvSpPr>
          <p:nvPr>
            <p:ph type="body" sz="quarter" idx="11"/>
          </p:nvPr>
        </p:nvSpPr>
        <p:spPr>
          <a:xfrm>
            <a:off x="337295" y="1969544"/>
            <a:ext cx="5337642" cy="3587329"/>
          </a:xfrm>
        </p:spPr>
        <p:txBody>
          <a:bodyPr/>
          <a:lstStyle/>
          <a:p>
            <a:r>
              <a:rPr lang="en-US" altLang="zh-CN" dirty="0"/>
              <a:t>3.6.1 </a:t>
            </a:r>
            <a:r>
              <a:rPr lang="zh-CN" altLang="en-US" dirty="0"/>
              <a:t>链接到指定幻灯片</a:t>
            </a:r>
            <a:endParaRPr lang="en-US" altLang="zh-CN" dirty="0"/>
          </a:p>
          <a:p>
            <a:r>
              <a:rPr lang="zh-CN" altLang="en-US" dirty="0"/>
              <a:t>在幻灯片中选择需要添加链接的对象，在“插入”选项卡中单击“超链接”下拉按钮，从列表中选择“本文档幻灯片页”选项，打开“插入超链接”对话框，在此指定要链接到的幻灯片页面，单击 “确定”按钮即可完成操作，如图</a:t>
            </a:r>
            <a:r>
              <a:rPr lang="en-US" altLang="zh-CN" dirty="0"/>
              <a:t>3-83</a:t>
            </a:r>
            <a:r>
              <a:rPr lang="zh-CN" altLang="en-US" dirty="0"/>
              <a:t>所示。</a:t>
            </a:r>
          </a:p>
        </p:txBody>
      </p:sp>
    </p:spTree>
    <p:extLst>
      <p:ext uri="{BB962C8B-B14F-4D97-AF65-F5344CB8AC3E}">
        <p14:creationId xmlns:p14="http://schemas.microsoft.com/office/powerpoint/2010/main" val="698497944"/>
      </p:ext>
    </p:extLst>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BE3018-A8A1-7492-0702-87150526A75E}"/>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33AF6C84-AB1E-5E49-91D1-72C4CDCC7D7E}"/>
              </a:ext>
            </a:extLst>
          </p:cNvPr>
          <p:cNvSpPr>
            <a:spLocks noGrp="1"/>
          </p:cNvSpPr>
          <p:nvPr>
            <p:ph type="body" sz="quarter" idx="10"/>
          </p:nvPr>
        </p:nvSpPr>
        <p:spPr/>
        <p:txBody>
          <a:bodyPr/>
          <a:lstStyle/>
          <a:p>
            <a:r>
              <a:rPr lang="zh-CN" altLang="en-US" dirty="0"/>
              <a:t>设置幻灯片超链接</a:t>
            </a:r>
          </a:p>
        </p:txBody>
      </p:sp>
      <p:sp>
        <p:nvSpPr>
          <p:cNvPr id="9" name="文本占位符 8">
            <a:extLst>
              <a:ext uri="{FF2B5EF4-FFF2-40B4-BE49-F238E27FC236}">
                <a16:creationId xmlns:a16="http://schemas.microsoft.com/office/drawing/2014/main" id="{0A03D04B-5C3F-AD29-0BA1-A95A37112A22}"/>
              </a:ext>
            </a:extLst>
          </p:cNvPr>
          <p:cNvSpPr>
            <a:spLocks noGrp="1"/>
          </p:cNvSpPr>
          <p:nvPr>
            <p:ph type="body" sz="quarter" idx="11"/>
          </p:nvPr>
        </p:nvSpPr>
        <p:spPr>
          <a:xfrm>
            <a:off x="337295" y="953883"/>
            <a:ext cx="5337642" cy="5618654"/>
          </a:xfrm>
        </p:spPr>
        <p:txBody>
          <a:bodyPr/>
          <a:lstStyle/>
          <a:p>
            <a:r>
              <a:rPr lang="en-US" altLang="zh-CN" dirty="0"/>
              <a:t>3.6.2 </a:t>
            </a:r>
            <a:r>
              <a:rPr lang="zh-CN" altLang="en-US" dirty="0"/>
              <a:t>链接到其他文件</a:t>
            </a:r>
            <a:endParaRPr lang="en-US" altLang="zh-CN" dirty="0"/>
          </a:p>
          <a:p>
            <a:r>
              <a:rPr lang="zh-CN" altLang="en-US" dirty="0"/>
              <a:t>在添加超链接时，不仅可链接到当前演示文稿中的页面，还可以链接到其他演示文稿或其他文件。例如，将幻灯片中的内容链接到</a:t>
            </a:r>
            <a:r>
              <a:rPr lang="en-US" altLang="zh-CN" dirty="0"/>
              <a:t>Word</a:t>
            </a:r>
            <a:r>
              <a:rPr lang="zh-CN" altLang="en-US" dirty="0"/>
              <a:t>文档中，那么可在幻灯片中选择要链接的文本，然后在“插入”选项卡中单击“超链接”下拉按钮，从列表中选择“文件或网页”选项，如图</a:t>
            </a:r>
            <a:r>
              <a:rPr lang="en-US" altLang="zh-CN" dirty="0"/>
              <a:t>3-84</a:t>
            </a:r>
            <a:r>
              <a:rPr lang="zh-CN" altLang="en-US" dirty="0"/>
              <a:t>所示。在打开的“插入超链接”对话框中选择要链接到的文件，这里选择</a:t>
            </a:r>
            <a:r>
              <a:rPr lang="en-US" altLang="zh-CN" dirty="0"/>
              <a:t>Word</a:t>
            </a:r>
            <a:r>
              <a:rPr lang="zh-CN" altLang="en-US" dirty="0"/>
              <a:t>文档，如图</a:t>
            </a:r>
            <a:r>
              <a:rPr lang="en-US" altLang="zh-CN" dirty="0"/>
              <a:t>3-85</a:t>
            </a:r>
            <a:r>
              <a:rPr lang="zh-CN" altLang="en-US" dirty="0"/>
              <a:t>所示。</a:t>
            </a:r>
          </a:p>
        </p:txBody>
      </p:sp>
      <p:pic>
        <p:nvPicPr>
          <p:cNvPr id="6" name="图片占位符 5">
            <a:extLst>
              <a:ext uri="{FF2B5EF4-FFF2-40B4-BE49-F238E27FC236}">
                <a16:creationId xmlns:a16="http://schemas.microsoft.com/office/drawing/2014/main" id="{61FAF93C-395D-5BBC-A134-F5948B1C1A4D}"/>
              </a:ext>
            </a:extLst>
          </p:cNvPr>
          <p:cNvPicPr>
            <a:picLocks noGrp="1" noChangeAspect="1"/>
          </p:cNvPicPr>
          <p:nvPr>
            <p:ph type="pic" sz="quarter" idx="14"/>
          </p:nvPr>
        </p:nvPicPr>
        <p:blipFill rotWithShape="1">
          <a:blip r:embed="rId2"/>
          <a:srcRect t="-83872" b="-83872"/>
          <a:stretch>
            <a:fillRect/>
          </a:stretch>
        </p:blipFill>
        <p:spPr>
          <a:prstGeom prst="rect">
            <a:avLst/>
          </a:prstGeom>
        </p:spPr>
      </p:pic>
    </p:spTree>
    <p:extLst>
      <p:ext uri="{BB962C8B-B14F-4D97-AF65-F5344CB8AC3E}">
        <p14:creationId xmlns:p14="http://schemas.microsoft.com/office/powerpoint/2010/main" val="1935266440"/>
      </p:ext>
    </p:extLst>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564E85-DE75-32B5-9A11-1F890860D6BF}"/>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0BA94F18-43FA-3974-B7BA-091F4A4FCB0F}"/>
              </a:ext>
            </a:extLst>
          </p:cNvPr>
          <p:cNvSpPr>
            <a:spLocks noGrp="1"/>
          </p:cNvSpPr>
          <p:nvPr>
            <p:ph type="body" sz="quarter" idx="10"/>
          </p:nvPr>
        </p:nvSpPr>
        <p:spPr/>
        <p:txBody>
          <a:bodyPr/>
          <a:lstStyle/>
          <a:p>
            <a:r>
              <a:rPr lang="zh-CN" altLang="en-US" dirty="0"/>
              <a:t>设置幻灯片超链接</a:t>
            </a:r>
          </a:p>
        </p:txBody>
      </p:sp>
      <p:sp>
        <p:nvSpPr>
          <p:cNvPr id="9" name="文本占位符 8">
            <a:extLst>
              <a:ext uri="{FF2B5EF4-FFF2-40B4-BE49-F238E27FC236}">
                <a16:creationId xmlns:a16="http://schemas.microsoft.com/office/drawing/2014/main" id="{ABC43501-F855-59F0-A867-059022FBB4B4}"/>
              </a:ext>
            </a:extLst>
          </p:cNvPr>
          <p:cNvSpPr>
            <a:spLocks noGrp="1"/>
          </p:cNvSpPr>
          <p:nvPr>
            <p:ph type="body" sz="quarter" idx="11"/>
          </p:nvPr>
        </p:nvSpPr>
        <p:spPr>
          <a:xfrm>
            <a:off x="337295" y="2223461"/>
            <a:ext cx="5337642" cy="3079497"/>
          </a:xfrm>
        </p:spPr>
        <p:txBody>
          <a:bodyPr/>
          <a:lstStyle/>
          <a:p>
            <a:r>
              <a:rPr lang="en-US" altLang="zh-CN" dirty="0"/>
              <a:t>3.6.2 </a:t>
            </a:r>
            <a:r>
              <a:rPr lang="zh-CN" altLang="en-US" dirty="0"/>
              <a:t>链接到其他文件</a:t>
            </a:r>
            <a:endParaRPr lang="en-US" altLang="zh-CN" dirty="0"/>
          </a:p>
          <a:p>
            <a:r>
              <a:rPr lang="zh-CN" altLang="en-US" dirty="0"/>
              <a:t>单击“确定”按钮，在幻灯片中被选择的文本颜色会发生变化，同时该文本下方会显示下画线。按</a:t>
            </a:r>
            <a:r>
              <a:rPr lang="en-US" altLang="zh-CN" dirty="0"/>
              <a:t>Shift+F5</a:t>
            </a:r>
            <a:r>
              <a:rPr lang="zh-CN" altLang="en-US" dirty="0"/>
              <a:t>组合键放映当前幻灯片，单击超链接的文本，随即会打开相应的</a:t>
            </a:r>
            <a:r>
              <a:rPr lang="en-US" altLang="zh-CN" dirty="0"/>
              <a:t>Word</a:t>
            </a:r>
            <a:r>
              <a:rPr lang="zh-CN" altLang="en-US" dirty="0"/>
              <a:t>文档，如图</a:t>
            </a:r>
            <a:r>
              <a:rPr lang="en-US" altLang="zh-CN" dirty="0"/>
              <a:t>3-86</a:t>
            </a:r>
            <a:r>
              <a:rPr lang="zh-CN" altLang="en-US" dirty="0"/>
              <a:t>所示。</a:t>
            </a:r>
          </a:p>
        </p:txBody>
      </p:sp>
      <p:pic>
        <p:nvPicPr>
          <p:cNvPr id="4" name="图片占位符 3">
            <a:extLst>
              <a:ext uri="{FF2B5EF4-FFF2-40B4-BE49-F238E27FC236}">
                <a16:creationId xmlns:a16="http://schemas.microsoft.com/office/drawing/2014/main" id="{D66A8FBD-1C18-EFD6-9E27-A92D010A100A}"/>
              </a:ext>
            </a:extLst>
          </p:cNvPr>
          <p:cNvPicPr>
            <a:picLocks noGrp="1" noChangeAspect="1"/>
          </p:cNvPicPr>
          <p:nvPr>
            <p:ph type="pic" sz="quarter" idx="14"/>
          </p:nvPr>
        </p:nvPicPr>
        <p:blipFill rotWithShape="1">
          <a:blip r:embed="rId2"/>
          <a:srcRect t="-69835" b="-69835"/>
          <a:stretch>
            <a:fillRect/>
          </a:stretch>
        </p:blipFill>
        <p:spPr>
          <a:prstGeom prst="rect">
            <a:avLst/>
          </a:prstGeom>
        </p:spPr>
      </p:pic>
    </p:spTree>
    <p:extLst>
      <p:ext uri="{BB962C8B-B14F-4D97-AF65-F5344CB8AC3E}">
        <p14:creationId xmlns:p14="http://schemas.microsoft.com/office/powerpoint/2010/main" val="606638146"/>
      </p:ext>
    </p:extLst>
  </p:cSld>
  <p:clrMapOvr>
    <a:masterClrMapping/>
  </p:clrMapOvr>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BBCCD3-A00D-2D5A-70C8-9FD5A493AFCD}"/>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7D0A237C-AD97-A3FF-5F12-578152B977FB}"/>
              </a:ext>
            </a:extLst>
          </p:cNvPr>
          <p:cNvSpPr>
            <a:spLocks noGrp="1"/>
          </p:cNvSpPr>
          <p:nvPr>
            <p:ph type="body" sz="quarter" idx="10"/>
          </p:nvPr>
        </p:nvSpPr>
        <p:spPr/>
        <p:txBody>
          <a:bodyPr/>
          <a:lstStyle/>
          <a:p>
            <a:r>
              <a:rPr lang="zh-CN" altLang="en-US" dirty="0"/>
              <a:t>设置幻灯片超链接</a:t>
            </a:r>
          </a:p>
        </p:txBody>
      </p:sp>
      <p:sp>
        <p:nvSpPr>
          <p:cNvPr id="9" name="文本占位符 8">
            <a:extLst>
              <a:ext uri="{FF2B5EF4-FFF2-40B4-BE49-F238E27FC236}">
                <a16:creationId xmlns:a16="http://schemas.microsoft.com/office/drawing/2014/main" id="{01758AF1-4FE7-CBDF-E32A-E8750118D578}"/>
              </a:ext>
            </a:extLst>
          </p:cNvPr>
          <p:cNvSpPr>
            <a:spLocks noGrp="1"/>
          </p:cNvSpPr>
          <p:nvPr>
            <p:ph type="body" sz="quarter" idx="11"/>
          </p:nvPr>
        </p:nvSpPr>
        <p:spPr>
          <a:xfrm>
            <a:off x="337295" y="2223460"/>
            <a:ext cx="5337642" cy="3079497"/>
          </a:xfrm>
        </p:spPr>
        <p:txBody>
          <a:bodyPr/>
          <a:lstStyle/>
          <a:p>
            <a:r>
              <a:rPr lang="en-US" altLang="zh-CN" dirty="0"/>
              <a:t>3.6.3 </a:t>
            </a:r>
            <a:r>
              <a:rPr lang="zh-CN" altLang="en-US" dirty="0"/>
              <a:t>添加动作按钮</a:t>
            </a:r>
            <a:endParaRPr lang="en-US" altLang="zh-CN" dirty="0"/>
          </a:p>
          <a:p>
            <a:r>
              <a:rPr lang="zh-CN" altLang="en-US" dirty="0"/>
              <a:t>在放映幻灯片时，如果要从当前幻灯片返回其他幻灯片，可以通过动作按钮来实现。在“插入”选项卡中单击“形状”下拉按钮，在其列表中选择“动作按钮”组中的一款按钮形状，如图</a:t>
            </a:r>
            <a:r>
              <a:rPr lang="en-US" altLang="zh-CN" dirty="0"/>
              <a:t>3-87</a:t>
            </a:r>
            <a:r>
              <a:rPr lang="zh-CN" altLang="en-US" dirty="0"/>
              <a:t>所示。</a:t>
            </a:r>
          </a:p>
        </p:txBody>
      </p:sp>
      <p:pic>
        <p:nvPicPr>
          <p:cNvPr id="4" name="图片占位符 3">
            <a:extLst>
              <a:ext uri="{FF2B5EF4-FFF2-40B4-BE49-F238E27FC236}">
                <a16:creationId xmlns:a16="http://schemas.microsoft.com/office/drawing/2014/main" id="{87914006-B625-D3E2-1E93-B467AF67F885}"/>
              </a:ext>
            </a:extLst>
          </p:cNvPr>
          <p:cNvPicPr>
            <a:picLocks noGrp="1" noChangeAspect="1"/>
          </p:cNvPicPr>
          <p:nvPr>
            <p:ph type="pic" sz="quarter" idx="14"/>
          </p:nvPr>
        </p:nvPicPr>
        <p:blipFill rotWithShape="1">
          <a:blip r:embed="rId2"/>
          <a:srcRect l="-4289" r="-4289"/>
          <a:stretch>
            <a:fillRect/>
          </a:stretch>
        </p:blipFill>
        <p:spPr>
          <a:prstGeom prst="rect">
            <a:avLst/>
          </a:prstGeom>
        </p:spPr>
      </p:pic>
    </p:spTree>
    <p:extLst>
      <p:ext uri="{BB962C8B-B14F-4D97-AF65-F5344CB8AC3E}">
        <p14:creationId xmlns:p14="http://schemas.microsoft.com/office/powerpoint/2010/main" val="400887692"/>
      </p:ext>
    </p:extLst>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FDF59F-2C40-04D5-62FC-EF82D75396F6}"/>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972E24B3-C250-DC5B-AF20-93E6C394CBD3}"/>
              </a:ext>
            </a:extLst>
          </p:cNvPr>
          <p:cNvSpPr>
            <a:spLocks noGrp="1"/>
          </p:cNvSpPr>
          <p:nvPr>
            <p:ph type="body" sz="quarter" idx="10"/>
          </p:nvPr>
        </p:nvSpPr>
        <p:spPr/>
        <p:txBody>
          <a:bodyPr/>
          <a:lstStyle/>
          <a:p>
            <a:r>
              <a:rPr lang="zh-CN" altLang="en-US" dirty="0"/>
              <a:t>设置幻灯片超链接</a:t>
            </a:r>
          </a:p>
        </p:txBody>
      </p:sp>
      <p:sp>
        <p:nvSpPr>
          <p:cNvPr id="9" name="文本占位符 8">
            <a:extLst>
              <a:ext uri="{FF2B5EF4-FFF2-40B4-BE49-F238E27FC236}">
                <a16:creationId xmlns:a16="http://schemas.microsoft.com/office/drawing/2014/main" id="{14787702-C4D2-74BC-B521-86BF73563935}"/>
              </a:ext>
            </a:extLst>
          </p:cNvPr>
          <p:cNvSpPr>
            <a:spLocks noGrp="1"/>
          </p:cNvSpPr>
          <p:nvPr>
            <p:ph type="body" sz="quarter" idx="11"/>
          </p:nvPr>
        </p:nvSpPr>
        <p:spPr>
          <a:xfrm>
            <a:off x="337295" y="1461713"/>
            <a:ext cx="5337642" cy="4602991"/>
          </a:xfrm>
        </p:spPr>
        <p:txBody>
          <a:bodyPr/>
          <a:lstStyle/>
          <a:p>
            <a:r>
              <a:rPr lang="en-US" altLang="zh-CN" dirty="0"/>
              <a:t>3.6.3 </a:t>
            </a:r>
            <a:r>
              <a:rPr lang="zh-CN" altLang="en-US" dirty="0"/>
              <a:t>添加动作按钮</a:t>
            </a:r>
            <a:endParaRPr lang="en-US" altLang="zh-CN" dirty="0"/>
          </a:p>
          <a:p>
            <a:r>
              <a:rPr lang="zh-CN" altLang="en-US" dirty="0"/>
              <a:t>利用鼠标拖动的方法绘制出该按钮，随即会打开“动作设置”对话框，单击“超链接到”下拉按钮，从列表中选择“幻灯片”选项，如图</a:t>
            </a:r>
            <a:r>
              <a:rPr lang="en-US" altLang="zh-CN" dirty="0"/>
              <a:t>3-88</a:t>
            </a:r>
            <a:r>
              <a:rPr lang="zh-CN" altLang="en-US" dirty="0"/>
              <a:t>所示，然后在打开的“超链接到幻灯片” 对话框中选择要链接到的幻灯片，单击“确定”按钮即可完成动作按钮的添加操作，如图</a:t>
            </a:r>
            <a:r>
              <a:rPr lang="en-US" altLang="zh-CN" dirty="0"/>
              <a:t>3-89</a:t>
            </a:r>
            <a:r>
              <a:rPr lang="zh-CN" altLang="en-US" dirty="0"/>
              <a:t>所示。</a:t>
            </a:r>
          </a:p>
        </p:txBody>
      </p:sp>
      <p:pic>
        <p:nvPicPr>
          <p:cNvPr id="10" name="图片占位符 9">
            <a:extLst>
              <a:ext uri="{FF2B5EF4-FFF2-40B4-BE49-F238E27FC236}">
                <a16:creationId xmlns:a16="http://schemas.microsoft.com/office/drawing/2014/main" id="{D49E2FE3-CE4A-7CC5-57C9-13517B9379D0}"/>
              </a:ext>
            </a:extLst>
          </p:cNvPr>
          <p:cNvPicPr>
            <a:picLocks noGrp="1" noChangeAspect="1"/>
          </p:cNvPicPr>
          <p:nvPr>
            <p:ph type="pic" sz="quarter" idx="14"/>
          </p:nvPr>
        </p:nvPicPr>
        <p:blipFill rotWithShape="1">
          <a:blip r:embed="rId2"/>
          <a:srcRect t="-31290" b="-31290"/>
          <a:stretch>
            <a:fillRect/>
          </a:stretch>
        </p:blipFill>
        <p:spPr>
          <a:prstGeom prst="rect">
            <a:avLst/>
          </a:prstGeom>
        </p:spPr>
      </p:pic>
    </p:spTree>
    <p:extLst>
      <p:ext uri="{BB962C8B-B14F-4D97-AF65-F5344CB8AC3E}">
        <p14:creationId xmlns:p14="http://schemas.microsoft.com/office/powerpoint/2010/main" val="629339514"/>
      </p:ext>
    </p:extLst>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id="{0C815916-3E5E-3332-EC74-70DCB9C5FD32}"/>
              </a:ext>
            </a:extLst>
          </p:cNvPr>
          <p:cNvSpPr>
            <a:spLocks noGrp="1"/>
          </p:cNvSpPr>
          <p:nvPr>
            <p:ph type="body" sz="quarter" idx="10"/>
          </p:nvPr>
        </p:nvSpPr>
        <p:spPr/>
        <p:txBody>
          <a:bodyPr/>
          <a:lstStyle/>
          <a:p>
            <a:r>
              <a:rPr lang="zh-CN" altLang="en-US" dirty="0"/>
              <a:t>任务</a:t>
            </a:r>
            <a:r>
              <a:rPr lang="en-US" altLang="zh-CN" dirty="0"/>
              <a:t>3.7</a:t>
            </a:r>
            <a:endParaRPr lang="zh-CN" altLang="en-US" dirty="0"/>
          </a:p>
        </p:txBody>
      </p:sp>
      <p:sp>
        <p:nvSpPr>
          <p:cNvPr id="9" name="文本占位符 8">
            <a:extLst>
              <a:ext uri="{FF2B5EF4-FFF2-40B4-BE49-F238E27FC236}">
                <a16:creationId xmlns:a16="http://schemas.microsoft.com/office/drawing/2014/main" id="{1A09D2CF-D78D-E046-67B3-4876F2559968}"/>
              </a:ext>
            </a:extLst>
          </p:cNvPr>
          <p:cNvSpPr>
            <a:spLocks noGrp="1"/>
          </p:cNvSpPr>
          <p:nvPr>
            <p:ph type="body" sz="quarter" idx="11"/>
          </p:nvPr>
        </p:nvSpPr>
        <p:spPr/>
        <p:txBody>
          <a:bodyPr/>
          <a:lstStyle/>
          <a:p>
            <a:r>
              <a:rPr lang="zh-CN" altLang="en-US" dirty="0"/>
              <a:t>幻灯片的放映</a:t>
            </a:r>
          </a:p>
        </p:txBody>
      </p:sp>
    </p:spTree>
    <p:extLst>
      <p:ext uri="{BB962C8B-B14F-4D97-AF65-F5344CB8AC3E}">
        <p14:creationId xmlns:p14="http://schemas.microsoft.com/office/powerpoint/2010/main" val="864044794"/>
      </p:ext>
    </p:extLst>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F6D6B9-64E9-4428-943E-659FFC5ECC14}"/>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85BDABB2-F84D-2C3A-7D6F-FBA7D2FF36AF}"/>
              </a:ext>
            </a:extLst>
          </p:cNvPr>
          <p:cNvSpPr>
            <a:spLocks noGrp="1"/>
          </p:cNvSpPr>
          <p:nvPr>
            <p:ph type="body" sz="quarter" idx="11"/>
          </p:nvPr>
        </p:nvSpPr>
        <p:spPr>
          <a:xfrm>
            <a:off x="337294" y="1969544"/>
            <a:ext cx="11275585" cy="3587329"/>
          </a:xfrm>
        </p:spPr>
        <p:txBody>
          <a:bodyPr/>
          <a:lstStyle/>
          <a:p>
            <a:r>
              <a:rPr lang="en-US" altLang="zh-CN" dirty="0"/>
              <a:t>3.7.1 </a:t>
            </a:r>
            <a:r>
              <a:rPr lang="zh-CN" altLang="en-US" dirty="0"/>
              <a:t>设置放映类型</a:t>
            </a:r>
            <a:endParaRPr lang="en-US" altLang="zh-CN" dirty="0"/>
          </a:p>
          <a:p>
            <a:r>
              <a:rPr lang="en-US" altLang="zh-CN" dirty="0"/>
              <a:t>WPS</a:t>
            </a:r>
            <a:r>
              <a:rPr lang="zh-CN" altLang="en-US" dirty="0"/>
              <a:t>演示的放映类型包含两种，分别是“演讲者放映（全屏幕）”和“展台自动循环放映  （全屏幕）”。</a:t>
            </a:r>
            <a:endParaRPr lang="en-US" altLang="zh-CN" dirty="0"/>
          </a:p>
          <a:p>
            <a:pPr marL="1074738" indent="-342900">
              <a:buSzPct val="80000"/>
              <a:buFont typeface="Wingdings" panose="05000000000000000000" pitchFamily="2" charset="2"/>
              <a:buChar char="l"/>
            </a:pPr>
            <a:r>
              <a:rPr lang="zh-CN" altLang="en-US" dirty="0"/>
              <a:t> “演讲者放映”类型是以全屏方式放映幻灯片。演讲者可以完全操控整个放映过程。</a:t>
            </a:r>
            <a:endParaRPr lang="en-US" altLang="zh-CN" dirty="0"/>
          </a:p>
          <a:p>
            <a:pPr marL="1074738" indent="-342900">
              <a:buSzPct val="80000"/>
              <a:buFont typeface="Wingdings" panose="05000000000000000000" pitchFamily="2" charset="2"/>
              <a:buChar char="l"/>
            </a:pPr>
            <a:r>
              <a:rPr lang="zh-CN" altLang="en-US" dirty="0"/>
              <a:t>“展台自动循环放映”类型是在无人操控的情况下自动播放幻灯片。这类幻灯片需提前设置每张幻灯片的换片时间。</a:t>
            </a:r>
            <a:endParaRPr lang="en-US" altLang="zh-CN" dirty="0"/>
          </a:p>
        </p:txBody>
      </p:sp>
      <p:sp>
        <p:nvSpPr>
          <p:cNvPr id="8" name="文本占位符 7">
            <a:extLst>
              <a:ext uri="{FF2B5EF4-FFF2-40B4-BE49-F238E27FC236}">
                <a16:creationId xmlns:a16="http://schemas.microsoft.com/office/drawing/2014/main" id="{71A1901B-43FB-6A37-A77B-5F7A2D26FF30}"/>
              </a:ext>
            </a:extLst>
          </p:cNvPr>
          <p:cNvSpPr>
            <a:spLocks noGrp="1"/>
          </p:cNvSpPr>
          <p:nvPr>
            <p:ph type="body" sz="quarter" idx="10"/>
          </p:nvPr>
        </p:nvSpPr>
        <p:spPr/>
        <p:txBody>
          <a:bodyPr/>
          <a:lstStyle/>
          <a:p>
            <a:r>
              <a:rPr lang="zh-CN" altLang="en-US" dirty="0"/>
              <a:t>幻灯片的放映</a:t>
            </a:r>
          </a:p>
        </p:txBody>
      </p:sp>
    </p:spTree>
    <p:extLst>
      <p:ext uri="{BB962C8B-B14F-4D97-AF65-F5344CB8AC3E}">
        <p14:creationId xmlns:p14="http://schemas.microsoft.com/office/powerpoint/2010/main" val="34240979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43081A-4FD8-0A44-AC58-7A9595C8474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8E5C57B-1326-784B-1B3A-E8F3BB6D5D3D}"/>
              </a:ext>
            </a:extLst>
          </p:cNvPr>
          <p:cNvSpPr>
            <a:spLocks noGrp="1"/>
          </p:cNvSpPr>
          <p:nvPr>
            <p:ph type="body" sz="quarter" idx="10"/>
          </p:nvPr>
        </p:nvSpPr>
        <p:spPr/>
        <p:txBody>
          <a:bodyPr/>
          <a:lstStyle/>
          <a:p>
            <a:r>
              <a:rPr lang="zh-CN" altLang="en-US" dirty="0"/>
              <a:t>调整文档页面</a:t>
            </a:r>
          </a:p>
        </p:txBody>
      </p:sp>
      <p:sp>
        <p:nvSpPr>
          <p:cNvPr id="5" name="文本占位符 4">
            <a:extLst>
              <a:ext uri="{FF2B5EF4-FFF2-40B4-BE49-F238E27FC236}">
                <a16:creationId xmlns:a16="http://schemas.microsoft.com/office/drawing/2014/main" id="{11004BA3-E1E5-CCBE-1DD9-7610B749B540}"/>
              </a:ext>
            </a:extLst>
          </p:cNvPr>
          <p:cNvSpPr>
            <a:spLocks noGrp="1"/>
          </p:cNvSpPr>
          <p:nvPr>
            <p:ph type="body" sz="quarter" idx="11"/>
          </p:nvPr>
        </p:nvSpPr>
        <p:spPr>
          <a:xfrm>
            <a:off x="337295" y="2223463"/>
            <a:ext cx="5337642" cy="3079497"/>
          </a:xfrm>
        </p:spPr>
        <p:txBody>
          <a:bodyPr/>
          <a:lstStyle/>
          <a:p>
            <a:r>
              <a:rPr lang="en-US" altLang="zh-CN" dirty="0"/>
              <a:t>1.2.5 </a:t>
            </a:r>
            <a:r>
              <a:rPr lang="zh-CN" altLang="en-US" dirty="0"/>
              <a:t>添加页面背景</a:t>
            </a:r>
            <a:endParaRPr lang="en-US" altLang="zh-CN" dirty="0"/>
          </a:p>
          <a:p>
            <a:r>
              <a:rPr lang="en-US" altLang="zh-CN" dirty="0"/>
              <a:t>1. </a:t>
            </a:r>
            <a:r>
              <a:rPr lang="zh-CN" altLang="en-US" dirty="0"/>
              <a:t>纯色背景</a:t>
            </a:r>
            <a:endParaRPr lang="en-US" altLang="zh-CN" dirty="0"/>
          </a:p>
          <a:p>
            <a:r>
              <a:rPr lang="zh-CN" altLang="en-US" dirty="0"/>
              <a:t>在“页面布局”选项卡中单击“背景”下拉按钮，在打开的列表中选择一款主题颜色或标准色，即可为当前页面添加背景色，如图</a:t>
            </a:r>
            <a:r>
              <a:rPr lang="en-US" altLang="zh-CN" dirty="0"/>
              <a:t>1-40</a:t>
            </a:r>
            <a:r>
              <a:rPr lang="zh-CN" altLang="en-US" dirty="0"/>
              <a:t>所示。</a:t>
            </a:r>
          </a:p>
        </p:txBody>
      </p:sp>
      <p:pic>
        <p:nvPicPr>
          <p:cNvPr id="7" name="图片占位符 6">
            <a:extLst>
              <a:ext uri="{FF2B5EF4-FFF2-40B4-BE49-F238E27FC236}">
                <a16:creationId xmlns:a16="http://schemas.microsoft.com/office/drawing/2014/main" id="{23AD371C-3B0A-9A4D-2B07-1B7E75D31FDC}"/>
              </a:ext>
            </a:extLst>
          </p:cNvPr>
          <p:cNvPicPr>
            <a:picLocks noGrp="1" noChangeAspect="1"/>
          </p:cNvPicPr>
          <p:nvPr>
            <p:ph type="pic" sz="quarter" idx="14"/>
          </p:nvPr>
        </p:nvPicPr>
        <p:blipFill rotWithShape="1">
          <a:blip r:embed="rId2"/>
          <a:srcRect t="-46050" b="-46050"/>
          <a:stretch>
            <a:fillRect/>
          </a:stretch>
        </p:blipFill>
        <p:spPr>
          <a:prstGeom prst="rect">
            <a:avLst/>
          </a:prstGeom>
        </p:spPr>
      </p:pic>
    </p:spTree>
    <p:extLst>
      <p:ext uri="{BB962C8B-B14F-4D97-AF65-F5344CB8AC3E}">
        <p14:creationId xmlns:p14="http://schemas.microsoft.com/office/powerpoint/2010/main" val="4274702883"/>
      </p:ext>
    </p:extLst>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F1A7E6-7887-89EB-E285-2BB67C6E1089}"/>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00A928D5-DA3A-EE56-C3AF-B60737F0E66B}"/>
              </a:ext>
            </a:extLst>
          </p:cNvPr>
          <p:cNvSpPr>
            <a:spLocks noGrp="1"/>
          </p:cNvSpPr>
          <p:nvPr>
            <p:ph type="body" sz="quarter" idx="10"/>
          </p:nvPr>
        </p:nvSpPr>
        <p:spPr/>
        <p:txBody>
          <a:bodyPr/>
          <a:lstStyle/>
          <a:p>
            <a:r>
              <a:rPr lang="zh-CN" altLang="en-US" dirty="0"/>
              <a:t>幻灯片的放映</a:t>
            </a:r>
          </a:p>
        </p:txBody>
      </p:sp>
      <p:sp>
        <p:nvSpPr>
          <p:cNvPr id="9" name="文本占位符 8">
            <a:extLst>
              <a:ext uri="{FF2B5EF4-FFF2-40B4-BE49-F238E27FC236}">
                <a16:creationId xmlns:a16="http://schemas.microsoft.com/office/drawing/2014/main" id="{33F585A3-FEF1-FEAC-6B0B-6B03F8F6404E}"/>
              </a:ext>
            </a:extLst>
          </p:cNvPr>
          <p:cNvSpPr>
            <a:spLocks noGrp="1"/>
          </p:cNvSpPr>
          <p:nvPr>
            <p:ph type="body" sz="quarter" idx="11"/>
          </p:nvPr>
        </p:nvSpPr>
        <p:spPr>
          <a:xfrm>
            <a:off x="337295" y="2223461"/>
            <a:ext cx="5337642" cy="3079497"/>
          </a:xfrm>
        </p:spPr>
        <p:txBody>
          <a:bodyPr/>
          <a:lstStyle/>
          <a:p>
            <a:r>
              <a:rPr lang="en-US" altLang="zh-CN" dirty="0"/>
              <a:t>3.7.1 </a:t>
            </a:r>
            <a:r>
              <a:rPr lang="zh-CN" altLang="en-US" dirty="0"/>
              <a:t>设置放映类型</a:t>
            </a:r>
            <a:endParaRPr lang="en-US" altLang="zh-CN" dirty="0"/>
          </a:p>
          <a:p>
            <a:r>
              <a:rPr lang="zh-CN" altLang="en-US" dirty="0"/>
              <a:t>在“放映”选项卡中单击“放映设置”下拉按钮，从列表中选择“放映设置”选项，可在“设置放映方式”对话框中设置“放映类型”，如图</a:t>
            </a:r>
            <a:r>
              <a:rPr lang="en-US" altLang="zh-CN" dirty="0"/>
              <a:t>3-90</a:t>
            </a:r>
            <a:r>
              <a:rPr lang="zh-CN" altLang="en-US" dirty="0"/>
              <a:t>所示。默认为“演讲者放映</a:t>
            </a:r>
            <a:r>
              <a:rPr lang="en-US" altLang="zh-CN" dirty="0"/>
              <a:t>(</a:t>
            </a:r>
            <a:r>
              <a:rPr lang="zh-CN" altLang="en-US" dirty="0"/>
              <a:t>全屏幕</a:t>
            </a:r>
            <a:r>
              <a:rPr lang="en-US" altLang="zh-CN" dirty="0"/>
              <a:t>)” </a:t>
            </a:r>
            <a:r>
              <a:rPr lang="zh-CN" altLang="en-US" dirty="0"/>
              <a:t>类型。</a:t>
            </a:r>
          </a:p>
        </p:txBody>
      </p:sp>
      <p:pic>
        <p:nvPicPr>
          <p:cNvPr id="4" name="图片占位符 3">
            <a:extLst>
              <a:ext uri="{FF2B5EF4-FFF2-40B4-BE49-F238E27FC236}">
                <a16:creationId xmlns:a16="http://schemas.microsoft.com/office/drawing/2014/main" id="{80A138A2-6562-47E9-6BA5-5EFC7A32A222}"/>
              </a:ext>
            </a:extLst>
          </p:cNvPr>
          <p:cNvPicPr>
            <a:picLocks noGrp="1" noChangeAspect="1"/>
          </p:cNvPicPr>
          <p:nvPr>
            <p:ph type="pic" sz="quarter" idx="14"/>
          </p:nvPr>
        </p:nvPicPr>
        <p:blipFill rotWithShape="1">
          <a:blip r:embed="rId2"/>
          <a:srcRect t="-31240" b="-31240"/>
          <a:stretch>
            <a:fillRect/>
          </a:stretch>
        </p:blipFill>
        <p:spPr>
          <a:prstGeom prst="rect">
            <a:avLst/>
          </a:prstGeom>
        </p:spPr>
      </p:pic>
    </p:spTree>
    <p:extLst>
      <p:ext uri="{BB962C8B-B14F-4D97-AF65-F5344CB8AC3E}">
        <p14:creationId xmlns:p14="http://schemas.microsoft.com/office/powerpoint/2010/main" val="11092865"/>
      </p:ext>
    </p:extLst>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AD0EBD-D72D-5BF4-C781-341F4D790FF2}"/>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063B9D44-68BB-F742-F219-AA9E026AF7E1}"/>
              </a:ext>
            </a:extLst>
          </p:cNvPr>
          <p:cNvSpPr>
            <a:spLocks noGrp="1"/>
          </p:cNvSpPr>
          <p:nvPr>
            <p:ph type="body" sz="quarter" idx="10"/>
          </p:nvPr>
        </p:nvSpPr>
        <p:spPr/>
        <p:txBody>
          <a:bodyPr/>
          <a:lstStyle/>
          <a:p>
            <a:r>
              <a:rPr lang="zh-CN" altLang="en-US" dirty="0"/>
              <a:t>幻灯片的放映</a:t>
            </a:r>
          </a:p>
        </p:txBody>
      </p:sp>
      <p:sp>
        <p:nvSpPr>
          <p:cNvPr id="9" name="文本占位符 8">
            <a:extLst>
              <a:ext uri="{FF2B5EF4-FFF2-40B4-BE49-F238E27FC236}">
                <a16:creationId xmlns:a16="http://schemas.microsoft.com/office/drawing/2014/main" id="{2685F41C-E68A-583A-F24D-D480E2493721}"/>
              </a:ext>
            </a:extLst>
          </p:cNvPr>
          <p:cNvSpPr>
            <a:spLocks noGrp="1"/>
          </p:cNvSpPr>
          <p:nvPr>
            <p:ph type="body" sz="quarter" idx="11"/>
          </p:nvPr>
        </p:nvSpPr>
        <p:spPr>
          <a:xfrm>
            <a:off x="337295" y="2223463"/>
            <a:ext cx="5337642" cy="3079497"/>
          </a:xfrm>
        </p:spPr>
        <p:txBody>
          <a:bodyPr/>
          <a:lstStyle/>
          <a:p>
            <a:r>
              <a:rPr lang="en-US" altLang="zh-CN" dirty="0"/>
              <a:t>3.7.2 </a:t>
            </a:r>
            <a:r>
              <a:rPr lang="zh-CN" altLang="en-US" dirty="0"/>
              <a:t>选择幻灯片放映方式</a:t>
            </a:r>
            <a:endParaRPr lang="en-US" altLang="zh-CN" dirty="0"/>
          </a:p>
          <a:p>
            <a:r>
              <a:rPr lang="en-US" altLang="zh-CN" dirty="0"/>
              <a:t>1. </a:t>
            </a:r>
            <a:r>
              <a:rPr lang="zh-CN" altLang="en-US" dirty="0"/>
              <a:t>从头开始放映</a:t>
            </a:r>
            <a:endParaRPr lang="en-US" altLang="zh-CN" dirty="0"/>
          </a:p>
          <a:p>
            <a:r>
              <a:rPr lang="zh-CN" altLang="en-US" dirty="0"/>
              <a:t>在“放映”选项卡中单击“从头开始”按钮，或按</a:t>
            </a:r>
            <a:r>
              <a:rPr lang="en-US" altLang="zh-CN" dirty="0"/>
              <a:t>F5</a:t>
            </a:r>
            <a:r>
              <a:rPr lang="zh-CN" altLang="en-US" dirty="0"/>
              <a:t>键，幻灯片将进入放映状态，并从第</a:t>
            </a:r>
            <a:r>
              <a:rPr lang="en-US" altLang="zh-CN" dirty="0"/>
              <a:t>1</a:t>
            </a:r>
            <a:r>
              <a:rPr lang="zh-CN" altLang="en-US" dirty="0"/>
              <a:t>张幻灯片开始依次放映，如图</a:t>
            </a:r>
            <a:r>
              <a:rPr lang="en-US" altLang="zh-CN" dirty="0"/>
              <a:t>3-91</a:t>
            </a:r>
            <a:r>
              <a:rPr lang="zh-CN" altLang="en-US" dirty="0"/>
              <a:t>所示。</a:t>
            </a:r>
            <a:endParaRPr lang="en-US" altLang="zh-CN" dirty="0"/>
          </a:p>
        </p:txBody>
      </p:sp>
      <p:pic>
        <p:nvPicPr>
          <p:cNvPr id="6" name="图片占位符 5">
            <a:extLst>
              <a:ext uri="{FF2B5EF4-FFF2-40B4-BE49-F238E27FC236}">
                <a16:creationId xmlns:a16="http://schemas.microsoft.com/office/drawing/2014/main" id="{2F3A2D5C-BCAA-C68B-FA92-6F321864A21E}"/>
              </a:ext>
            </a:extLst>
          </p:cNvPr>
          <p:cNvPicPr>
            <a:picLocks noGrp="1" noChangeAspect="1"/>
          </p:cNvPicPr>
          <p:nvPr>
            <p:ph type="pic" sz="quarter" idx="14"/>
          </p:nvPr>
        </p:nvPicPr>
        <p:blipFill rotWithShape="1">
          <a:blip r:embed="rId2"/>
          <a:srcRect t="-28856" b="-28856"/>
          <a:stretch>
            <a:fillRect/>
          </a:stretch>
        </p:blipFill>
        <p:spPr>
          <a:prstGeom prst="rect">
            <a:avLst/>
          </a:prstGeom>
        </p:spPr>
      </p:pic>
    </p:spTree>
    <p:extLst>
      <p:ext uri="{BB962C8B-B14F-4D97-AF65-F5344CB8AC3E}">
        <p14:creationId xmlns:p14="http://schemas.microsoft.com/office/powerpoint/2010/main" val="2618358522"/>
      </p:ext>
    </p:extLst>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9EB567-164E-E834-A319-D90DEA83EFF9}"/>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3A3A1DF2-77FD-3880-F3D1-B6757E4A89BB}"/>
              </a:ext>
            </a:extLst>
          </p:cNvPr>
          <p:cNvSpPr>
            <a:spLocks noGrp="1"/>
          </p:cNvSpPr>
          <p:nvPr>
            <p:ph type="body" sz="quarter" idx="10"/>
          </p:nvPr>
        </p:nvSpPr>
        <p:spPr/>
        <p:txBody>
          <a:bodyPr/>
          <a:lstStyle/>
          <a:p>
            <a:r>
              <a:rPr lang="zh-CN" altLang="en-US" dirty="0"/>
              <a:t>幻灯片的放映</a:t>
            </a:r>
          </a:p>
        </p:txBody>
      </p:sp>
      <p:sp>
        <p:nvSpPr>
          <p:cNvPr id="9" name="文本占位符 8">
            <a:extLst>
              <a:ext uri="{FF2B5EF4-FFF2-40B4-BE49-F238E27FC236}">
                <a16:creationId xmlns:a16="http://schemas.microsoft.com/office/drawing/2014/main" id="{1F159CDC-248E-4B12-D0E7-6CA11C685720}"/>
              </a:ext>
            </a:extLst>
          </p:cNvPr>
          <p:cNvSpPr>
            <a:spLocks noGrp="1"/>
          </p:cNvSpPr>
          <p:nvPr>
            <p:ph type="body" sz="quarter" idx="11"/>
          </p:nvPr>
        </p:nvSpPr>
        <p:spPr>
          <a:xfrm>
            <a:off x="337295" y="1969547"/>
            <a:ext cx="5337642" cy="3587329"/>
          </a:xfrm>
        </p:spPr>
        <p:txBody>
          <a:bodyPr/>
          <a:lstStyle/>
          <a:p>
            <a:r>
              <a:rPr lang="en-US" altLang="zh-CN" dirty="0"/>
              <a:t>3.7.2 </a:t>
            </a:r>
            <a:r>
              <a:rPr lang="zh-CN" altLang="en-US" dirty="0"/>
              <a:t>选择幻灯片放映方式</a:t>
            </a:r>
            <a:endParaRPr lang="en-US" altLang="zh-CN" dirty="0"/>
          </a:p>
          <a:p>
            <a:r>
              <a:rPr lang="en-US" altLang="zh-CN" dirty="0"/>
              <a:t>2. </a:t>
            </a:r>
            <a:r>
              <a:rPr lang="zh-CN" altLang="en-US" dirty="0"/>
              <a:t>从指定幻灯片开始放映</a:t>
            </a:r>
            <a:endParaRPr lang="en-US" altLang="zh-CN" dirty="0"/>
          </a:p>
          <a:p>
            <a:r>
              <a:rPr lang="zh-CN" altLang="en-US" dirty="0"/>
              <a:t>先选择需要作为开始的幻灯片，如选择第</a:t>
            </a:r>
            <a:r>
              <a:rPr lang="en-US" altLang="zh-CN" dirty="0"/>
              <a:t>3</a:t>
            </a:r>
            <a:r>
              <a:rPr lang="zh-CN" altLang="en-US" dirty="0"/>
              <a:t>张幻灯片，再在“放映”选项卡中单击“当页开始”按钮，或按</a:t>
            </a:r>
            <a:r>
              <a:rPr lang="en-US" altLang="zh-CN" dirty="0"/>
              <a:t>Shift+F5</a:t>
            </a:r>
            <a:r>
              <a:rPr lang="zh-CN" altLang="en-US" dirty="0"/>
              <a:t>组合键，即可从第</a:t>
            </a:r>
            <a:r>
              <a:rPr lang="en-US" altLang="zh-CN" dirty="0"/>
              <a:t>3</a:t>
            </a:r>
            <a:r>
              <a:rPr lang="zh-CN" altLang="en-US" dirty="0"/>
              <a:t>张幻灯片开始放映，如图</a:t>
            </a:r>
            <a:r>
              <a:rPr lang="en-US" altLang="zh-CN" dirty="0"/>
              <a:t>3-92</a:t>
            </a:r>
            <a:r>
              <a:rPr lang="zh-CN" altLang="en-US" dirty="0"/>
              <a:t>所示。</a:t>
            </a:r>
            <a:endParaRPr lang="en-US" altLang="zh-CN" dirty="0"/>
          </a:p>
        </p:txBody>
      </p:sp>
      <p:pic>
        <p:nvPicPr>
          <p:cNvPr id="4" name="图片占位符 3">
            <a:extLst>
              <a:ext uri="{FF2B5EF4-FFF2-40B4-BE49-F238E27FC236}">
                <a16:creationId xmlns:a16="http://schemas.microsoft.com/office/drawing/2014/main" id="{7FFB8907-0F28-9322-FAD5-B0294CA7321B}"/>
              </a:ext>
            </a:extLst>
          </p:cNvPr>
          <p:cNvPicPr>
            <a:picLocks noGrp="1" noChangeAspect="1"/>
          </p:cNvPicPr>
          <p:nvPr>
            <p:ph type="pic" sz="quarter" idx="14"/>
          </p:nvPr>
        </p:nvPicPr>
        <p:blipFill rotWithShape="1">
          <a:blip r:embed="rId2"/>
          <a:srcRect t="-28441" b="-28441"/>
          <a:stretch>
            <a:fillRect/>
          </a:stretch>
        </p:blipFill>
        <p:spPr>
          <a:prstGeom prst="rect">
            <a:avLst/>
          </a:prstGeom>
        </p:spPr>
      </p:pic>
    </p:spTree>
    <p:extLst>
      <p:ext uri="{BB962C8B-B14F-4D97-AF65-F5344CB8AC3E}">
        <p14:creationId xmlns:p14="http://schemas.microsoft.com/office/powerpoint/2010/main" val="94149836"/>
      </p:ext>
    </p:extLst>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D9F8E2-3321-E7C7-16F9-60C6EB4FF528}"/>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752C3AB9-AF86-9991-024E-74B7E65D5AA6}"/>
              </a:ext>
            </a:extLst>
          </p:cNvPr>
          <p:cNvSpPr>
            <a:spLocks noGrp="1"/>
          </p:cNvSpPr>
          <p:nvPr>
            <p:ph type="body" sz="quarter" idx="10"/>
          </p:nvPr>
        </p:nvSpPr>
        <p:spPr/>
        <p:txBody>
          <a:bodyPr/>
          <a:lstStyle/>
          <a:p>
            <a:r>
              <a:rPr lang="zh-CN" altLang="en-US" dirty="0"/>
              <a:t>幻灯片的放映</a:t>
            </a:r>
          </a:p>
        </p:txBody>
      </p:sp>
      <p:sp>
        <p:nvSpPr>
          <p:cNvPr id="9" name="文本占位符 8">
            <a:extLst>
              <a:ext uri="{FF2B5EF4-FFF2-40B4-BE49-F238E27FC236}">
                <a16:creationId xmlns:a16="http://schemas.microsoft.com/office/drawing/2014/main" id="{7675FEAF-4458-0826-BE22-09A099A696A0}"/>
              </a:ext>
            </a:extLst>
          </p:cNvPr>
          <p:cNvSpPr>
            <a:spLocks noGrp="1"/>
          </p:cNvSpPr>
          <p:nvPr>
            <p:ph type="body" sz="quarter" idx="11"/>
          </p:nvPr>
        </p:nvSpPr>
        <p:spPr>
          <a:xfrm>
            <a:off x="337295" y="837122"/>
            <a:ext cx="5337642" cy="5852179"/>
          </a:xfrm>
        </p:spPr>
        <p:txBody>
          <a:bodyPr/>
          <a:lstStyle/>
          <a:p>
            <a:r>
              <a:rPr lang="en-US" altLang="zh-CN" sz="2100" dirty="0"/>
              <a:t>3.7.2 </a:t>
            </a:r>
            <a:r>
              <a:rPr lang="zh-CN" altLang="en-US" sz="2100" dirty="0"/>
              <a:t>选择幻灯片放映方式</a:t>
            </a:r>
            <a:endParaRPr lang="en-US" altLang="zh-CN" sz="2100" dirty="0"/>
          </a:p>
          <a:p>
            <a:r>
              <a:rPr lang="en-US" altLang="zh-CN" sz="2100" dirty="0"/>
              <a:t>3. </a:t>
            </a:r>
            <a:r>
              <a:rPr lang="zh-CN" altLang="en-US" sz="2100" dirty="0"/>
              <a:t>自定义放映</a:t>
            </a:r>
            <a:endParaRPr lang="en-US" altLang="zh-CN" sz="2100" dirty="0"/>
          </a:p>
          <a:p>
            <a:r>
              <a:rPr lang="zh-CN" altLang="en-US" sz="2100" dirty="0"/>
              <a:t>如果只想放映某几张幻灯片的内容，就需要进行自定义放映操作了。在“放映”选项卡中单击“自定义放映”按钮，在打开的“自定义放映”对话框中单击“新建”按钮，如图</a:t>
            </a:r>
            <a:r>
              <a:rPr lang="en-US" altLang="zh-CN" sz="2100" dirty="0"/>
              <a:t>3-93</a:t>
            </a:r>
            <a:r>
              <a:rPr lang="zh-CN" altLang="en-US" sz="2100" dirty="0"/>
              <a:t>所示。在打开的“定义自定义放映”对话框中，先输入幻灯片放映名称，然后在“在演示文稿中的幻灯片”列表中选择要放映的幻灯片，单击“添加”按钮，此时被选中的幻灯片将添加至右侧“在自定义放映中的幻灯片”列表中，如图</a:t>
            </a:r>
            <a:r>
              <a:rPr lang="en-US" altLang="zh-CN" sz="2100" dirty="0"/>
              <a:t>3-94</a:t>
            </a:r>
            <a:r>
              <a:rPr lang="zh-CN" altLang="en-US" sz="2100" dirty="0"/>
              <a:t>所示。</a:t>
            </a:r>
            <a:endParaRPr lang="en-US" altLang="zh-CN" sz="2100" dirty="0"/>
          </a:p>
        </p:txBody>
      </p:sp>
      <p:pic>
        <p:nvPicPr>
          <p:cNvPr id="4" name="图片占位符 3">
            <a:extLst>
              <a:ext uri="{FF2B5EF4-FFF2-40B4-BE49-F238E27FC236}">
                <a16:creationId xmlns:a16="http://schemas.microsoft.com/office/drawing/2014/main" id="{A668D278-79DB-A909-A103-E786D9B2B003}"/>
              </a:ext>
            </a:extLst>
          </p:cNvPr>
          <p:cNvPicPr>
            <a:picLocks noGrp="1" noChangeAspect="1"/>
          </p:cNvPicPr>
          <p:nvPr>
            <p:ph type="pic" sz="quarter" idx="14"/>
          </p:nvPr>
        </p:nvPicPr>
        <p:blipFill rotWithShape="1">
          <a:blip r:embed="rId2"/>
          <a:srcRect t="-65083" b="-65083"/>
          <a:stretch>
            <a:fillRect/>
          </a:stretch>
        </p:blipFill>
        <p:spPr>
          <a:prstGeom prst="rect">
            <a:avLst/>
          </a:prstGeom>
        </p:spPr>
      </p:pic>
    </p:spTree>
    <p:extLst>
      <p:ext uri="{BB962C8B-B14F-4D97-AF65-F5344CB8AC3E}">
        <p14:creationId xmlns:p14="http://schemas.microsoft.com/office/powerpoint/2010/main" val="1871466606"/>
      </p:ext>
    </p:extLst>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720AD5-7691-D4DC-4991-430458BE5133}"/>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020DEBCF-3682-A68F-68DA-5EE73EB444F8}"/>
              </a:ext>
            </a:extLst>
          </p:cNvPr>
          <p:cNvSpPr>
            <a:spLocks noGrp="1"/>
          </p:cNvSpPr>
          <p:nvPr>
            <p:ph type="body" sz="quarter" idx="10"/>
          </p:nvPr>
        </p:nvSpPr>
        <p:spPr/>
        <p:txBody>
          <a:bodyPr/>
          <a:lstStyle/>
          <a:p>
            <a:r>
              <a:rPr lang="zh-CN" altLang="en-US" dirty="0"/>
              <a:t>幻灯片的放映</a:t>
            </a:r>
          </a:p>
        </p:txBody>
      </p:sp>
      <p:sp>
        <p:nvSpPr>
          <p:cNvPr id="9" name="文本占位符 8">
            <a:extLst>
              <a:ext uri="{FF2B5EF4-FFF2-40B4-BE49-F238E27FC236}">
                <a16:creationId xmlns:a16="http://schemas.microsoft.com/office/drawing/2014/main" id="{AC4D2F63-FC76-7EA8-20BE-91D672DC62F1}"/>
              </a:ext>
            </a:extLst>
          </p:cNvPr>
          <p:cNvSpPr>
            <a:spLocks noGrp="1"/>
          </p:cNvSpPr>
          <p:nvPr>
            <p:ph type="body" sz="quarter" idx="11"/>
          </p:nvPr>
        </p:nvSpPr>
        <p:spPr>
          <a:xfrm>
            <a:off x="337295" y="837122"/>
            <a:ext cx="5337642" cy="5852179"/>
          </a:xfrm>
        </p:spPr>
        <p:txBody>
          <a:bodyPr/>
          <a:lstStyle/>
          <a:p>
            <a:r>
              <a:rPr lang="en-US" altLang="zh-CN" sz="2100" dirty="0"/>
              <a:t>3.7.2 </a:t>
            </a:r>
            <a:r>
              <a:rPr lang="zh-CN" altLang="en-US" sz="2100" dirty="0"/>
              <a:t>选择幻灯片放映方式</a:t>
            </a:r>
            <a:endParaRPr lang="en-US" altLang="zh-CN" sz="2100" dirty="0"/>
          </a:p>
          <a:p>
            <a:r>
              <a:rPr lang="en-US" altLang="zh-CN" sz="2100" dirty="0"/>
              <a:t>3. </a:t>
            </a:r>
            <a:r>
              <a:rPr lang="zh-CN" altLang="en-US" sz="2100" dirty="0"/>
              <a:t>自定义放映</a:t>
            </a:r>
            <a:endParaRPr lang="en-US" altLang="zh-CN" sz="2100" dirty="0"/>
          </a:p>
          <a:p>
            <a:r>
              <a:rPr lang="zh-CN" altLang="en-US" sz="2100" dirty="0"/>
              <a:t>添加完成后，单击“确定”按钮，返回“自定义放映”对话框，如图</a:t>
            </a:r>
            <a:r>
              <a:rPr lang="en-US" altLang="zh-CN" sz="2100" dirty="0"/>
              <a:t>3-95</a:t>
            </a:r>
            <a:r>
              <a:rPr lang="zh-CN" altLang="en-US" sz="2100" dirty="0"/>
              <a:t>所示，单击“放映”按钮，系统会按照幻灯片顺序放映指定的幻灯片内容。如果单击“关闭”按钮，可关闭该对话框。当下次要调出设置好的放映方案时，可在“放映”选项卡中单击“放映设置”按钮，在“设置放映方式”对话框的“放映幻灯片”列表中选中“自定义放映”单选按钮，并选择设定的放映名称，单击“确定”按钮，如图</a:t>
            </a:r>
            <a:r>
              <a:rPr lang="en-US" altLang="zh-CN" sz="2100" dirty="0"/>
              <a:t>3-96</a:t>
            </a:r>
            <a:r>
              <a:rPr lang="zh-CN" altLang="en-US" sz="2100" dirty="0"/>
              <a:t>所示。</a:t>
            </a:r>
            <a:endParaRPr lang="en-US" altLang="zh-CN" sz="2100" dirty="0"/>
          </a:p>
        </p:txBody>
      </p:sp>
      <p:pic>
        <p:nvPicPr>
          <p:cNvPr id="6" name="图片占位符 5">
            <a:extLst>
              <a:ext uri="{FF2B5EF4-FFF2-40B4-BE49-F238E27FC236}">
                <a16:creationId xmlns:a16="http://schemas.microsoft.com/office/drawing/2014/main" id="{56FC7869-4115-B844-48B0-50AB8C58AE2E}"/>
              </a:ext>
            </a:extLst>
          </p:cNvPr>
          <p:cNvPicPr>
            <a:picLocks noGrp="1" noChangeAspect="1"/>
          </p:cNvPicPr>
          <p:nvPr>
            <p:ph type="pic" sz="quarter" idx="14"/>
          </p:nvPr>
        </p:nvPicPr>
        <p:blipFill rotWithShape="1">
          <a:blip r:embed="rId2"/>
          <a:srcRect t="-60030" b="-60030"/>
          <a:stretch>
            <a:fillRect/>
          </a:stretch>
        </p:blipFill>
        <p:spPr>
          <a:prstGeom prst="rect">
            <a:avLst/>
          </a:prstGeom>
        </p:spPr>
      </p:pic>
    </p:spTree>
    <p:extLst>
      <p:ext uri="{BB962C8B-B14F-4D97-AF65-F5344CB8AC3E}">
        <p14:creationId xmlns:p14="http://schemas.microsoft.com/office/powerpoint/2010/main" val="1571311298"/>
      </p:ext>
    </p:extLst>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9CBE45-FE88-C718-EEC8-78E682F01DC4}"/>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ADB8B32E-45B2-F8F7-64B7-D95757130F80}"/>
              </a:ext>
            </a:extLst>
          </p:cNvPr>
          <p:cNvSpPr>
            <a:spLocks noGrp="1"/>
          </p:cNvSpPr>
          <p:nvPr>
            <p:ph type="body" sz="quarter" idx="10"/>
          </p:nvPr>
        </p:nvSpPr>
        <p:spPr/>
        <p:txBody>
          <a:bodyPr/>
          <a:lstStyle/>
          <a:p>
            <a:r>
              <a:rPr lang="zh-CN" altLang="en-US" dirty="0"/>
              <a:t>幻灯片的放映</a:t>
            </a:r>
          </a:p>
        </p:txBody>
      </p:sp>
      <p:sp>
        <p:nvSpPr>
          <p:cNvPr id="9" name="文本占位符 8">
            <a:extLst>
              <a:ext uri="{FF2B5EF4-FFF2-40B4-BE49-F238E27FC236}">
                <a16:creationId xmlns:a16="http://schemas.microsoft.com/office/drawing/2014/main" id="{4DA59236-B78A-CC99-3C62-34D0C021DDFC}"/>
              </a:ext>
            </a:extLst>
          </p:cNvPr>
          <p:cNvSpPr>
            <a:spLocks noGrp="1"/>
          </p:cNvSpPr>
          <p:nvPr>
            <p:ph type="body" sz="quarter" idx="11"/>
          </p:nvPr>
        </p:nvSpPr>
        <p:spPr>
          <a:xfrm>
            <a:off x="337295" y="974241"/>
            <a:ext cx="5337642" cy="5577937"/>
          </a:xfrm>
        </p:spPr>
        <p:txBody>
          <a:bodyPr/>
          <a:lstStyle/>
          <a:p>
            <a:r>
              <a:rPr lang="en-US" altLang="zh-CN" sz="2000" dirty="0"/>
              <a:t>3.7.3 </a:t>
            </a:r>
            <a:r>
              <a:rPr lang="zh-CN" altLang="en-US" sz="2000" dirty="0"/>
              <a:t>设置排练计时</a:t>
            </a:r>
            <a:endParaRPr lang="en-US" altLang="zh-CN" sz="2000" dirty="0"/>
          </a:p>
          <a:p>
            <a:r>
              <a:rPr lang="zh-CN" altLang="en-US" sz="2000" dirty="0"/>
              <a:t>如果需要控制幻灯片的放映时间，可使用排练计时功能进行操作。在“放映”选项卡中单击“排练计时”按钮，幻灯片会进入放映状态，同时会打开“预演”窗口，记录当前幻灯片停留时间，如图</a:t>
            </a:r>
            <a:r>
              <a:rPr lang="en-US" altLang="zh-CN" sz="2000" dirty="0"/>
              <a:t>3-97</a:t>
            </a:r>
            <a:r>
              <a:rPr lang="zh-CN" altLang="en-US" sz="2000" dirty="0"/>
              <a:t>所示。单击该窗口中的“下一页”按钮，可切换到下一页幻灯片，并重新记录下一页幻灯片所停留的时间。结束所有幻灯片计时操作后，按</a:t>
            </a:r>
            <a:r>
              <a:rPr lang="en-US" altLang="zh-CN" sz="2000" dirty="0"/>
              <a:t>ESC</a:t>
            </a:r>
            <a:r>
              <a:rPr lang="zh-CN" altLang="en-US" sz="2000" dirty="0"/>
              <a:t>键，系统会打开提示对话框，在此单击“是”按钮，即可保留所有幻灯片的计时。按</a:t>
            </a:r>
            <a:r>
              <a:rPr lang="en-US" altLang="zh-CN" sz="2000" dirty="0"/>
              <a:t>F5</a:t>
            </a:r>
            <a:r>
              <a:rPr lang="zh-CN" altLang="en-US" sz="2000" dirty="0"/>
              <a:t>键放映时，系统会按照每张幻灯片记录的时间自动放映。</a:t>
            </a:r>
            <a:endParaRPr lang="en-US" altLang="zh-CN" sz="2000" dirty="0"/>
          </a:p>
        </p:txBody>
      </p:sp>
      <p:pic>
        <p:nvPicPr>
          <p:cNvPr id="4" name="图片占位符 3">
            <a:extLst>
              <a:ext uri="{FF2B5EF4-FFF2-40B4-BE49-F238E27FC236}">
                <a16:creationId xmlns:a16="http://schemas.microsoft.com/office/drawing/2014/main" id="{6096870F-645E-6E40-4EDC-0A1A0A17F2FB}"/>
              </a:ext>
            </a:extLst>
          </p:cNvPr>
          <p:cNvPicPr>
            <a:picLocks noGrp="1" noChangeAspect="1"/>
          </p:cNvPicPr>
          <p:nvPr>
            <p:ph type="pic" sz="quarter" idx="14"/>
          </p:nvPr>
        </p:nvPicPr>
        <p:blipFill rotWithShape="1">
          <a:blip r:embed="rId2"/>
          <a:srcRect t="-119555" b="-119555"/>
          <a:stretch>
            <a:fillRect/>
          </a:stretch>
        </p:blipFill>
        <p:spPr>
          <a:prstGeom prst="rect">
            <a:avLst/>
          </a:prstGeom>
        </p:spPr>
      </p:pic>
    </p:spTree>
    <p:extLst>
      <p:ext uri="{BB962C8B-B14F-4D97-AF65-F5344CB8AC3E}">
        <p14:creationId xmlns:p14="http://schemas.microsoft.com/office/powerpoint/2010/main" val="1902407660"/>
      </p:ext>
    </p:extLst>
  </p:cSld>
  <p:clrMapOvr>
    <a:masterClrMapping/>
  </p:clrMapOvr>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4D0CC1BD-8E69-D244-5522-FC0F6DCE21B6}"/>
              </a:ext>
            </a:extLst>
          </p:cNvPr>
          <p:cNvSpPr>
            <a:spLocks noGrp="1"/>
          </p:cNvSpPr>
          <p:nvPr>
            <p:ph type="body" sz="quarter" idx="10"/>
          </p:nvPr>
        </p:nvSpPr>
        <p:spPr/>
        <p:txBody>
          <a:bodyPr/>
          <a:lstStyle/>
          <a:p>
            <a:r>
              <a:rPr lang="zh-CN" altLang="en-US" dirty="0"/>
              <a:t>任务</a:t>
            </a:r>
            <a:r>
              <a:rPr lang="en-US" altLang="zh-CN" dirty="0"/>
              <a:t>3.8</a:t>
            </a:r>
            <a:endParaRPr lang="zh-CN" altLang="en-US" dirty="0"/>
          </a:p>
        </p:txBody>
      </p:sp>
      <p:sp>
        <p:nvSpPr>
          <p:cNvPr id="6" name="文本占位符 5">
            <a:extLst>
              <a:ext uri="{FF2B5EF4-FFF2-40B4-BE49-F238E27FC236}">
                <a16:creationId xmlns:a16="http://schemas.microsoft.com/office/drawing/2014/main" id="{46090CB9-006C-8D39-F439-FC95C2DBBBD4}"/>
              </a:ext>
            </a:extLst>
          </p:cNvPr>
          <p:cNvSpPr>
            <a:spLocks noGrp="1"/>
          </p:cNvSpPr>
          <p:nvPr>
            <p:ph type="body" sz="quarter" idx="11"/>
          </p:nvPr>
        </p:nvSpPr>
        <p:spPr/>
        <p:txBody>
          <a:bodyPr/>
          <a:lstStyle/>
          <a:p>
            <a:r>
              <a:rPr lang="zh-CN" altLang="en-US" dirty="0"/>
              <a:t>幻灯片的输出</a:t>
            </a:r>
          </a:p>
        </p:txBody>
      </p:sp>
    </p:spTree>
    <p:extLst>
      <p:ext uri="{BB962C8B-B14F-4D97-AF65-F5344CB8AC3E}">
        <p14:creationId xmlns:p14="http://schemas.microsoft.com/office/powerpoint/2010/main" val="2680559257"/>
      </p:ext>
    </p:extLst>
  </p:cSld>
  <p:clrMapOvr>
    <a:masterClrMapping/>
  </p:clrMapOvr>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AE042D-4946-214F-553D-FEC9DFA8413A}"/>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810CC0F5-27C9-CE33-EE50-5F0F9F7B46B0}"/>
              </a:ext>
            </a:extLst>
          </p:cNvPr>
          <p:cNvSpPr>
            <a:spLocks noGrp="1"/>
          </p:cNvSpPr>
          <p:nvPr>
            <p:ph type="body" sz="quarter" idx="10"/>
          </p:nvPr>
        </p:nvSpPr>
        <p:spPr/>
        <p:txBody>
          <a:bodyPr/>
          <a:lstStyle/>
          <a:p>
            <a:r>
              <a:rPr lang="zh-CN" altLang="en-US" dirty="0"/>
              <a:t>幻灯片的输出</a:t>
            </a:r>
          </a:p>
        </p:txBody>
      </p:sp>
      <p:sp>
        <p:nvSpPr>
          <p:cNvPr id="9" name="文本占位符 8">
            <a:extLst>
              <a:ext uri="{FF2B5EF4-FFF2-40B4-BE49-F238E27FC236}">
                <a16:creationId xmlns:a16="http://schemas.microsoft.com/office/drawing/2014/main" id="{C81D005C-A593-6562-C71E-E5AF99BFE559}"/>
              </a:ext>
            </a:extLst>
          </p:cNvPr>
          <p:cNvSpPr>
            <a:spLocks noGrp="1"/>
          </p:cNvSpPr>
          <p:nvPr>
            <p:ph type="body" sz="quarter" idx="11"/>
          </p:nvPr>
        </p:nvSpPr>
        <p:spPr>
          <a:xfrm>
            <a:off x="337295" y="2223462"/>
            <a:ext cx="5337642" cy="3079497"/>
          </a:xfrm>
        </p:spPr>
        <p:txBody>
          <a:bodyPr/>
          <a:lstStyle/>
          <a:p>
            <a:r>
              <a:rPr lang="en-US" altLang="zh-CN" dirty="0"/>
              <a:t>3.8.1 </a:t>
            </a:r>
            <a:r>
              <a:rPr lang="zh-CN" altLang="en-US" dirty="0"/>
              <a:t>输出为</a:t>
            </a:r>
            <a:r>
              <a:rPr lang="en-US" altLang="zh-CN" dirty="0"/>
              <a:t>PDF</a:t>
            </a:r>
          </a:p>
          <a:p>
            <a:r>
              <a:rPr lang="zh-CN" altLang="en-US" dirty="0"/>
              <a:t>选择“文件”选项，在打开的菜单列表中选择“输出为</a:t>
            </a:r>
            <a:r>
              <a:rPr lang="en-US" altLang="zh-CN" dirty="0"/>
              <a:t>PDF”</a:t>
            </a:r>
            <a:r>
              <a:rPr lang="zh-CN" altLang="en-US" dirty="0"/>
              <a:t>选项，在同名对话框中可以对 “输出范围”和“保存目录”进行设置。设置完成后，单击“开始输出”按钮，如图</a:t>
            </a:r>
            <a:r>
              <a:rPr lang="en-US" altLang="zh-CN" dirty="0"/>
              <a:t>3-98</a:t>
            </a:r>
            <a:r>
              <a:rPr lang="zh-CN" altLang="en-US" dirty="0"/>
              <a:t>所示。</a:t>
            </a:r>
            <a:endParaRPr lang="en-US" altLang="zh-CN" dirty="0"/>
          </a:p>
        </p:txBody>
      </p:sp>
      <p:pic>
        <p:nvPicPr>
          <p:cNvPr id="4" name="图片占位符 3">
            <a:extLst>
              <a:ext uri="{FF2B5EF4-FFF2-40B4-BE49-F238E27FC236}">
                <a16:creationId xmlns:a16="http://schemas.microsoft.com/office/drawing/2014/main" id="{2CC040E5-A602-00C1-2FC7-FDF1E5C251E4}"/>
              </a:ext>
            </a:extLst>
          </p:cNvPr>
          <p:cNvPicPr>
            <a:picLocks noGrp="1" noChangeAspect="1"/>
          </p:cNvPicPr>
          <p:nvPr>
            <p:ph type="pic" sz="quarter" idx="14"/>
          </p:nvPr>
        </p:nvPicPr>
        <p:blipFill rotWithShape="1">
          <a:blip r:embed="rId2"/>
          <a:srcRect t="-53696" b="-53696"/>
          <a:stretch>
            <a:fillRect/>
          </a:stretch>
        </p:blipFill>
        <p:spPr>
          <a:prstGeom prst="rect">
            <a:avLst/>
          </a:prstGeom>
        </p:spPr>
      </p:pic>
    </p:spTree>
    <p:extLst>
      <p:ext uri="{BB962C8B-B14F-4D97-AF65-F5344CB8AC3E}">
        <p14:creationId xmlns:p14="http://schemas.microsoft.com/office/powerpoint/2010/main" val="1513677897"/>
      </p:ext>
    </p:extLst>
  </p:cSld>
  <p:clrMapOvr>
    <a:masterClrMapping/>
  </p:clrMapOvr>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446B31-06A4-166F-D668-A6B1E3AED49D}"/>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824F7C5B-BA7C-8502-5416-8BAE632B12FC}"/>
              </a:ext>
            </a:extLst>
          </p:cNvPr>
          <p:cNvSpPr>
            <a:spLocks noGrp="1"/>
          </p:cNvSpPr>
          <p:nvPr>
            <p:ph type="body" sz="quarter" idx="10"/>
          </p:nvPr>
        </p:nvSpPr>
        <p:spPr/>
        <p:txBody>
          <a:bodyPr/>
          <a:lstStyle/>
          <a:p>
            <a:r>
              <a:rPr lang="zh-CN" altLang="en-US" dirty="0"/>
              <a:t>幻灯片的输出</a:t>
            </a:r>
          </a:p>
        </p:txBody>
      </p:sp>
      <p:sp>
        <p:nvSpPr>
          <p:cNvPr id="9" name="文本占位符 8">
            <a:extLst>
              <a:ext uri="{FF2B5EF4-FFF2-40B4-BE49-F238E27FC236}">
                <a16:creationId xmlns:a16="http://schemas.microsoft.com/office/drawing/2014/main" id="{7E55E80D-5389-B999-7B68-7F633A02303B}"/>
              </a:ext>
            </a:extLst>
          </p:cNvPr>
          <p:cNvSpPr>
            <a:spLocks noGrp="1"/>
          </p:cNvSpPr>
          <p:nvPr>
            <p:ph type="body" sz="quarter" idx="11"/>
          </p:nvPr>
        </p:nvSpPr>
        <p:spPr>
          <a:xfrm>
            <a:off x="337295" y="2477377"/>
            <a:ext cx="5337642" cy="2571666"/>
          </a:xfrm>
        </p:spPr>
        <p:txBody>
          <a:bodyPr/>
          <a:lstStyle/>
          <a:p>
            <a:r>
              <a:rPr lang="en-US" altLang="zh-CN" dirty="0"/>
              <a:t>3.8.1 </a:t>
            </a:r>
            <a:r>
              <a:rPr lang="zh-CN" altLang="en-US" dirty="0"/>
              <a:t>输出为</a:t>
            </a:r>
            <a:r>
              <a:rPr lang="en-US" altLang="zh-CN" dirty="0"/>
              <a:t>PDF</a:t>
            </a:r>
          </a:p>
          <a:p>
            <a:r>
              <a:rPr lang="zh-CN" altLang="en-US" dirty="0"/>
              <a:t>当“状态”栏中显示“输出成功”字样时，说明已完成输出操作，可以打开输出的</a:t>
            </a:r>
            <a:r>
              <a:rPr lang="en-US" altLang="zh-CN" dirty="0"/>
              <a:t>PDF</a:t>
            </a:r>
            <a:r>
              <a:rPr lang="zh-CN" altLang="en-US" dirty="0"/>
              <a:t>文件浏览其中的内容了，如图</a:t>
            </a:r>
            <a:r>
              <a:rPr lang="en-US" altLang="zh-CN" dirty="0"/>
              <a:t>3-99</a:t>
            </a:r>
            <a:r>
              <a:rPr lang="zh-CN" altLang="en-US" dirty="0"/>
              <a:t>所示。</a:t>
            </a:r>
            <a:endParaRPr lang="en-US" altLang="zh-CN" dirty="0"/>
          </a:p>
        </p:txBody>
      </p:sp>
      <p:pic>
        <p:nvPicPr>
          <p:cNvPr id="4" name="图片占位符 3">
            <a:extLst>
              <a:ext uri="{FF2B5EF4-FFF2-40B4-BE49-F238E27FC236}">
                <a16:creationId xmlns:a16="http://schemas.microsoft.com/office/drawing/2014/main" id="{3947BC4C-DBC9-7D6A-9AA3-FAA2B05E573C}"/>
              </a:ext>
            </a:extLst>
          </p:cNvPr>
          <p:cNvPicPr>
            <a:picLocks noGrp="1" noChangeAspect="1"/>
          </p:cNvPicPr>
          <p:nvPr>
            <p:ph type="pic" sz="quarter" idx="14"/>
          </p:nvPr>
        </p:nvPicPr>
        <p:blipFill rotWithShape="1">
          <a:blip r:embed="rId2"/>
          <a:srcRect t="-71324" b="-71324"/>
          <a:stretch>
            <a:fillRect/>
          </a:stretch>
        </p:blipFill>
        <p:spPr>
          <a:xfrm>
            <a:off x="5741988" y="823913"/>
            <a:ext cx="5870575" cy="5849937"/>
          </a:xfrm>
          <a:prstGeom prst="rect">
            <a:avLst/>
          </a:prstGeom>
        </p:spPr>
      </p:pic>
    </p:spTree>
    <p:extLst>
      <p:ext uri="{BB962C8B-B14F-4D97-AF65-F5344CB8AC3E}">
        <p14:creationId xmlns:p14="http://schemas.microsoft.com/office/powerpoint/2010/main" val="779326508"/>
      </p:ext>
    </p:extLst>
  </p:cSld>
  <p:clrMapOvr>
    <a:masterClrMapping/>
  </p:clrMapOvr>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BA4324-E893-7425-716F-86A154ABFF85}"/>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4F10029A-FEB9-9543-911A-FE1E6ECA6016}"/>
              </a:ext>
            </a:extLst>
          </p:cNvPr>
          <p:cNvSpPr>
            <a:spLocks noGrp="1"/>
          </p:cNvSpPr>
          <p:nvPr>
            <p:ph type="body" sz="quarter" idx="10"/>
          </p:nvPr>
        </p:nvSpPr>
        <p:spPr/>
        <p:txBody>
          <a:bodyPr/>
          <a:lstStyle/>
          <a:p>
            <a:r>
              <a:rPr lang="zh-CN" altLang="en-US" dirty="0"/>
              <a:t>幻灯片的输出</a:t>
            </a:r>
          </a:p>
        </p:txBody>
      </p:sp>
      <p:sp>
        <p:nvSpPr>
          <p:cNvPr id="9" name="文本占位符 8">
            <a:extLst>
              <a:ext uri="{FF2B5EF4-FFF2-40B4-BE49-F238E27FC236}">
                <a16:creationId xmlns:a16="http://schemas.microsoft.com/office/drawing/2014/main" id="{2100382B-8079-95FD-D0B1-148E562D9088}"/>
              </a:ext>
            </a:extLst>
          </p:cNvPr>
          <p:cNvSpPr>
            <a:spLocks noGrp="1"/>
          </p:cNvSpPr>
          <p:nvPr>
            <p:ph type="body" sz="quarter" idx="11"/>
          </p:nvPr>
        </p:nvSpPr>
        <p:spPr>
          <a:xfrm>
            <a:off x="337295" y="2223462"/>
            <a:ext cx="5337642" cy="3079497"/>
          </a:xfrm>
        </p:spPr>
        <p:txBody>
          <a:bodyPr/>
          <a:lstStyle/>
          <a:p>
            <a:r>
              <a:rPr lang="en-US" altLang="zh-CN" dirty="0"/>
              <a:t>3.8.2 </a:t>
            </a:r>
            <a:r>
              <a:rPr lang="zh-CN" altLang="en-US" dirty="0"/>
              <a:t>输出为视频</a:t>
            </a:r>
            <a:endParaRPr lang="en-US" altLang="zh-CN" dirty="0"/>
          </a:p>
          <a:p>
            <a:r>
              <a:rPr lang="zh-CN" altLang="en-US" dirty="0"/>
              <a:t>在“文件”列表中选择“另存为”选项，并在其级联菜单中选择“输出为视频”选项，在打开的“另存文件”对话框中设置输出路径及文件名，单击“保存”按钮，如图</a:t>
            </a:r>
            <a:r>
              <a:rPr lang="en-US" altLang="zh-CN" dirty="0"/>
              <a:t>3-100</a:t>
            </a:r>
            <a:r>
              <a:rPr lang="zh-CN" altLang="en-US" dirty="0"/>
              <a:t>所示。</a:t>
            </a:r>
            <a:endParaRPr lang="en-US" altLang="zh-CN" dirty="0"/>
          </a:p>
        </p:txBody>
      </p:sp>
      <p:pic>
        <p:nvPicPr>
          <p:cNvPr id="4" name="图片占位符 3">
            <a:extLst>
              <a:ext uri="{FF2B5EF4-FFF2-40B4-BE49-F238E27FC236}">
                <a16:creationId xmlns:a16="http://schemas.microsoft.com/office/drawing/2014/main" id="{763D2238-CDB1-F3A6-E5EB-4F52E7092703}"/>
              </a:ext>
            </a:extLst>
          </p:cNvPr>
          <p:cNvPicPr>
            <a:picLocks noGrp="1" noChangeAspect="1"/>
          </p:cNvPicPr>
          <p:nvPr>
            <p:ph type="pic" sz="quarter" idx="14"/>
          </p:nvPr>
        </p:nvPicPr>
        <p:blipFill rotWithShape="1">
          <a:blip r:embed="rId2"/>
          <a:srcRect t="-85044" b="-85044"/>
          <a:stretch>
            <a:fillRect/>
          </a:stretch>
        </p:blipFill>
        <p:spPr>
          <a:prstGeom prst="rect">
            <a:avLst/>
          </a:prstGeom>
        </p:spPr>
      </p:pic>
    </p:spTree>
    <p:extLst>
      <p:ext uri="{BB962C8B-B14F-4D97-AF65-F5344CB8AC3E}">
        <p14:creationId xmlns:p14="http://schemas.microsoft.com/office/powerpoint/2010/main" val="22527347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5A06D-9C39-A0E1-83A9-43515C628F6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FD68DCE-E33B-5134-3DC7-A5E1B70D05F9}"/>
              </a:ext>
            </a:extLst>
          </p:cNvPr>
          <p:cNvSpPr>
            <a:spLocks noGrp="1"/>
          </p:cNvSpPr>
          <p:nvPr>
            <p:ph type="body" sz="quarter" idx="10"/>
          </p:nvPr>
        </p:nvSpPr>
        <p:spPr/>
        <p:txBody>
          <a:bodyPr/>
          <a:lstStyle/>
          <a:p>
            <a:r>
              <a:rPr lang="zh-CN" altLang="en-US" dirty="0"/>
              <a:t>调整文档页面</a:t>
            </a:r>
          </a:p>
        </p:txBody>
      </p:sp>
      <p:sp>
        <p:nvSpPr>
          <p:cNvPr id="5" name="文本占位符 4">
            <a:extLst>
              <a:ext uri="{FF2B5EF4-FFF2-40B4-BE49-F238E27FC236}">
                <a16:creationId xmlns:a16="http://schemas.microsoft.com/office/drawing/2014/main" id="{4F1AEA7C-DBAA-7455-91CF-768666E789C6}"/>
              </a:ext>
            </a:extLst>
          </p:cNvPr>
          <p:cNvSpPr>
            <a:spLocks noGrp="1"/>
          </p:cNvSpPr>
          <p:nvPr>
            <p:ph type="body" sz="quarter" idx="11"/>
          </p:nvPr>
        </p:nvSpPr>
        <p:spPr>
          <a:xfrm>
            <a:off x="337295" y="1969548"/>
            <a:ext cx="5337642" cy="3587329"/>
          </a:xfrm>
        </p:spPr>
        <p:txBody>
          <a:bodyPr/>
          <a:lstStyle/>
          <a:p>
            <a:r>
              <a:rPr lang="en-US" altLang="zh-CN" dirty="0"/>
              <a:t>1.2.5 </a:t>
            </a:r>
            <a:r>
              <a:rPr lang="zh-CN" altLang="en-US" dirty="0"/>
              <a:t>添加页面背景</a:t>
            </a:r>
            <a:endParaRPr lang="en-US" altLang="zh-CN" dirty="0"/>
          </a:p>
          <a:p>
            <a:r>
              <a:rPr lang="en-US" altLang="zh-CN" dirty="0"/>
              <a:t>2. </a:t>
            </a:r>
            <a:r>
              <a:rPr lang="zh-CN" altLang="en-US" dirty="0"/>
              <a:t>渐变色背景</a:t>
            </a:r>
            <a:endParaRPr lang="en-US" altLang="zh-CN" dirty="0"/>
          </a:p>
          <a:p>
            <a:r>
              <a:rPr lang="zh-CN" altLang="en-US" dirty="0"/>
              <a:t>填充渐变色背景与填充纯色背景的操作相同，只需在“背景”列表的“渐变填充”选项组中选择内置的渐变色即可。如果是稻壳会员，还可以选择会员专享的渐变色进行填充，如图</a:t>
            </a:r>
            <a:r>
              <a:rPr lang="en-US" altLang="zh-CN" dirty="0"/>
              <a:t>1-41</a:t>
            </a:r>
            <a:r>
              <a:rPr lang="zh-CN" altLang="en-US" dirty="0"/>
              <a:t>所示。</a:t>
            </a:r>
          </a:p>
        </p:txBody>
      </p:sp>
      <p:pic>
        <p:nvPicPr>
          <p:cNvPr id="8" name="图片占位符 7">
            <a:extLst>
              <a:ext uri="{FF2B5EF4-FFF2-40B4-BE49-F238E27FC236}">
                <a16:creationId xmlns:a16="http://schemas.microsoft.com/office/drawing/2014/main" id="{19151348-59FA-79A0-2C98-B0E2CC3A4B3C}"/>
              </a:ext>
            </a:extLst>
          </p:cNvPr>
          <p:cNvPicPr>
            <a:picLocks noGrp="1" noChangeAspect="1"/>
          </p:cNvPicPr>
          <p:nvPr>
            <p:ph type="pic" sz="quarter" idx="14"/>
          </p:nvPr>
        </p:nvPicPr>
        <p:blipFill rotWithShape="1">
          <a:blip r:embed="rId2"/>
          <a:srcRect l="-25542" r="-25542"/>
          <a:stretch>
            <a:fillRect/>
          </a:stretch>
        </p:blipFill>
        <p:spPr>
          <a:prstGeom prst="rect">
            <a:avLst/>
          </a:prstGeom>
        </p:spPr>
      </p:pic>
    </p:spTree>
    <p:extLst>
      <p:ext uri="{BB962C8B-B14F-4D97-AF65-F5344CB8AC3E}">
        <p14:creationId xmlns:p14="http://schemas.microsoft.com/office/powerpoint/2010/main" val="842928074"/>
      </p:ext>
    </p:extLst>
  </p:cSld>
  <p:clrMapOvr>
    <a:masterClrMapping/>
  </p:clrMapOvr>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316D5E-4486-514E-F7F5-2AC5A0850E90}"/>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A3C953E4-F79C-9C33-1C4F-70ED0F94F28D}"/>
              </a:ext>
            </a:extLst>
          </p:cNvPr>
          <p:cNvSpPr>
            <a:spLocks noGrp="1"/>
          </p:cNvSpPr>
          <p:nvPr>
            <p:ph type="body" sz="quarter" idx="10"/>
          </p:nvPr>
        </p:nvSpPr>
        <p:spPr/>
        <p:txBody>
          <a:bodyPr/>
          <a:lstStyle/>
          <a:p>
            <a:r>
              <a:rPr lang="zh-CN" altLang="en-US" dirty="0"/>
              <a:t>幻灯片的输出</a:t>
            </a:r>
          </a:p>
        </p:txBody>
      </p:sp>
      <p:sp>
        <p:nvSpPr>
          <p:cNvPr id="9" name="文本占位符 8">
            <a:extLst>
              <a:ext uri="{FF2B5EF4-FFF2-40B4-BE49-F238E27FC236}">
                <a16:creationId xmlns:a16="http://schemas.microsoft.com/office/drawing/2014/main" id="{49E8C4A9-EAC7-1BE9-AF30-6763205C1644}"/>
              </a:ext>
            </a:extLst>
          </p:cNvPr>
          <p:cNvSpPr>
            <a:spLocks noGrp="1"/>
          </p:cNvSpPr>
          <p:nvPr>
            <p:ph type="body" sz="quarter" idx="11"/>
          </p:nvPr>
        </p:nvSpPr>
        <p:spPr>
          <a:xfrm>
            <a:off x="337295" y="1969546"/>
            <a:ext cx="5337642" cy="3587329"/>
          </a:xfrm>
        </p:spPr>
        <p:txBody>
          <a:bodyPr/>
          <a:lstStyle/>
          <a:p>
            <a:r>
              <a:rPr lang="en-US" altLang="zh-CN" dirty="0"/>
              <a:t>3.8.2 </a:t>
            </a:r>
            <a:r>
              <a:rPr lang="zh-CN" altLang="en-US" dirty="0"/>
              <a:t>输出为视频</a:t>
            </a:r>
            <a:endParaRPr lang="en-US" altLang="zh-CN" dirty="0"/>
          </a:p>
          <a:p>
            <a:r>
              <a:rPr lang="zh-CN" altLang="en-US" dirty="0"/>
              <a:t>系统会打开提示框，要求下载与安装</a:t>
            </a:r>
            <a:r>
              <a:rPr lang="en-US" altLang="zh-CN" dirty="0" err="1"/>
              <a:t>WebM</a:t>
            </a:r>
            <a:r>
              <a:rPr lang="zh-CN" altLang="en-US" dirty="0"/>
              <a:t>视频解码器插件，勾选“我已阅读”复选框，然后单击“下载并安装”按钮，如图</a:t>
            </a:r>
            <a:r>
              <a:rPr lang="en-US" altLang="zh-CN" dirty="0"/>
              <a:t>3-101</a:t>
            </a:r>
            <a:r>
              <a:rPr lang="zh-CN" altLang="en-US" dirty="0"/>
              <a:t>所示。下载完成后再次弹出提示框，直接单击“完成”按钮，如图</a:t>
            </a:r>
            <a:r>
              <a:rPr lang="en-US" altLang="zh-CN" dirty="0"/>
              <a:t>3-102</a:t>
            </a:r>
            <a:r>
              <a:rPr lang="zh-CN" altLang="en-US" dirty="0"/>
              <a:t>所示。</a:t>
            </a:r>
            <a:endParaRPr lang="en-US" altLang="zh-CN" dirty="0"/>
          </a:p>
        </p:txBody>
      </p:sp>
      <p:pic>
        <p:nvPicPr>
          <p:cNvPr id="4" name="图片占位符 3">
            <a:extLst>
              <a:ext uri="{FF2B5EF4-FFF2-40B4-BE49-F238E27FC236}">
                <a16:creationId xmlns:a16="http://schemas.microsoft.com/office/drawing/2014/main" id="{0E9569C4-3473-6BF3-CCA7-EC317AF1D37F}"/>
              </a:ext>
            </a:extLst>
          </p:cNvPr>
          <p:cNvPicPr>
            <a:picLocks noGrp="1" noChangeAspect="1"/>
          </p:cNvPicPr>
          <p:nvPr>
            <p:ph type="pic" sz="quarter" idx="14"/>
          </p:nvPr>
        </p:nvPicPr>
        <p:blipFill rotWithShape="1">
          <a:blip r:embed="rId2"/>
          <a:srcRect t="-125685" b="-125685"/>
          <a:stretch>
            <a:fillRect/>
          </a:stretch>
        </p:blipFill>
        <p:spPr>
          <a:prstGeom prst="rect">
            <a:avLst/>
          </a:prstGeom>
        </p:spPr>
      </p:pic>
    </p:spTree>
    <p:extLst>
      <p:ext uri="{BB962C8B-B14F-4D97-AF65-F5344CB8AC3E}">
        <p14:creationId xmlns:p14="http://schemas.microsoft.com/office/powerpoint/2010/main" val="868519767"/>
      </p:ext>
    </p:extLst>
  </p:cSld>
  <p:clrMapOvr>
    <a:masterClrMapping/>
  </p:clrMapOvr>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2A5C01-A9F6-486A-3DE9-BD6489F4323A}"/>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E9D014D3-B5C2-2458-C9D0-5FB469BDD8BF}"/>
              </a:ext>
            </a:extLst>
          </p:cNvPr>
          <p:cNvSpPr>
            <a:spLocks noGrp="1"/>
          </p:cNvSpPr>
          <p:nvPr>
            <p:ph type="body" sz="quarter" idx="10"/>
          </p:nvPr>
        </p:nvSpPr>
        <p:spPr/>
        <p:txBody>
          <a:bodyPr/>
          <a:lstStyle/>
          <a:p>
            <a:r>
              <a:rPr lang="zh-CN" altLang="en-US" dirty="0"/>
              <a:t>幻灯片的输出</a:t>
            </a:r>
          </a:p>
        </p:txBody>
      </p:sp>
      <p:sp>
        <p:nvSpPr>
          <p:cNvPr id="9" name="文本占位符 8">
            <a:extLst>
              <a:ext uri="{FF2B5EF4-FFF2-40B4-BE49-F238E27FC236}">
                <a16:creationId xmlns:a16="http://schemas.microsoft.com/office/drawing/2014/main" id="{6B18CCAC-FCB1-E620-4473-9B84B8C7E0CD}"/>
              </a:ext>
            </a:extLst>
          </p:cNvPr>
          <p:cNvSpPr>
            <a:spLocks noGrp="1"/>
          </p:cNvSpPr>
          <p:nvPr>
            <p:ph type="body" sz="quarter" idx="11"/>
          </p:nvPr>
        </p:nvSpPr>
        <p:spPr>
          <a:xfrm>
            <a:off x="337295" y="2477377"/>
            <a:ext cx="5337642" cy="2571666"/>
          </a:xfrm>
        </p:spPr>
        <p:txBody>
          <a:bodyPr/>
          <a:lstStyle/>
          <a:p>
            <a:r>
              <a:rPr lang="en-US" altLang="zh-CN" dirty="0"/>
              <a:t>3.8.2 </a:t>
            </a:r>
            <a:r>
              <a:rPr lang="zh-CN" altLang="en-US" dirty="0"/>
              <a:t>输出为视频</a:t>
            </a:r>
            <a:endParaRPr lang="en-US" altLang="zh-CN" dirty="0"/>
          </a:p>
          <a:p>
            <a:r>
              <a:rPr lang="zh-CN" altLang="en-US" dirty="0"/>
              <a:t>在打开的“正在输出视频格式”对话框中会显示输出进度，输出完成后单击“打开视频” 按钮，即可浏览输出结果，如图</a:t>
            </a:r>
            <a:r>
              <a:rPr lang="en-US" altLang="zh-CN" dirty="0"/>
              <a:t>3-103</a:t>
            </a:r>
            <a:r>
              <a:rPr lang="zh-CN" altLang="en-US" dirty="0"/>
              <a:t>所示。</a:t>
            </a:r>
            <a:endParaRPr lang="en-US" altLang="zh-CN" dirty="0"/>
          </a:p>
        </p:txBody>
      </p:sp>
      <p:pic>
        <p:nvPicPr>
          <p:cNvPr id="4" name="图片占位符 3">
            <a:extLst>
              <a:ext uri="{FF2B5EF4-FFF2-40B4-BE49-F238E27FC236}">
                <a16:creationId xmlns:a16="http://schemas.microsoft.com/office/drawing/2014/main" id="{5417407C-9D29-1C53-21C8-1FCD56B81048}"/>
              </a:ext>
            </a:extLst>
          </p:cNvPr>
          <p:cNvPicPr>
            <a:picLocks noGrp="1" noChangeAspect="1"/>
          </p:cNvPicPr>
          <p:nvPr>
            <p:ph type="pic" sz="quarter" idx="14"/>
          </p:nvPr>
        </p:nvPicPr>
        <p:blipFill rotWithShape="1">
          <a:blip r:embed="rId2"/>
          <a:srcRect t="-60402" b="-60402"/>
          <a:stretch>
            <a:fillRect/>
          </a:stretch>
        </p:blipFill>
        <p:spPr>
          <a:prstGeom prst="rect">
            <a:avLst/>
          </a:prstGeom>
        </p:spPr>
      </p:pic>
    </p:spTree>
    <p:extLst>
      <p:ext uri="{BB962C8B-B14F-4D97-AF65-F5344CB8AC3E}">
        <p14:creationId xmlns:p14="http://schemas.microsoft.com/office/powerpoint/2010/main" val="910017960"/>
      </p:ext>
    </p:extLst>
  </p:cSld>
  <p:clrMapOvr>
    <a:masterClrMapping/>
  </p:clrMapOvr>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BF5EC8-1E4B-D85A-A00A-9976B1B9D9CD}"/>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F836A41A-1B23-412D-27D3-3A99926677C3}"/>
              </a:ext>
            </a:extLst>
          </p:cNvPr>
          <p:cNvSpPr>
            <a:spLocks noGrp="1"/>
          </p:cNvSpPr>
          <p:nvPr>
            <p:ph type="body" sz="quarter" idx="10"/>
          </p:nvPr>
        </p:nvSpPr>
        <p:spPr/>
        <p:txBody>
          <a:bodyPr/>
          <a:lstStyle/>
          <a:p>
            <a:r>
              <a:rPr lang="zh-CN" altLang="en-US" dirty="0"/>
              <a:t>幻灯片的输出</a:t>
            </a:r>
          </a:p>
        </p:txBody>
      </p:sp>
      <p:sp>
        <p:nvSpPr>
          <p:cNvPr id="9" name="文本占位符 8">
            <a:extLst>
              <a:ext uri="{FF2B5EF4-FFF2-40B4-BE49-F238E27FC236}">
                <a16:creationId xmlns:a16="http://schemas.microsoft.com/office/drawing/2014/main" id="{12E26F7A-7C00-C19F-F270-A98C0E0487BD}"/>
              </a:ext>
            </a:extLst>
          </p:cNvPr>
          <p:cNvSpPr>
            <a:spLocks noGrp="1"/>
          </p:cNvSpPr>
          <p:nvPr>
            <p:ph type="body" sz="quarter" idx="11"/>
          </p:nvPr>
        </p:nvSpPr>
        <p:spPr>
          <a:xfrm>
            <a:off x="337295" y="1461715"/>
            <a:ext cx="5337642" cy="4602991"/>
          </a:xfrm>
        </p:spPr>
        <p:txBody>
          <a:bodyPr/>
          <a:lstStyle/>
          <a:p>
            <a:r>
              <a:rPr lang="en-US" altLang="zh-CN" dirty="0"/>
              <a:t>3.8.3 </a:t>
            </a:r>
            <a:r>
              <a:rPr lang="zh-CN" altLang="en-US" dirty="0"/>
              <a:t>打包幻灯片</a:t>
            </a:r>
            <a:endParaRPr lang="en-US" altLang="zh-CN" dirty="0"/>
          </a:p>
          <a:p>
            <a:r>
              <a:rPr lang="zh-CN" altLang="en-US" dirty="0"/>
              <a:t>当需要将幻灯片传到其他平台时，可以将其打包成压缩文件后再进行上传。在“文件”列表中选择“文件打包”选项，并从其级联菜单中选择“将演示文档打包成压缩文件” 选项，打开“演示文件打包”对话框，在“压缩文件名”文本框中输入文件名称，然后单击“浏览”按钮，如图</a:t>
            </a:r>
            <a:r>
              <a:rPr lang="en-US" altLang="zh-CN" dirty="0"/>
              <a:t>3-104</a:t>
            </a:r>
            <a:r>
              <a:rPr lang="zh-CN" altLang="en-US" dirty="0"/>
              <a:t>所示。</a:t>
            </a:r>
            <a:endParaRPr lang="en-US" altLang="zh-CN" dirty="0"/>
          </a:p>
        </p:txBody>
      </p:sp>
      <p:pic>
        <p:nvPicPr>
          <p:cNvPr id="4" name="图片占位符 3">
            <a:extLst>
              <a:ext uri="{FF2B5EF4-FFF2-40B4-BE49-F238E27FC236}">
                <a16:creationId xmlns:a16="http://schemas.microsoft.com/office/drawing/2014/main" id="{E1EB32EA-8426-14C9-BDE8-5A460F7ACAA4}"/>
              </a:ext>
            </a:extLst>
          </p:cNvPr>
          <p:cNvPicPr>
            <a:picLocks noGrp="1" noChangeAspect="1"/>
          </p:cNvPicPr>
          <p:nvPr>
            <p:ph type="pic" sz="quarter" idx="14"/>
          </p:nvPr>
        </p:nvPicPr>
        <p:blipFill rotWithShape="1">
          <a:blip r:embed="rId2"/>
          <a:srcRect t="-4536" b="-4536"/>
          <a:stretch>
            <a:fillRect/>
          </a:stretch>
        </p:blipFill>
        <p:spPr>
          <a:prstGeom prst="rect">
            <a:avLst/>
          </a:prstGeom>
        </p:spPr>
      </p:pic>
    </p:spTree>
    <p:extLst>
      <p:ext uri="{BB962C8B-B14F-4D97-AF65-F5344CB8AC3E}">
        <p14:creationId xmlns:p14="http://schemas.microsoft.com/office/powerpoint/2010/main" val="2246135319"/>
      </p:ext>
    </p:extLst>
  </p:cSld>
  <p:clrMapOvr>
    <a:masterClrMapping/>
  </p:clrMapOvr>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7D3A28-6FB2-5493-6FFD-D965EC5B1B9E}"/>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4F77F81C-6698-1E5D-FA33-50DFFDEBA67C}"/>
              </a:ext>
            </a:extLst>
          </p:cNvPr>
          <p:cNvSpPr>
            <a:spLocks noGrp="1"/>
          </p:cNvSpPr>
          <p:nvPr>
            <p:ph type="body" sz="quarter" idx="10"/>
          </p:nvPr>
        </p:nvSpPr>
        <p:spPr/>
        <p:txBody>
          <a:bodyPr/>
          <a:lstStyle/>
          <a:p>
            <a:r>
              <a:rPr lang="zh-CN" altLang="en-US" dirty="0"/>
              <a:t>幻灯片的输出</a:t>
            </a:r>
          </a:p>
        </p:txBody>
      </p:sp>
      <p:sp>
        <p:nvSpPr>
          <p:cNvPr id="9" name="文本占位符 8">
            <a:extLst>
              <a:ext uri="{FF2B5EF4-FFF2-40B4-BE49-F238E27FC236}">
                <a16:creationId xmlns:a16="http://schemas.microsoft.com/office/drawing/2014/main" id="{FBFFC5B4-A5C3-F907-4F9B-A66E253A7BED}"/>
              </a:ext>
            </a:extLst>
          </p:cNvPr>
          <p:cNvSpPr>
            <a:spLocks noGrp="1"/>
          </p:cNvSpPr>
          <p:nvPr>
            <p:ph type="body" sz="quarter" idx="11"/>
          </p:nvPr>
        </p:nvSpPr>
        <p:spPr>
          <a:xfrm>
            <a:off x="337295" y="2731293"/>
            <a:ext cx="5337642" cy="2063835"/>
          </a:xfrm>
        </p:spPr>
        <p:txBody>
          <a:bodyPr/>
          <a:lstStyle/>
          <a:p>
            <a:r>
              <a:rPr lang="en-US" altLang="zh-CN" dirty="0"/>
              <a:t>3.8.3 </a:t>
            </a:r>
            <a:r>
              <a:rPr lang="zh-CN" altLang="en-US" dirty="0"/>
              <a:t>打包幻灯片</a:t>
            </a:r>
            <a:endParaRPr lang="en-US" altLang="zh-CN" dirty="0"/>
          </a:p>
          <a:p>
            <a:r>
              <a:rPr lang="zh-CN" altLang="en-US" dirty="0"/>
              <a:t>在“选择位置”对话框中指定文件的保存位置，单击“选择文件夹”按钮，如图</a:t>
            </a:r>
            <a:r>
              <a:rPr lang="en-US" altLang="zh-CN" dirty="0"/>
              <a:t>3-105 </a:t>
            </a:r>
            <a:r>
              <a:rPr lang="zh-CN" altLang="en-US" dirty="0"/>
              <a:t>所示。</a:t>
            </a:r>
            <a:endParaRPr lang="en-US" altLang="zh-CN" dirty="0"/>
          </a:p>
        </p:txBody>
      </p:sp>
      <p:pic>
        <p:nvPicPr>
          <p:cNvPr id="4" name="图片占位符 3">
            <a:extLst>
              <a:ext uri="{FF2B5EF4-FFF2-40B4-BE49-F238E27FC236}">
                <a16:creationId xmlns:a16="http://schemas.microsoft.com/office/drawing/2014/main" id="{99CFC386-1B66-0F4C-E850-B020029AD38E}"/>
              </a:ext>
            </a:extLst>
          </p:cNvPr>
          <p:cNvPicPr>
            <a:picLocks noGrp="1" noChangeAspect="1"/>
          </p:cNvPicPr>
          <p:nvPr>
            <p:ph type="pic" sz="quarter" idx="14"/>
          </p:nvPr>
        </p:nvPicPr>
        <p:blipFill rotWithShape="1">
          <a:blip r:embed="rId2"/>
          <a:srcRect t="-16894" b="-16894"/>
          <a:stretch>
            <a:fillRect/>
          </a:stretch>
        </p:blipFill>
        <p:spPr>
          <a:prstGeom prst="rect">
            <a:avLst/>
          </a:prstGeom>
        </p:spPr>
      </p:pic>
    </p:spTree>
    <p:extLst>
      <p:ext uri="{BB962C8B-B14F-4D97-AF65-F5344CB8AC3E}">
        <p14:creationId xmlns:p14="http://schemas.microsoft.com/office/powerpoint/2010/main" val="4247744309"/>
      </p:ext>
    </p:extLst>
  </p:cSld>
  <p:clrMapOvr>
    <a:masterClrMapping/>
  </p:clrMapOvr>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DB595F-C072-41C8-B22D-0BBD9BCDA230}"/>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F97511B2-F07F-4C13-4411-549A7D950925}"/>
              </a:ext>
            </a:extLst>
          </p:cNvPr>
          <p:cNvSpPr>
            <a:spLocks noGrp="1"/>
          </p:cNvSpPr>
          <p:nvPr>
            <p:ph type="body" sz="quarter" idx="10"/>
          </p:nvPr>
        </p:nvSpPr>
        <p:spPr/>
        <p:txBody>
          <a:bodyPr/>
          <a:lstStyle/>
          <a:p>
            <a:r>
              <a:rPr lang="zh-CN" altLang="en-US" dirty="0"/>
              <a:t>幻灯片的输出</a:t>
            </a:r>
          </a:p>
        </p:txBody>
      </p:sp>
      <p:sp>
        <p:nvSpPr>
          <p:cNvPr id="9" name="文本占位符 8">
            <a:extLst>
              <a:ext uri="{FF2B5EF4-FFF2-40B4-BE49-F238E27FC236}">
                <a16:creationId xmlns:a16="http://schemas.microsoft.com/office/drawing/2014/main" id="{7869EDC8-F69E-BE5B-883A-BC3D5ED7304F}"/>
              </a:ext>
            </a:extLst>
          </p:cNvPr>
          <p:cNvSpPr>
            <a:spLocks noGrp="1"/>
          </p:cNvSpPr>
          <p:nvPr>
            <p:ph type="body" sz="quarter" idx="11"/>
          </p:nvPr>
        </p:nvSpPr>
        <p:spPr>
          <a:xfrm>
            <a:off x="337295" y="1969547"/>
            <a:ext cx="5337642" cy="3587329"/>
          </a:xfrm>
        </p:spPr>
        <p:txBody>
          <a:bodyPr/>
          <a:lstStyle/>
          <a:p>
            <a:r>
              <a:rPr lang="en-US" altLang="zh-CN" dirty="0"/>
              <a:t>3.8.3 </a:t>
            </a:r>
            <a:r>
              <a:rPr lang="zh-CN" altLang="en-US" dirty="0"/>
              <a:t>打包幻灯片</a:t>
            </a:r>
            <a:endParaRPr lang="en-US" altLang="zh-CN" dirty="0"/>
          </a:p>
          <a:p>
            <a:r>
              <a:rPr lang="zh-CN" altLang="en-US" dirty="0"/>
              <a:t>返回“演示文件打包”对话框，单击“确定”按钮，即开始将演示文件打包，打包操作完成后弹出“已完成打包”提示框，在该提示框中单击“打开压缩文件”按钮，即可查看打包的文件，如图</a:t>
            </a:r>
            <a:r>
              <a:rPr lang="en-US" altLang="zh-CN" dirty="0"/>
              <a:t>3-106</a:t>
            </a:r>
            <a:r>
              <a:rPr lang="zh-CN" altLang="en-US" dirty="0"/>
              <a:t>所示。</a:t>
            </a:r>
            <a:endParaRPr lang="en-US" altLang="zh-CN" dirty="0"/>
          </a:p>
        </p:txBody>
      </p:sp>
      <p:pic>
        <p:nvPicPr>
          <p:cNvPr id="6" name="图片占位符 5">
            <a:extLst>
              <a:ext uri="{FF2B5EF4-FFF2-40B4-BE49-F238E27FC236}">
                <a16:creationId xmlns:a16="http://schemas.microsoft.com/office/drawing/2014/main" id="{9384D520-D76E-5B99-654D-7CD516E2A3DD}"/>
              </a:ext>
            </a:extLst>
          </p:cNvPr>
          <p:cNvPicPr>
            <a:picLocks noGrp="1" noChangeAspect="1"/>
          </p:cNvPicPr>
          <p:nvPr>
            <p:ph type="pic" sz="quarter" idx="14"/>
          </p:nvPr>
        </p:nvPicPr>
        <p:blipFill rotWithShape="1">
          <a:blip r:embed="rId2"/>
          <a:srcRect t="-56751" b="-56751"/>
          <a:stretch>
            <a:fillRect/>
          </a:stretch>
        </p:blipFill>
        <p:spPr>
          <a:prstGeom prst="rect">
            <a:avLst/>
          </a:prstGeom>
        </p:spPr>
      </p:pic>
    </p:spTree>
    <p:extLst>
      <p:ext uri="{BB962C8B-B14F-4D97-AF65-F5344CB8AC3E}">
        <p14:creationId xmlns:p14="http://schemas.microsoft.com/office/powerpoint/2010/main" val="2663622890"/>
      </p:ext>
    </p:extLst>
  </p:cSld>
  <p:clrMapOvr>
    <a:masterClrMapping/>
  </p:clrMapOvr>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4EAC0F36-64CD-96A2-5CD8-756ECAD3D60F}"/>
              </a:ext>
            </a:extLst>
          </p:cNvPr>
          <p:cNvSpPr>
            <a:spLocks noGrp="1"/>
          </p:cNvSpPr>
          <p:nvPr>
            <p:ph type="body" sz="quarter" idx="11"/>
          </p:nvPr>
        </p:nvSpPr>
        <p:spPr/>
        <p:txBody>
          <a:bodyPr/>
          <a:lstStyle/>
          <a:p>
            <a:r>
              <a:rPr lang="zh-CN" altLang="en-US" dirty="0"/>
              <a:t>模块</a:t>
            </a:r>
            <a:r>
              <a:rPr lang="en-US" altLang="zh-CN" dirty="0"/>
              <a:t>4</a:t>
            </a:r>
            <a:endParaRPr lang="zh-CN" altLang="en-US" dirty="0"/>
          </a:p>
        </p:txBody>
      </p:sp>
      <p:sp>
        <p:nvSpPr>
          <p:cNvPr id="6" name="文本占位符 5">
            <a:extLst>
              <a:ext uri="{FF2B5EF4-FFF2-40B4-BE49-F238E27FC236}">
                <a16:creationId xmlns:a16="http://schemas.microsoft.com/office/drawing/2014/main" id="{51BAD7F3-49D0-378E-76CB-7317D6890B23}"/>
              </a:ext>
            </a:extLst>
          </p:cNvPr>
          <p:cNvSpPr>
            <a:spLocks noGrp="1"/>
          </p:cNvSpPr>
          <p:nvPr>
            <p:ph type="body" sz="quarter" idx="13"/>
          </p:nvPr>
        </p:nvSpPr>
        <p:spPr/>
        <p:txBody>
          <a:bodyPr/>
          <a:lstStyle/>
          <a:p>
            <a:r>
              <a:rPr lang="zh-CN" altLang="en-US" dirty="0"/>
              <a:t>人工智能技术</a:t>
            </a:r>
          </a:p>
        </p:txBody>
      </p:sp>
    </p:spTree>
    <p:extLst>
      <p:ext uri="{BB962C8B-B14F-4D97-AF65-F5344CB8AC3E}">
        <p14:creationId xmlns:p14="http://schemas.microsoft.com/office/powerpoint/2010/main" val="1594696162"/>
      </p:ext>
    </p:extLst>
  </p:cSld>
  <p:clrMapOvr>
    <a:masterClrMapping/>
  </p:clrMapOvr>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55586C11-3823-A072-6FF0-F778C1632701}"/>
              </a:ext>
            </a:extLst>
          </p:cNvPr>
          <p:cNvSpPr>
            <a:spLocks noGrp="1"/>
          </p:cNvSpPr>
          <p:nvPr>
            <p:ph type="body" sz="quarter" idx="10"/>
          </p:nvPr>
        </p:nvSpPr>
        <p:spPr/>
        <p:txBody>
          <a:bodyPr/>
          <a:lstStyle/>
          <a:p>
            <a:r>
              <a:rPr lang="zh-CN" altLang="en-US" dirty="0"/>
              <a:t>任务</a:t>
            </a:r>
            <a:r>
              <a:rPr lang="en-US" altLang="zh-CN" dirty="0"/>
              <a:t>4.1</a:t>
            </a:r>
            <a:endParaRPr lang="zh-CN" altLang="en-US" dirty="0"/>
          </a:p>
        </p:txBody>
      </p:sp>
      <p:sp>
        <p:nvSpPr>
          <p:cNvPr id="5" name="文本占位符 4">
            <a:extLst>
              <a:ext uri="{FF2B5EF4-FFF2-40B4-BE49-F238E27FC236}">
                <a16:creationId xmlns:a16="http://schemas.microsoft.com/office/drawing/2014/main" id="{897A0D79-1F95-4753-4338-42F5A8DA29C6}"/>
              </a:ext>
            </a:extLst>
          </p:cNvPr>
          <p:cNvSpPr>
            <a:spLocks noGrp="1"/>
          </p:cNvSpPr>
          <p:nvPr>
            <p:ph type="body" sz="quarter" idx="11"/>
          </p:nvPr>
        </p:nvSpPr>
        <p:spPr/>
        <p:txBody>
          <a:bodyPr/>
          <a:lstStyle/>
          <a:p>
            <a:r>
              <a:rPr lang="zh-CN" altLang="en-US" dirty="0"/>
              <a:t>人工智能基础</a:t>
            </a:r>
          </a:p>
        </p:txBody>
      </p:sp>
    </p:spTree>
    <p:extLst>
      <p:ext uri="{BB962C8B-B14F-4D97-AF65-F5344CB8AC3E}">
        <p14:creationId xmlns:p14="http://schemas.microsoft.com/office/powerpoint/2010/main" val="3451855634"/>
      </p:ext>
    </p:extLst>
  </p:cSld>
  <p:clrMapOvr>
    <a:masterClrMapping/>
  </p:clrMapOvr>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4762A1-364C-E5E7-ACE8-4D8DFF5A787D}"/>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E5DD7781-102A-2DAB-665A-74EA35B8FD65}"/>
              </a:ext>
            </a:extLst>
          </p:cNvPr>
          <p:cNvSpPr>
            <a:spLocks noGrp="1"/>
          </p:cNvSpPr>
          <p:nvPr>
            <p:ph type="body" sz="quarter" idx="11"/>
          </p:nvPr>
        </p:nvSpPr>
        <p:spPr>
          <a:xfrm>
            <a:off x="337294" y="1969544"/>
            <a:ext cx="11275585" cy="3587329"/>
          </a:xfrm>
        </p:spPr>
        <p:txBody>
          <a:bodyPr/>
          <a:lstStyle/>
          <a:p>
            <a:r>
              <a:rPr lang="en-US" altLang="zh-CN" dirty="0"/>
              <a:t>4.1.1 </a:t>
            </a:r>
            <a:r>
              <a:rPr lang="zh-CN" altLang="en-US" dirty="0"/>
              <a:t>人工智能的定义</a:t>
            </a:r>
            <a:endParaRPr lang="en-US" altLang="zh-CN" dirty="0"/>
          </a:p>
          <a:p>
            <a:r>
              <a:rPr lang="en-US" altLang="zh-CN" dirty="0"/>
              <a:t>1. </a:t>
            </a:r>
            <a:r>
              <a:rPr lang="zh-CN" altLang="en-US" dirty="0"/>
              <a:t>工程学方法</a:t>
            </a:r>
            <a:endParaRPr lang="en-US" altLang="zh-CN" dirty="0"/>
          </a:p>
          <a:p>
            <a:r>
              <a:rPr lang="zh-CN" altLang="en-US" dirty="0"/>
              <a:t>该方法侧重于通过传统的编程技术使系统呈现智能的效果，而不考虑所使用的方法是否与人类或动物的思维过程相同。采用这种方法的技术已在文字识别、人机对弈等领域取得相当成功的成果。然而，这种方法需要人工详细编写程序逻辑，编程过程烦琐且容易出错。当程序出现错误时，必须修改源程序，重新编译和调试，最终向用户提供新版本或补丁，这一过程烦琐且效率较低。</a:t>
            </a:r>
            <a:endParaRPr lang="en-US" altLang="zh-CN" dirty="0"/>
          </a:p>
        </p:txBody>
      </p:sp>
      <p:sp>
        <p:nvSpPr>
          <p:cNvPr id="8" name="文本占位符 7">
            <a:extLst>
              <a:ext uri="{FF2B5EF4-FFF2-40B4-BE49-F238E27FC236}">
                <a16:creationId xmlns:a16="http://schemas.microsoft.com/office/drawing/2014/main" id="{42B92472-3C4F-AA8D-4329-B517BFA9CD1B}"/>
              </a:ext>
            </a:extLst>
          </p:cNvPr>
          <p:cNvSpPr>
            <a:spLocks noGrp="1"/>
          </p:cNvSpPr>
          <p:nvPr>
            <p:ph type="body" sz="quarter" idx="10"/>
          </p:nvPr>
        </p:nvSpPr>
        <p:spPr/>
        <p:txBody>
          <a:bodyPr/>
          <a:lstStyle/>
          <a:p>
            <a:r>
              <a:rPr lang="zh-CN" altLang="en-US" dirty="0"/>
              <a:t>人工智能基础</a:t>
            </a:r>
          </a:p>
        </p:txBody>
      </p:sp>
    </p:spTree>
    <p:extLst>
      <p:ext uri="{BB962C8B-B14F-4D97-AF65-F5344CB8AC3E}">
        <p14:creationId xmlns:p14="http://schemas.microsoft.com/office/powerpoint/2010/main" val="1470064451"/>
      </p:ext>
    </p:extLst>
  </p:cSld>
  <p:clrMapOvr>
    <a:masterClrMapping/>
  </p:clrMapOvr>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31ABB-02DC-1ECB-BB93-F59FC81AB3BC}"/>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9EF6BECA-9963-D64D-0662-9C9D542D2606}"/>
              </a:ext>
            </a:extLst>
          </p:cNvPr>
          <p:cNvSpPr>
            <a:spLocks noGrp="1"/>
          </p:cNvSpPr>
          <p:nvPr>
            <p:ph type="body" sz="quarter" idx="11"/>
          </p:nvPr>
        </p:nvSpPr>
        <p:spPr>
          <a:xfrm>
            <a:off x="337294" y="2223460"/>
            <a:ext cx="11275585" cy="3079497"/>
          </a:xfrm>
        </p:spPr>
        <p:txBody>
          <a:bodyPr/>
          <a:lstStyle/>
          <a:p>
            <a:r>
              <a:rPr lang="en-US" altLang="zh-CN" dirty="0"/>
              <a:t>4.1.1 </a:t>
            </a:r>
            <a:r>
              <a:rPr lang="zh-CN" altLang="en-US" dirty="0"/>
              <a:t>人工智能的定义</a:t>
            </a:r>
            <a:endParaRPr lang="en-US" altLang="zh-CN" dirty="0"/>
          </a:p>
          <a:p>
            <a:r>
              <a:rPr lang="en-US" altLang="zh-CN" dirty="0"/>
              <a:t>2. </a:t>
            </a:r>
            <a:r>
              <a:rPr lang="zh-CN" altLang="en-US" dirty="0"/>
              <a:t>模拟法</a:t>
            </a:r>
            <a:endParaRPr lang="en-US" altLang="zh-CN" dirty="0"/>
          </a:p>
          <a:p>
            <a:r>
              <a:rPr lang="zh-CN" altLang="en-US" dirty="0"/>
              <a:t>该方法不仅关注效果，还要求实现的方式与人类或生物机体的工作原理相似。在这种方法中，编程者为每个角色设计一个智能系统模块进行控制。与工程学方法相比，模拟法的入门难度较大，因为它要求编程者具备生物学的思维方式。一旦掌握该方法，在处理复杂应用问题时会比工程学方法更为高效，且不需要对角色的活动规律做详细规定。</a:t>
            </a:r>
            <a:endParaRPr lang="en-US" altLang="zh-CN" dirty="0"/>
          </a:p>
        </p:txBody>
      </p:sp>
      <p:sp>
        <p:nvSpPr>
          <p:cNvPr id="8" name="文本占位符 7">
            <a:extLst>
              <a:ext uri="{FF2B5EF4-FFF2-40B4-BE49-F238E27FC236}">
                <a16:creationId xmlns:a16="http://schemas.microsoft.com/office/drawing/2014/main" id="{48C0F853-B641-3D2A-2C99-056F0BBE017D}"/>
              </a:ext>
            </a:extLst>
          </p:cNvPr>
          <p:cNvSpPr>
            <a:spLocks noGrp="1"/>
          </p:cNvSpPr>
          <p:nvPr>
            <p:ph type="body" sz="quarter" idx="10"/>
          </p:nvPr>
        </p:nvSpPr>
        <p:spPr/>
        <p:txBody>
          <a:bodyPr/>
          <a:lstStyle/>
          <a:p>
            <a:r>
              <a:rPr lang="zh-CN" altLang="en-US" dirty="0"/>
              <a:t>人工智能基础</a:t>
            </a:r>
          </a:p>
        </p:txBody>
      </p:sp>
    </p:spTree>
    <p:extLst>
      <p:ext uri="{BB962C8B-B14F-4D97-AF65-F5344CB8AC3E}">
        <p14:creationId xmlns:p14="http://schemas.microsoft.com/office/powerpoint/2010/main" val="432695660"/>
      </p:ext>
    </p:extLst>
  </p:cSld>
  <p:clrMapOvr>
    <a:masterClrMapping/>
  </p:clrMapOvr>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731853-700B-549A-F28C-2DD4D817561C}"/>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129FDFC0-72F3-4C01-8EF9-57A7CE38CC20}"/>
              </a:ext>
            </a:extLst>
          </p:cNvPr>
          <p:cNvSpPr>
            <a:spLocks noGrp="1"/>
          </p:cNvSpPr>
          <p:nvPr>
            <p:ph type="body" sz="quarter" idx="11"/>
          </p:nvPr>
        </p:nvSpPr>
        <p:spPr>
          <a:xfrm>
            <a:off x="337294" y="2477377"/>
            <a:ext cx="11275585" cy="2571666"/>
          </a:xfrm>
        </p:spPr>
        <p:txBody>
          <a:bodyPr/>
          <a:lstStyle/>
          <a:p>
            <a:r>
              <a:rPr lang="en-US" altLang="zh-CN" dirty="0"/>
              <a:t>4.1.2 </a:t>
            </a:r>
            <a:r>
              <a:rPr lang="zh-CN" altLang="en-US" dirty="0"/>
              <a:t>人工智能的特点</a:t>
            </a:r>
            <a:endParaRPr lang="en-US" altLang="zh-CN" dirty="0"/>
          </a:p>
          <a:p>
            <a:r>
              <a:rPr lang="en-US" altLang="zh-CN" dirty="0"/>
              <a:t>1. </a:t>
            </a:r>
            <a:r>
              <a:rPr lang="zh-CN" altLang="en-US" dirty="0"/>
              <a:t>自主性</a:t>
            </a:r>
            <a:endParaRPr lang="en-US" altLang="zh-CN" dirty="0"/>
          </a:p>
          <a:p>
            <a:r>
              <a:rPr lang="zh-CN" altLang="en-US" dirty="0"/>
              <a:t>人工智能具备自主决策的能力，可以在没有人工干预的情况下执行任务。通过自主学习和适应，人工智能系统能够根据输入的信息和环境变化自动调整自己的行为。例如，自动驾驶汽车能够自主导航，在应对复杂的道路环境时能即时作出决策。</a:t>
            </a:r>
            <a:endParaRPr lang="en-US" altLang="zh-CN" dirty="0"/>
          </a:p>
        </p:txBody>
      </p:sp>
      <p:sp>
        <p:nvSpPr>
          <p:cNvPr id="8" name="文本占位符 7">
            <a:extLst>
              <a:ext uri="{FF2B5EF4-FFF2-40B4-BE49-F238E27FC236}">
                <a16:creationId xmlns:a16="http://schemas.microsoft.com/office/drawing/2014/main" id="{B9F14328-9A24-7AC1-4D75-566BC53DA127}"/>
              </a:ext>
            </a:extLst>
          </p:cNvPr>
          <p:cNvSpPr>
            <a:spLocks noGrp="1"/>
          </p:cNvSpPr>
          <p:nvPr>
            <p:ph type="body" sz="quarter" idx="10"/>
          </p:nvPr>
        </p:nvSpPr>
        <p:spPr/>
        <p:txBody>
          <a:bodyPr/>
          <a:lstStyle/>
          <a:p>
            <a:r>
              <a:rPr lang="zh-CN" altLang="en-US" dirty="0"/>
              <a:t>人工智能基础</a:t>
            </a:r>
          </a:p>
        </p:txBody>
      </p:sp>
    </p:spTree>
    <p:extLst>
      <p:ext uri="{BB962C8B-B14F-4D97-AF65-F5344CB8AC3E}">
        <p14:creationId xmlns:p14="http://schemas.microsoft.com/office/powerpoint/2010/main" val="5260740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484C86-BE6A-9026-0880-AE0C8D39350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B66A36C-E190-2C3E-900B-4B57608F62FB}"/>
              </a:ext>
            </a:extLst>
          </p:cNvPr>
          <p:cNvSpPr>
            <a:spLocks noGrp="1"/>
          </p:cNvSpPr>
          <p:nvPr>
            <p:ph type="body" sz="quarter" idx="10"/>
          </p:nvPr>
        </p:nvSpPr>
        <p:spPr/>
        <p:txBody>
          <a:bodyPr/>
          <a:lstStyle/>
          <a:p>
            <a:r>
              <a:rPr lang="zh-CN" altLang="en-US" dirty="0"/>
              <a:t>调整文档页面</a:t>
            </a:r>
          </a:p>
        </p:txBody>
      </p:sp>
      <p:sp>
        <p:nvSpPr>
          <p:cNvPr id="5" name="文本占位符 4">
            <a:extLst>
              <a:ext uri="{FF2B5EF4-FFF2-40B4-BE49-F238E27FC236}">
                <a16:creationId xmlns:a16="http://schemas.microsoft.com/office/drawing/2014/main" id="{77D07D74-F3B0-5BC9-6439-237C357E87CA}"/>
              </a:ext>
            </a:extLst>
          </p:cNvPr>
          <p:cNvSpPr>
            <a:spLocks noGrp="1"/>
          </p:cNvSpPr>
          <p:nvPr>
            <p:ph type="body" sz="quarter" idx="11"/>
          </p:nvPr>
        </p:nvSpPr>
        <p:spPr>
          <a:xfrm>
            <a:off x="337295" y="1969548"/>
            <a:ext cx="5337642" cy="3587329"/>
          </a:xfrm>
        </p:spPr>
        <p:txBody>
          <a:bodyPr/>
          <a:lstStyle/>
          <a:p>
            <a:r>
              <a:rPr lang="en-US" altLang="zh-CN" dirty="0"/>
              <a:t>1.2.5 </a:t>
            </a:r>
            <a:r>
              <a:rPr lang="zh-CN" altLang="en-US" dirty="0"/>
              <a:t>添加页面背景</a:t>
            </a:r>
            <a:endParaRPr lang="en-US" altLang="zh-CN" dirty="0"/>
          </a:p>
          <a:p>
            <a:r>
              <a:rPr lang="en-US" altLang="zh-CN" dirty="0"/>
              <a:t>2. </a:t>
            </a:r>
            <a:r>
              <a:rPr lang="zh-CN" altLang="en-US" dirty="0"/>
              <a:t>渐变色背景</a:t>
            </a:r>
            <a:endParaRPr lang="en-US" altLang="zh-CN" dirty="0"/>
          </a:p>
          <a:p>
            <a:r>
              <a:rPr lang="zh-CN" altLang="en-US" dirty="0"/>
              <a:t>如果想要自定义渐变色，可在“背景”列表中选择 “其他背景”选项，在其级联菜单中选择“渐变”选项，在打开的“填充效果”对话框中设置渐变色即可，如图</a:t>
            </a:r>
            <a:r>
              <a:rPr lang="en-US" altLang="zh-CN" dirty="0"/>
              <a:t>1-42</a:t>
            </a:r>
            <a:r>
              <a:rPr lang="zh-CN" altLang="en-US" dirty="0"/>
              <a:t>所示。</a:t>
            </a:r>
          </a:p>
        </p:txBody>
      </p:sp>
      <p:pic>
        <p:nvPicPr>
          <p:cNvPr id="10" name="图片占位符 9">
            <a:extLst>
              <a:ext uri="{FF2B5EF4-FFF2-40B4-BE49-F238E27FC236}">
                <a16:creationId xmlns:a16="http://schemas.microsoft.com/office/drawing/2014/main" id="{2B69A5A5-B9A5-6B10-22B1-C872E88D78EE}"/>
              </a:ext>
            </a:extLst>
          </p:cNvPr>
          <p:cNvPicPr>
            <a:picLocks noGrp="1" noChangeAspect="1"/>
          </p:cNvPicPr>
          <p:nvPr>
            <p:ph type="pic" sz="quarter" idx="14"/>
          </p:nvPr>
        </p:nvPicPr>
        <p:blipFill rotWithShape="1">
          <a:blip r:embed="rId2"/>
          <a:srcRect l="-17468" r="-17468"/>
          <a:stretch>
            <a:fillRect/>
          </a:stretch>
        </p:blipFill>
        <p:spPr>
          <a:prstGeom prst="rect">
            <a:avLst/>
          </a:prstGeom>
        </p:spPr>
      </p:pic>
    </p:spTree>
    <p:extLst>
      <p:ext uri="{BB962C8B-B14F-4D97-AF65-F5344CB8AC3E}">
        <p14:creationId xmlns:p14="http://schemas.microsoft.com/office/powerpoint/2010/main" val="1874638867"/>
      </p:ext>
    </p:extLst>
  </p:cSld>
  <p:clrMapOvr>
    <a:masterClrMapping/>
  </p:clrMapOvr>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3C4D64-4532-C1CF-73DE-72DC9ABA00EA}"/>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3E701CE5-22DF-D9AD-8BAF-7D5B9DCBD8E2}"/>
              </a:ext>
            </a:extLst>
          </p:cNvPr>
          <p:cNvSpPr>
            <a:spLocks noGrp="1"/>
          </p:cNvSpPr>
          <p:nvPr>
            <p:ph type="body" sz="quarter" idx="11"/>
          </p:nvPr>
        </p:nvSpPr>
        <p:spPr>
          <a:xfrm>
            <a:off x="337294" y="2477377"/>
            <a:ext cx="11275585" cy="2571666"/>
          </a:xfrm>
        </p:spPr>
        <p:txBody>
          <a:bodyPr/>
          <a:lstStyle/>
          <a:p>
            <a:r>
              <a:rPr lang="en-US" altLang="zh-CN" dirty="0"/>
              <a:t>4.1.2 </a:t>
            </a:r>
            <a:r>
              <a:rPr lang="zh-CN" altLang="en-US" dirty="0"/>
              <a:t>人工智能的特点</a:t>
            </a:r>
            <a:endParaRPr lang="en-US" altLang="zh-CN" dirty="0"/>
          </a:p>
          <a:p>
            <a:r>
              <a:rPr lang="en-US" altLang="zh-CN" dirty="0"/>
              <a:t>2. </a:t>
            </a:r>
            <a:r>
              <a:rPr lang="zh-CN" altLang="en-US" dirty="0"/>
              <a:t>自适应性</a:t>
            </a:r>
            <a:endParaRPr lang="en-US" altLang="zh-CN" dirty="0"/>
          </a:p>
          <a:p>
            <a:r>
              <a:rPr lang="zh-CN" altLang="en-US" dirty="0"/>
              <a:t>自适应性是指人工智能系统能够根据外部环境或输入数据的变化自动调整其行为。自适应性使得</a:t>
            </a:r>
            <a:r>
              <a:rPr lang="en-US" altLang="zh-CN" dirty="0"/>
              <a:t>AI</a:t>
            </a:r>
            <a:r>
              <a:rPr lang="zh-CN" altLang="en-US" dirty="0"/>
              <a:t>在面对不确定性和变化时，能够灵活地调整策略和响应。例如，个性化推荐系统会根据用户的行为和偏好实时调整推荐内容，以提供更精准的服务。</a:t>
            </a:r>
            <a:endParaRPr lang="en-US" altLang="zh-CN" dirty="0"/>
          </a:p>
        </p:txBody>
      </p:sp>
      <p:sp>
        <p:nvSpPr>
          <p:cNvPr id="8" name="文本占位符 7">
            <a:extLst>
              <a:ext uri="{FF2B5EF4-FFF2-40B4-BE49-F238E27FC236}">
                <a16:creationId xmlns:a16="http://schemas.microsoft.com/office/drawing/2014/main" id="{DE198007-CC41-7925-2F0F-98FC2AEF0878}"/>
              </a:ext>
            </a:extLst>
          </p:cNvPr>
          <p:cNvSpPr>
            <a:spLocks noGrp="1"/>
          </p:cNvSpPr>
          <p:nvPr>
            <p:ph type="body" sz="quarter" idx="10"/>
          </p:nvPr>
        </p:nvSpPr>
        <p:spPr/>
        <p:txBody>
          <a:bodyPr/>
          <a:lstStyle/>
          <a:p>
            <a:r>
              <a:rPr lang="zh-CN" altLang="en-US" dirty="0"/>
              <a:t>人工智能基础</a:t>
            </a:r>
          </a:p>
        </p:txBody>
      </p:sp>
    </p:spTree>
    <p:extLst>
      <p:ext uri="{BB962C8B-B14F-4D97-AF65-F5344CB8AC3E}">
        <p14:creationId xmlns:p14="http://schemas.microsoft.com/office/powerpoint/2010/main" val="3726729656"/>
      </p:ext>
    </p:extLst>
  </p:cSld>
  <p:clrMapOvr>
    <a:masterClrMapping/>
  </p:clrMapOvr>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5C5CC5-8188-1751-6FB9-AD635C3B79CE}"/>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002B0BE3-D698-406B-3032-591FC221566A}"/>
              </a:ext>
            </a:extLst>
          </p:cNvPr>
          <p:cNvSpPr>
            <a:spLocks noGrp="1"/>
          </p:cNvSpPr>
          <p:nvPr>
            <p:ph type="body" sz="quarter" idx="11"/>
          </p:nvPr>
        </p:nvSpPr>
        <p:spPr>
          <a:xfrm>
            <a:off x="337294" y="2477377"/>
            <a:ext cx="11275585" cy="2571666"/>
          </a:xfrm>
        </p:spPr>
        <p:txBody>
          <a:bodyPr/>
          <a:lstStyle/>
          <a:p>
            <a:r>
              <a:rPr lang="en-US" altLang="zh-CN" dirty="0"/>
              <a:t>4.1.2 </a:t>
            </a:r>
            <a:r>
              <a:rPr lang="zh-CN" altLang="en-US" dirty="0"/>
              <a:t>人工智能的特点</a:t>
            </a:r>
            <a:endParaRPr lang="en-US" altLang="zh-CN" dirty="0"/>
          </a:p>
          <a:p>
            <a:r>
              <a:rPr lang="en-US" altLang="zh-CN" dirty="0"/>
              <a:t>3. </a:t>
            </a:r>
            <a:r>
              <a:rPr lang="zh-CN" altLang="en-US" dirty="0"/>
              <a:t>智能交互</a:t>
            </a:r>
            <a:endParaRPr lang="en-US" altLang="zh-CN" dirty="0"/>
          </a:p>
          <a:p>
            <a:r>
              <a:rPr lang="zh-CN" altLang="en-US" dirty="0"/>
              <a:t>人工智能系统能够与用户进行智能交互，理解并回应用户的需求。这种交互可以通过语音、文本、图像等多种形式进行。例如，智能助手（如</a:t>
            </a:r>
            <a:r>
              <a:rPr lang="en-US" altLang="zh-CN" dirty="0"/>
              <a:t>Siri</a:t>
            </a:r>
            <a:r>
              <a:rPr lang="zh-CN" altLang="en-US" dirty="0"/>
              <a:t>、</a:t>
            </a:r>
            <a:r>
              <a:rPr lang="en-US" altLang="zh-CN" dirty="0"/>
              <a:t>Alexa</a:t>
            </a:r>
            <a:r>
              <a:rPr lang="zh-CN" altLang="en-US" dirty="0"/>
              <a:t>、小艺、小爱等）能够理解用户的语音指令，提供即时反馈，进行对话式交流。</a:t>
            </a:r>
            <a:endParaRPr lang="en-US" altLang="zh-CN" dirty="0"/>
          </a:p>
        </p:txBody>
      </p:sp>
      <p:sp>
        <p:nvSpPr>
          <p:cNvPr id="8" name="文本占位符 7">
            <a:extLst>
              <a:ext uri="{FF2B5EF4-FFF2-40B4-BE49-F238E27FC236}">
                <a16:creationId xmlns:a16="http://schemas.microsoft.com/office/drawing/2014/main" id="{F414FEEA-5C29-3E2D-D341-C8501199F080}"/>
              </a:ext>
            </a:extLst>
          </p:cNvPr>
          <p:cNvSpPr>
            <a:spLocks noGrp="1"/>
          </p:cNvSpPr>
          <p:nvPr>
            <p:ph type="body" sz="quarter" idx="10"/>
          </p:nvPr>
        </p:nvSpPr>
        <p:spPr/>
        <p:txBody>
          <a:bodyPr/>
          <a:lstStyle/>
          <a:p>
            <a:r>
              <a:rPr lang="zh-CN" altLang="en-US" dirty="0"/>
              <a:t>人工智能基础</a:t>
            </a:r>
          </a:p>
        </p:txBody>
      </p:sp>
    </p:spTree>
    <p:extLst>
      <p:ext uri="{BB962C8B-B14F-4D97-AF65-F5344CB8AC3E}">
        <p14:creationId xmlns:p14="http://schemas.microsoft.com/office/powerpoint/2010/main" val="4208397850"/>
      </p:ext>
    </p:extLst>
  </p:cSld>
  <p:clrMapOvr>
    <a:masterClrMapping/>
  </p:clrMapOvr>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0DB599-B60D-05BC-C104-6C3E2E8D756B}"/>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1A84DBCA-F70A-4F3B-15DB-B1C0D8D55474}"/>
              </a:ext>
            </a:extLst>
          </p:cNvPr>
          <p:cNvSpPr>
            <a:spLocks noGrp="1"/>
          </p:cNvSpPr>
          <p:nvPr>
            <p:ph type="body" sz="quarter" idx="11"/>
          </p:nvPr>
        </p:nvSpPr>
        <p:spPr>
          <a:xfrm>
            <a:off x="337294" y="2477378"/>
            <a:ext cx="11275585" cy="2571666"/>
          </a:xfrm>
        </p:spPr>
        <p:txBody>
          <a:bodyPr/>
          <a:lstStyle/>
          <a:p>
            <a:r>
              <a:rPr lang="en-US" altLang="zh-CN" dirty="0"/>
              <a:t>4.1.2 </a:t>
            </a:r>
            <a:r>
              <a:rPr lang="zh-CN" altLang="en-US" dirty="0"/>
              <a:t>人工智能的特点</a:t>
            </a:r>
            <a:endParaRPr lang="en-US" altLang="zh-CN" dirty="0"/>
          </a:p>
          <a:p>
            <a:r>
              <a:rPr lang="en-US" altLang="zh-CN" dirty="0"/>
              <a:t>4. </a:t>
            </a:r>
            <a:r>
              <a:rPr lang="zh-CN" altLang="en-US" dirty="0"/>
              <a:t>大数据处理能力</a:t>
            </a:r>
            <a:endParaRPr lang="en-US" altLang="zh-CN" dirty="0"/>
          </a:p>
          <a:p>
            <a:r>
              <a:rPr lang="zh-CN" altLang="en-US" dirty="0"/>
              <a:t>人工智能能够处理和分析海量数据，并发现数据中的潜在规律和趋势。利用大数据技术， </a:t>
            </a:r>
            <a:r>
              <a:rPr lang="en-US" altLang="zh-CN" dirty="0"/>
              <a:t>AI</a:t>
            </a:r>
            <a:r>
              <a:rPr lang="zh-CN" altLang="en-US" dirty="0"/>
              <a:t>可以从海量的用户数据中提取有价值的信息，从而进行预测、推荐或决策支持。例如，金融行业可以利用</a:t>
            </a:r>
            <a:r>
              <a:rPr lang="en-US" altLang="zh-CN" dirty="0"/>
              <a:t>AI</a:t>
            </a:r>
            <a:r>
              <a:rPr lang="zh-CN" altLang="en-US" dirty="0"/>
              <a:t>分析大数据进行市场趋势预测和风险评估。</a:t>
            </a:r>
            <a:endParaRPr lang="en-US" altLang="zh-CN" dirty="0"/>
          </a:p>
        </p:txBody>
      </p:sp>
      <p:sp>
        <p:nvSpPr>
          <p:cNvPr id="8" name="文本占位符 7">
            <a:extLst>
              <a:ext uri="{FF2B5EF4-FFF2-40B4-BE49-F238E27FC236}">
                <a16:creationId xmlns:a16="http://schemas.microsoft.com/office/drawing/2014/main" id="{7427F919-AFE0-449D-E58D-AF444A13A832}"/>
              </a:ext>
            </a:extLst>
          </p:cNvPr>
          <p:cNvSpPr>
            <a:spLocks noGrp="1"/>
          </p:cNvSpPr>
          <p:nvPr>
            <p:ph type="body" sz="quarter" idx="10"/>
          </p:nvPr>
        </p:nvSpPr>
        <p:spPr/>
        <p:txBody>
          <a:bodyPr/>
          <a:lstStyle/>
          <a:p>
            <a:r>
              <a:rPr lang="zh-CN" altLang="en-US" dirty="0"/>
              <a:t>人工智能基础</a:t>
            </a:r>
          </a:p>
        </p:txBody>
      </p:sp>
    </p:spTree>
    <p:extLst>
      <p:ext uri="{BB962C8B-B14F-4D97-AF65-F5344CB8AC3E}">
        <p14:creationId xmlns:p14="http://schemas.microsoft.com/office/powerpoint/2010/main" val="1949883609"/>
      </p:ext>
    </p:extLst>
  </p:cSld>
  <p:clrMapOvr>
    <a:masterClrMapping/>
  </p:clrMapOvr>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D3DD38-6A2C-C6BA-4220-6690BA7D1BAE}"/>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E5339181-71BC-52B3-6BAE-84C697D34EED}"/>
              </a:ext>
            </a:extLst>
          </p:cNvPr>
          <p:cNvSpPr>
            <a:spLocks noGrp="1"/>
          </p:cNvSpPr>
          <p:nvPr>
            <p:ph type="body" sz="quarter" idx="11"/>
          </p:nvPr>
        </p:nvSpPr>
        <p:spPr>
          <a:xfrm>
            <a:off x="337294" y="2223462"/>
            <a:ext cx="11275585" cy="3079497"/>
          </a:xfrm>
        </p:spPr>
        <p:txBody>
          <a:bodyPr/>
          <a:lstStyle/>
          <a:p>
            <a:r>
              <a:rPr lang="en-US" altLang="zh-CN" dirty="0"/>
              <a:t>4.1.2 </a:t>
            </a:r>
            <a:r>
              <a:rPr lang="zh-CN" altLang="en-US" dirty="0"/>
              <a:t>人工智能的特点</a:t>
            </a:r>
            <a:endParaRPr lang="en-US" altLang="zh-CN" dirty="0"/>
          </a:p>
          <a:p>
            <a:r>
              <a:rPr lang="en-US" altLang="zh-CN" dirty="0"/>
              <a:t>5. </a:t>
            </a:r>
            <a:r>
              <a:rPr lang="zh-CN" altLang="en-US" dirty="0"/>
              <a:t>学习能力</a:t>
            </a:r>
            <a:endParaRPr lang="en-US" altLang="zh-CN" dirty="0"/>
          </a:p>
          <a:p>
            <a:r>
              <a:rPr lang="zh-CN" altLang="en-US" dirty="0"/>
              <a:t>人工智能具有强大的学习能力，可以通过机器学习（</a:t>
            </a:r>
            <a:r>
              <a:rPr lang="en-US" altLang="zh-CN" dirty="0"/>
              <a:t>machine learning</a:t>
            </a:r>
            <a:r>
              <a:rPr lang="zh-CN" altLang="en-US" dirty="0"/>
              <a:t>）和深度学习（</a:t>
            </a:r>
            <a:r>
              <a:rPr lang="en-US" altLang="zh-CN" dirty="0"/>
              <a:t>deep learning</a:t>
            </a:r>
            <a:r>
              <a:rPr lang="zh-CN" altLang="en-US" dirty="0"/>
              <a:t>）等技术，从数据中不断积累经验并提高性能。</a:t>
            </a:r>
            <a:r>
              <a:rPr lang="en-US" altLang="zh-CN" dirty="0"/>
              <a:t>AI</a:t>
            </a:r>
            <a:r>
              <a:rPr lang="zh-CN" altLang="en-US" dirty="0"/>
              <a:t>系统能够通过对历史数据的分析，自动学习并优化决策。例如，在图像识别中，</a:t>
            </a:r>
            <a:r>
              <a:rPr lang="en-US" altLang="zh-CN" dirty="0"/>
              <a:t>AI</a:t>
            </a:r>
            <a:r>
              <a:rPr lang="zh-CN" altLang="en-US" dirty="0"/>
              <a:t>通过不断学习和训练，能够提高其准确率，准确识别图像中的物体。</a:t>
            </a:r>
            <a:endParaRPr lang="en-US" altLang="zh-CN" dirty="0"/>
          </a:p>
        </p:txBody>
      </p:sp>
      <p:sp>
        <p:nvSpPr>
          <p:cNvPr id="8" name="文本占位符 7">
            <a:extLst>
              <a:ext uri="{FF2B5EF4-FFF2-40B4-BE49-F238E27FC236}">
                <a16:creationId xmlns:a16="http://schemas.microsoft.com/office/drawing/2014/main" id="{182DFCD5-C6C5-1FC6-A810-A637E877A85A}"/>
              </a:ext>
            </a:extLst>
          </p:cNvPr>
          <p:cNvSpPr>
            <a:spLocks noGrp="1"/>
          </p:cNvSpPr>
          <p:nvPr>
            <p:ph type="body" sz="quarter" idx="10"/>
          </p:nvPr>
        </p:nvSpPr>
        <p:spPr/>
        <p:txBody>
          <a:bodyPr/>
          <a:lstStyle/>
          <a:p>
            <a:r>
              <a:rPr lang="zh-CN" altLang="en-US" dirty="0"/>
              <a:t>人工智能基础</a:t>
            </a:r>
          </a:p>
        </p:txBody>
      </p:sp>
    </p:spTree>
    <p:extLst>
      <p:ext uri="{BB962C8B-B14F-4D97-AF65-F5344CB8AC3E}">
        <p14:creationId xmlns:p14="http://schemas.microsoft.com/office/powerpoint/2010/main" val="1632552821"/>
      </p:ext>
    </p:extLst>
  </p:cSld>
  <p:clrMapOvr>
    <a:masterClrMapping/>
  </p:clrMapOvr>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414A7A-6DBB-5423-CBB6-175D1A38734D}"/>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86954F1E-CEBE-CDE1-66F2-AF7478420EB9}"/>
              </a:ext>
            </a:extLst>
          </p:cNvPr>
          <p:cNvSpPr>
            <a:spLocks noGrp="1"/>
          </p:cNvSpPr>
          <p:nvPr>
            <p:ph type="body" sz="quarter" idx="11"/>
          </p:nvPr>
        </p:nvSpPr>
        <p:spPr>
          <a:xfrm>
            <a:off x="337294" y="2477378"/>
            <a:ext cx="11275585" cy="2571666"/>
          </a:xfrm>
        </p:spPr>
        <p:txBody>
          <a:bodyPr/>
          <a:lstStyle/>
          <a:p>
            <a:r>
              <a:rPr lang="en-US" altLang="zh-CN" dirty="0"/>
              <a:t>4.1.2 </a:t>
            </a:r>
            <a:r>
              <a:rPr lang="zh-CN" altLang="en-US" dirty="0"/>
              <a:t>人工智能的特点</a:t>
            </a:r>
            <a:endParaRPr lang="en-US" altLang="zh-CN" dirty="0"/>
          </a:p>
          <a:p>
            <a:r>
              <a:rPr lang="en-US" altLang="zh-CN" dirty="0"/>
              <a:t>6. </a:t>
            </a:r>
            <a:r>
              <a:rPr lang="zh-CN" altLang="en-US" dirty="0"/>
              <a:t>实时响应</a:t>
            </a:r>
            <a:endParaRPr lang="en-US" altLang="zh-CN" dirty="0"/>
          </a:p>
          <a:p>
            <a:r>
              <a:rPr lang="zh-CN" altLang="en-US" dirty="0"/>
              <a:t>人工智能能够进行实时响应并迅速作出决策。这一特点使得</a:t>
            </a:r>
            <a:r>
              <a:rPr lang="en-US" altLang="zh-CN" dirty="0"/>
              <a:t>AI</a:t>
            </a:r>
            <a:r>
              <a:rPr lang="zh-CN" altLang="en-US" dirty="0"/>
              <a:t>在需要快速反应的应用场景中表现优越，如自动驾驶、金融交易和安防监控等。</a:t>
            </a:r>
            <a:r>
              <a:rPr lang="en-US" altLang="zh-CN" dirty="0"/>
              <a:t>AI</a:t>
            </a:r>
            <a:r>
              <a:rPr lang="zh-CN" altLang="en-US" dirty="0"/>
              <a:t>能够即时分析数据并作出反馈，保证系统的高效运行。</a:t>
            </a:r>
            <a:endParaRPr lang="en-US" altLang="zh-CN" dirty="0"/>
          </a:p>
        </p:txBody>
      </p:sp>
      <p:sp>
        <p:nvSpPr>
          <p:cNvPr id="8" name="文本占位符 7">
            <a:extLst>
              <a:ext uri="{FF2B5EF4-FFF2-40B4-BE49-F238E27FC236}">
                <a16:creationId xmlns:a16="http://schemas.microsoft.com/office/drawing/2014/main" id="{6092FF34-44FA-8FA9-F1E8-892F7C750F6F}"/>
              </a:ext>
            </a:extLst>
          </p:cNvPr>
          <p:cNvSpPr>
            <a:spLocks noGrp="1"/>
          </p:cNvSpPr>
          <p:nvPr>
            <p:ph type="body" sz="quarter" idx="10"/>
          </p:nvPr>
        </p:nvSpPr>
        <p:spPr/>
        <p:txBody>
          <a:bodyPr/>
          <a:lstStyle/>
          <a:p>
            <a:r>
              <a:rPr lang="zh-CN" altLang="en-US" dirty="0"/>
              <a:t>人工智能基础</a:t>
            </a:r>
          </a:p>
        </p:txBody>
      </p:sp>
    </p:spTree>
    <p:extLst>
      <p:ext uri="{BB962C8B-B14F-4D97-AF65-F5344CB8AC3E}">
        <p14:creationId xmlns:p14="http://schemas.microsoft.com/office/powerpoint/2010/main" val="2532091499"/>
      </p:ext>
    </p:extLst>
  </p:cSld>
  <p:clrMapOvr>
    <a:masterClrMapping/>
  </p:clrMapOvr>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11C2E7-C89D-8050-C982-1634933C0791}"/>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66C04919-4879-4ACF-DACB-5FFA8EB1BE22}"/>
              </a:ext>
            </a:extLst>
          </p:cNvPr>
          <p:cNvSpPr>
            <a:spLocks noGrp="1"/>
          </p:cNvSpPr>
          <p:nvPr>
            <p:ph type="body" sz="quarter" idx="11"/>
          </p:nvPr>
        </p:nvSpPr>
        <p:spPr>
          <a:xfrm>
            <a:off x="337294" y="2477379"/>
            <a:ext cx="11275585" cy="2571666"/>
          </a:xfrm>
        </p:spPr>
        <p:txBody>
          <a:bodyPr/>
          <a:lstStyle/>
          <a:p>
            <a:r>
              <a:rPr lang="en-US" altLang="zh-CN" dirty="0"/>
              <a:t>4.1.2 </a:t>
            </a:r>
            <a:r>
              <a:rPr lang="zh-CN" altLang="en-US" dirty="0"/>
              <a:t>人工智能的特点</a:t>
            </a:r>
            <a:endParaRPr lang="en-US" altLang="zh-CN" dirty="0"/>
          </a:p>
          <a:p>
            <a:r>
              <a:rPr lang="en-US" altLang="zh-CN" dirty="0"/>
              <a:t>7. </a:t>
            </a:r>
            <a:r>
              <a:rPr lang="zh-CN" altLang="en-US" dirty="0"/>
              <a:t>高度集成</a:t>
            </a:r>
            <a:endParaRPr lang="en-US" altLang="zh-CN" dirty="0"/>
          </a:p>
          <a:p>
            <a:r>
              <a:rPr lang="zh-CN" altLang="en-US" dirty="0"/>
              <a:t>人工智能系统具有高度集成的特点，能够将多种技术和算法整合到一个统一的平台中，协同工作。例如，智能家居系统将语音识别、图像识别和环境感知技术整合起来，实现智能控制和自动化管理。</a:t>
            </a:r>
            <a:endParaRPr lang="en-US" altLang="zh-CN" dirty="0"/>
          </a:p>
        </p:txBody>
      </p:sp>
      <p:sp>
        <p:nvSpPr>
          <p:cNvPr id="8" name="文本占位符 7">
            <a:extLst>
              <a:ext uri="{FF2B5EF4-FFF2-40B4-BE49-F238E27FC236}">
                <a16:creationId xmlns:a16="http://schemas.microsoft.com/office/drawing/2014/main" id="{EA196105-4E3F-07B0-CC59-E0463E947C3E}"/>
              </a:ext>
            </a:extLst>
          </p:cNvPr>
          <p:cNvSpPr>
            <a:spLocks noGrp="1"/>
          </p:cNvSpPr>
          <p:nvPr>
            <p:ph type="body" sz="quarter" idx="10"/>
          </p:nvPr>
        </p:nvSpPr>
        <p:spPr/>
        <p:txBody>
          <a:bodyPr/>
          <a:lstStyle/>
          <a:p>
            <a:r>
              <a:rPr lang="zh-CN" altLang="en-US" dirty="0"/>
              <a:t>人工智能基础</a:t>
            </a:r>
          </a:p>
        </p:txBody>
      </p:sp>
    </p:spTree>
    <p:extLst>
      <p:ext uri="{BB962C8B-B14F-4D97-AF65-F5344CB8AC3E}">
        <p14:creationId xmlns:p14="http://schemas.microsoft.com/office/powerpoint/2010/main" val="990466468"/>
      </p:ext>
    </p:extLst>
  </p:cSld>
  <p:clrMapOvr>
    <a:masterClrMapping/>
  </p:clrMapOvr>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F57D39-3DE2-53E5-99C0-C9FE2E84041A}"/>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1FFBD04C-2044-9F3E-3108-E76632A2AA7F}"/>
              </a:ext>
            </a:extLst>
          </p:cNvPr>
          <p:cNvSpPr>
            <a:spLocks noGrp="1"/>
          </p:cNvSpPr>
          <p:nvPr>
            <p:ph type="body" sz="quarter" idx="11"/>
          </p:nvPr>
        </p:nvSpPr>
        <p:spPr>
          <a:xfrm>
            <a:off x="337294" y="2477380"/>
            <a:ext cx="11275585" cy="2571666"/>
          </a:xfrm>
        </p:spPr>
        <p:txBody>
          <a:bodyPr/>
          <a:lstStyle/>
          <a:p>
            <a:r>
              <a:rPr lang="en-US" altLang="zh-CN" dirty="0"/>
              <a:t>4.1.2 </a:t>
            </a:r>
            <a:r>
              <a:rPr lang="zh-CN" altLang="en-US" dirty="0"/>
              <a:t>人工智能的特点</a:t>
            </a:r>
            <a:endParaRPr lang="en-US" altLang="zh-CN" dirty="0"/>
          </a:p>
          <a:p>
            <a:r>
              <a:rPr lang="en-US" altLang="zh-CN" dirty="0"/>
              <a:t>8. </a:t>
            </a:r>
            <a:r>
              <a:rPr lang="zh-CN" altLang="en-US" dirty="0"/>
              <a:t>模式识别</a:t>
            </a:r>
            <a:endParaRPr lang="en-US" altLang="zh-CN" dirty="0"/>
          </a:p>
          <a:p>
            <a:r>
              <a:rPr lang="zh-CN" altLang="en-US" dirty="0"/>
              <a:t>人工智能具备强大的模式识别能力，能够从大量数据中识别出规律和模式，并据此进行决策。例如，在医疗健康领域，</a:t>
            </a:r>
            <a:r>
              <a:rPr lang="en-US" altLang="zh-CN" dirty="0"/>
              <a:t>AI</a:t>
            </a:r>
            <a:r>
              <a:rPr lang="zh-CN" altLang="en-US" dirty="0"/>
              <a:t>可以通过分析医学影像数据，识别出病变区域，辅助医生作出诊断。</a:t>
            </a:r>
            <a:endParaRPr lang="en-US" altLang="zh-CN" dirty="0"/>
          </a:p>
        </p:txBody>
      </p:sp>
      <p:sp>
        <p:nvSpPr>
          <p:cNvPr id="8" name="文本占位符 7">
            <a:extLst>
              <a:ext uri="{FF2B5EF4-FFF2-40B4-BE49-F238E27FC236}">
                <a16:creationId xmlns:a16="http://schemas.microsoft.com/office/drawing/2014/main" id="{36C7E79E-EB76-341D-FEAE-B8977FCBCD76}"/>
              </a:ext>
            </a:extLst>
          </p:cNvPr>
          <p:cNvSpPr>
            <a:spLocks noGrp="1"/>
          </p:cNvSpPr>
          <p:nvPr>
            <p:ph type="body" sz="quarter" idx="10"/>
          </p:nvPr>
        </p:nvSpPr>
        <p:spPr/>
        <p:txBody>
          <a:bodyPr/>
          <a:lstStyle/>
          <a:p>
            <a:r>
              <a:rPr lang="zh-CN" altLang="en-US" dirty="0"/>
              <a:t>人工智能基础</a:t>
            </a:r>
          </a:p>
        </p:txBody>
      </p:sp>
    </p:spTree>
    <p:extLst>
      <p:ext uri="{BB962C8B-B14F-4D97-AF65-F5344CB8AC3E}">
        <p14:creationId xmlns:p14="http://schemas.microsoft.com/office/powerpoint/2010/main" val="1993084525"/>
      </p:ext>
    </p:extLst>
  </p:cSld>
  <p:clrMapOvr>
    <a:masterClrMapping/>
  </p:clrMapOvr>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9690C4-E698-5A93-25E7-9EFAC3E5AA04}"/>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F6294B87-F7BA-201A-197A-E453C1996E27}"/>
              </a:ext>
            </a:extLst>
          </p:cNvPr>
          <p:cNvSpPr>
            <a:spLocks noGrp="1"/>
          </p:cNvSpPr>
          <p:nvPr>
            <p:ph type="body" sz="quarter" idx="11"/>
          </p:nvPr>
        </p:nvSpPr>
        <p:spPr>
          <a:xfrm>
            <a:off x="337294" y="2477381"/>
            <a:ext cx="11275585" cy="2571666"/>
          </a:xfrm>
        </p:spPr>
        <p:txBody>
          <a:bodyPr/>
          <a:lstStyle/>
          <a:p>
            <a:r>
              <a:rPr lang="en-US" altLang="zh-CN" dirty="0"/>
              <a:t>4.1.2 </a:t>
            </a:r>
            <a:r>
              <a:rPr lang="zh-CN" altLang="en-US" dirty="0"/>
              <a:t>人工智能的特点</a:t>
            </a:r>
            <a:endParaRPr lang="en-US" altLang="zh-CN" dirty="0"/>
          </a:p>
          <a:p>
            <a:r>
              <a:rPr lang="en-US" altLang="zh-CN" dirty="0"/>
              <a:t>9. </a:t>
            </a:r>
            <a:r>
              <a:rPr lang="zh-CN" altLang="en-US" dirty="0"/>
              <a:t>错误容忍性</a:t>
            </a:r>
            <a:endParaRPr lang="en-US" altLang="zh-CN" dirty="0"/>
          </a:p>
          <a:p>
            <a:r>
              <a:rPr lang="zh-CN" altLang="en-US" dirty="0"/>
              <a:t>人工智能系统具有较强的错误容忍能力。在面对数据不完整、噪声或不准确的情况下，</a:t>
            </a:r>
            <a:r>
              <a:rPr lang="en-US" altLang="zh-CN" dirty="0"/>
              <a:t>AI</a:t>
            </a:r>
            <a:r>
              <a:rPr lang="zh-CN" altLang="en-US" dirty="0"/>
              <a:t>系统能够进行容错处理，并仍能继续执行各种任务，这使</a:t>
            </a:r>
            <a:r>
              <a:rPr lang="en-US" altLang="zh-CN" dirty="0"/>
              <a:t>AI</a:t>
            </a:r>
            <a:r>
              <a:rPr lang="zh-CN" altLang="en-US" dirty="0"/>
              <a:t>在处理复杂和不确定的环境时具有更好的鲁棒性。</a:t>
            </a:r>
            <a:endParaRPr lang="en-US" altLang="zh-CN" dirty="0"/>
          </a:p>
        </p:txBody>
      </p:sp>
      <p:sp>
        <p:nvSpPr>
          <p:cNvPr id="8" name="文本占位符 7">
            <a:extLst>
              <a:ext uri="{FF2B5EF4-FFF2-40B4-BE49-F238E27FC236}">
                <a16:creationId xmlns:a16="http://schemas.microsoft.com/office/drawing/2014/main" id="{35E80304-CBEA-CD9B-1062-0B2550A36122}"/>
              </a:ext>
            </a:extLst>
          </p:cNvPr>
          <p:cNvSpPr>
            <a:spLocks noGrp="1"/>
          </p:cNvSpPr>
          <p:nvPr>
            <p:ph type="body" sz="quarter" idx="10"/>
          </p:nvPr>
        </p:nvSpPr>
        <p:spPr/>
        <p:txBody>
          <a:bodyPr/>
          <a:lstStyle/>
          <a:p>
            <a:r>
              <a:rPr lang="zh-CN" altLang="en-US" dirty="0"/>
              <a:t>人工智能基础</a:t>
            </a:r>
          </a:p>
        </p:txBody>
      </p:sp>
    </p:spTree>
    <p:extLst>
      <p:ext uri="{BB962C8B-B14F-4D97-AF65-F5344CB8AC3E}">
        <p14:creationId xmlns:p14="http://schemas.microsoft.com/office/powerpoint/2010/main" val="609992716"/>
      </p:ext>
    </p:extLst>
  </p:cSld>
  <p:clrMapOvr>
    <a:masterClrMapping/>
  </p:clrMapOvr>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CFE9A2-C2E3-7DF6-38EA-2F89C43DB78D}"/>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FA9832D3-5F44-E5E5-CFEB-3C3292254124}"/>
              </a:ext>
            </a:extLst>
          </p:cNvPr>
          <p:cNvSpPr>
            <a:spLocks noGrp="1"/>
          </p:cNvSpPr>
          <p:nvPr>
            <p:ph type="body" sz="quarter" idx="11"/>
          </p:nvPr>
        </p:nvSpPr>
        <p:spPr>
          <a:xfrm>
            <a:off x="337294" y="2477382"/>
            <a:ext cx="11275585" cy="2571666"/>
          </a:xfrm>
        </p:spPr>
        <p:txBody>
          <a:bodyPr/>
          <a:lstStyle/>
          <a:p>
            <a:r>
              <a:rPr lang="en-US" altLang="zh-CN" dirty="0"/>
              <a:t>4.1.2 </a:t>
            </a:r>
            <a:r>
              <a:rPr lang="zh-CN" altLang="en-US" dirty="0"/>
              <a:t>人工智能的特点</a:t>
            </a:r>
            <a:endParaRPr lang="en-US" altLang="zh-CN" dirty="0"/>
          </a:p>
          <a:p>
            <a:r>
              <a:rPr lang="en-US" altLang="zh-CN" dirty="0"/>
              <a:t>10. </a:t>
            </a:r>
            <a:r>
              <a:rPr lang="zh-CN" altLang="en-US" dirty="0"/>
              <a:t>并行处理能力</a:t>
            </a:r>
            <a:endParaRPr lang="en-US" altLang="zh-CN" dirty="0"/>
          </a:p>
          <a:p>
            <a:r>
              <a:rPr lang="zh-CN" altLang="en-US" dirty="0"/>
              <a:t>人工智能系统具备高度的并行计算能力，能够同时处理大量任务。通过并行处理，</a:t>
            </a:r>
            <a:r>
              <a:rPr lang="en-US" altLang="zh-CN" dirty="0"/>
              <a:t>AI</a:t>
            </a:r>
            <a:r>
              <a:rPr lang="zh-CN" altLang="en-US" dirty="0"/>
              <a:t>系统可以在短时间内完成大量复杂计算，从而提高处理速度和效率。例如，在深度学习的训练过程中，</a:t>
            </a:r>
            <a:r>
              <a:rPr lang="en-US" altLang="zh-CN" dirty="0"/>
              <a:t>AI</a:t>
            </a:r>
            <a:r>
              <a:rPr lang="zh-CN" altLang="en-US" dirty="0"/>
              <a:t>可以通过分布式计算在多个处理器上同时运行，极大地缩短了训练时间。</a:t>
            </a:r>
            <a:endParaRPr lang="en-US" altLang="zh-CN" dirty="0"/>
          </a:p>
        </p:txBody>
      </p:sp>
      <p:sp>
        <p:nvSpPr>
          <p:cNvPr id="8" name="文本占位符 7">
            <a:extLst>
              <a:ext uri="{FF2B5EF4-FFF2-40B4-BE49-F238E27FC236}">
                <a16:creationId xmlns:a16="http://schemas.microsoft.com/office/drawing/2014/main" id="{97572D2F-DF2C-012D-28D7-26A11E802710}"/>
              </a:ext>
            </a:extLst>
          </p:cNvPr>
          <p:cNvSpPr>
            <a:spLocks noGrp="1"/>
          </p:cNvSpPr>
          <p:nvPr>
            <p:ph type="body" sz="quarter" idx="10"/>
          </p:nvPr>
        </p:nvSpPr>
        <p:spPr/>
        <p:txBody>
          <a:bodyPr/>
          <a:lstStyle/>
          <a:p>
            <a:r>
              <a:rPr lang="zh-CN" altLang="en-US" dirty="0"/>
              <a:t>人工智能基础</a:t>
            </a:r>
          </a:p>
        </p:txBody>
      </p:sp>
    </p:spTree>
    <p:extLst>
      <p:ext uri="{BB962C8B-B14F-4D97-AF65-F5344CB8AC3E}">
        <p14:creationId xmlns:p14="http://schemas.microsoft.com/office/powerpoint/2010/main" val="4089435281"/>
      </p:ext>
    </p:extLst>
  </p:cSld>
  <p:clrMapOvr>
    <a:masterClrMapping/>
  </p:clrMapOvr>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5B4EF1-AC2B-1195-CAAC-807B08CD0054}"/>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D4D5E14F-7B84-192B-EED7-FE328B7F2F96}"/>
              </a:ext>
            </a:extLst>
          </p:cNvPr>
          <p:cNvSpPr>
            <a:spLocks noGrp="1"/>
          </p:cNvSpPr>
          <p:nvPr>
            <p:ph type="body" sz="quarter" idx="11"/>
          </p:nvPr>
        </p:nvSpPr>
        <p:spPr>
          <a:xfrm>
            <a:off x="337294" y="953889"/>
            <a:ext cx="11275585" cy="5618654"/>
          </a:xfrm>
        </p:spPr>
        <p:txBody>
          <a:bodyPr/>
          <a:lstStyle/>
          <a:p>
            <a:r>
              <a:rPr lang="en-US" altLang="zh-CN" dirty="0"/>
              <a:t>4.1.3 </a:t>
            </a:r>
            <a:r>
              <a:rPr lang="zh-CN" altLang="en-US" dirty="0"/>
              <a:t>人工智能的分类</a:t>
            </a:r>
            <a:endParaRPr lang="en-US" altLang="zh-CN" dirty="0"/>
          </a:p>
          <a:p>
            <a:r>
              <a:rPr lang="en-US" altLang="zh-CN" dirty="0"/>
              <a:t>1. </a:t>
            </a:r>
            <a:r>
              <a:rPr lang="zh-CN" altLang="en-US" dirty="0"/>
              <a:t>按工作原理划分</a:t>
            </a:r>
            <a:endParaRPr lang="en-US" altLang="zh-CN" dirty="0"/>
          </a:p>
          <a:p>
            <a:pPr marL="1074738" indent="-342900">
              <a:buSzPct val="80000"/>
              <a:buFont typeface="Wingdings" panose="05000000000000000000" pitchFamily="2" charset="2"/>
              <a:buChar char="l"/>
            </a:pPr>
            <a:r>
              <a:rPr lang="zh-CN" altLang="en-US" dirty="0"/>
              <a:t>符号主义</a:t>
            </a:r>
            <a:r>
              <a:rPr lang="en-US" altLang="zh-CN" dirty="0"/>
              <a:t>AI</a:t>
            </a:r>
            <a:r>
              <a:rPr lang="zh-CN" altLang="en-US" dirty="0"/>
              <a:t>：以符号逻辑和规则为基础，利用明确的指令集和预先定义的知识库进行决策。它通过符号推理和逻辑推导，模拟人类的逻辑思维过程，从而解决复杂问题。</a:t>
            </a:r>
            <a:endParaRPr lang="en-US" altLang="zh-CN" dirty="0"/>
          </a:p>
          <a:p>
            <a:pPr marL="1074738" indent="-342900">
              <a:buSzPct val="80000"/>
              <a:buFont typeface="Wingdings" panose="05000000000000000000" pitchFamily="2" charset="2"/>
              <a:buChar char="l"/>
            </a:pPr>
            <a:r>
              <a:rPr lang="zh-CN" altLang="en-US" dirty="0"/>
              <a:t>连接主义</a:t>
            </a:r>
            <a:r>
              <a:rPr lang="en-US" altLang="zh-CN" dirty="0"/>
              <a:t>AI</a:t>
            </a:r>
            <a:r>
              <a:rPr lang="zh-CN" altLang="en-US" dirty="0"/>
              <a:t>：基于神经网络架构，通过模拟人脑神经元之间的连接和交互来学习和作出决策。它的核心在于通过大量的数据训练，自动提取特征并优化网络结构，以实现对复杂模式的识别和预测。</a:t>
            </a:r>
            <a:endParaRPr lang="en-US" altLang="zh-CN" dirty="0"/>
          </a:p>
          <a:p>
            <a:pPr marL="1074738" indent="-342900">
              <a:buSzPct val="80000"/>
              <a:buFont typeface="Wingdings" panose="05000000000000000000" pitchFamily="2" charset="2"/>
              <a:buChar char="l"/>
            </a:pPr>
            <a:r>
              <a:rPr lang="zh-CN" altLang="en-US" dirty="0"/>
              <a:t>进化计算</a:t>
            </a:r>
            <a:r>
              <a:rPr lang="en-US" altLang="zh-CN" dirty="0"/>
              <a:t>AI</a:t>
            </a:r>
            <a:r>
              <a:rPr lang="zh-CN" altLang="en-US" dirty="0"/>
              <a:t>：通过模拟自然选择和遗传机制，对问题的求解进行优化。它借鉴生物进化的原理，如遗传、变异和选择，逐步改进求解的质量，适用于复杂优化问题的求解。</a:t>
            </a:r>
          </a:p>
        </p:txBody>
      </p:sp>
      <p:sp>
        <p:nvSpPr>
          <p:cNvPr id="8" name="文本占位符 7">
            <a:extLst>
              <a:ext uri="{FF2B5EF4-FFF2-40B4-BE49-F238E27FC236}">
                <a16:creationId xmlns:a16="http://schemas.microsoft.com/office/drawing/2014/main" id="{554A0DD7-E3E1-31EF-AA14-7275F45EF7E3}"/>
              </a:ext>
            </a:extLst>
          </p:cNvPr>
          <p:cNvSpPr>
            <a:spLocks noGrp="1"/>
          </p:cNvSpPr>
          <p:nvPr>
            <p:ph type="body" sz="quarter" idx="10"/>
          </p:nvPr>
        </p:nvSpPr>
        <p:spPr/>
        <p:txBody>
          <a:bodyPr/>
          <a:lstStyle/>
          <a:p>
            <a:r>
              <a:rPr lang="zh-CN" altLang="en-US" dirty="0"/>
              <a:t>人工智能基础</a:t>
            </a:r>
          </a:p>
        </p:txBody>
      </p:sp>
    </p:spTree>
    <p:extLst>
      <p:ext uri="{BB962C8B-B14F-4D97-AF65-F5344CB8AC3E}">
        <p14:creationId xmlns:p14="http://schemas.microsoft.com/office/powerpoint/2010/main" val="35208762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1BC5CF-7D18-62F5-0B3C-461630DE5B9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40CADA3-11EA-A179-08E5-CF028A32BDB1}"/>
              </a:ext>
            </a:extLst>
          </p:cNvPr>
          <p:cNvSpPr>
            <a:spLocks noGrp="1"/>
          </p:cNvSpPr>
          <p:nvPr>
            <p:ph type="body" sz="quarter" idx="10"/>
          </p:nvPr>
        </p:nvSpPr>
        <p:spPr/>
        <p:txBody>
          <a:bodyPr/>
          <a:lstStyle/>
          <a:p>
            <a:r>
              <a:rPr lang="zh-CN" altLang="en-US" dirty="0"/>
              <a:t>调整文档页面</a:t>
            </a:r>
          </a:p>
        </p:txBody>
      </p:sp>
      <p:sp>
        <p:nvSpPr>
          <p:cNvPr id="5" name="文本占位符 4">
            <a:extLst>
              <a:ext uri="{FF2B5EF4-FFF2-40B4-BE49-F238E27FC236}">
                <a16:creationId xmlns:a16="http://schemas.microsoft.com/office/drawing/2014/main" id="{5C238160-697D-EAB8-AA48-239D8534F86F}"/>
              </a:ext>
            </a:extLst>
          </p:cNvPr>
          <p:cNvSpPr>
            <a:spLocks noGrp="1"/>
          </p:cNvSpPr>
          <p:nvPr>
            <p:ph type="body" sz="quarter" idx="11"/>
          </p:nvPr>
        </p:nvSpPr>
        <p:spPr>
          <a:xfrm>
            <a:off x="337295" y="1207801"/>
            <a:ext cx="5337642" cy="5110823"/>
          </a:xfrm>
        </p:spPr>
        <p:txBody>
          <a:bodyPr/>
          <a:lstStyle/>
          <a:p>
            <a:r>
              <a:rPr lang="en-US" altLang="zh-CN" dirty="0"/>
              <a:t>1.2.5 </a:t>
            </a:r>
            <a:r>
              <a:rPr lang="zh-CN" altLang="en-US" dirty="0"/>
              <a:t>添加页面背景</a:t>
            </a:r>
            <a:endParaRPr lang="en-US" altLang="zh-CN" dirty="0"/>
          </a:p>
          <a:p>
            <a:r>
              <a:rPr lang="en-US" altLang="zh-CN" dirty="0"/>
              <a:t>3. </a:t>
            </a:r>
            <a:r>
              <a:rPr lang="zh-CN" altLang="en-US" dirty="0"/>
              <a:t>图片背景</a:t>
            </a:r>
            <a:endParaRPr lang="en-US" altLang="zh-CN" dirty="0"/>
          </a:p>
          <a:p>
            <a:r>
              <a:rPr lang="zh-CN" altLang="en-US" dirty="0"/>
              <a:t>在“背景”列表中选择“图片背景”选项，在打开的“填充效果”对话框中单击“选择图片”按钮，如图</a:t>
            </a:r>
            <a:r>
              <a:rPr lang="en-US" altLang="zh-CN" dirty="0"/>
              <a:t>1-43</a:t>
            </a:r>
            <a:r>
              <a:rPr lang="zh-CN" altLang="en-US" dirty="0"/>
              <a:t>所示。打开“选择图片”对话框，在此选择所需的背景图，单击“打开” 按钮，如图</a:t>
            </a:r>
            <a:r>
              <a:rPr lang="en-US" altLang="zh-CN" dirty="0"/>
              <a:t>1-44</a:t>
            </a:r>
            <a:r>
              <a:rPr lang="zh-CN" altLang="en-US" dirty="0"/>
              <a:t>所示。返回“填充效果”对话框，单击“确定”按钮，即可为当前文档添加背景图，如图</a:t>
            </a:r>
            <a:r>
              <a:rPr lang="en-US" altLang="zh-CN" dirty="0"/>
              <a:t>1-45</a:t>
            </a:r>
            <a:r>
              <a:rPr lang="zh-CN" altLang="en-US" dirty="0"/>
              <a:t>所示。</a:t>
            </a:r>
          </a:p>
        </p:txBody>
      </p:sp>
      <p:pic>
        <p:nvPicPr>
          <p:cNvPr id="7" name="图片占位符 6">
            <a:extLst>
              <a:ext uri="{FF2B5EF4-FFF2-40B4-BE49-F238E27FC236}">
                <a16:creationId xmlns:a16="http://schemas.microsoft.com/office/drawing/2014/main" id="{DE49ED3D-A32D-72AA-7F51-4AA8D4E98961}"/>
              </a:ext>
            </a:extLst>
          </p:cNvPr>
          <p:cNvPicPr>
            <a:picLocks noGrp="1" noChangeAspect="1"/>
          </p:cNvPicPr>
          <p:nvPr>
            <p:ph type="pic" sz="quarter" idx="14"/>
          </p:nvPr>
        </p:nvPicPr>
        <p:blipFill rotWithShape="1">
          <a:blip r:embed="rId2"/>
          <a:srcRect t="-59063" b="-59063"/>
          <a:stretch>
            <a:fillRect/>
          </a:stretch>
        </p:blipFill>
        <p:spPr>
          <a:prstGeom prst="rect">
            <a:avLst/>
          </a:prstGeom>
        </p:spPr>
      </p:pic>
    </p:spTree>
    <p:extLst>
      <p:ext uri="{BB962C8B-B14F-4D97-AF65-F5344CB8AC3E}">
        <p14:creationId xmlns:p14="http://schemas.microsoft.com/office/powerpoint/2010/main" val="1871475407"/>
      </p:ext>
    </p:extLst>
  </p:cSld>
  <p:clrMapOvr>
    <a:masterClrMapping/>
  </p:clrMapOvr>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70E4E9-E57D-6F83-5495-9EC4F344C526}"/>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55EC2E82-3BFD-5673-9D93-97F0B8A91A9A}"/>
              </a:ext>
            </a:extLst>
          </p:cNvPr>
          <p:cNvSpPr>
            <a:spLocks noGrp="1"/>
          </p:cNvSpPr>
          <p:nvPr>
            <p:ph type="body" sz="quarter" idx="11"/>
          </p:nvPr>
        </p:nvSpPr>
        <p:spPr>
          <a:xfrm>
            <a:off x="337294" y="1715635"/>
            <a:ext cx="11275585" cy="4095160"/>
          </a:xfrm>
        </p:spPr>
        <p:txBody>
          <a:bodyPr/>
          <a:lstStyle/>
          <a:p>
            <a:r>
              <a:rPr lang="en-US" altLang="zh-CN" dirty="0"/>
              <a:t>4.1.3 </a:t>
            </a:r>
            <a:r>
              <a:rPr lang="zh-CN" altLang="en-US" dirty="0"/>
              <a:t>人工智能的分类</a:t>
            </a:r>
            <a:endParaRPr lang="en-US" altLang="zh-CN" dirty="0"/>
          </a:p>
          <a:p>
            <a:r>
              <a:rPr lang="en-US" altLang="zh-CN" dirty="0"/>
              <a:t>2. </a:t>
            </a:r>
            <a:r>
              <a:rPr lang="zh-CN" altLang="en-US" dirty="0"/>
              <a:t>按照用途划分</a:t>
            </a:r>
            <a:endParaRPr lang="en-US" altLang="zh-CN" dirty="0"/>
          </a:p>
          <a:p>
            <a:pPr marL="1074738" indent="-342900">
              <a:buSzPct val="80000"/>
              <a:buFont typeface="Wingdings" panose="05000000000000000000" pitchFamily="2" charset="2"/>
              <a:buChar char="l"/>
            </a:pPr>
            <a:r>
              <a:rPr lang="zh-CN" altLang="en-US" dirty="0"/>
              <a:t>决策式</a:t>
            </a:r>
            <a:r>
              <a:rPr lang="en-US" altLang="zh-CN" dirty="0"/>
              <a:t>AI </a:t>
            </a:r>
            <a:r>
              <a:rPr lang="zh-CN" altLang="en-US" dirty="0"/>
              <a:t>：专注于分析复杂情况并作出最优决策。它通过评估多种选项和可能的结果，为用户或系统提供最佳行动方案。例如，在自动驾驶车辆中，决策式</a:t>
            </a:r>
            <a:r>
              <a:rPr lang="en-US" altLang="zh-CN" dirty="0"/>
              <a:t>AI</a:t>
            </a:r>
            <a:r>
              <a:rPr lang="zh-CN" altLang="en-US" dirty="0"/>
              <a:t>系统能够实时判断何时加速、减速或变换车道，以确保行车安全和行驶效率。</a:t>
            </a:r>
            <a:endParaRPr lang="en-US" altLang="zh-CN" dirty="0"/>
          </a:p>
          <a:p>
            <a:pPr marL="1074738" indent="-342900">
              <a:buSzPct val="80000"/>
              <a:buFont typeface="Wingdings" panose="05000000000000000000" pitchFamily="2" charset="2"/>
              <a:buChar char="l"/>
            </a:pPr>
            <a:r>
              <a:rPr lang="zh-CN" altLang="en-US" dirty="0"/>
              <a:t>生成式</a:t>
            </a:r>
            <a:r>
              <a:rPr lang="en-US" altLang="zh-CN" dirty="0"/>
              <a:t>AI</a:t>
            </a:r>
            <a:r>
              <a:rPr lang="zh-CN" altLang="en-US" dirty="0"/>
              <a:t>：专注于创造全新的内容。它可以根据输入的数据生成文本、图像、音乐等多种形式的输出。例如，将几篇论文输入生成式</a:t>
            </a:r>
            <a:r>
              <a:rPr lang="en-US" altLang="zh-CN" dirty="0"/>
              <a:t>AI</a:t>
            </a:r>
            <a:r>
              <a:rPr lang="zh-CN" altLang="en-US" dirty="0"/>
              <a:t>，它能够生成一篇文献综述，精准地提炼出这些论文的关键思想和主要结论。</a:t>
            </a:r>
          </a:p>
        </p:txBody>
      </p:sp>
      <p:sp>
        <p:nvSpPr>
          <p:cNvPr id="8" name="文本占位符 7">
            <a:extLst>
              <a:ext uri="{FF2B5EF4-FFF2-40B4-BE49-F238E27FC236}">
                <a16:creationId xmlns:a16="http://schemas.microsoft.com/office/drawing/2014/main" id="{7597180F-2FD7-9012-AA80-B4D64289F74E}"/>
              </a:ext>
            </a:extLst>
          </p:cNvPr>
          <p:cNvSpPr>
            <a:spLocks noGrp="1"/>
          </p:cNvSpPr>
          <p:nvPr>
            <p:ph type="body" sz="quarter" idx="10"/>
          </p:nvPr>
        </p:nvSpPr>
        <p:spPr/>
        <p:txBody>
          <a:bodyPr/>
          <a:lstStyle/>
          <a:p>
            <a:r>
              <a:rPr lang="zh-CN" altLang="en-US" dirty="0"/>
              <a:t>人工智能基础</a:t>
            </a:r>
          </a:p>
        </p:txBody>
      </p:sp>
    </p:spTree>
    <p:extLst>
      <p:ext uri="{BB962C8B-B14F-4D97-AF65-F5344CB8AC3E}">
        <p14:creationId xmlns:p14="http://schemas.microsoft.com/office/powerpoint/2010/main" val="2752360438"/>
      </p:ext>
    </p:extLst>
  </p:cSld>
  <p:clrMapOvr>
    <a:masterClrMapping/>
  </p:clrMapOvr>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4987AB-4C93-E3A5-3F4D-29D29EEBBC94}"/>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C2431651-443B-11BE-3380-EF00E749DB68}"/>
              </a:ext>
            </a:extLst>
          </p:cNvPr>
          <p:cNvSpPr>
            <a:spLocks noGrp="1"/>
          </p:cNvSpPr>
          <p:nvPr>
            <p:ph type="body" sz="quarter" idx="11"/>
          </p:nvPr>
        </p:nvSpPr>
        <p:spPr>
          <a:xfrm>
            <a:off x="337294" y="1079500"/>
            <a:ext cx="11275585" cy="5367431"/>
          </a:xfrm>
        </p:spPr>
        <p:txBody>
          <a:bodyPr/>
          <a:lstStyle/>
          <a:p>
            <a:r>
              <a:rPr lang="en-US" altLang="zh-CN" sz="2100" dirty="0"/>
              <a:t>4.1.3 </a:t>
            </a:r>
            <a:r>
              <a:rPr lang="zh-CN" altLang="en-US" sz="2100" dirty="0"/>
              <a:t>人工智能的分类</a:t>
            </a:r>
            <a:endParaRPr lang="en-US" altLang="zh-CN" sz="2100" dirty="0"/>
          </a:p>
          <a:p>
            <a:r>
              <a:rPr lang="en-US" altLang="zh-CN" sz="2100" dirty="0"/>
              <a:t>3. </a:t>
            </a:r>
            <a:r>
              <a:rPr lang="zh-CN" altLang="en-US" sz="2100" dirty="0"/>
              <a:t>按学习能力划分</a:t>
            </a:r>
            <a:endParaRPr lang="en-US" altLang="zh-CN" sz="2100" dirty="0"/>
          </a:p>
          <a:p>
            <a:pPr marL="1074738" indent="-342900">
              <a:buSzPct val="80000"/>
              <a:buFont typeface="Wingdings" panose="05000000000000000000" pitchFamily="2" charset="2"/>
              <a:buChar char="l"/>
            </a:pPr>
            <a:r>
              <a:rPr lang="zh-CN" altLang="en-US" sz="2100" dirty="0"/>
              <a:t>监督学习 ：模型通过带有标签的训练数据进行学习，目标是预测输出数据的标签或值。它通过学习输入与输出之间的映射关系，实现对新数据的准确预测。</a:t>
            </a:r>
            <a:endParaRPr lang="en-US" altLang="zh-CN" sz="2100" dirty="0"/>
          </a:p>
          <a:p>
            <a:pPr marL="1074738" indent="-342900">
              <a:buSzPct val="80000"/>
              <a:buFont typeface="Wingdings" panose="05000000000000000000" pitchFamily="2" charset="2"/>
              <a:buChar char="l"/>
            </a:pPr>
            <a:r>
              <a:rPr lang="zh-CN" altLang="en-US" sz="2100" dirty="0"/>
              <a:t>无监督学习：模型通过没有标签的训练数据进行学习，旨在发现数据中的潜在模式或结构。它常用于数据聚类、降维等任务，帮助用户理解数据的内在规律。</a:t>
            </a:r>
            <a:endParaRPr lang="en-US" altLang="zh-CN" sz="2100" dirty="0"/>
          </a:p>
          <a:p>
            <a:pPr marL="1074738" indent="-342900">
              <a:buSzPct val="80000"/>
              <a:buFont typeface="Wingdings" panose="05000000000000000000" pitchFamily="2" charset="2"/>
              <a:buChar char="l"/>
            </a:pPr>
            <a:r>
              <a:rPr lang="zh-CN" altLang="en-US" sz="2100" dirty="0"/>
              <a:t>半监督学习：结合了监督学习和无监督学习的特点，同时使用带有标签的数据和未标注的数据进行训练。这种方法在数据标注成本较高时具有显著优势，能够在有限的标注数据下提升模型的性能。</a:t>
            </a:r>
            <a:endParaRPr lang="en-US" altLang="zh-CN" sz="2100" dirty="0"/>
          </a:p>
          <a:p>
            <a:pPr marL="1074738" indent="-342900">
              <a:buSzPct val="80000"/>
              <a:buFont typeface="Wingdings" panose="05000000000000000000" pitchFamily="2" charset="2"/>
              <a:buChar char="l"/>
            </a:pPr>
            <a:r>
              <a:rPr lang="zh-CN" altLang="en-US" sz="2100" dirty="0"/>
              <a:t>强化学习：模型通过与环境的交互来学习，根据环境反馈的奖励信号优化其行为策略，广泛应用于机器人控制、游戏等领域，通过试错学习实现对最优策略的探索。</a:t>
            </a:r>
          </a:p>
        </p:txBody>
      </p:sp>
      <p:sp>
        <p:nvSpPr>
          <p:cNvPr id="8" name="文本占位符 7">
            <a:extLst>
              <a:ext uri="{FF2B5EF4-FFF2-40B4-BE49-F238E27FC236}">
                <a16:creationId xmlns:a16="http://schemas.microsoft.com/office/drawing/2014/main" id="{EF9B35E5-5389-824E-C0F2-9EB7872C4C9B}"/>
              </a:ext>
            </a:extLst>
          </p:cNvPr>
          <p:cNvSpPr>
            <a:spLocks noGrp="1"/>
          </p:cNvSpPr>
          <p:nvPr>
            <p:ph type="body" sz="quarter" idx="10"/>
          </p:nvPr>
        </p:nvSpPr>
        <p:spPr/>
        <p:txBody>
          <a:bodyPr/>
          <a:lstStyle/>
          <a:p>
            <a:r>
              <a:rPr lang="zh-CN" altLang="en-US" dirty="0"/>
              <a:t>人工智能基础</a:t>
            </a:r>
          </a:p>
        </p:txBody>
      </p:sp>
    </p:spTree>
    <p:extLst>
      <p:ext uri="{BB962C8B-B14F-4D97-AF65-F5344CB8AC3E}">
        <p14:creationId xmlns:p14="http://schemas.microsoft.com/office/powerpoint/2010/main" val="57038266"/>
      </p:ext>
    </p:extLst>
  </p:cSld>
  <p:clrMapOvr>
    <a:masterClrMapping/>
  </p:clrMapOvr>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8A0304-9B11-D925-3119-7100DD8406DF}"/>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49731FDD-F26E-697C-E612-EE5640B7548D}"/>
              </a:ext>
            </a:extLst>
          </p:cNvPr>
          <p:cNvSpPr>
            <a:spLocks noGrp="1"/>
          </p:cNvSpPr>
          <p:nvPr>
            <p:ph type="body" sz="quarter" idx="11"/>
          </p:nvPr>
        </p:nvSpPr>
        <p:spPr>
          <a:xfrm>
            <a:off x="337294" y="1969551"/>
            <a:ext cx="11275585" cy="3587329"/>
          </a:xfrm>
        </p:spPr>
        <p:txBody>
          <a:bodyPr/>
          <a:lstStyle/>
          <a:p>
            <a:r>
              <a:rPr lang="en-US" altLang="zh-CN" dirty="0"/>
              <a:t>4.1.3 </a:t>
            </a:r>
            <a:r>
              <a:rPr lang="zh-CN" altLang="en-US" dirty="0"/>
              <a:t>人工智能的分类</a:t>
            </a:r>
            <a:endParaRPr lang="en-US" altLang="zh-CN" dirty="0"/>
          </a:p>
          <a:p>
            <a:r>
              <a:rPr lang="en-US" altLang="zh-CN" dirty="0"/>
              <a:t>4. </a:t>
            </a:r>
            <a:r>
              <a:rPr lang="zh-CN" altLang="en-US" dirty="0"/>
              <a:t>按智能水平划分</a:t>
            </a:r>
            <a:endParaRPr lang="en-US" altLang="zh-CN" dirty="0"/>
          </a:p>
          <a:p>
            <a:pPr marL="1074738" indent="-342900">
              <a:buSzPct val="80000"/>
              <a:buFont typeface="Wingdings" panose="05000000000000000000" pitchFamily="2" charset="2"/>
              <a:buChar char="l"/>
            </a:pPr>
            <a:r>
              <a:rPr lang="zh-CN" altLang="en-US" dirty="0"/>
              <a:t>弱人工智能</a:t>
            </a:r>
            <a:endParaRPr lang="en-US" altLang="zh-CN" dirty="0"/>
          </a:p>
          <a:p>
            <a:pPr>
              <a:buSzPct val="80000"/>
            </a:pPr>
            <a:r>
              <a:rPr lang="zh-CN" altLang="en-US" dirty="0"/>
              <a:t>弱人工智能（</a:t>
            </a:r>
            <a:r>
              <a:rPr lang="en-US" altLang="zh-CN" dirty="0"/>
              <a:t>weak AI</a:t>
            </a:r>
            <a:r>
              <a:rPr lang="zh-CN" altLang="en-US" dirty="0"/>
              <a:t>）也称狭义人工智能（</a:t>
            </a:r>
            <a:r>
              <a:rPr lang="en-US" altLang="zh-CN" dirty="0"/>
              <a:t>narrow AI</a:t>
            </a:r>
            <a:r>
              <a:rPr lang="zh-CN" altLang="en-US" dirty="0"/>
              <a:t>），专注于特定任务或领域。弱人工智能系统只能执行一种功能，如语音识别、图像识别或自然语言处理等。它们通过大量数据和算法训练优化特定任务，从而提高效率和准确性。尽管在特定领域表现出色，但弱人工智能缺乏对其他领域的适应能力和自我学习能力。</a:t>
            </a:r>
          </a:p>
        </p:txBody>
      </p:sp>
      <p:sp>
        <p:nvSpPr>
          <p:cNvPr id="8" name="文本占位符 7">
            <a:extLst>
              <a:ext uri="{FF2B5EF4-FFF2-40B4-BE49-F238E27FC236}">
                <a16:creationId xmlns:a16="http://schemas.microsoft.com/office/drawing/2014/main" id="{6C85DCF8-959E-7FF4-6888-94441D7C3FB9}"/>
              </a:ext>
            </a:extLst>
          </p:cNvPr>
          <p:cNvSpPr>
            <a:spLocks noGrp="1"/>
          </p:cNvSpPr>
          <p:nvPr>
            <p:ph type="body" sz="quarter" idx="10"/>
          </p:nvPr>
        </p:nvSpPr>
        <p:spPr/>
        <p:txBody>
          <a:bodyPr/>
          <a:lstStyle/>
          <a:p>
            <a:r>
              <a:rPr lang="zh-CN" altLang="en-US" dirty="0"/>
              <a:t>人工智能基础</a:t>
            </a:r>
          </a:p>
        </p:txBody>
      </p:sp>
    </p:spTree>
    <p:extLst>
      <p:ext uri="{BB962C8B-B14F-4D97-AF65-F5344CB8AC3E}">
        <p14:creationId xmlns:p14="http://schemas.microsoft.com/office/powerpoint/2010/main" val="3927832137"/>
      </p:ext>
    </p:extLst>
  </p:cSld>
  <p:clrMapOvr>
    <a:masterClrMapping/>
  </p:clrMapOvr>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FA495A-8713-3196-50F4-389CCF012C68}"/>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6BD0A5D4-B1C6-2132-7C04-0F9C7104448C}"/>
              </a:ext>
            </a:extLst>
          </p:cNvPr>
          <p:cNvSpPr>
            <a:spLocks noGrp="1"/>
          </p:cNvSpPr>
          <p:nvPr>
            <p:ph type="body" sz="quarter" idx="11"/>
          </p:nvPr>
        </p:nvSpPr>
        <p:spPr>
          <a:xfrm>
            <a:off x="337294" y="1715636"/>
            <a:ext cx="11275585" cy="4095160"/>
          </a:xfrm>
        </p:spPr>
        <p:txBody>
          <a:bodyPr/>
          <a:lstStyle/>
          <a:p>
            <a:r>
              <a:rPr lang="en-US" altLang="zh-CN" dirty="0"/>
              <a:t>4.1.3 </a:t>
            </a:r>
            <a:r>
              <a:rPr lang="zh-CN" altLang="en-US" dirty="0"/>
              <a:t>人工智能的分类</a:t>
            </a:r>
            <a:endParaRPr lang="en-US" altLang="zh-CN" dirty="0"/>
          </a:p>
          <a:p>
            <a:r>
              <a:rPr lang="en-US" altLang="zh-CN" dirty="0"/>
              <a:t>4. </a:t>
            </a:r>
            <a:r>
              <a:rPr lang="zh-CN" altLang="en-US" dirty="0"/>
              <a:t>按智能水平划分</a:t>
            </a:r>
            <a:endParaRPr lang="en-US" altLang="zh-CN" dirty="0"/>
          </a:p>
          <a:p>
            <a:pPr marL="1074738" indent="-342900">
              <a:buSzPct val="80000"/>
              <a:buFont typeface="Wingdings" panose="05000000000000000000" pitchFamily="2" charset="2"/>
              <a:buChar char="l"/>
            </a:pPr>
            <a:r>
              <a:rPr lang="zh-CN" altLang="en-US" dirty="0"/>
              <a:t>强人工智能</a:t>
            </a:r>
            <a:endParaRPr lang="en-US" altLang="zh-CN" dirty="0"/>
          </a:p>
          <a:p>
            <a:pPr>
              <a:buSzPct val="80000"/>
            </a:pPr>
            <a:r>
              <a:rPr lang="zh-CN" altLang="en-US" dirty="0"/>
              <a:t>强人工智能（</a:t>
            </a:r>
            <a:r>
              <a:rPr lang="en-US" altLang="zh-CN" dirty="0"/>
              <a:t>strong AI</a:t>
            </a:r>
            <a:r>
              <a:rPr lang="zh-CN" altLang="en-US" dirty="0"/>
              <a:t>）也称广义人工智能（</a:t>
            </a:r>
            <a:r>
              <a:rPr lang="en-US" altLang="zh-CN" dirty="0"/>
              <a:t>general AI</a:t>
            </a:r>
            <a:r>
              <a:rPr lang="zh-CN" altLang="en-US" dirty="0"/>
              <a:t>），旨在模仿人类的全面智能。强人工智能能像人类一样进行感知、理解、推理、决策和学习，并可以在任何领域或任务中表现出超越人类的智能。它具备自我意识和情感，能够在没有明确编程的情况下适应新环境和任务。强人工智能目前仍处于研究和开发阶段，要实现它需要大量的计算资源和先进的技术。</a:t>
            </a:r>
          </a:p>
        </p:txBody>
      </p:sp>
      <p:sp>
        <p:nvSpPr>
          <p:cNvPr id="8" name="文本占位符 7">
            <a:extLst>
              <a:ext uri="{FF2B5EF4-FFF2-40B4-BE49-F238E27FC236}">
                <a16:creationId xmlns:a16="http://schemas.microsoft.com/office/drawing/2014/main" id="{80B3E521-2F48-5DC6-5217-A4C84927B8D3}"/>
              </a:ext>
            </a:extLst>
          </p:cNvPr>
          <p:cNvSpPr>
            <a:spLocks noGrp="1"/>
          </p:cNvSpPr>
          <p:nvPr>
            <p:ph type="body" sz="quarter" idx="10"/>
          </p:nvPr>
        </p:nvSpPr>
        <p:spPr/>
        <p:txBody>
          <a:bodyPr/>
          <a:lstStyle/>
          <a:p>
            <a:r>
              <a:rPr lang="zh-CN" altLang="en-US" dirty="0"/>
              <a:t>人工智能基础</a:t>
            </a:r>
          </a:p>
        </p:txBody>
      </p:sp>
    </p:spTree>
    <p:extLst>
      <p:ext uri="{BB962C8B-B14F-4D97-AF65-F5344CB8AC3E}">
        <p14:creationId xmlns:p14="http://schemas.microsoft.com/office/powerpoint/2010/main" val="3247948160"/>
      </p:ext>
    </p:extLst>
  </p:cSld>
  <p:clrMapOvr>
    <a:masterClrMapping/>
  </p:clrMapOvr>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79905C-3841-23B8-2294-BFCF23CA9A87}"/>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8A4FA32F-0629-7C99-C3EF-E404C9849369}"/>
              </a:ext>
            </a:extLst>
          </p:cNvPr>
          <p:cNvSpPr>
            <a:spLocks noGrp="1"/>
          </p:cNvSpPr>
          <p:nvPr>
            <p:ph type="body" sz="quarter" idx="11"/>
          </p:nvPr>
        </p:nvSpPr>
        <p:spPr>
          <a:xfrm>
            <a:off x="337294" y="1715636"/>
            <a:ext cx="11275585" cy="4095160"/>
          </a:xfrm>
        </p:spPr>
        <p:txBody>
          <a:bodyPr/>
          <a:lstStyle/>
          <a:p>
            <a:r>
              <a:rPr lang="en-US" altLang="zh-CN" dirty="0"/>
              <a:t>4.1.3 </a:t>
            </a:r>
            <a:r>
              <a:rPr lang="zh-CN" altLang="en-US" dirty="0"/>
              <a:t>人工智能的分类</a:t>
            </a:r>
            <a:endParaRPr lang="en-US" altLang="zh-CN" dirty="0"/>
          </a:p>
          <a:p>
            <a:r>
              <a:rPr lang="en-US" altLang="zh-CN" dirty="0"/>
              <a:t>4. </a:t>
            </a:r>
            <a:r>
              <a:rPr lang="zh-CN" altLang="en-US" dirty="0"/>
              <a:t>按智能水平划分</a:t>
            </a:r>
            <a:endParaRPr lang="en-US" altLang="zh-CN" dirty="0"/>
          </a:p>
          <a:p>
            <a:pPr marL="1074738" indent="-342900">
              <a:buSzPct val="80000"/>
              <a:buFont typeface="Wingdings" panose="05000000000000000000" pitchFamily="2" charset="2"/>
              <a:buChar char="l"/>
            </a:pPr>
            <a:r>
              <a:rPr lang="zh-CN" altLang="en-US" dirty="0"/>
              <a:t>超人工智能</a:t>
            </a:r>
            <a:endParaRPr lang="en-US" altLang="zh-CN" dirty="0"/>
          </a:p>
          <a:p>
            <a:pPr>
              <a:buSzPct val="80000"/>
            </a:pPr>
            <a:r>
              <a:rPr lang="zh-CN" altLang="en-US" dirty="0"/>
              <a:t>超人工智能（</a:t>
            </a:r>
            <a:r>
              <a:rPr lang="en-US" altLang="zh-CN" dirty="0"/>
              <a:t>superintelligence</a:t>
            </a:r>
            <a:r>
              <a:rPr lang="zh-CN" altLang="en-US" dirty="0"/>
              <a:t>），是指机器或系统在所有领域和任务中都具备超越人类的智能。超人工智能基于人工神经网络和深度学习等技术，通过自我学习和进化，不断优化和扩展其智能水平。超人工智能不仅具备全面的智能，还具有高度的创造性和自主性，能够进行独立思考和创新。目前，超人工智能仍处于理论阶段，要实现它需要克服许多技术和伦理方面的挑战。</a:t>
            </a:r>
          </a:p>
        </p:txBody>
      </p:sp>
      <p:sp>
        <p:nvSpPr>
          <p:cNvPr id="8" name="文本占位符 7">
            <a:extLst>
              <a:ext uri="{FF2B5EF4-FFF2-40B4-BE49-F238E27FC236}">
                <a16:creationId xmlns:a16="http://schemas.microsoft.com/office/drawing/2014/main" id="{01C58698-B4DA-DC16-D14B-AC73784BBF26}"/>
              </a:ext>
            </a:extLst>
          </p:cNvPr>
          <p:cNvSpPr>
            <a:spLocks noGrp="1"/>
          </p:cNvSpPr>
          <p:nvPr>
            <p:ph type="body" sz="quarter" idx="10"/>
          </p:nvPr>
        </p:nvSpPr>
        <p:spPr/>
        <p:txBody>
          <a:bodyPr/>
          <a:lstStyle/>
          <a:p>
            <a:r>
              <a:rPr lang="zh-CN" altLang="en-US" dirty="0"/>
              <a:t>人工智能基础</a:t>
            </a:r>
          </a:p>
        </p:txBody>
      </p:sp>
    </p:spTree>
    <p:extLst>
      <p:ext uri="{BB962C8B-B14F-4D97-AF65-F5344CB8AC3E}">
        <p14:creationId xmlns:p14="http://schemas.microsoft.com/office/powerpoint/2010/main" val="3729474194"/>
      </p:ext>
    </p:extLst>
  </p:cSld>
  <p:clrMapOvr>
    <a:masterClrMapping/>
  </p:clrMapOvr>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B0C9AAEF-7FC8-6FEC-D58A-F1C543377B9B}"/>
              </a:ext>
            </a:extLst>
          </p:cNvPr>
          <p:cNvSpPr>
            <a:spLocks noGrp="1"/>
          </p:cNvSpPr>
          <p:nvPr>
            <p:ph type="body" sz="quarter" idx="10"/>
          </p:nvPr>
        </p:nvSpPr>
        <p:spPr/>
        <p:txBody>
          <a:bodyPr/>
          <a:lstStyle/>
          <a:p>
            <a:r>
              <a:rPr lang="zh-CN" altLang="en-US" dirty="0"/>
              <a:t>任务</a:t>
            </a:r>
            <a:r>
              <a:rPr lang="en-US" altLang="zh-CN" dirty="0"/>
              <a:t>4.2</a:t>
            </a:r>
            <a:endParaRPr lang="zh-CN" altLang="en-US" dirty="0"/>
          </a:p>
        </p:txBody>
      </p:sp>
      <p:sp>
        <p:nvSpPr>
          <p:cNvPr id="5" name="文本占位符 4">
            <a:extLst>
              <a:ext uri="{FF2B5EF4-FFF2-40B4-BE49-F238E27FC236}">
                <a16:creationId xmlns:a16="http://schemas.microsoft.com/office/drawing/2014/main" id="{0A4A7CF2-E83A-88C3-57D4-EC269573F556}"/>
              </a:ext>
            </a:extLst>
          </p:cNvPr>
          <p:cNvSpPr>
            <a:spLocks noGrp="1"/>
          </p:cNvSpPr>
          <p:nvPr>
            <p:ph type="body" sz="quarter" idx="11"/>
          </p:nvPr>
        </p:nvSpPr>
        <p:spPr/>
        <p:txBody>
          <a:bodyPr/>
          <a:lstStyle/>
          <a:p>
            <a:r>
              <a:rPr lang="zh-CN" altLang="en-US" dirty="0"/>
              <a:t>人工智能的发展历程</a:t>
            </a:r>
          </a:p>
        </p:txBody>
      </p:sp>
    </p:spTree>
    <p:extLst>
      <p:ext uri="{BB962C8B-B14F-4D97-AF65-F5344CB8AC3E}">
        <p14:creationId xmlns:p14="http://schemas.microsoft.com/office/powerpoint/2010/main" val="2177241242"/>
      </p:ext>
    </p:extLst>
  </p:cSld>
  <p:clrMapOvr>
    <a:masterClrMapping/>
  </p:clrMapOvr>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8638A81F-DDF7-809A-6FDB-45F1748DCDFC}"/>
              </a:ext>
            </a:extLst>
          </p:cNvPr>
          <p:cNvSpPr>
            <a:spLocks noGrp="1"/>
          </p:cNvSpPr>
          <p:nvPr>
            <p:ph type="body" sz="quarter" idx="11"/>
          </p:nvPr>
        </p:nvSpPr>
        <p:spPr>
          <a:xfrm>
            <a:off x="337294" y="2477376"/>
            <a:ext cx="11275585" cy="2571666"/>
          </a:xfrm>
        </p:spPr>
        <p:txBody>
          <a:bodyPr/>
          <a:lstStyle/>
          <a:p>
            <a:r>
              <a:rPr lang="en-US" altLang="zh-CN" dirty="0"/>
              <a:t>4.2.1 </a:t>
            </a:r>
            <a:r>
              <a:rPr lang="zh-CN" altLang="en-US" dirty="0"/>
              <a:t>人工智能的发展</a:t>
            </a:r>
            <a:endParaRPr lang="en-US" altLang="zh-CN" dirty="0"/>
          </a:p>
          <a:p>
            <a:r>
              <a:rPr lang="en-US" altLang="zh-CN" dirty="0"/>
              <a:t>1. </a:t>
            </a:r>
            <a:r>
              <a:rPr lang="zh-CN" altLang="en-US" dirty="0"/>
              <a:t>第一阶段：起步发展期（</a:t>
            </a:r>
            <a:r>
              <a:rPr lang="en-US" altLang="zh-CN" dirty="0"/>
              <a:t>1956</a:t>
            </a:r>
            <a:r>
              <a:rPr lang="zh-CN" altLang="en-US" dirty="0"/>
              <a:t>年</a:t>
            </a:r>
            <a:r>
              <a:rPr lang="en-US" altLang="zh-CN" dirty="0"/>
              <a:t>—20</a:t>
            </a:r>
            <a:r>
              <a:rPr lang="zh-CN" altLang="en-US" dirty="0"/>
              <a:t>世纪</a:t>
            </a:r>
            <a:r>
              <a:rPr lang="en-US" altLang="zh-CN" dirty="0"/>
              <a:t>60</a:t>
            </a:r>
            <a:r>
              <a:rPr lang="zh-CN" altLang="en-US" dirty="0"/>
              <a:t>年代）</a:t>
            </a:r>
            <a:endParaRPr lang="en-US" altLang="zh-CN" dirty="0"/>
          </a:p>
          <a:p>
            <a:r>
              <a:rPr lang="zh-CN" altLang="en-US" dirty="0"/>
              <a:t>人工智能概念的提出标志着这一领域发展的起点。随之发展出的符号主义和连接主义（神经网络）理论，取得了一批突破性的研究成果，如机器定理证明、跳棋程序和人机对话等。这一时期，人工智能迎来了首次研究高潮。</a:t>
            </a:r>
          </a:p>
        </p:txBody>
      </p:sp>
      <p:sp>
        <p:nvSpPr>
          <p:cNvPr id="4" name="文本占位符 3">
            <a:extLst>
              <a:ext uri="{FF2B5EF4-FFF2-40B4-BE49-F238E27FC236}">
                <a16:creationId xmlns:a16="http://schemas.microsoft.com/office/drawing/2014/main" id="{B479B236-48D1-885E-1A3A-CCA5C091D953}"/>
              </a:ext>
            </a:extLst>
          </p:cNvPr>
          <p:cNvSpPr>
            <a:spLocks noGrp="1"/>
          </p:cNvSpPr>
          <p:nvPr>
            <p:ph type="body" sz="quarter" idx="10"/>
          </p:nvPr>
        </p:nvSpPr>
        <p:spPr/>
        <p:txBody>
          <a:bodyPr/>
          <a:lstStyle/>
          <a:p>
            <a:r>
              <a:rPr lang="zh-CN" altLang="en-US" dirty="0"/>
              <a:t>人工智能的发展历程</a:t>
            </a:r>
          </a:p>
        </p:txBody>
      </p:sp>
    </p:spTree>
    <p:extLst>
      <p:ext uri="{BB962C8B-B14F-4D97-AF65-F5344CB8AC3E}">
        <p14:creationId xmlns:p14="http://schemas.microsoft.com/office/powerpoint/2010/main" val="2953909622"/>
      </p:ext>
    </p:extLst>
  </p:cSld>
  <p:clrMapOvr>
    <a:masterClrMapping/>
  </p:clrMapOvr>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AEB632-C73B-438C-A779-51340B02566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E90E710-7496-E646-6A9C-D0EB82984656}"/>
              </a:ext>
            </a:extLst>
          </p:cNvPr>
          <p:cNvSpPr>
            <a:spLocks noGrp="1"/>
          </p:cNvSpPr>
          <p:nvPr>
            <p:ph type="body" sz="quarter" idx="11"/>
          </p:nvPr>
        </p:nvSpPr>
        <p:spPr>
          <a:xfrm>
            <a:off x="337294" y="2477377"/>
            <a:ext cx="11275585" cy="2571666"/>
          </a:xfrm>
        </p:spPr>
        <p:txBody>
          <a:bodyPr/>
          <a:lstStyle/>
          <a:p>
            <a:r>
              <a:rPr lang="en-US" altLang="zh-CN" dirty="0"/>
              <a:t>4.2.1 </a:t>
            </a:r>
            <a:r>
              <a:rPr lang="zh-CN" altLang="en-US" dirty="0"/>
              <a:t>人工智能的发展</a:t>
            </a:r>
            <a:endParaRPr lang="en-US" altLang="zh-CN" dirty="0"/>
          </a:p>
          <a:p>
            <a:r>
              <a:rPr lang="en-US" altLang="zh-CN" dirty="0"/>
              <a:t>2. </a:t>
            </a:r>
            <a:r>
              <a:rPr lang="zh-CN" altLang="en-US" dirty="0"/>
              <a:t>第二阶段：反思发展期（</a:t>
            </a:r>
            <a:r>
              <a:rPr lang="en-US" altLang="zh-CN" dirty="0"/>
              <a:t>20</a:t>
            </a:r>
            <a:r>
              <a:rPr lang="zh-CN" altLang="en-US" dirty="0"/>
              <a:t>世纪</a:t>
            </a:r>
            <a:r>
              <a:rPr lang="en-US" altLang="zh-CN" dirty="0"/>
              <a:t>60</a:t>
            </a:r>
            <a:r>
              <a:rPr lang="zh-CN" altLang="en-US" dirty="0"/>
              <a:t>年代</a:t>
            </a:r>
            <a:r>
              <a:rPr lang="en-US" altLang="zh-CN" dirty="0"/>
              <a:t>—70</a:t>
            </a:r>
            <a:r>
              <a:rPr lang="zh-CN" altLang="en-US" dirty="0"/>
              <a:t>年代）</a:t>
            </a:r>
            <a:endParaRPr lang="en-US" altLang="zh-CN" dirty="0"/>
          </a:p>
          <a:p>
            <a:r>
              <a:rPr lang="zh-CN" altLang="en-US" dirty="0"/>
              <a:t>在人工智能初期突破性进展带动下，人们对其寄予了更高的期望。然而，由于计算能力的不足和理论支持的缺乏，一些不切实际的目标未能实现，导致人工智能的发展步入低谷。</a:t>
            </a:r>
          </a:p>
        </p:txBody>
      </p:sp>
      <p:sp>
        <p:nvSpPr>
          <p:cNvPr id="4" name="文本占位符 3">
            <a:extLst>
              <a:ext uri="{FF2B5EF4-FFF2-40B4-BE49-F238E27FC236}">
                <a16:creationId xmlns:a16="http://schemas.microsoft.com/office/drawing/2014/main" id="{1758AA87-4298-DAF7-77FD-BBD6130C4092}"/>
              </a:ext>
            </a:extLst>
          </p:cNvPr>
          <p:cNvSpPr>
            <a:spLocks noGrp="1"/>
          </p:cNvSpPr>
          <p:nvPr>
            <p:ph type="body" sz="quarter" idx="10"/>
          </p:nvPr>
        </p:nvSpPr>
        <p:spPr/>
        <p:txBody>
          <a:bodyPr/>
          <a:lstStyle/>
          <a:p>
            <a:r>
              <a:rPr lang="zh-CN" altLang="en-US" dirty="0"/>
              <a:t>人工智能的发展历程</a:t>
            </a:r>
          </a:p>
        </p:txBody>
      </p:sp>
    </p:spTree>
    <p:extLst>
      <p:ext uri="{BB962C8B-B14F-4D97-AF65-F5344CB8AC3E}">
        <p14:creationId xmlns:p14="http://schemas.microsoft.com/office/powerpoint/2010/main" val="3548897918"/>
      </p:ext>
    </p:extLst>
  </p:cSld>
  <p:clrMapOvr>
    <a:masterClrMapping/>
  </p:clrMapOvr>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ACAEE8-0BBE-7194-30D8-EDE06F6DF2A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CEFF3BE-720D-9F56-8587-31070A88ECCD}"/>
              </a:ext>
            </a:extLst>
          </p:cNvPr>
          <p:cNvSpPr>
            <a:spLocks noGrp="1"/>
          </p:cNvSpPr>
          <p:nvPr>
            <p:ph type="body" sz="quarter" idx="11"/>
          </p:nvPr>
        </p:nvSpPr>
        <p:spPr>
          <a:xfrm>
            <a:off x="337294" y="2477378"/>
            <a:ext cx="11275585" cy="2571666"/>
          </a:xfrm>
        </p:spPr>
        <p:txBody>
          <a:bodyPr/>
          <a:lstStyle/>
          <a:p>
            <a:r>
              <a:rPr lang="en-US" altLang="zh-CN" dirty="0"/>
              <a:t>4.2.1 </a:t>
            </a:r>
            <a:r>
              <a:rPr lang="zh-CN" altLang="en-US" dirty="0"/>
              <a:t>人工智能的发展</a:t>
            </a:r>
            <a:endParaRPr lang="en-US" altLang="zh-CN" dirty="0"/>
          </a:p>
          <a:p>
            <a:r>
              <a:rPr lang="en-US" altLang="zh-CN" dirty="0"/>
              <a:t>3. </a:t>
            </a:r>
            <a:r>
              <a:rPr lang="zh-CN" altLang="en-US" dirty="0"/>
              <a:t>第三阶段：应用发展期（</a:t>
            </a:r>
            <a:r>
              <a:rPr lang="en-US" altLang="zh-CN" dirty="0"/>
              <a:t>20</a:t>
            </a:r>
            <a:r>
              <a:rPr lang="zh-CN" altLang="en-US" dirty="0"/>
              <a:t>世纪</a:t>
            </a:r>
            <a:r>
              <a:rPr lang="en-US" altLang="zh-CN" dirty="0"/>
              <a:t>70</a:t>
            </a:r>
            <a:r>
              <a:rPr lang="zh-CN" altLang="en-US" dirty="0"/>
              <a:t>年代</a:t>
            </a:r>
            <a:r>
              <a:rPr lang="en-US" altLang="zh-CN" dirty="0"/>
              <a:t>—80</a:t>
            </a:r>
            <a:r>
              <a:rPr lang="zh-CN" altLang="en-US" dirty="0"/>
              <a:t>年代）</a:t>
            </a:r>
            <a:endParaRPr lang="en-US" altLang="zh-CN" dirty="0"/>
          </a:p>
          <a:p>
            <a:r>
              <a:rPr lang="zh-CN" altLang="en-US" dirty="0"/>
              <a:t>专家系统模拟人类专家的知识与经验，解决特定领域的问题，成为人工智能从理论研究迈向实际应用的转折点。同时，机器学习（特别是神经网络）探索了不同的学习策略与方法，并在多个实际应用中展现了复苏的迹象。</a:t>
            </a:r>
          </a:p>
        </p:txBody>
      </p:sp>
      <p:sp>
        <p:nvSpPr>
          <p:cNvPr id="4" name="文本占位符 3">
            <a:extLst>
              <a:ext uri="{FF2B5EF4-FFF2-40B4-BE49-F238E27FC236}">
                <a16:creationId xmlns:a16="http://schemas.microsoft.com/office/drawing/2014/main" id="{AC046188-A07F-C8F6-72C2-919D1F7BF744}"/>
              </a:ext>
            </a:extLst>
          </p:cNvPr>
          <p:cNvSpPr>
            <a:spLocks noGrp="1"/>
          </p:cNvSpPr>
          <p:nvPr>
            <p:ph type="body" sz="quarter" idx="10"/>
          </p:nvPr>
        </p:nvSpPr>
        <p:spPr/>
        <p:txBody>
          <a:bodyPr/>
          <a:lstStyle/>
          <a:p>
            <a:r>
              <a:rPr lang="zh-CN" altLang="en-US" dirty="0"/>
              <a:t>人工智能的发展历程</a:t>
            </a:r>
          </a:p>
        </p:txBody>
      </p:sp>
    </p:spTree>
    <p:extLst>
      <p:ext uri="{BB962C8B-B14F-4D97-AF65-F5344CB8AC3E}">
        <p14:creationId xmlns:p14="http://schemas.microsoft.com/office/powerpoint/2010/main" val="369653803"/>
      </p:ext>
    </p:extLst>
  </p:cSld>
  <p:clrMapOvr>
    <a:masterClrMapping/>
  </p:clrMapOvr>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3A7607-7A34-E246-ED16-06F14CC0671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94C99C9-5DC7-F91A-913B-9673FBE1634E}"/>
              </a:ext>
            </a:extLst>
          </p:cNvPr>
          <p:cNvSpPr>
            <a:spLocks noGrp="1"/>
          </p:cNvSpPr>
          <p:nvPr>
            <p:ph type="body" sz="quarter" idx="11"/>
          </p:nvPr>
        </p:nvSpPr>
        <p:spPr>
          <a:xfrm>
            <a:off x="337294" y="2477379"/>
            <a:ext cx="11275585" cy="2571666"/>
          </a:xfrm>
        </p:spPr>
        <p:txBody>
          <a:bodyPr/>
          <a:lstStyle/>
          <a:p>
            <a:r>
              <a:rPr lang="en-US" altLang="zh-CN" dirty="0"/>
              <a:t>4.2.1 </a:t>
            </a:r>
            <a:r>
              <a:rPr lang="zh-CN" altLang="en-US" dirty="0"/>
              <a:t>人工智能的发展</a:t>
            </a:r>
            <a:endParaRPr lang="en-US" altLang="zh-CN" dirty="0"/>
          </a:p>
          <a:p>
            <a:r>
              <a:rPr lang="en-US" altLang="zh-CN" dirty="0"/>
              <a:t>4. </a:t>
            </a:r>
            <a:r>
              <a:rPr lang="zh-CN" altLang="en-US" dirty="0"/>
              <a:t>第四阶段：平稳发展期（</a:t>
            </a:r>
            <a:r>
              <a:rPr lang="en-US" altLang="zh-CN" dirty="0"/>
              <a:t>20</a:t>
            </a:r>
            <a:r>
              <a:rPr lang="zh-CN" altLang="en-US" dirty="0"/>
              <a:t>世纪</a:t>
            </a:r>
            <a:r>
              <a:rPr lang="en-US" altLang="zh-CN" dirty="0"/>
              <a:t>90</a:t>
            </a:r>
            <a:r>
              <a:rPr lang="zh-CN" altLang="en-US" dirty="0"/>
              <a:t>年代</a:t>
            </a:r>
            <a:r>
              <a:rPr lang="en-US" altLang="zh-CN" dirty="0"/>
              <a:t>—2010</a:t>
            </a:r>
            <a:r>
              <a:rPr lang="zh-CN" altLang="en-US" dirty="0"/>
              <a:t>年）</a:t>
            </a:r>
            <a:endParaRPr lang="en-US" altLang="zh-CN" dirty="0"/>
          </a:p>
          <a:p>
            <a:r>
              <a:rPr lang="zh-CN" altLang="en-US" dirty="0"/>
              <a:t>互联网技术的飞速发展加速了人工智能的创新研究，推动着人工智能技术进一步向实用化方向发展。进入</a:t>
            </a:r>
            <a:r>
              <a:rPr lang="en-US" altLang="zh-CN" dirty="0"/>
              <a:t>21</a:t>
            </a:r>
            <a:r>
              <a:rPr lang="zh-CN" altLang="en-US" dirty="0"/>
              <a:t>世纪初，专家系统的显式规则编码需求过于繁重，导致效率低下且成本高昂。因此，人工智能的研究重心逐渐从基于知识系统转向机器学习领域。</a:t>
            </a:r>
          </a:p>
        </p:txBody>
      </p:sp>
      <p:sp>
        <p:nvSpPr>
          <p:cNvPr id="4" name="文本占位符 3">
            <a:extLst>
              <a:ext uri="{FF2B5EF4-FFF2-40B4-BE49-F238E27FC236}">
                <a16:creationId xmlns:a16="http://schemas.microsoft.com/office/drawing/2014/main" id="{2F1DC6C8-AC1E-3D7C-4367-7072A8C84089}"/>
              </a:ext>
            </a:extLst>
          </p:cNvPr>
          <p:cNvSpPr>
            <a:spLocks noGrp="1"/>
          </p:cNvSpPr>
          <p:nvPr>
            <p:ph type="body" sz="quarter" idx="10"/>
          </p:nvPr>
        </p:nvSpPr>
        <p:spPr/>
        <p:txBody>
          <a:bodyPr/>
          <a:lstStyle/>
          <a:p>
            <a:r>
              <a:rPr lang="zh-CN" altLang="en-US" dirty="0"/>
              <a:t>人工智能的发展历程</a:t>
            </a:r>
          </a:p>
        </p:txBody>
      </p:sp>
    </p:spTree>
    <p:extLst>
      <p:ext uri="{BB962C8B-B14F-4D97-AF65-F5344CB8AC3E}">
        <p14:creationId xmlns:p14="http://schemas.microsoft.com/office/powerpoint/2010/main" val="23493474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3DAF14-A477-5929-9FF5-9F92BC8D863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195F28B-1CB7-B3CE-8362-4404D243ECD6}"/>
              </a:ext>
            </a:extLst>
          </p:cNvPr>
          <p:cNvSpPr>
            <a:spLocks noGrp="1"/>
          </p:cNvSpPr>
          <p:nvPr>
            <p:ph type="body" sz="quarter" idx="10"/>
          </p:nvPr>
        </p:nvSpPr>
        <p:spPr/>
        <p:txBody>
          <a:bodyPr/>
          <a:lstStyle/>
          <a:p>
            <a:r>
              <a:rPr lang="zh-CN" altLang="en-US" dirty="0"/>
              <a:t>调整文档页面</a:t>
            </a:r>
          </a:p>
        </p:txBody>
      </p:sp>
      <p:pic>
        <p:nvPicPr>
          <p:cNvPr id="9" name="图片占位符 8">
            <a:extLst>
              <a:ext uri="{FF2B5EF4-FFF2-40B4-BE49-F238E27FC236}">
                <a16:creationId xmlns:a16="http://schemas.microsoft.com/office/drawing/2014/main" id="{D7C4495D-B6A5-5250-4122-8EDB93C44B71}"/>
              </a:ext>
            </a:extLst>
          </p:cNvPr>
          <p:cNvPicPr>
            <a:picLocks noGrp="1" noChangeAspect="1"/>
          </p:cNvPicPr>
          <p:nvPr>
            <p:ph type="pic" sz="quarter" idx="13"/>
          </p:nvPr>
        </p:nvPicPr>
        <p:blipFill rotWithShape="1">
          <a:blip r:embed="rId2"/>
          <a:srcRect l="-1597" r="-1597"/>
          <a:stretch>
            <a:fillRect/>
          </a:stretch>
        </p:blipFill>
        <p:spPr>
          <a:prstGeom prst="rect">
            <a:avLst/>
          </a:prstGeom>
        </p:spPr>
      </p:pic>
    </p:spTree>
    <p:extLst>
      <p:ext uri="{BB962C8B-B14F-4D97-AF65-F5344CB8AC3E}">
        <p14:creationId xmlns:p14="http://schemas.microsoft.com/office/powerpoint/2010/main" val="2271448966"/>
      </p:ext>
    </p:extLst>
  </p:cSld>
  <p:clrMapOvr>
    <a:masterClrMapping/>
  </p:clrMapOvr>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BB3573-80A2-BD5F-2A94-E56DCF3B5C4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C039DDC-9D11-A889-5ED3-B2B8AF4CA5E7}"/>
              </a:ext>
            </a:extLst>
          </p:cNvPr>
          <p:cNvSpPr>
            <a:spLocks noGrp="1"/>
          </p:cNvSpPr>
          <p:nvPr>
            <p:ph type="body" sz="quarter" idx="11"/>
          </p:nvPr>
        </p:nvSpPr>
        <p:spPr>
          <a:xfrm>
            <a:off x="337294" y="2223464"/>
            <a:ext cx="11275585" cy="3079497"/>
          </a:xfrm>
        </p:spPr>
        <p:txBody>
          <a:bodyPr/>
          <a:lstStyle/>
          <a:p>
            <a:r>
              <a:rPr lang="en-US" altLang="zh-CN" dirty="0"/>
              <a:t>4.2.1 </a:t>
            </a:r>
            <a:r>
              <a:rPr lang="zh-CN" altLang="en-US" dirty="0"/>
              <a:t>人工智能的发展</a:t>
            </a:r>
            <a:endParaRPr lang="en-US" altLang="zh-CN" dirty="0"/>
          </a:p>
          <a:p>
            <a:r>
              <a:rPr lang="en-US" altLang="zh-CN" dirty="0"/>
              <a:t>5. </a:t>
            </a:r>
            <a:r>
              <a:rPr lang="zh-CN" altLang="en-US" dirty="0"/>
              <a:t>第五阶段：蓬勃发展期（</a:t>
            </a:r>
            <a:r>
              <a:rPr lang="en-US" altLang="zh-CN" dirty="0"/>
              <a:t>2011</a:t>
            </a:r>
            <a:r>
              <a:rPr lang="zh-CN" altLang="en-US" dirty="0"/>
              <a:t>年至今）</a:t>
            </a:r>
            <a:endParaRPr lang="en-US" altLang="zh-CN" dirty="0"/>
          </a:p>
          <a:p>
            <a:r>
              <a:rPr lang="en-US" altLang="zh-CN" dirty="0"/>
              <a:t>2017</a:t>
            </a:r>
            <a:r>
              <a:rPr lang="zh-CN" altLang="en-US" dirty="0"/>
              <a:t>年</a:t>
            </a:r>
            <a:r>
              <a:rPr lang="en-US" altLang="zh-CN" dirty="0"/>
              <a:t>7</a:t>
            </a:r>
            <a:r>
              <a:rPr lang="zh-CN" altLang="en-US" dirty="0"/>
              <a:t>月</a:t>
            </a:r>
            <a:r>
              <a:rPr lang="en-US" altLang="zh-CN" dirty="0"/>
              <a:t>8</a:t>
            </a:r>
            <a:r>
              <a:rPr lang="zh-CN" altLang="en-US" dirty="0"/>
              <a:t>日，国务院发布</a:t>
            </a:r>
            <a:r>
              <a:rPr lang="en-US" altLang="zh-CN" dirty="0"/>
              <a:t>《</a:t>
            </a:r>
            <a:r>
              <a:rPr lang="zh-CN" altLang="en-US" dirty="0"/>
              <a:t>新一代人工智能发展规划</a:t>
            </a:r>
            <a:r>
              <a:rPr lang="en-US" altLang="zh-CN" dirty="0"/>
              <a:t>》</a:t>
            </a:r>
            <a:r>
              <a:rPr lang="zh-CN" altLang="en-US" dirty="0"/>
              <a:t>，提出大数据智能、跨媒体智能、群体智能、混合增强智能、自主智能系统等智能形态，明确指出人工智能呈现出深度学习、跨界融合、人机协同、群智开放、自主操控等新特征，标志着中国人工智能进入了新的发展阶段。</a:t>
            </a:r>
          </a:p>
        </p:txBody>
      </p:sp>
      <p:sp>
        <p:nvSpPr>
          <p:cNvPr id="4" name="文本占位符 3">
            <a:extLst>
              <a:ext uri="{FF2B5EF4-FFF2-40B4-BE49-F238E27FC236}">
                <a16:creationId xmlns:a16="http://schemas.microsoft.com/office/drawing/2014/main" id="{328961B9-DD5E-E303-7B89-889951282DFB}"/>
              </a:ext>
            </a:extLst>
          </p:cNvPr>
          <p:cNvSpPr>
            <a:spLocks noGrp="1"/>
          </p:cNvSpPr>
          <p:nvPr>
            <p:ph type="body" sz="quarter" idx="10"/>
          </p:nvPr>
        </p:nvSpPr>
        <p:spPr/>
        <p:txBody>
          <a:bodyPr/>
          <a:lstStyle/>
          <a:p>
            <a:r>
              <a:rPr lang="zh-CN" altLang="en-US" dirty="0"/>
              <a:t>人工智能的发展历程</a:t>
            </a:r>
          </a:p>
        </p:txBody>
      </p:sp>
    </p:spTree>
    <p:extLst>
      <p:ext uri="{BB962C8B-B14F-4D97-AF65-F5344CB8AC3E}">
        <p14:creationId xmlns:p14="http://schemas.microsoft.com/office/powerpoint/2010/main" val="1276818340"/>
      </p:ext>
    </p:extLst>
  </p:cSld>
  <p:clrMapOvr>
    <a:masterClrMapping/>
  </p:clrMapOvr>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6C8D02-3BD6-1DDC-2E35-8E291A2FB09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95BEF4A-C32D-DDC8-325A-2DC8A61B5999}"/>
              </a:ext>
            </a:extLst>
          </p:cNvPr>
          <p:cNvSpPr>
            <a:spLocks noGrp="1"/>
          </p:cNvSpPr>
          <p:nvPr>
            <p:ph type="body" sz="quarter" idx="11"/>
          </p:nvPr>
        </p:nvSpPr>
        <p:spPr>
          <a:xfrm>
            <a:off x="337294" y="2223465"/>
            <a:ext cx="11275585" cy="3079497"/>
          </a:xfrm>
        </p:spPr>
        <p:txBody>
          <a:bodyPr/>
          <a:lstStyle/>
          <a:p>
            <a:r>
              <a:rPr lang="en-US" altLang="zh-CN" dirty="0"/>
              <a:t>4.2.2 </a:t>
            </a:r>
            <a:r>
              <a:rPr lang="zh-CN" altLang="en-US" dirty="0"/>
              <a:t>我国人工智能的发展现状</a:t>
            </a:r>
            <a:endParaRPr lang="en-US" altLang="zh-CN" dirty="0"/>
          </a:p>
          <a:p>
            <a:r>
              <a:rPr lang="zh-CN" altLang="en-US" dirty="0"/>
              <a:t>中国对人工智能的探索始于</a:t>
            </a:r>
            <a:r>
              <a:rPr lang="en-US" altLang="zh-CN" dirty="0"/>
              <a:t>20</a:t>
            </a:r>
            <a:r>
              <a:rPr lang="zh-CN" altLang="en-US" dirty="0"/>
              <a:t>世纪</a:t>
            </a:r>
            <a:r>
              <a:rPr lang="en-US" altLang="zh-CN" dirty="0"/>
              <a:t>50</a:t>
            </a:r>
            <a:r>
              <a:rPr lang="zh-CN" altLang="en-US" dirty="0"/>
              <a:t>年代，当时中国科学院计算技术研究所（简称“计算所”）成立。作为国内最早的计算机研究机构之一，计算所在推动中国早期计算机技术发展的同时，也为中国在人工智能领域的研究打下了坚实的基础。自那时起，随着计算机硬件和软件技术的飞速发展，中国逐渐积累了强大的技术实力，为后续在人工智能领域的突破和发展提供了有力支撑。</a:t>
            </a:r>
          </a:p>
        </p:txBody>
      </p:sp>
      <p:sp>
        <p:nvSpPr>
          <p:cNvPr id="4" name="文本占位符 3">
            <a:extLst>
              <a:ext uri="{FF2B5EF4-FFF2-40B4-BE49-F238E27FC236}">
                <a16:creationId xmlns:a16="http://schemas.microsoft.com/office/drawing/2014/main" id="{C6C4E866-A3A0-2AFF-3391-DE6E3999B7EF}"/>
              </a:ext>
            </a:extLst>
          </p:cNvPr>
          <p:cNvSpPr>
            <a:spLocks noGrp="1"/>
          </p:cNvSpPr>
          <p:nvPr>
            <p:ph type="body" sz="quarter" idx="10"/>
          </p:nvPr>
        </p:nvSpPr>
        <p:spPr/>
        <p:txBody>
          <a:bodyPr/>
          <a:lstStyle/>
          <a:p>
            <a:r>
              <a:rPr lang="zh-CN" altLang="en-US" dirty="0"/>
              <a:t>人工智能的发展历程</a:t>
            </a:r>
          </a:p>
        </p:txBody>
      </p:sp>
    </p:spTree>
    <p:extLst>
      <p:ext uri="{BB962C8B-B14F-4D97-AF65-F5344CB8AC3E}">
        <p14:creationId xmlns:p14="http://schemas.microsoft.com/office/powerpoint/2010/main" val="429929992"/>
      </p:ext>
    </p:extLst>
  </p:cSld>
  <p:clrMapOvr>
    <a:masterClrMapping/>
  </p:clrMapOvr>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875B561D-8399-5999-E43C-1308EDF9B717}"/>
              </a:ext>
            </a:extLst>
          </p:cNvPr>
          <p:cNvSpPr>
            <a:spLocks noGrp="1"/>
          </p:cNvSpPr>
          <p:nvPr>
            <p:ph type="body" sz="quarter" idx="10"/>
          </p:nvPr>
        </p:nvSpPr>
        <p:spPr/>
        <p:txBody>
          <a:bodyPr/>
          <a:lstStyle/>
          <a:p>
            <a:r>
              <a:rPr lang="zh-CN" altLang="en-US" dirty="0"/>
              <a:t>任务</a:t>
            </a:r>
            <a:r>
              <a:rPr lang="en-US" altLang="zh-CN" dirty="0"/>
              <a:t>4.3</a:t>
            </a:r>
            <a:endParaRPr lang="zh-CN" altLang="en-US" dirty="0"/>
          </a:p>
        </p:txBody>
      </p:sp>
      <p:sp>
        <p:nvSpPr>
          <p:cNvPr id="5" name="文本占位符 4">
            <a:extLst>
              <a:ext uri="{FF2B5EF4-FFF2-40B4-BE49-F238E27FC236}">
                <a16:creationId xmlns:a16="http://schemas.microsoft.com/office/drawing/2014/main" id="{3755FD45-FEB3-74B7-AF4F-C59C39EFF675}"/>
              </a:ext>
            </a:extLst>
          </p:cNvPr>
          <p:cNvSpPr>
            <a:spLocks noGrp="1"/>
          </p:cNvSpPr>
          <p:nvPr>
            <p:ph type="body" sz="quarter" idx="11"/>
          </p:nvPr>
        </p:nvSpPr>
        <p:spPr/>
        <p:txBody>
          <a:bodyPr/>
          <a:lstStyle/>
          <a:p>
            <a:r>
              <a:rPr lang="zh-CN" altLang="en-US" dirty="0"/>
              <a:t>人工智能的应用场景</a:t>
            </a:r>
          </a:p>
        </p:txBody>
      </p:sp>
    </p:spTree>
    <p:extLst>
      <p:ext uri="{BB962C8B-B14F-4D97-AF65-F5344CB8AC3E}">
        <p14:creationId xmlns:p14="http://schemas.microsoft.com/office/powerpoint/2010/main" val="2779319015"/>
      </p:ext>
    </p:extLst>
  </p:cSld>
  <p:clrMapOvr>
    <a:masterClrMapping/>
  </p:clrMapOvr>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34C91BE6-32B5-5686-EFEE-2EDE0CEB2861}"/>
              </a:ext>
            </a:extLst>
          </p:cNvPr>
          <p:cNvSpPr>
            <a:spLocks noGrp="1"/>
          </p:cNvSpPr>
          <p:nvPr>
            <p:ph type="body" sz="quarter" idx="11"/>
          </p:nvPr>
        </p:nvSpPr>
        <p:spPr>
          <a:xfrm>
            <a:off x="337294" y="2223460"/>
            <a:ext cx="11275585" cy="3079497"/>
          </a:xfrm>
        </p:spPr>
        <p:txBody>
          <a:bodyPr/>
          <a:lstStyle/>
          <a:p>
            <a:r>
              <a:rPr lang="en-US" altLang="zh-CN" dirty="0"/>
              <a:t>4.3.1 </a:t>
            </a:r>
            <a:r>
              <a:rPr lang="zh-CN" altLang="en-US" dirty="0"/>
              <a:t>智能教育</a:t>
            </a:r>
            <a:endParaRPr lang="en-US" altLang="zh-CN" dirty="0"/>
          </a:p>
          <a:p>
            <a:r>
              <a:rPr lang="en-US" altLang="zh-CN" dirty="0"/>
              <a:t>1. </a:t>
            </a:r>
            <a:r>
              <a:rPr lang="zh-CN" altLang="en-US" dirty="0"/>
              <a:t>智能备课</a:t>
            </a:r>
            <a:endParaRPr lang="en-US" altLang="zh-CN" dirty="0"/>
          </a:p>
          <a:p>
            <a:r>
              <a:rPr lang="zh-CN" altLang="en-US" dirty="0"/>
              <a:t>在传统的教育模式下，教师们在备课过程中往往需要耗费大量的时间和精力。然而，即便付出诸多努力，搜集到的资料质量有时仍难以完全满足教学需求。步入智能教育时代，这一困境得到了根本性的扭转。借助大数据与人工智能技术深度融合的智能备课平台，为教师们开启了全新的备课体验。</a:t>
            </a:r>
          </a:p>
        </p:txBody>
      </p:sp>
      <p:sp>
        <p:nvSpPr>
          <p:cNvPr id="4" name="文本占位符 3">
            <a:extLst>
              <a:ext uri="{FF2B5EF4-FFF2-40B4-BE49-F238E27FC236}">
                <a16:creationId xmlns:a16="http://schemas.microsoft.com/office/drawing/2014/main" id="{EB443975-0572-5C6D-30AA-C30B179A8B82}"/>
              </a:ext>
            </a:extLst>
          </p:cNvPr>
          <p:cNvSpPr>
            <a:spLocks noGrp="1"/>
          </p:cNvSpPr>
          <p:nvPr>
            <p:ph type="body" sz="quarter" idx="10"/>
          </p:nvPr>
        </p:nvSpPr>
        <p:spPr/>
        <p:txBody>
          <a:bodyPr/>
          <a:lstStyle/>
          <a:p>
            <a:r>
              <a:rPr lang="zh-CN" altLang="en-US" dirty="0"/>
              <a:t>人工智能的应用场景</a:t>
            </a:r>
          </a:p>
        </p:txBody>
      </p:sp>
    </p:spTree>
    <p:extLst>
      <p:ext uri="{BB962C8B-B14F-4D97-AF65-F5344CB8AC3E}">
        <p14:creationId xmlns:p14="http://schemas.microsoft.com/office/powerpoint/2010/main" val="2555520153"/>
      </p:ext>
    </p:extLst>
  </p:cSld>
  <p:clrMapOvr>
    <a:masterClrMapping/>
  </p:clrMapOvr>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7D322-0139-0756-A992-DAB619AA88F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3C1B229-70E0-3383-1DF9-DD32779FAD30}"/>
              </a:ext>
            </a:extLst>
          </p:cNvPr>
          <p:cNvSpPr>
            <a:spLocks noGrp="1"/>
          </p:cNvSpPr>
          <p:nvPr>
            <p:ph type="body" sz="quarter" idx="11"/>
          </p:nvPr>
        </p:nvSpPr>
        <p:spPr>
          <a:xfrm>
            <a:off x="337294" y="1969544"/>
            <a:ext cx="11275585" cy="3587329"/>
          </a:xfrm>
        </p:spPr>
        <p:txBody>
          <a:bodyPr/>
          <a:lstStyle/>
          <a:p>
            <a:r>
              <a:rPr lang="en-US" altLang="zh-CN" dirty="0"/>
              <a:t>4.3.1 </a:t>
            </a:r>
            <a:r>
              <a:rPr lang="zh-CN" altLang="en-US" dirty="0"/>
              <a:t>智能教育</a:t>
            </a:r>
            <a:endParaRPr lang="en-US" altLang="zh-CN" dirty="0"/>
          </a:p>
          <a:p>
            <a:r>
              <a:rPr lang="en-US" altLang="zh-CN" dirty="0"/>
              <a:t>2. </a:t>
            </a:r>
            <a:r>
              <a:rPr lang="zh-CN" altLang="en-US" dirty="0"/>
              <a:t>智慧教学</a:t>
            </a:r>
            <a:endParaRPr lang="en-US" altLang="zh-CN" dirty="0"/>
          </a:p>
          <a:p>
            <a:r>
              <a:rPr lang="zh-CN" altLang="en-US" dirty="0"/>
              <a:t>长期以来，欠发达地区的教育面临的突出瓶颈便是师资力量匮乏和优质课程资源稀缺。许多偏远地区的学校，由于地理位置偏远、经济发展滞后等诸多因素，难以吸引和留住优秀教师，导致学生们无法享受到与发达地区同等水平的优质教育，知识视野相对狭窄，学习效果也大打折扣。异地授课的智慧学习技术的横空出世，为破解这一难题打开了希望之门。</a:t>
            </a:r>
          </a:p>
        </p:txBody>
      </p:sp>
      <p:sp>
        <p:nvSpPr>
          <p:cNvPr id="4" name="文本占位符 3">
            <a:extLst>
              <a:ext uri="{FF2B5EF4-FFF2-40B4-BE49-F238E27FC236}">
                <a16:creationId xmlns:a16="http://schemas.microsoft.com/office/drawing/2014/main" id="{749E4CE6-AC41-E4CE-74A7-C8ED794F4951}"/>
              </a:ext>
            </a:extLst>
          </p:cNvPr>
          <p:cNvSpPr>
            <a:spLocks noGrp="1"/>
          </p:cNvSpPr>
          <p:nvPr>
            <p:ph type="body" sz="quarter" idx="10"/>
          </p:nvPr>
        </p:nvSpPr>
        <p:spPr/>
        <p:txBody>
          <a:bodyPr/>
          <a:lstStyle/>
          <a:p>
            <a:r>
              <a:rPr lang="zh-CN" altLang="en-US" dirty="0"/>
              <a:t>人工智能的应用场景</a:t>
            </a:r>
          </a:p>
        </p:txBody>
      </p:sp>
    </p:spTree>
    <p:extLst>
      <p:ext uri="{BB962C8B-B14F-4D97-AF65-F5344CB8AC3E}">
        <p14:creationId xmlns:p14="http://schemas.microsoft.com/office/powerpoint/2010/main" val="747131903"/>
      </p:ext>
    </p:extLst>
  </p:cSld>
  <p:clrMapOvr>
    <a:masterClrMapping/>
  </p:clrMapOvr>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70F8E4-976F-9683-C753-615D7C3ABF7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C954EC0-4AF6-C0AB-444E-3711ED52A965}"/>
              </a:ext>
            </a:extLst>
          </p:cNvPr>
          <p:cNvSpPr>
            <a:spLocks noGrp="1"/>
          </p:cNvSpPr>
          <p:nvPr>
            <p:ph type="body" sz="quarter" idx="11"/>
          </p:nvPr>
        </p:nvSpPr>
        <p:spPr>
          <a:xfrm>
            <a:off x="337294" y="1969544"/>
            <a:ext cx="11275585" cy="3587329"/>
          </a:xfrm>
        </p:spPr>
        <p:txBody>
          <a:bodyPr/>
          <a:lstStyle/>
          <a:p>
            <a:r>
              <a:rPr lang="en-US" altLang="zh-CN" dirty="0"/>
              <a:t>4.3.1 </a:t>
            </a:r>
            <a:r>
              <a:rPr lang="zh-CN" altLang="en-US" dirty="0"/>
              <a:t>智能教育</a:t>
            </a:r>
            <a:endParaRPr lang="en-US" altLang="zh-CN" dirty="0"/>
          </a:p>
          <a:p>
            <a:r>
              <a:rPr lang="en-US" altLang="zh-CN" dirty="0"/>
              <a:t>3. </a:t>
            </a:r>
            <a:r>
              <a:rPr lang="zh-CN" altLang="en-US" dirty="0"/>
              <a:t>智能练习</a:t>
            </a:r>
            <a:endParaRPr lang="en-US" altLang="zh-CN" dirty="0"/>
          </a:p>
          <a:p>
            <a:r>
              <a:rPr lang="zh-CN" altLang="en-US" dirty="0"/>
              <a:t>课后练习作为巩固课堂所学知识的关键环节，在传统教育模式下存在着诸多弊端。传统的练习册往往是统一印刷、批量发行，习题内容千篇一律，无法充分考虑到每个学生的个体差异、知识薄弱点以及学习进度，难以满足学生们日益多样化、个性化的学习需求。</a:t>
            </a:r>
          </a:p>
          <a:p>
            <a:r>
              <a:rPr lang="zh-CN" altLang="en-US" dirty="0"/>
              <a:t>智能教育中的智能练习系统可以依托大数据分析这一强大技术支撑，宛如一位因材施教的智慧导师，为每个学生量身打造专属的习题集。</a:t>
            </a:r>
          </a:p>
        </p:txBody>
      </p:sp>
      <p:sp>
        <p:nvSpPr>
          <p:cNvPr id="4" name="文本占位符 3">
            <a:extLst>
              <a:ext uri="{FF2B5EF4-FFF2-40B4-BE49-F238E27FC236}">
                <a16:creationId xmlns:a16="http://schemas.microsoft.com/office/drawing/2014/main" id="{F7AAC22C-5095-1C1E-F403-362FCCD62350}"/>
              </a:ext>
            </a:extLst>
          </p:cNvPr>
          <p:cNvSpPr>
            <a:spLocks noGrp="1"/>
          </p:cNvSpPr>
          <p:nvPr>
            <p:ph type="body" sz="quarter" idx="10"/>
          </p:nvPr>
        </p:nvSpPr>
        <p:spPr/>
        <p:txBody>
          <a:bodyPr/>
          <a:lstStyle/>
          <a:p>
            <a:r>
              <a:rPr lang="zh-CN" altLang="en-US" dirty="0"/>
              <a:t>人工智能的应用场景</a:t>
            </a:r>
          </a:p>
        </p:txBody>
      </p:sp>
    </p:spTree>
    <p:extLst>
      <p:ext uri="{BB962C8B-B14F-4D97-AF65-F5344CB8AC3E}">
        <p14:creationId xmlns:p14="http://schemas.microsoft.com/office/powerpoint/2010/main" val="2009762703"/>
      </p:ext>
    </p:extLst>
  </p:cSld>
  <p:clrMapOvr>
    <a:masterClrMapping/>
  </p:clrMapOvr>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E0DC3C-F733-B10A-EB2D-6E29226BEFC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F2D4F1F-6EE2-3C3D-55F1-1A35515AFF17}"/>
              </a:ext>
            </a:extLst>
          </p:cNvPr>
          <p:cNvSpPr>
            <a:spLocks noGrp="1"/>
          </p:cNvSpPr>
          <p:nvPr>
            <p:ph type="body" sz="quarter" idx="11"/>
          </p:nvPr>
        </p:nvSpPr>
        <p:spPr>
          <a:xfrm>
            <a:off x="337294" y="2223460"/>
            <a:ext cx="11275585" cy="3079497"/>
          </a:xfrm>
        </p:spPr>
        <p:txBody>
          <a:bodyPr/>
          <a:lstStyle/>
          <a:p>
            <a:r>
              <a:rPr lang="en-US" altLang="zh-CN" dirty="0"/>
              <a:t>4.3.1 </a:t>
            </a:r>
            <a:r>
              <a:rPr lang="zh-CN" altLang="en-US" dirty="0"/>
              <a:t>智能教育</a:t>
            </a:r>
            <a:endParaRPr lang="en-US" altLang="zh-CN" dirty="0"/>
          </a:p>
          <a:p>
            <a:r>
              <a:rPr lang="en-US" altLang="zh-CN" dirty="0"/>
              <a:t>4. </a:t>
            </a:r>
            <a:r>
              <a:rPr lang="zh-CN" altLang="en-US" dirty="0"/>
              <a:t>智能测评</a:t>
            </a:r>
            <a:endParaRPr lang="en-US" altLang="zh-CN" dirty="0"/>
          </a:p>
          <a:p>
            <a:r>
              <a:rPr lang="zh-CN" altLang="en-US" dirty="0"/>
              <a:t>在传统的教育测评体系中，考试测评往往局限于较为单一的形式，即通过纸质试卷进行知识考查，随后以分数评判学生的学习成果。这种方式虽然在一定程度上能够反映学生对知识的掌握程度，但忽略了学生在答题过程中的思维过程、知识运用的熟练程度、考试用时分布等诸多重要细节，无法实现对学生学习效果的全面、科学评估。</a:t>
            </a:r>
          </a:p>
        </p:txBody>
      </p:sp>
      <p:sp>
        <p:nvSpPr>
          <p:cNvPr id="4" name="文本占位符 3">
            <a:extLst>
              <a:ext uri="{FF2B5EF4-FFF2-40B4-BE49-F238E27FC236}">
                <a16:creationId xmlns:a16="http://schemas.microsoft.com/office/drawing/2014/main" id="{7624F9C3-4FF6-F533-F990-46F6DE7221E1}"/>
              </a:ext>
            </a:extLst>
          </p:cNvPr>
          <p:cNvSpPr>
            <a:spLocks noGrp="1"/>
          </p:cNvSpPr>
          <p:nvPr>
            <p:ph type="body" sz="quarter" idx="10"/>
          </p:nvPr>
        </p:nvSpPr>
        <p:spPr/>
        <p:txBody>
          <a:bodyPr/>
          <a:lstStyle/>
          <a:p>
            <a:r>
              <a:rPr lang="zh-CN" altLang="en-US" dirty="0"/>
              <a:t>人工智能的应用场景</a:t>
            </a:r>
          </a:p>
        </p:txBody>
      </p:sp>
    </p:spTree>
    <p:extLst>
      <p:ext uri="{BB962C8B-B14F-4D97-AF65-F5344CB8AC3E}">
        <p14:creationId xmlns:p14="http://schemas.microsoft.com/office/powerpoint/2010/main" val="2038126067"/>
      </p:ext>
    </p:extLst>
  </p:cSld>
  <p:clrMapOvr>
    <a:masterClrMapping/>
  </p:clrMapOvr>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9F6076-5F97-77E0-DB15-59D2AECE294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5E089CF-35BC-3C33-FAB4-C01E8791A25E}"/>
              </a:ext>
            </a:extLst>
          </p:cNvPr>
          <p:cNvSpPr>
            <a:spLocks noGrp="1"/>
          </p:cNvSpPr>
          <p:nvPr>
            <p:ph type="body" sz="quarter" idx="11"/>
          </p:nvPr>
        </p:nvSpPr>
        <p:spPr>
          <a:xfrm>
            <a:off x="337294" y="2477376"/>
            <a:ext cx="11275585" cy="2571666"/>
          </a:xfrm>
        </p:spPr>
        <p:txBody>
          <a:bodyPr/>
          <a:lstStyle/>
          <a:p>
            <a:r>
              <a:rPr lang="en-US" altLang="zh-CN" dirty="0"/>
              <a:t>4.3.2 </a:t>
            </a:r>
            <a:r>
              <a:rPr lang="zh-CN" altLang="en-US" dirty="0"/>
              <a:t>智能家居</a:t>
            </a:r>
            <a:endParaRPr lang="en-US" altLang="zh-CN" dirty="0"/>
          </a:p>
          <a:p>
            <a:r>
              <a:rPr lang="en-US" altLang="zh-CN" dirty="0"/>
              <a:t>1. </a:t>
            </a:r>
            <a:r>
              <a:rPr lang="zh-CN" altLang="en-US" dirty="0"/>
              <a:t>家电智控</a:t>
            </a:r>
            <a:endParaRPr lang="en-US" altLang="zh-CN" dirty="0"/>
          </a:p>
          <a:p>
            <a:r>
              <a:rPr lang="zh-CN" altLang="en-US" dirty="0"/>
              <a:t>传统家电操作依赖人工手动控制，烦琐且缺乏灵活性。而在智慧家居场景下，通过场景引擎和自适应感知技术，家电如同被赋予了“生命”，能依据环境变化与用户习惯自动运行。</a:t>
            </a:r>
          </a:p>
        </p:txBody>
      </p:sp>
      <p:sp>
        <p:nvSpPr>
          <p:cNvPr id="4" name="文本占位符 3">
            <a:extLst>
              <a:ext uri="{FF2B5EF4-FFF2-40B4-BE49-F238E27FC236}">
                <a16:creationId xmlns:a16="http://schemas.microsoft.com/office/drawing/2014/main" id="{1FC77580-A580-C821-A166-7AEB193DD210}"/>
              </a:ext>
            </a:extLst>
          </p:cNvPr>
          <p:cNvSpPr>
            <a:spLocks noGrp="1"/>
          </p:cNvSpPr>
          <p:nvPr>
            <p:ph type="body" sz="quarter" idx="10"/>
          </p:nvPr>
        </p:nvSpPr>
        <p:spPr/>
        <p:txBody>
          <a:bodyPr/>
          <a:lstStyle/>
          <a:p>
            <a:r>
              <a:rPr lang="zh-CN" altLang="en-US" dirty="0"/>
              <a:t>人工智能的应用场景</a:t>
            </a:r>
          </a:p>
        </p:txBody>
      </p:sp>
    </p:spTree>
    <p:extLst>
      <p:ext uri="{BB962C8B-B14F-4D97-AF65-F5344CB8AC3E}">
        <p14:creationId xmlns:p14="http://schemas.microsoft.com/office/powerpoint/2010/main" val="2490796114"/>
      </p:ext>
    </p:extLst>
  </p:cSld>
  <p:clrMapOvr>
    <a:masterClrMapping/>
  </p:clrMapOvr>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4F44EA-CA42-4757-47CF-6A34EBB2113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C801A7B-AB8E-3685-9DFD-E56B2D7FF5C8}"/>
              </a:ext>
            </a:extLst>
          </p:cNvPr>
          <p:cNvSpPr>
            <a:spLocks noGrp="1"/>
          </p:cNvSpPr>
          <p:nvPr>
            <p:ph type="body" sz="quarter" idx="11"/>
          </p:nvPr>
        </p:nvSpPr>
        <p:spPr>
          <a:xfrm>
            <a:off x="337294" y="2731292"/>
            <a:ext cx="11275585" cy="2063835"/>
          </a:xfrm>
        </p:spPr>
        <p:txBody>
          <a:bodyPr/>
          <a:lstStyle/>
          <a:p>
            <a:r>
              <a:rPr lang="en-US" altLang="zh-CN" dirty="0"/>
              <a:t>4.3.2 </a:t>
            </a:r>
            <a:r>
              <a:rPr lang="zh-CN" altLang="en-US" dirty="0"/>
              <a:t>智能家居</a:t>
            </a:r>
            <a:endParaRPr lang="en-US" altLang="zh-CN" dirty="0"/>
          </a:p>
          <a:p>
            <a:r>
              <a:rPr lang="en-US" altLang="zh-CN" dirty="0"/>
              <a:t>2. </a:t>
            </a:r>
            <a:r>
              <a:rPr lang="zh-CN" altLang="en-US" dirty="0"/>
              <a:t>饮食无忧</a:t>
            </a:r>
            <a:endParaRPr lang="en-US" altLang="zh-CN" dirty="0"/>
          </a:p>
          <a:p>
            <a:r>
              <a:rPr lang="zh-CN" altLang="en-US" dirty="0"/>
              <a:t>饮食是家庭生活的重要一环，智慧家居让饮食准备变得轻松且个性化。云侧智能决策技术在此大显身手，为用户打造专属美食方案。</a:t>
            </a:r>
          </a:p>
        </p:txBody>
      </p:sp>
      <p:sp>
        <p:nvSpPr>
          <p:cNvPr id="4" name="文本占位符 3">
            <a:extLst>
              <a:ext uri="{FF2B5EF4-FFF2-40B4-BE49-F238E27FC236}">
                <a16:creationId xmlns:a16="http://schemas.microsoft.com/office/drawing/2014/main" id="{E047FC2D-0571-0EAB-C613-52A76588AE6F}"/>
              </a:ext>
            </a:extLst>
          </p:cNvPr>
          <p:cNvSpPr>
            <a:spLocks noGrp="1"/>
          </p:cNvSpPr>
          <p:nvPr>
            <p:ph type="body" sz="quarter" idx="10"/>
          </p:nvPr>
        </p:nvSpPr>
        <p:spPr/>
        <p:txBody>
          <a:bodyPr/>
          <a:lstStyle/>
          <a:p>
            <a:r>
              <a:rPr lang="zh-CN" altLang="en-US" dirty="0"/>
              <a:t>人工智能的应用场景</a:t>
            </a:r>
          </a:p>
        </p:txBody>
      </p:sp>
    </p:spTree>
    <p:extLst>
      <p:ext uri="{BB962C8B-B14F-4D97-AF65-F5344CB8AC3E}">
        <p14:creationId xmlns:p14="http://schemas.microsoft.com/office/powerpoint/2010/main" val="2007463823"/>
      </p:ext>
    </p:extLst>
  </p:cSld>
  <p:clrMapOvr>
    <a:masterClrMapping/>
  </p:clrMapOvr>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471F3D-BD1E-BEB9-3B75-5695BA16168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A21A679-8FAA-0858-411E-899E7DB6E0A8}"/>
              </a:ext>
            </a:extLst>
          </p:cNvPr>
          <p:cNvSpPr>
            <a:spLocks noGrp="1"/>
          </p:cNvSpPr>
          <p:nvPr>
            <p:ph type="body" sz="quarter" idx="11"/>
          </p:nvPr>
        </p:nvSpPr>
        <p:spPr>
          <a:xfrm>
            <a:off x="337294" y="2731292"/>
            <a:ext cx="11275585" cy="2063835"/>
          </a:xfrm>
        </p:spPr>
        <p:txBody>
          <a:bodyPr/>
          <a:lstStyle/>
          <a:p>
            <a:r>
              <a:rPr lang="en-US" altLang="zh-CN" dirty="0"/>
              <a:t>4.3.2 </a:t>
            </a:r>
            <a:r>
              <a:rPr lang="zh-CN" altLang="en-US" dirty="0"/>
              <a:t>智能家居</a:t>
            </a:r>
            <a:endParaRPr lang="en-US" altLang="zh-CN" dirty="0"/>
          </a:p>
          <a:p>
            <a:r>
              <a:rPr lang="en-US" altLang="zh-CN" dirty="0"/>
              <a:t>3. </a:t>
            </a:r>
            <a:r>
              <a:rPr lang="zh-CN" altLang="en-US" dirty="0"/>
              <a:t>贴心陪护</a:t>
            </a:r>
            <a:endParaRPr lang="en-US" altLang="zh-CN" dirty="0"/>
          </a:p>
          <a:p>
            <a:r>
              <a:rPr lang="zh-CN" altLang="en-US" dirty="0"/>
              <a:t>在快节奏的现代生活中，老人、儿童的居家陪护至关重要。智慧家居凭借多种智能设备，可以给予家人全方位贴心守护。</a:t>
            </a:r>
          </a:p>
        </p:txBody>
      </p:sp>
      <p:sp>
        <p:nvSpPr>
          <p:cNvPr id="4" name="文本占位符 3">
            <a:extLst>
              <a:ext uri="{FF2B5EF4-FFF2-40B4-BE49-F238E27FC236}">
                <a16:creationId xmlns:a16="http://schemas.microsoft.com/office/drawing/2014/main" id="{C83017D0-ACA4-4F23-0BC0-53AFA5F70D2E}"/>
              </a:ext>
            </a:extLst>
          </p:cNvPr>
          <p:cNvSpPr>
            <a:spLocks noGrp="1"/>
          </p:cNvSpPr>
          <p:nvPr>
            <p:ph type="body" sz="quarter" idx="10"/>
          </p:nvPr>
        </p:nvSpPr>
        <p:spPr/>
        <p:txBody>
          <a:bodyPr/>
          <a:lstStyle/>
          <a:p>
            <a:r>
              <a:rPr lang="zh-CN" altLang="en-US" dirty="0"/>
              <a:t>人工智能的应用场景</a:t>
            </a:r>
          </a:p>
        </p:txBody>
      </p:sp>
    </p:spTree>
    <p:extLst>
      <p:ext uri="{BB962C8B-B14F-4D97-AF65-F5344CB8AC3E}">
        <p14:creationId xmlns:p14="http://schemas.microsoft.com/office/powerpoint/2010/main" val="14321649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1DEC1D-C945-1979-482A-629C74F1B89D}"/>
            </a:ext>
          </a:extLst>
        </p:cNvPr>
        <p:cNvGrpSpPr/>
        <p:nvPr/>
      </p:nvGrpSpPr>
      <p:grpSpPr>
        <a:xfrm>
          <a:off x="0" y="0"/>
          <a:ext cx="0" cy="0"/>
          <a:chOff x="0" y="0"/>
          <a:chExt cx="0" cy="0"/>
        </a:xfrm>
      </p:grpSpPr>
      <p:pic>
        <p:nvPicPr>
          <p:cNvPr id="8" name="图片占位符 7">
            <a:extLst>
              <a:ext uri="{FF2B5EF4-FFF2-40B4-BE49-F238E27FC236}">
                <a16:creationId xmlns:a16="http://schemas.microsoft.com/office/drawing/2014/main" id="{C87B735B-1612-510A-0D44-73BDA5CCD789}"/>
              </a:ext>
            </a:extLst>
          </p:cNvPr>
          <p:cNvPicPr>
            <a:picLocks noGrp="1" noChangeAspect="1"/>
          </p:cNvPicPr>
          <p:nvPr>
            <p:ph type="pic" sz="quarter" idx="14"/>
          </p:nvPr>
        </p:nvPicPr>
        <p:blipFill rotWithShape="1">
          <a:blip r:embed="rId2"/>
          <a:srcRect t="-51667" b="-51667"/>
          <a:stretch>
            <a:fillRect/>
          </a:stretch>
        </p:blipFill>
        <p:spPr>
          <a:prstGeom prst="rect">
            <a:avLst/>
          </a:prstGeom>
        </p:spPr>
      </p:pic>
      <p:sp>
        <p:nvSpPr>
          <p:cNvPr id="4" name="文本占位符 3">
            <a:extLst>
              <a:ext uri="{FF2B5EF4-FFF2-40B4-BE49-F238E27FC236}">
                <a16:creationId xmlns:a16="http://schemas.microsoft.com/office/drawing/2014/main" id="{CA165E7C-EA2C-944D-A2E4-24813DE5E347}"/>
              </a:ext>
            </a:extLst>
          </p:cNvPr>
          <p:cNvSpPr>
            <a:spLocks noGrp="1"/>
          </p:cNvSpPr>
          <p:nvPr>
            <p:ph type="body" sz="quarter" idx="10"/>
          </p:nvPr>
        </p:nvSpPr>
        <p:spPr/>
        <p:txBody>
          <a:bodyPr/>
          <a:lstStyle/>
          <a:p>
            <a:r>
              <a:rPr lang="zh-CN" altLang="en-US" dirty="0"/>
              <a:t>调整文档页面</a:t>
            </a:r>
          </a:p>
        </p:txBody>
      </p:sp>
      <p:sp>
        <p:nvSpPr>
          <p:cNvPr id="5" name="文本占位符 4">
            <a:extLst>
              <a:ext uri="{FF2B5EF4-FFF2-40B4-BE49-F238E27FC236}">
                <a16:creationId xmlns:a16="http://schemas.microsoft.com/office/drawing/2014/main" id="{625124DD-39EC-1658-851A-307FF0F8E2C1}"/>
              </a:ext>
            </a:extLst>
          </p:cNvPr>
          <p:cNvSpPr>
            <a:spLocks noGrp="1"/>
          </p:cNvSpPr>
          <p:nvPr>
            <p:ph type="body" sz="quarter" idx="11"/>
          </p:nvPr>
        </p:nvSpPr>
        <p:spPr>
          <a:xfrm>
            <a:off x="337295" y="1461712"/>
            <a:ext cx="5337642" cy="4602991"/>
          </a:xfrm>
        </p:spPr>
        <p:txBody>
          <a:bodyPr/>
          <a:lstStyle/>
          <a:p>
            <a:r>
              <a:rPr lang="en-US" altLang="zh-CN" dirty="0"/>
              <a:t>1.2.5 </a:t>
            </a:r>
            <a:r>
              <a:rPr lang="zh-CN" altLang="en-US" dirty="0"/>
              <a:t>添加页面背景</a:t>
            </a:r>
            <a:endParaRPr lang="en-US" altLang="zh-CN" dirty="0"/>
          </a:p>
          <a:p>
            <a:r>
              <a:rPr lang="en-US" altLang="zh-CN" dirty="0"/>
              <a:t>4. </a:t>
            </a:r>
            <a:r>
              <a:rPr lang="zh-CN" altLang="en-US" dirty="0"/>
              <a:t>图案背景</a:t>
            </a:r>
            <a:endParaRPr lang="en-US" altLang="zh-CN" dirty="0"/>
          </a:p>
          <a:p>
            <a:r>
              <a:rPr lang="zh-CN" altLang="en-US" dirty="0"/>
              <a:t>使用自带的图案背景，会让人感受到不一样的页面风格。在“背景”列表中选择“其他背景”选项，并在其级联菜单中选择“图案”选项，在打开的对话框中选择图案样式，并设置 “前景”色和“背景”色，单击“确定”按钮即可，如图</a:t>
            </a:r>
            <a:r>
              <a:rPr lang="en-US" altLang="zh-CN" dirty="0"/>
              <a:t>1-46</a:t>
            </a:r>
            <a:r>
              <a:rPr lang="zh-CN" altLang="en-US" dirty="0"/>
              <a:t>所示。</a:t>
            </a:r>
          </a:p>
        </p:txBody>
      </p:sp>
    </p:spTree>
    <p:extLst>
      <p:ext uri="{BB962C8B-B14F-4D97-AF65-F5344CB8AC3E}">
        <p14:creationId xmlns:p14="http://schemas.microsoft.com/office/powerpoint/2010/main" val="2059510841"/>
      </p:ext>
    </p:extLst>
  </p:cSld>
  <p:clrMapOvr>
    <a:masterClrMapping/>
  </p:clrMapOvr>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6FECCC-B935-0A85-2443-0E8FDB8D0FE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6FB8FA7-3953-8FEF-2866-23A7B783EF19}"/>
              </a:ext>
            </a:extLst>
          </p:cNvPr>
          <p:cNvSpPr>
            <a:spLocks noGrp="1"/>
          </p:cNvSpPr>
          <p:nvPr>
            <p:ph type="body" sz="quarter" idx="11"/>
          </p:nvPr>
        </p:nvSpPr>
        <p:spPr>
          <a:xfrm>
            <a:off x="337294" y="1969545"/>
            <a:ext cx="11275585" cy="3587329"/>
          </a:xfrm>
        </p:spPr>
        <p:txBody>
          <a:bodyPr/>
          <a:lstStyle/>
          <a:p>
            <a:r>
              <a:rPr lang="en-US" altLang="zh-CN" dirty="0"/>
              <a:t>4.3.2 </a:t>
            </a:r>
            <a:r>
              <a:rPr lang="zh-CN" altLang="en-US" dirty="0"/>
              <a:t>智能家居</a:t>
            </a:r>
            <a:endParaRPr lang="en-US" altLang="zh-CN" dirty="0"/>
          </a:p>
          <a:p>
            <a:r>
              <a:rPr lang="en-US" altLang="zh-CN" dirty="0"/>
              <a:t>4. </a:t>
            </a:r>
            <a:r>
              <a:rPr lang="zh-CN" altLang="en-US" dirty="0"/>
              <a:t>健康管理</a:t>
            </a:r>
            <a:endParaRPr lang="en-US" altLang="zh-CN" dirty="0"/>
          </a:p>
          <a:p>
            <a:r>
              <a:rPr lang="zh-CN" altLang="en-US" dirty="0"/>
              <a:t>健康管理是智慧家居的重点发力领域，可实现从日常监测到精准干预的全方位覆盖。</a:t>
            </a:r>
            <a:endParaRPr lang="en-US" altLang="zh-CN" dirty="0"/>
          </a:p>
          <a:p>
            <a:r>
              <a:rPr lang="zh-CN" altLang="en-US" dirty="0"/>
              <a:t>作为家庭健康的入口，智能体脂秤可以测量体重、脂肪率、水分含量等多项指标，并将数据上传至云端，健康管理系统会结合大数据分析，为每个家庭成员生成个性化健康报告与运动饮食建议。若检测到用户近期体重上升、脂肪率超标，系统会推荐低卡食谱，定制专属健身课程，督促用户锻炼。</a:t>
            </a:r>
          </a:p>
        </p:txBody>
      </p:sp>
      <p:sp>
        <p:nvSpPr>
          <p:cNvPr id="4" name="文本占位符 3">
            <a:extLst>
              <a:ext uri="{FF2B5EF4-FFF2-40B4-BE49-F238E27FC236}">
                <a16:creationId xmlns:a16="http://schemas.microsoft.com/office/drawing/2014/main" id="{85E0C843-EDC0-A349-A6B5-5A3BD6C9191D}"/>
              </a:ext>
            </a:extLst>
          </p:cNvPr>
          <p:cNvSpPr>
            <a:spLocks noGrp="1"/>
          </p:cNvSpPr>
          <p:nvPr>
            <p:ph type="body" sz="quarter" idx="10"/>
          </p:nvPr>
        </p:nvSpPr>
        <p:spPr/>
        <p:txBody>
          <a:bodyPr/>
          <a:lstStyle/>
          <a:p>
            <a:r>
              <a:rPr lang="zh-CN" altLang="en-US" dirty="0"/>
              <a:t>人工智能的应用场景</a:t>
            </a:r>
          </a:p>
        </p:txBody>
      </p:sp>
    </p:spTree>
    <p:extLst>
      <p:ext uri="{BB962C8B-B14F-4D97-AF65-F5344CB8AC3E}">
        <p14:creationId xmlns:p14="http://schemas.microsoft.com/office/powerpoint/2010/main" val="4219933209"/>
      </p:ext>
    </p:extLst>
  </p:cSld>
  <p:clrMapOvr>
    <a:masterClrMapping/>
  </p:clrMapOvr>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231B04-55E0-A14B-54FA-91B1FACD1DF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5CBF496-06F4-9345-02AC-F152E0036B7B}"/>
              </a:ext>
            </a:extLst>
          </p:cNvPr>
          <p:cNvSpPr>
            <a:spLocks noGrp="1"/>
          </p:cNvSpPr>
          <p:nvPr>
            <p:ph type="body" sz="quarter" idx="11"/>
          </p:nvPr>
        </p:nvSpPr>
        <p:spPr>
          <a:xfrm>
            <a:off x="337294" y="2477377"/>
            <a:ext cx="11275585" cy="2571666"/>
          </a:xfrm>
        </p:spPr>
        <p:txBody>
          <a:bodyPr/>
          <a:lstStyle/>
          <a:p>
            <a:r>
              <a:rPr lang="en-US" altLang="zh-CN" dirty="0"/>
              <a:t>4.3.3 </a:t>
            </a:r>
            <a:r>
              <a:rPr lang="zh-CN" altLang="en-US" dirty="0"/>
              <a:t>智能工厂</a:t>
            </a:r>
            <a:endParaRPr lang="en-US" altLang="zh-CN" dirty="0"/>
          </a:p>
          <a:p>
            <a:r>
              <a:rPr lang="en-US" altLang="zh-CN" dirty="0"/>
              <a:t>1. </a:t>
            </a:r>
            <a:r>
              <a:rPr lang="zh-CN" altLang="en-US" dirty="0"/>
              <a:t>智能决策</a:t>
            </a:r>
            <a:endParaRPr lang="en-US" altLang="zh-CN" dirty="0"/>
          </a:p>
          <a:p>
            <a:r>
              <a:rPr lang="zh-CN" altLang="en-US" dirty="0"/>
              <a:t>生产调度是工厂运行的“大脑中枢”。在传统模式下，生产调度主要依赖人工经验安排生产任务，效率低下且易出错；而在智能工厂，借助工厂数字孪生技术，这一局面得到彻底扭转。</a:t>
            </a:r>
          </a:p>
        </p:txBody>
      </p:sp>
      <p:sp>
        <p:nvSpPr>
          <p:cNvPr id="4" name="文本占位符 3">
            <a:extLst>
              <a:ext uri="{FF2B5EF4-FFF2-40B4-BE49-F238E27FC236}">
                <a16:creationId xmlns:a16="http://schemas.microsoft.com/office/drawing/2014/main" id="{28B91C13-A0A1-395A-22F2-8E6B8E40E46C}"/>
              </a:ext>
            </a:extLst>
          </p:cNvPr>
          <p:cNvSpPr>
            <a:spLocks noGrp="1"/>
          </p:cNvSpPr>
          <p:nvPr>
            <p:ph type="body" sz="quarter" idx="10"/>
          </p:nvPr>
        </p:nvSpPr>
        <p:spPr/>
        <p:txBody>
          <a:bodyPr/>
          <a:lstStyle/>
          <a:p>
            <a:r>
              <a:rPr lang="zh-CN" altLang="en-US" dirty="0"/>
              <a:t>人工智能的应用场景</a:t>
            </a:r>
          </a:p>
        </p:txBody>
      </p:sp>
    </p:spTree>
    <p:extLst>
      <p:ext uri="{BB962C8B-B14F-4D97-AF65-F5344CB8AC3E}">
        <p14:creationId xmlns:p14="http://schemas.microsoft.com/office/powerpoint/2010/main" val="2788772337"/>
      </p:ext>
    </p:extLst>
  </p:cSld>
  <p:clrMapOvr>
    <a:masterClrMapping/>
  </p:clrMapOvr>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CFFA36-B078-2962-951A-A43FF108709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17FD210-FF68-F4D8-0429-5B106CE1678E}"/>
              </a:ext>
            </a:extLst>
          </p:cNvPr>
          <p:cNvSpPr>
            <a:spLocks noGrp="1"/>
          </p:cNvSpPr>
          <p:nvPr>
            <p:ph type="body" sz="quarter" idx="11"/>
          </p:nvPr>
        </p:nvSpPr>
        <p:spPr>
          <a:xfrm>
            <a:off x="337294" y="2731293"/>
            <a:ext cx="11275585" cy="2063835"/>
          </a:xfrm>
        </p:spPr>
        <p:txBody>
          <a:bodyPr/>
          <a:lstStyle/>
          <a:p>
            <a:r>
              <a:rPr lang="en-US" altLang="zh-CN" dirty="0"/>
              <a:t>4.3.3 </a:t>
            </a:r>
            <a:r>
              <a:rPr lang="zh-CN" altLang="en-US" dirty="0"/>
              <a:t>智能工厂</a:t>
            </a:r>
            <a:endParaRPr lang="en-US" altLang="zh-CN" dirty="0"/>
          </a:p>
          <a:p>
            <a:r>
              <a:rPr lang="en-US" altLang="zh-CN" dirty="0"/>
              <a:t>2. </a:t>
            </a:r>
            <a:r>
              <a:rPr lang="zh-CN" altLang="en-US" dirty="0"/>
              <a:t>柔性化制造</a:t>
            </a:r>
            <a:endParaRPr lang="en-US" altLang="zh-CN" dirty="0"/>
          </a:p>
          <a:p>
            <a:r>
              <a:rPr lang="zh-CN" altLang="en-US" dirty="0"/>
              <a:t>随着消费者个性化需求日益增长，柔性化制造成为制造业发展的关键方向。智能工厂利用智能控制技术可轻松应对这一挑战。</a:t>
            </a:r>
          </a:p>
        </p:txBody>
      </p:sp>
      <p:sp>
        <p:nvSpPr>
          <p:cNvPr id="4" name="文本占位符 3">
            <a:extLst>
              <a:ext uri="{FF2B5EF4-FFF2-40B4-BE49-F238E27FC236}">
                <a16:creationId xmlns:a16="http://schemas.microsoft.com/office/drawing/2014/main" id="{771CE619-5833-49D2-CA05-80F3259DD77F}"/>
              </a:ext>
            </a:extLst>
          </p:cNvPr>
          <p:cNvSpPr>
            <a:spLocks noGrp="1"/>
          </p:cNvSpPr>
          <p:nvPr>
            <p:ph type="body" sz="quarter" idx="10"/>
          </p:nvPr>
        </p:nvSpPr>
        <p:spPr/>
        <p:txBody>
          <a:bodyPr/>
          <a:lstStyle/>
          <a:p>
            <a:r>
              <a:rPr lang="zh-CN" altLang="en-US" dirty="0"/>
              <a:t>人工智能的应用场景</a:t>
            </a:r>
          </a:p>
        </p:txBody>
      </p:sp>
    </p:spTree>
    <p:extLst>
      <p:ext uri="{BB962C8B-B14F-4D97-AF65-F5344CB8AC3E}">
        <p14:creationId xmlns:p14="http://schemas.microsoft.com/office/powerpoint/2010/main" val="4159967502"/>
      </p:ext>
    </p:extLst>
  </p:cSld>
  <p:clrMapOvr>
    <a:masterClrMapping/>
  </p:clrMapOvr>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3FE044-EACC-3506-1E44-5A0E1F044A4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113C946-109C-BFAB-ECD4-5F93DD7FD71E}"/>
              </a:ext>
            </a:extLst>
          </p:cNvPr>
          <p:cNvSpPr>
            <a:spLocks noGrp="1"/>
          </p:cNvSpPr>
          <p:nvPr>
            <p:ph type="body" sz="quarter" idx="11"/>
          </p:nvPr>
        </p:nvSpPr>
        <p:spPr>
          <a:xfrm>
            <a:off x="337294" y="2731293"/>
            <a:ext cx="11275585" cy="2063835"/>
          </a:xfrm>
        </p:spPr>
        <p:txBody>
          <a:bodyPr/>
          <a:lstStyle/>
          <a:p>
            <a:r>
              <a:rPr lang="en-US" altLang="zh-CN" dirty="0"/>
              <a:t>4.3.3 </a:t>
            </a:r>
            <a:r>
              <a:rPr lang="zh-CN" altLang="en-US" dirty="0"/>
              <a:t>智能工厂</a:t>
            </a:r>
            <a:endParaRPr lang="en-US" altLang="zh-CN" dirty="0"/>
          </a:p>
          <a:p>
            <a:r>
              <a:rPr lang="en-US" altLang="zh-CN" dirty="0"/>
              <a:t>3. </a:t>
            </a:r>
            <a:r>
              <a:rPr lang="zh-CN" altLang="en-US" dirty="0"/>
              <a:t>大型设备能耗优化</a:t>
            </a:r>
            <a:endParaRPr lang="en-US" altLang="zh-CN" dirty="0"/>
          </a:p>
          <a:p>
            <a:r>
              <a:rPr lang="zh-CN" altLang="en-US" dirty="0"/>
              <a:t>在钢铁、电力等高能耗行业，大型设备能耗优化至关重要。智能工厂可以运用智能控制与优化决策技术，实现节能减排。</a:t>
            </a:r>
          </a:p>
        </p:txBody>
      </p:sp>
      <p:sp>
        <p:nvSpPr>
          <p:cNvPr id="4" name="文本占位符 3">
            <a:extLst>
              <a:ext uri="{FF2B5EF4-FFF2-40B4-BE49-F238E27FC236}">
                <a16:creationId xmlns:a16="http://schemas.microsoft.com/office/drawing/2014/main" id="{E624A577-788A-6E29-8D71-0F57261FC26D}"/>
              </a:ext>
            </a:extLst>
          </p:cNvPr>
          <p:cNvSpPr>
            <a:spLocks noGrp="1"/>
          </p:cNvSpPr>
          <p:nvPr>
            <p:ph type="body" sz="quarter" idx="10"/>
          </p:nvPr>
        </p:nvSpPr>
        <p:spPr/>
        <p:txBody>
          <a:bodyPr/>
          <a:lstStyle/>
          <a:p>
            <a:r>
              <a:rPr lang="zh-CN" altLang="en-US" dirty="0"/>
              <a:t>人工智能的应用场景</a:t>
            </a:r>
          </a:p>
        </p:txBody>
      </p:sp>
    </p:spTree>
    <p:extLst>
      <p:ext uri="{BB962C8B-B14F-4D97-AF65-F5344CB8AC3E}">
        <p14:creationId xmlns:p14="http://schemas.microsoft.com/office/powerpoint/2010/main" val="998604001"/>
      </p:ext>
    </p:extLst>
  </p:cSld>
  <p:clrMapOvr>
    <a:masterClrMapping/>
  </p:clrMapOvr>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3AD77-C429-318C-1901-89BB2D76EE2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7765DEE-FFC7-111C-B5FC-524ED1CDC1A3}"/>
              </a:ext>
            </a:extLst>
          </p:cNvPr>
          <p:cNvSpPr>
            <a:spLocks noGrp="1"/>
          </p:cNvSpPr>
          <p:nvPr>
            <p:ph type="body" sz="quarter" idx="11"/>
          </p:nvPr>
        </p:nvSpPr>
        <p:spPr>
          <a:xfrm>
            <a:off x="337294" y="2731293"/>
            <a:ext cx="11275585" cy="2063835"/>
          </a:xfrm>
        </p:spPr>
        <p:txBody>
          <a:bodyPr/>
          <a:lstStyle/>
          <a:p>
            <a:r>
              <a:rPr lang="en-US" altLang="zh-CN" dirty="0"/>
              <a:t>4.3.3 </a:t>
            </a:r>
            <a:r>
              <a:rPr lang="zh-CN" altLang="en-US" dirty="0"/>
              <a:t>智能工厂</a:t>
            </a:r>
            <a:endParaRPr lang="en-US" altLang="zh-CN" dirty="0"/>
          </a:p>
          <a:p>
            <a:r>
              <a:rPr lang="en-US" altLang="zh-CN" dirty="0"/>
              <a:t>4. </a:t>
            </a:r>
            <a:r>
              <a:rPr lang="zh-CN" altLang="en-US" dirty="0"/>
              <a:t>设备智能诊断与维护</a:t>
            </a:r>
            <a:endParaRPr lang="en-US" altLang="zh-CN" dirty="0"/>
          </a:p>
          <a:p>
            <a:r>
              <a:rPr lang="zh-CN" altLang="en-US" dirty="0"/>
              <a:t>设备故障是制造业生产中断的“元凶”，而智能工厂构建的设备智能诊断与维护系统却成为保障生产的“守护神”。</a:t>
            </a:r>
          </a:p>
        </p:txBody>
      </p:sp>
      <p:sp>
        <p:nvSpPr>
          <p:cNvPr id="4" name="文本占位符 3">
            <a:extLst>
              <a:ext uri="{FF2B5EF4-FFF2-40B4-BE49-F238E27FC236}">
                <a16:creationId xmlns:a16="http://schemas.microsoft.com/office/drawing/2014/main" id="{4A4CD454-12E3-A81F-CAC2-6748024E2C5E}"/>
              </a:ext>
            </a:extLst>
          </p:cNvPr>
          <p:cNvSpPr>
            <a:spLocks noGrp="1"/>
          </p:cNvSpPr>
          <p:nvPr>
            <p:ph type="body" sz="quarter" idx="10"/>
          </p:nvPr>
        </p:nvSpPr>
        <p:spPr/>
        <p:txBody>
          <a:bodyPr/>
          <a:lstStyle/>
          <a:p>
            <a:r>
              <a:rPr lang="zh-CN" altLang="en-US" dirty="0"/>
              <a:t>人工智能的应用场景</a:t>
            </a:r>
          </a:p>
        </p:txBody>
      </p:sp>
    </p:spTree>
    <p:extLst>
      <p:ext uri="{BB962C8B-B14F-4D97-AF65-F5344CB8AC3E}">
        <p14:creationId xmlns:p14="http://schemas.microsoft.com/office/powerpoint/2010/main" val="4273785419"/>
      </p:ext>
    </p:extLst>
  </p:cSld>
  <p:clrMapOvr>
    <a:masterClrMapping/>
  </p:clrMapOvr>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D59EB-556A-C410-B04A-456F99DC0C5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1E6FED8-9D9C-990F-54FC-93DB72D8B918}"/>
              </a:ext>
            </a:extLst>
          </p:cNvPr>
          <p:cNvSpPr>
            <a:spLocks noGrp="1"/>
          </p:cNvSpPr>
          <p:nvPr>
            <p:ph type="body" sz="quarter" idx="11"/>
          </p:nvPr>
        </p:nvSpPr>
        <p:spPr>
          <a:xfrm>
            <a:off x="337294" y="2223463"/>
            <a:ext cx="11275585" cy="3079497"/>
          </a:xfrm>
        </p:spPr>
        <p:txBody>
          <a:bodyPr/>
          <a:lstStyle/>
          <a:p>
            <a:r>
              <a:rPr lang="en-US" altLang="zh-CN" dirty="0"/>
              <a:t>4.3.4 </a:t>
            </a:r>
            <a:r>
              <a:rPr lang="zh-CN" altLang="en-US" dirty="0"/>
              <a:t>智能诊疗</a:t>
            </a:r>
            <a:endParaRPr lang="en-US" altLang="zh-CN" dirty="0"/>
          </a:p>
          <a:p>
            <a:r>
              <a:rPr lang="en-US" altLang="zh-CN" dirty="0"/>
              <a:t>1. </a:t>
            </a:r>
            <a:r>
              <a:rPr lang="zh-CN" altLang="en-US" dirty="0"/>
              <a:t>强大的数据与模型支撑</a:t>
            </a:r>
            <a:endParaRPr lang="en-US" altLang="zh-CN" dirty="0"/>
          </a:p>
          <a:p>
            <a:r>
              <a:rPr lang="zh-CN" altLang="en-US" dirty="0"/>
              <a:t>智能诊疗的实现，离不开坚实的数据与模型基础。医疗领域数据库、知识库收纳了海量的医学文献、临床病例、检查检验结果等信息，这些数据来自各级医疗机构多年的沉淀积累，比如北京协和医院、四川大学华西医院等多家国内知名的三甲医院，并经过严格的清洗、标注与结构化处理，为后续的精准诊疗提供了丰富且可靠的依据。</a:t>
            </a:r>
          </a:p>
        </p:txBody>
      </p:sp>
      <p:sp>
        <p:nvSpPr>
          <p:cNvPr id="4" name="文本占位符 3">
            <a:extLst>
              <a:ext uri="{FF2B5EF4-FFF2-40B4-BE49-F238E27FC236}">
                <a16:creationId xmlns:a16="http://schemas.microsoft.com/office/drawing/2014/main" id="{23D4EE01-BBD3-0B97-01D4-5ABE10899582}"/>
              </a:ext>
            </a:extLst>
          </p:cNvPr>
          <p:cNvSpPr>
            <a:spLocks noGrp="1"/>
          </p:cNvSpPr>
          <p:nvPr>
            <p:ph type="body" sz="quarter" idx="10"/>
          </p:nvPr>
        </p:nvSpPr>
        <p:spPr/>
        <p:txBody>
          <a:bodyPr/>
          <a:lstStyle/>
          <a:p>
            <a:r>
              <a:rPr lang="zh-CN" altLang="en-US" dirty="0"/>
              <a:t>人工智能的应用场景</a:t>
            </a:r>
          </a:p>
        </p:txBody>
      </p:sp>
    </p:spTree>
    <p:extLst>
      <p:ext uri="{BB962C8B-B14F-4D97-AF65-F5344CB8AC3E}">
        <p14:creationId xmlns:p14="http://schemas.microsoft.com/office/powerpoint/2010/main" val="924833352"/>
      </p:ext>
    </p:extLst>
  </p:cSld>
  <p:clrMapOvr>
    <a:masterClrMapping/>
  </p:clrMapOvr>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0B5273-462B-16CD-527F-0C7A49A5909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B6F5B8B-F1A7-3BDC-974D-F380B0C8A721}"/>
              </a:ext>
            </a:extLst>
          </p:cNvPr>
          <p:cNvSpPr>
            <a:spLocks noGrp="1"/>
          </p:cNvSpPr>
          <p:nvPr>
            <p:ph type="body" sz="quarter" idx="11"/>
          </p:nvPr>
        </p:nvSpPr>
        <p:spPr>
          <a:xfrm>
            <a:off x="337294" y="1969547"/>
            <a:ext cx="11275585" cy="3587329"/>
          </a:xfrm>
        </p:spPr>
        <p:txBody>
          <a:bodyPr/>
          <a:lstStyle/>
          <a:p>
            <a:r>
              <a:rPr lang="en-US" altLang="zh-CN" dirty="0"/>
              <a:t>4.3.4 </a:t>
            </a:r>
            <a:r>
              <a:rPr lang="zh-CN" altLang="en-US" dirty="0"/>
              <a:t>智能诊疗</a:t>
            </a:r>
            <a:endParaRPr lang="en-US" altLang="zh-CN" dirty="0"/>
          </a:p>
          <a:p>
            <a:r>
              <a:rPr lang="en-US" altLang="zh-CN" dirty="0"/>
              <a:t>2. </a:t>
            </a:r>
            <a:r>
              <a:rPr lang="zh-CN" altLang="en-US" dirty="0"/>
              <a:t>关键技术赋能</a:t>
            </a:r>
            <a:endParaRPr lang="en-US" altLang="zh-CN" dirty="0"/>
          </a:p>
          <a:p>
            <a:r>
              <a:rPr lang="zh-CN" altLang="en-US" dirty="0"/>
              <a:t>人工智能可循证诊疗决策技术是智能诊疗的核心驱动力。在实际诊疗过程中，当患者走进医院，医生将患者的症状、病史、初步检查结果等信息输入智能诊疗系统。系统迅速在知识库中检索匹配相似病例，结合人工智能模型的分析，为医生呈现出一套条理清晰的诊疗决策路径。这一路径不仅包含可能的疾病诊断，还详细罗列了每种诊断的依据、相关检查项目的必要性排序，以及不同治疗方案的循证医学证据、疗效预测与风险评估。</a:t>
            </a:r>
          </a:p>
        </p:txBody>
      </p:sp>
      <p:sp>
        <p:nvSpPr>
          <p:cNvPr id="4" name="文本占位符 3">
            <a:extLst>
              <a:ext uri="{FF2B5EF4-FFF2-40B4-BE49-F238E27FC236}">
                <a16:creationId xmlns:a16="http://schemas.microsoft.com/office/drawing/2014/main" id="{76790711-8E43-60B5-9A55-853E1764E5B0}"/>
              </a:ext>
            </a:extLst>
          </p:cNvPr>
          <p:cNvSpPr>
            <a:spLocks noGrp="1"/>
          </p:cNvSpPr>
          <p:nvPr>
            <p:ph type="body" sz="quarter" idx="10"/>
          </p:nvPr>
        </p:nvSpPr>
        <p:spPr/>
        <p:txBody>
          <a:bodyPr/>
          <a:lstStyle/>
          <a:p>
            <a:r>
              <a:rPr lang="zh-CN" altLang="en-US" dirty="0"/>
              <a:t>人工智能的应用场景</a:t>
            </a:r>
          </a:p>
        </p:txBody>
      </p:sp>
    </p:spTree>
    <p:extLst>
      <p:ext uri="{BB962C8B-B14F-4D97-AF65-F5344CB8AC3E}">
        <p14:creationId xmlns:p14="http://schemas.microsoft.com/office/powerpoint/2010/main" val="2457573598"/>
      </p:ext>
    </p:extLst>
  </p:cSld>
  <p:clrMapOvr>
    <a:masterClrMapping/>
  </p:clrMapOvr>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CD900C-1C72-BB47-E889-178B9C594D2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44696EA-C030-F60D-3811-74F977DA925E}"/>
              </a:ext>
            </a:extLst>
          </p:cNvPr>
          <p:cNvSpPr>
            <a:spLocks noGrp="1"/>
          </p:cNvSpPr>
          <p:nvPr>
            <p:ph type="body" sz="quarter" idx="11"/>
          </p:nvPr>
        </p:nvSpPr>
        <p:spPr>
          <a:xfrm>
            <a:off x="337294" y="1969548"/>
            <a:ext cx="11275585" cy="3587329"/>
          </a:xfrm>
        </p:spPr>
        <p:txBody>
          <a:bodyPr/>
          <a:lstStyle/>
          <a:p>
            <a:r>
              <a:rPr lang="en-US" altLang="zh-CN" dirty="0"/>
              <a:t>4.3.5 </a:t>
            </a:r>
            <a:r>
              <a:rPr lang="zh-CN" altLang="en-US" dirty="0"/>
              <a:t>智能供应链</a:t>
            </a:r>
            <a:endParaRPr lang="en-US" altLang="zh-CN" dirty="0"/>
          </a:p>
          <a:p>
            <a:r>
              <a:rPr lang="en-US" altLang="zh-CN" dirty="0"/>
              <a:t>1. </a:t>
            </a:r>
            <a:r>
              <a:rPr lang="zh-CN" altLang="en-US" dirty="0"/>
              <a:t>技术支撑</a:t>
            </a:r>
            <a:endParaRPr lang="en-US" altLang="zh-CN" dirty="0"/>
          </a:p>
          <a:p>
            <a:r>
              <a:rPr lang="zh-CN" altLang="en-US" dirty="0"/>
              <a:t>人机交互技术在智能供应链中搭建起人与设备、系统顺畅沟通的桥梁。在仓库管理系统中，操作员通过简洁直观的界面输入指令，查询库存信息，系统即时响应并提供可视化指引，极大地提高了操作的便捷性与准确性。例如，在某企业的大型智能仓库中引入智能手持终端，搭配企业自主研发的人机交互软件，员工拣货效率提升</a:t>
            </a:r>
            <a:r>
              <a:rPr lang="en-US" altLang="zh-CN" dirty="0"/>
              <a:t>30%</a:t>
            </a:r>
            <a:r>
              <a:rPr lang="zh-CN" altLang="en-US" dirty="0"/>
              <a:t>，差错率降低至</a:t>
            </a:r>
            <a:r>
              <a:rPr lang="en-US" altLang="zh-CN" dirty="0"/>
              <a:t>1%</a:t>
            </a:r>
            <a:r>
              <a:rPr lang="zh-CN" altLang="en-US" dirty="0"/>
              <a:t>以内。</a:t>
            </a:r>
          </a:p>
        </p:txBody>
      </p:sp>
      <p:sp>
        <p:nvSpPr>
          <p:cNvPr id="4" name="文本占位符 3">
            <a:extLst>
              <a:ext uri="{FF2B5EF4-FFF2-40B4-BE49-F238E27FC236}">
                <a16:creationId xmlns:a16="http://schemas.microsoft.com/office/drawing/2014/main" id="{0F30C8BE-3676-69A6-4FD5-700FC64ADAF4}"/>
              </a:ext>
            </a:extLst>
          </p:cNvPr>
          <p:cNvSpPr>
            <a:spLocks noGrp="1"/>
          </p:cNvSpPr>
          <p:nvPr>
            <p:ph type="body" sz="quarter" idx="10"/>
          </p:nvPr>
        </p:nvSpPr>
        <p:spPr/>
        <p:txBody>
          <a:bodyPr/>
          <a:lstStyle/>
          <a:p>
            <a:r>
              <a:rPr lang="zh-CN" altLang="en-US" dirty="0"/>
              <a:t>人工智能的应用场景</a:t>
            </a:r>
          </a:p>
        </p:txBody>
      </p:sp>
    </p:spTree>
    <p:extLst>
      <p:ext uri="{BB962C8B-B14F-4D97-AF65-F5344CB8AC3E}">
        <p14:creationId xmlns:p14="http://schemas.microsoft.com/office/powerpoint/2010/main" val="217453325"/>
      </p:ext>
    </p:extLst>
  </p:cSld>
  <p:clrMapOvr>
    <a:masterClrMapping/>
  </p:clrMapOvr>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718E39-796A-E189-47E1-9E4D569D4E7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16E8A2E-35D1-C877-B014-D650C76B888F}"/>
              </a:ext>
            </a:extLst>
          </p:cNvPr>
          <p:cNvSpPr>
            <a:spLocks noGrp="1"/>
          </p:cNvSpPr>
          <p:nvPr>
            <p:ph type="body" sz="quarter" idx="11"/>
          </p:nvPr>
        </p:nvSpPr>
        <p:spPr>
          <a:xfrm>
            <a:off x="337294" y="1969548"/>
            <a:ext cx="11275585" cy="3587329"/>
          </a:xfrm>
        </p:spPr>
        <p:txBody>
          <a:bodyPr/>
          <a:lstStyle/>
          <a:p>
            <a:r>
              <a:rPr lang="en-US" altLang="zh-CN" dirty="0"/>
              <a:t>4.3.5 </a:t>
            </a:r>
            <a:r>
              <a:rPr lang="zh-CN" altLang="en-US" dirty="0"/>
              <a:t>智能供应链</a:t>
            </a:r>
            <a:endParaRPr lang="en-US" altLang="zh-CN" dirty="0"/>
          </a:p>
          <a:p>
            <a:r>
              <a:rPr lang="en-US" altLang="zh-CN" dirty="0"/>
              <a:t>2. </a:t>
            </a:r>
            <a:r>
              <a:rPr lang="zh-CN" altLang="en-US" dirty="0"/>
              <a:t>重塑供应链流程</a:t>
            </a:r>
            <a:endParaRPr lang="en-US" altLang="zh-CN" dirty="0"/>
          </a:p>
          <a:p>
            <a:r>
              <a:rPr lang="zh-CN" altLang="en-US" dirty="0"/>
              <a:t>智能仓储是供应链的核心枢纽，借助上述技术可实现高效运作。例如，在服装电商的智能仓库，入库时物流机械臂与视觉识别系统协同，可以快速识别、分类衣物款式、尺码，自动上架至最优存储位置；对于出库环节，系统根据订单信息，规划最优拣货路径，通过人机交互终端引导员工快速拣选，再配合自动分拣设备，将发货效率提升了</a:t>
            </a:r>
            <a:r>
              <a:rPr lang="en-US" altLang="zh-CN" dirty="0"/>
              <a:t>40%</a:t>
            </a:r>
            <a:r>
              <a:rPr lang="zh-CN" altLang="en-US" dirty="0"/>
              <a:t>，且库存准确率保持在</a:t>
            </a:r>
            <a:r>
              <a:rPr lang="en-US" altLang="zh-CN" dirty="0"/>
              <a:t>99%</a:t>
            </a:r>
            <a:r>
              <a:rPr lang="zh-CN" altLang="en-US" dirty="0"/>
              <a:t>以上。</a:t>
            </a:r>
          </a:p>
        </p:txBody>
      </p:sp>
      <p:sp>
        <p:nvSpPr>
          <p:cNvPr id="4" name="文本占位符 3">
            <a:extLst>
              <a:ext uri="{FF2B5EF4-FFF2-40B4-BE49-F238E27FC236}">
                <a16:creationId xmlns:a16="http://schemas.microsoft.com/office/drawing/2014/main" id="{FA3793A4-083F-6833-B613-89FCF0239D0B}"/>
              </a:ext>
            </a:extLst>
          </p:cNvPr>
          <p:cNvSpPr>
            <a:spLocks noGrp="1"/>
          </p:cNvSpPr>
          <p:nvPr>
            <p:ph type="body" sz="quarter" idx="10"/>
          </p:nvPr>
        </p:nvSpPr>
        <p:spPr/>
        <p:txBody>
          <a:bodyPr/>
          <a:lstStyle/>
          <a:p>
            <a:r>
              <a:rPr lang="zh-CN" altLang="en-US" dirty="0"/>
              <a:t>人工智能的应用场景</a:t>
            </a:r>
          </a:p>
        </p:txBody>
      </p:sp>
    </p:spTree>
    <p:extLst>
      <p:ext uri="{BB962C8B-B14F-4D97-AF65-F5344CB8AC3E}">
        <p14:creationId xmlns:p14="http://schemas.microsoft.com/office/powerpoint/2010/main" val="2275614962"/>
      </p:ext>
    </p:extLst>
  </p:cSld>
  <p:clrMapOvr>
    <a:masterClrMapping/>
  </p:clrMapOvr>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13E49-461E-3323-DAD4-7A135A2E66E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6C35BC5-BEAB-DD65-5A44-6343F9D8FA01}"/>
              </a:ext>
            </a:extLst>
          </p:cNvPr>
          <p:cNvSpPr>
            <a:spLocks noGrp="1"/>
          </p:cNvSpPr>
          <p:nvPr>
            <p:ph type="body" sz="quarter" idx="11"/>
          </p:nvPr>
        </p:nvSpPr>
        <p:spPr>
          <a:xfrm>
            <a:off x="337294" y="2223464"/>
            <a:ext cx="11275585" cy="3079497"/>
          </a:xfrm>
        </p:spPr>
        <p:txBody>
          <a:bodyPr/>
          <a:lstStyle/>
          <a:p>
            <a:r>
              <a:rPr lang="en-US" altLang="zh-CN" dirty="0"/>
              <a:t>4.3.5 </a:t>
            </a:r>
            <a:r>
              <a:rPr lang="zh-CN" altLang="en-US" dirty="0"/>
              <a:t>智能供应链</a:t>
            </a:r>
            <a:endParaRPr lang="en-US" altLang="zh-CN" dirty="0"/>
          </a:p>
          <a:p>
            <a:r>
              <a:rPr lang="en-US" altLang="zh-CN" dirty="0"/>
              <a:t>3. </a:t>
            </a:r>
            <a:r>
              <a:rPr lang="zh-CN" altLang="en-US" dirty="0"/>
              <a:t>协同效应</a:t>
            </a:r>
            <a:endParaRPr lang="en-US" altLang="zh-CN" dirty="0"/>
          </a:p>
          <a:p>
            <a:r>
              <a:rPr lang="zh-CN" altLang="en-US" dirty="0"/>
              <a:t>智能供应链强调各环节协同运作，上下游企业通过信息共享平台实时交互数据，实现无缝对接。例如，华为公司与其供应商紧密协作，利用需求预测信息，供应商提前备货、优化生产计划，确保新款手机发布时零部件的准时供应，使产品按时上市率达到</a:t>
            </a:r>
            <a:r>
              <a:rPr lang="en-US" altLang="zh-CN" dirty="0"/>
              <a:t>99%</a:t>
            </a:r>
            <a:r>
              <a:rPr lang="zh-CN" altLang="en-US" dirty="0"/>
              <a:t>，从而抢占市场先机。</a:t>
            </a:r>
          </a:p>
        </p:txBody>
      </p:sp>
      <p:sp>
        <p:nvSpPr>
          <p:cNvPr id="4" name="文本占位符 3">
            <a:extLst>
              <a:ext uri="{FF2B5EF4-FFF2-40B4-BE49-F238E27FC236}">
                <a16:creationId xmlns:a16="http://schemas.microsoft.com/office/drawing/2014/main" id="{39F3E55F-C00A-D6EB-2159-BD714E8956E1}"/>
              </a:ext>
            </a:extLst>
          </p:cNvPr>
          <p:cNvSpPr>
            <a:spLocks noGrp="1"/>
          </p:cNvSpPr>
          <p:nvPr>
            <p:ph type="body" sz="quarter" idx="10"/>
          </p:nvPr>
        </p:nvSpPr>
        <p:spPr/>
        <p:txBody>
          <a:bodyPr/>
          <a:lstStyle/>
          <a:p>
            <a:r>
              <a:rPr lang="zh-CN" altLang="en-US" dirty="0"/>
              <a:t>人工智能的应用场景</a:t>
            </a:r>
          </a:p>
        </p:txBody>
      </p:sp>
    </p:spTree>
    <p:extLst>
      <p:ext uri="{BB962C8B-B14F-4D97-AF65-F5344CB8AC3E}">
        <p14:creationId xmlns:p14="http://schemas.microsoft.com/office/powerpoint/2010/main" val="32263149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220F07A8-E9DD-5BD7-1B23-2A1B0871AB77}"/>
              </a:ext>
            </a:extLst>
          </p:cNvPr>
          <p:cNvSpPr>
            <a:spLocks noGrp="1"/>
          </p:cNvSpPr>
          <p:nvPr>
            <p:ph type="body" sz="quarter" idx="10"/>
          </p:nvPr>
        </p:nvSpPr>
        <p:spPr/>
        <p:txBody>
          <a:bodyPr/>
          <a:lstStyle/>
          <a:p>
            <a:r>
              <a:rPr lang="zh-CN" altLang="en-US" dirty="0"/>
              <a:t>任务</a:t>
            </a:r>
            <a:r>
              <a:rPr lang="en-US" altLang="zh-CN" dirty="0"/>
              <a:t>1.3</a:t>
            </a:r>
            <a:endParaRPr lang="zh-CN" altLang="en-US" dirty="0"/>
          </a:p>
        </p:txBody>
      </p:sp>
      <p:sp>
        <p:nvSpPr>
          <p:cNvPr id="6" name="文本占位符 5">
            <a:extLst>
              <a:ext uri="{FF2B5EF4-FFF2-40B4-BE49-F238E27FC236}">
                <a16:creationId xmlns:a16="http://schemas.microsoft.com/office/drawing/2014/main" id="{6224809E-4DFB-F627-83F7-58D171D80F98}"/>
              </a:ext>
            </a:extLst>
          </p:cNvPr>
          <p:cNvSpPr>
            <a:spLocks noGrp="1"/>
          </p:cNvSpPr>
          <p:nvPr>
            <p:ph type="body" sz="quarter" idx="11"/>
          </p:nvPr>
        </p:nvSpPr>
        <p:spPr/>
        <p:txBody>
          <a:bodyPr/>
          <a:lstStyle/>
          <a:p>
            <a:r>
              <a:rPr lang="zh-CN" altLang="en-US" dirty="0"/>
              <a:t>用图片和图形美化文档</a:t>
            </a:r>
          </a:p>
        </p:txBody>
      </p:sp>
    </p:spTree>
    <p:extLst>
      <p:ext uri="{BB962C8B-B14F-4D97-AF65-F5344CB8AC3E}">
        <p14:creationId xmlns:p14="http://schemas.microsoft.com/office/powerpoint/2010/main" val="2860365552"/>
      </p:ext>
    </p:extLst>
  </p:cSld>
  <p:clrMapOvr>
    <a:masterClrMapping/>
  </p:clrMapOvr>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6A2F0E-C9D8-7A14-BA5A-455579DA688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E200D45-E3B9-62FA-DC17-B1B1F86014CE}"/>
              </a:ext>
            </a:extLst>
          </p:cNvPr>
          <p:cNvSpPr>
            <a:spLocks noGrp="1"/>
          </p:cNvSpPr>
          <p:nvPr>
            <p:ph type="body" sz="quarter" idx="11"/>
          </p:nvPr>
        </p:nvSpPr>
        <p:spPr>
          <a:xfrm>
            <a:off x="337294" y="1969549"/>
            <a:ext cx="11275585" cy="3587329"/>
          </a:xfrm>
        </p:spPr>
        <p:txBody>
          <a:bodyPr/>
          <a:lstStyle/>
          <a:p>
            <a:r>
              <a:rPr lang="en-US" altLang="zh-CN" dirty="0"/>
              <a:t>4.3.6 </a:t>
            </a:r>
            <a:r>
              <a:rPr lang="zh-CN" altLang="en-US" dirty="0"/>
              <a:t>自动驾驶</a:t>
            </a:r>
            <a:endParaRPr lang="en-US" altLang="zh-CN" dirty="0"/>
          </a:p>
          <a:p>
            <a:r>
              <a:rPr lang="en-US" altLang="zh-CN" dirty="0"/>
              <a:t>1. </a:t>
            </a:r>
            <a:r>
              <a:rPr lang="zh-CN" altLang="en-US" dirty="0"/>
              <a:t>精准感知与协同决策</a:t>
            </a:r>
            <a:endParaRPr lang="en-US" altLang="zh-CN" dirty="0"/>
          </a:p>
          <a:p>
            <a:r>
              <a:rPr lang="zh-CN" altLang="en-US" dirty="0"/>
              <a:t>自动驾驶的实现，离不开高精度的环境感知与智能决策控制系统。车端传感器如同汽车的 “眼睛”和“耳朵”，激光雷达、摄像头、毫米波雷达等各司其职，精准捕捉车辆周边的物体、路况、行人动态等信息。然而，单一车端感知存在盲区，这就凸显出路端传感器的重要性。路端的智能摄像头、感应线圈等设备与车端传感器深度融合，实现全方位、无死角的环境监测，且数据被实时共享，为车辆提供超视距的信息视野。</a:t>
            </a:r>
          </a:p>
        </p:txBody>
      </p:sp>
      <p:sp>
        <p:nvSpPr>
          <p:cNvPr id="4" name="文本占位符 3">
            <a:extLst>
              <a:ext uri="{FF2B5EF4-FFF2-40B4-BE49-F238E27FC236}">
                <a16:creationId xmlns:a16="http://schemas.microsoft.com/office/drawing/2014/main" id="{E50DE468-314F-2824-FCB3-FE020C8821E0}"/>
              </a:ext>
            </a:extLst>
          </p:cNvPr>
          <p:cNvSpPr>
            <a:spLocks noGrp="1"/>
          </p:cNvSpPr>
          <p:nvPr>
            <p:ph type="body" sz="quarter" idx="10"/>
          </p:nvPr>
        </p:nvSpPr>
        <p:spPr/>
        <p:txBody>
          <a:bodyPr/>
          <a:lstStyle/>
          <a:p>
            <a:r>
              <a:rPr lang="zh-CN" altLang="en-US" dirty="0"/>
              <a:t>人工智能的应用场景</a:t>
            </a:r>
          </a:p>
        </p:txBody>
      </p:sp>
    </p:spTree>
    <p:extLst>
      <p:ext uri="{BB962C8B-B14F-4D97-AF65-F5344CB8AC3E}">
        <p14:creationId xmlns:p14="http://schemas.microsoft.com/office/powerpoint/2010/main" val="1704202553"/>
      </p:ext>
    </p:extLst>
  </p:cSld>
  <p:clrMapOvr>
    <a:masterClrMapping/>
  </p:clrMapOvr>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C1D26-6CEC-F4C7-3033-ED1112F0EE5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0009A36-B0BA-449D-2191-6FF8AD89E22D}"/>
              </a:ext>
            </a:extLst>
          </p:cNvPr>
          <p:cNvSpPr>
            <a:spLocks noGrp="1"/>
          </p:cNvSpPr>
          <p:nvPr>
            <p:ph type="body" sz="quarter" idx="11"/>
          </p:nvPr>
        </p:nvSpPr>
        <p:spPr>
          <a:xfrm>
            <a:off x="337294" y="2223466"/>
            <a:ext cx="11275585" cy="3079497"/>
          </a:xfrm>
        </p:spPr>
        <p:txBody>
          <a:bodyPr/>
          <a:lstStyle/>
          <a:p>
            <a:r>
              <a:rPr lang="en-US" altLang="zh-CN" dirty="0"/>
              <a:t>4.3.6 </a:t>
            </a:r>
            <a:r>
              <a:rPr lang="zh-CN" altLang="en-US" dirty="0"/>
              <a:t>自动驾驶</a:t>
            </a:r>
            <a:endParaRPr lang="en-US" altLang="zh-CN" dirty="0"/>
          </a:p>
          <a:p>
            <a:r>
              <a:rPr lang="en-US" altLang="zh-CN" dirty="0"/>
              <a:t>2. </a:t>
            </a:r>
            <a:r>
              <a:rPr lang="zh-CN" altLang="en-US" dirty="0"/>
              <a:t>多领域的创新实践</a:t>
            </a:r>
            <a:endParaRPr lang="en-US" altLang="zh-CN" dirty="0"/>
          </a:p>
          <a:p>
            <a:r>
              <a:rPr lang="zh-CN" altLang="en-US" dirty="0"/>
              <a:t>（</a:t>
            </a:r>
            <a:r>
              <a:rPr lang="en-US" altLang="zh-CN" dirty="0"/>
              <a:t>1</a:t>
            </a:r>
            <a:r>
              <a:rPr lang="zh-CN" altLang="en-US" dirty="0"/>
              <a:t>）高速公路无人物流。</a:t>
            </a:r>
            <a:endParaRPr lang="en-US" altLang="zh-CN" dirty="0"/>
          </a:p>
          <a:p>
            <a:r>
              <a:rPr lang="zh-CN" altLang="en-US" dirty="0"/>
              <a:t>（</a:t>
            </a:r>
            <a:r>
              <a:rPr lang="en-US" altLang="zh-CN" dirty="0"/>
              <a:t>2</a:t>
            </a:r>
            <a:r>
              <a:rPr lang="zh-CN" altLang="en-US" dirty="0"/>
              <a:t>）高级别自动驾驶汽车。</a:t>
            </a:r>
            <a:endParaRPr lang="en-US" altLang="zh-CN" dirty="0"/>
          </a:p>
          <a:p>
            <a:r>
              <a:rPr lang="zh-CN" altLang="en-US" dirty="0"/>
              <a:t>（</a:t>
            </a:r>
            <a:r>
              <a:rPr lang="en-US" altLang="zh-CN" dirty="0"/>
              <a:t>3</a:t>
            </a:r>
            <a:r>
              <a:rPr lang="zh-CN" altLang="en-US" dirty="0"/>
              <a:t>）智能网联公交车。</a:t>
            </a:r>
            <a:endParaRPr lang="en-US" altLang="zh-CN" dirty="0"/>
          </a:p>
          <a:p>
            <a:r>
              <a:rPr lang="zh-CN" altLang="en-US" dirty="0"/>
              <a:t>（</a:t>
            </a:r>
            <a:r>
              <a:rPr lang="en-US" altLang="zh-CN" dirty="0"/>
              <a:t>4</a:t>
            </a:r>
            <a:r>
              <a:rPr lang="zh-CN" altLang="en-US" dirty="0"/>
              <a:t>）自主代客泊车。</a:t>
            </a:r>
          </a:p>
        </p:txBody>
      </p:sp>
      <p:sp>
        <p:nvSpPr>
          <p:cNvPr id="4" name="文本占位符 3">
            <a:extLst>
              <a:ext uri="{FF2B5EF4-FFF2-40B4-BE49-F238E27FC236}">
                <a16:creationId xmlns:a16="http://schemas.microsoft.com/office/drawing/2014/main" id="{399272EF-41AB-DC7A-7175-64CB04EF01D0}"/>
              </a:ext>
            </a:extLst>
          </p:cNvPr>
          <p:cNvSpPr>
            <a:spLocks noGrp="1"/>
          </p:cNvSpPr>
          <p:nvPr>
            <p:ph type="body" sz="quarter" idx="10"/>
          </p:nvPr>
        </p:nvSpPr>
        <p:spPr/>
        <p:txBody>
          <a:bodyPr/>
          <a:lstStyle/>
          <a:p>
            <a:r>
              <a:rPr lang="zh-CN" altLang="en-US" dirty="0"/>
              <a:t>人工智能的应用场景</a:t>
            </a:r>
          </a:p>
        </p:txBody>
      </p:sp>
    </p:spTree>
    <p:extLst>
      <p:ext uri="{BB962C8B-B14F-4D97-AF65-F5344CB8AC3E}">
        <p14:creationId xmlns:p14="http://schemas.microsoft.com/office/powerpoint/2010/main" val="1428618170"/>
      </p:ext>
    </p:extLst>
  </p:cSld>
  <p:clrMapOvr>
    <a:masterClrMapping/>
  </p:clrMapOvr>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0B9557-0B87-549D-9DF2-D7C0992BA0C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E3C1E29-C3F1-8E8E-B7F2-F6AFE8242A04}"/>
              </a:ext>
            </a:extLst>
          </p:cNvPr>
          <p:cNvSpPr>
            <a:spLocks noGrp="1"/>
          </p:cNvSpPr>
          <p:nvPr>
            <p:ph type="body" sz="quarter" idx="11"/>
          </p:nvPr>
        </p:nvSpPr>
        <p:spPr>
          <a:xfrm>
            <a:off x="337294" y="2223466"/>
            <a:ext cx="11275585" cy="3079497"/>
          </a:xfrm>
        </p:spPr>
        <p:txBody>
          <a:bodyPr/>
          <a:lstStyle/>
          <a:p>
            <a:r>
              <a:rPr lang="en-US" altLang="zh-CN" dirty="0"/>
              <a:t>4.3.6 </a:t>
            </a:r>
            <a:r>
              <a:rPr lang="zh-CN" altLang="en-US" dirty="0"/>
              <a:t>自动驾驶</a:t>
            </a:r>
            <a:endParaRPr lang="en-US" altLang="zh-CN" dirty="0"/>
          </a:p>
          <a:p>
            <a:r>
              <a:rPr lang="en-US" altLang="zh-CN" dirty="0"/>
              <a:t>3. </a:t>
            </a:r>
            <a:r>
              <a:rPr lang="zh-CN" altLang="en-US" dirty="0"/>
              <a:t>挑战与展望</a:t>
            </a:r>
            <a:endParaRPr lang="en-US" altLang="zh-CN" dirty="0"/>
          </a:p>
          <a:p>
            <a:r>
              <a:rPr lang="zh-CN" altLang="en-US" dirty="0"/>
              <a:t>尽管自动驾驶场景已取得诸多突破，但仍面临一些挑战。技术层面，极端天气下传感器精度下降、复杂路况算法失效等问题仍有待攻克；政策法规方面，自动驾驶事故责任认定、数据隐私保护等法规尚需完善；社会接受度层面，部分民众对机器决策的安全性仍然心存疑虑。</a:t>
            </a:r>
          </a:p>
        </p:txBody>
      </p:sp>
      <p:sp>
        <p:nvSpPr>
          <p:cNvPr id="4" name="文本占位符 3">
            <a:extLst>
              <a:ext uri="{FF2B5EF4-FFF2-40B4-BE49-F238E27FC236}">
                <a16:creationId xmlns:a16="http://schemas.microsoft.com/office/drawing/2014/main" id="{E2732DB0-3846-9E52-E517-10BF244A082C}"/>
              </a:ext>
            </a:extLst>
          </p:cNvPr>
          <p:cNvSpPr>
            <a:spLocks noGrp="1"/>
          </p:cNvSpPr>
          <p:nvPr>
            <p:ph type="body" sz="quarter" idx="10"/>
          </p:nvPr>
        </p:nvSpPr>
        <p:spPr/>
        <p:txBody>
          <a:bodyPr/>
          <a:lstStyle/>
          <a:p>
            <a:r>
              <a:rPr lang="zh-CN" altLang="en-US" dirty="0"/>
              <a:t>人工智能的应用场景</a:t>
            </a:r>
          </a:p>
        </p:txBody>
      </p:sp>
    </p:spTree>
    <p:extLst>
      <p:ext uri="{BB962C8B-B14F-4D97-AF65-F5344CB8AC3E}">
        <p14:creationId xmlns:p14="http://schemas.microsoft.com/office/powerpoint/2010/main" val="4292305336"/>
      </p:ext>
    </p:extLst>
  </p:cSld>
  <p:clrMapOvr>
    <a:masterClrMapping/>
  </p:clrMapOvr>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33F362-7AB8-B377-8C57-A5D29339534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A40BFC3-B243-AA77-044C-7E4DA0F70187}"/>
              </a:ext>
            </a:extLst>
          </p:cNvPr>
          <p:cNvSpPr>
            <a:spLocks noGrp="1"/>
          </p:cNvSpPr>
          <p:nvPr>
            <p:ph type="body" sz="quarter" idx="11"/>
          </p:nvPr>
        </p:nvSpPr>
        <p:spPr>
          <a:xfrm>
            <a:off x="337294" y="1461720"/>
            <a:ext cx="11275585" cy="4602991"/>
          </a:xfrm>
        </p:spPr>
        <p:txBody>
          <a:bodyPr/>
          <a:lstStyle/>
          <a:p>
            <a:r>
              <a:rPr lang="en-US" altLang="zh-CN" dirty="0"/>
              <a:t>4.3.7 </a:t>
            </a:r>
            <a:r>
              <a:rPr lang="zh-CN" altLang="en-US" dirty="0"/>
              <a:t>智慧农场</a:t>
            </a:r>
            <a:endParaRPr lang="en-US" altLang="zh-CN" dirty="0"/>
          </a:p>
          <a:p>
            <a:r>
              <a:rPr lang="en-US" altLang="zh-CN" dirty="0"/>
              <a:t>1. </a:t>
            </a:r>
            <a:r>
              <a:rPr lang="zh-CN" altLang="en-US" dirty="0"/>
              <a:t>智慧耕整</a:t>
            </a:r>
            <a:endParaRPr lang="en-US" altLang="zh-CN" dirty="0"/>
          </a:p>
          <a:p>
            <a:r>
              <a:rPr lang="zh-CN" altLang="en-US" dirty="0"/>
              <a:t>相较于传统农耕依赖农民主观经验判断土壤条件，智慧农场运用前沿的传感器技术，构建起一套高度精密的农田土壤变化自适应感知体系。例如，在位于北京市房山区南部的某智慧农场示范基地，部署了超过</a:t>
            </a:r>
            <a:r>
              <a:rPr lang="en-US" altLang="zh-CN" dirty="0"/>
              <a:t>500</a:t>
            </a:r>
            <a:r>
              <a:rPr lang="zh-CN" altLang="en-US" dirty="0"/>
              <a:t>个不同类型的传感器，涵盖了土壤肥力监测传感器、湿度传感器、酸碱度传感器等，这些具备高灵敏度、高精度的传感器宛如精密探测器，深入土层各个关键层面，对土壤肥力、湿度、酸碱度等核心指标进行实时、连续且精准的监测。所采集到的海量数据将通过高速稳定的</a:t>
            </a:r>
            <a:r>
              <a:rPr lang="en-US" altLang="zh-CN" dirty="0"/>
              <a:t>5G</a:t>
            </a:r>
            <a:r>
              <a:rPr lang="zh-CN" altLang="en-US" dirty="0"/>
              <a:t>传输链路，即时传输至智慧农场的核心枢纽</a:t>
            </a:r>
            <a:r>
              <a:rPr lang="en-US" altLang="zh-CN" dirty="0"/>
              <a:t>——</a:t>
            </a:r>
            <a:r>
              <a:rPr lang="zh-CN" altLang="en-US" dirty="0"/>
              <a:t>中央控制系统。</a:t>
            </a:r>
          </a:p>
        </p:txBody>
      </p:sp>
      <p:sp>
        <p:nvSpPr>
          <p:cNvPr id="4" name="文本占位符 3">
            <a:extLst>
              <a:ext uri="{FF2B5EF4-FFF2-40B4-BE49-F238E27FC236}">
                <a16:creationId xmlns:a16="http://schemas.microsoft.com/office/drawing/2014/main" id="{E24980FB-F469-EC70-3ABC-F33EECF0F29F}"/>
              </a:ext>
            </a:extLst>
          </p:cNvPr>
          <p:cNvSpPr>
            <a:spLocks noGrp="1"/>
          </p:cNvSpPr>
          <p:nvPr>
            <p:ph type="body" sz="quarter" idx="10"/>
          </p:nvPr>
        </p:nvSpPr>
        <p:spPr/>
        <p:txBody>
          <a:bodyPr/>
          <a:lstStyle/>
          <a:p>
            <a:r>
              <a:rPr lang="zh-CN" altLang="en-US" dirty="0"/>
              <a:t>人工智能的应用场景</a:t>
            </a:r>
          </a:p>
        </p:txBody>
      </p:sp>
    </p:spTree>
    <p:extLst>
      <p:ext uri="{BB962C8B-B14F-4D97-AF65-F5344CB8AC3E}">
        <p14:creationId xmlns:p14="http://schemas.microsoft.com/office/powerpoint/2010/main" val="437315384"/>
      </p:ext>
    </p:extLst>
  </p:cSld>
  <p:clrMapOvr>
    <a:masterClrMapping/>
  </p:clrMapOvr>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9DE42A-BC52-ABFC-71A1-DA985DD1A00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9275A81-1273-D41E-93CD-EE81563ED24D}"/>
              </a:ext>
            </a:extLst>
          </p:cNvPr>
          <p:cNvSpPr>
            <a:spLocks noGrp="1"/>
          </p:cNvSpPr>
          <p:nvPr>
            <p:ph type="body" sz="quarter" idx="11"/>
          </p:nvPr>
        </p:nvSpPr>
        <p:spPr>
          <a:xfrm>
            <a:off x="337294" y="2477383"/>
            <a:ext cx="11275585" cy="2571666"/>
          </a:xfrm>
        </p:spPr>
        <p:txBody>
          <a:bodyPr/>
          <a:lstStyle/>
          <a:p>
            <a:r>
              <a:rPr lang="en-US" altLang="zh-CN" dirty="0"/>
              <a:t>4.3.7 </a:t>
            </a:r>
            <a:r>
              <a:rPr lang="zh-CN" altLang="en-US" dirty="0"/>
              <a:t>智慧农场</a:t>
            </a:r>
            <a:endParaRPr lang="en-US" altLang="zh-CN" dirty="0"/>
          </a:p>
          <a:p>
            <a:r>
              <a:rPr lang="en-US" altLang="zh-CN" dirty="0"/>
              <a:t>2. </a:t>
            </a:r>
            <a:r>
              <a:rPr lang="zh-CN" altLang="en-US" dirty="0"/>
              <a:t>智能播种</a:t>
            </a:r>
            <a:endParaRPr lang="en-US" altLang="zh-CN" dirty="0"/>
          </a:p>
          <a:p>
            <a:r>
              <a:rPr lang="zh-CN" altLang="en-US" dirty="0"/>
              <a:t>播种环节是农作物生长周期起始的关键节点，对精准度有着严苛要求。智慧农场充分融合卫星定位、高清图像识别、大数据分析等前沿技术手段，紧密结合不同作物品种独特的生物学特性和前期土壤监测所获取的数据成果，全方位实现智能化播种操作。</a:t>
            </a:r>
          </a:p>
        </p:txBody>
      </p:sp>
      <p:sp>
        <p:nvSpPr>
          <p:cNvPr id="4" name="文本占位符 3">
            <a:extLst>
              <a:ext uri="{FF2B5EF4-FFF2-40B4-BE49-F238E27FC236}">
                <a16:creationId xmlns:a16="http://schemas.microsoft.com/office/drawing/2014/main" id="{9C9F50E4-BD57-498D-FC3B-A6586D6E6D46}"/>
              </a:ext>
            </a:extLst>
          </p:cNvPr>
          <p:cNvSpPr>
            <a:spLocks noGrp="1"/>
          </p:cNvSpPr>
          <p:nvPr>
            <p:ph type="body" sz="quarter" idx="10"/>
          </p:nvPr>
        </p:nvSpPr>
        <p:spPr/>
        <p:txBody>
          <a:bodyPr/>
          <a:lstStyle/>
          <a:p>
            <a:r>
              <a:rPr lang="zh-CN" altLang="en-US" dirty="0"/>
              <a:t>人工智能的应用场景</a:t>
            </a:r>
          </a:p>
        </p:txBody>
      </p:sp>
    </p:spTree>
    <p:extLst>
      <p:ext uri="{BB962C8B-B14F-4D97-AF65-F5344CB8AC3E}">
        <p14:creationId xmlns:p14="http://schemas.microsoft.com/office/powerpoint/2010/main" val="4061591430"/>
      </p:ext>
    </p:extLst>
  </p:cSld>
  <p:clrMapOvr>
    <a:masterClrMapping/>
  </p:clrMapOvr>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C8401E-7E70-6EF7-34BB-0A2C40FE08A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359825A-0F3A-9AA1-7654-9DD75E844D05}"/>
              </a:ext>
            </a:extLst>
          </p:cNvPr>
          <p:cNvSpPr>
            <a:spLocks noGrp="1"/>
          </p:cNvSpPr>
          <p:nvPr>
            <p:ph type="body" sz="quarter" idx="11"/>
          </p:nvPr>
        </p:nvSpPr>
        <p:spPr>
          <a:xfrm>
            <a:off x="337294" y="2223468"/>
            <a:ext cx="11275585" cy="3079497"/>
          </a:xfrm>
        </p:spPr>
        <p:txBody>
          <a:bodyPr/>
          <a:lstStyle/>
          <a:p>
            <a:r>
              <a:rPr lang="en-US" altLang="zh-CN" dirty="0"/>
              <a:t>4.3.7 </a:t>
            </a:r>
            <a:r>
              <a:rPr lang="zh-CN" altLang="en-US" dirty="0"/>
              <a:t>智慧农场</a:t>
            </a:r>
            <a:endParaRPr lang="en-US" altLang="zh-CN" dirty="0"/>
          </a:p>
          <a:p>
            <a:r>
              <a:rPr lang="en-US" altLang="zh-CN" dirty="0"/>
              <a:t>3. </a:t>
            </a:r>
            <a:r>
              <a:rPr lang="zh-CN" altLang="en-US" dirty="0"/>
              <a:t>精细管控</a:t>
            </a:r>
            <a:endParaRPr lang="en-US" altLang="zh-CN" dirty="0"/>
          </a:p>
          <a:p>
            <a:r>
              <a:rPr lang="zh-CN" altLang="en-US" dirty="0"/>
              <a:t>农作物生长周期较长，其间管理环节的精细程度直接影响最终收成。智慧农场搭建起一套全方位、全天候的监控网络体系，遍布田间各个关键区域的高清摄像头、气象监测站、土壤传感器等设备，如同敏锐的“侦察兵”，持续不断地收集各类环境数据与作物生长动态信息，并通过无线传输技术实时回传至中央控制系统。</a:t>
            </a:r>
          </a:p>
        </p:txBody>
      </p:sp>
      <p:sp>
        <p:nvSpPr>
          <p:cNvPr id="4" name="文本占位符 3">
            <a:extLst>
              <a:ext uri="{FF2B5EF4-FFF2-40B4-BE49-F238E27FC236}">
                <a16:creationId xmlns:a16="http://schemas.microsoft.com/office/drawing/2014/main" id="{92475B7C-0470-A327-6587-0D421B0603F6}"/>
              </a:ext>
            </a:extLst>
          </p:cNvPr>
          <p:cNvSpPr>
            <a:spLocks noGrp="1"/>
          </p:cNvSpPr>
          <p:nvPr>
            <p:ph type="body" sz="quarter" idx="10"/>
          </p:nvPr>
        </p:nvSpPr>
        <p:spPr/>
        <p:txBody>
          <a:bodyPr/>
          <a:lstStyle/>
          <a:p>
            <a:r>
              <a:rPr lang="zh-CN" altLang="en-US" dirty="0"/>
              <a:t>人工智能的应用场景</a:t>
            </a:r>
          </a:p>
        </p:txBody>
      </p:sp>
    </p:spTree>
    <p:extLst>
      <p:ext uri="{BB962C8B-B14F-4D97-AF65-F5344CB8AC3E}">
        <p14:creationId xmlns:p14="http://schemas.microsoft.com/office/powerpoint/2010/main" val="1695156333"/>
      </p:ext>
    </p:extLst>
  </p:cSld>
  <p:clrMapOvr>
    <a:masterClrMapping/>
  </p:clrMapOvr>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CCDE89-C7E0-BF52-1C3B-A5594567D1D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6E4E9C8-2F38-8A76-C1A1-25A5F057E657}"/>
              </a:ext>
            </a:extLst>
          </p:cNvPr>
          <p:cNvSpPr>
            <a:spLocks noGrp="1"/>
          </p:cNvSpPr>
          <p:nvPr>
            <p:ph type="body" sz="quarter" idx="11"/>
          </p:nvPr>
        </p:nvSpPr>
        <p:spPr>
          <a:xfrm>
            <a:off x="337294" y="1207805"/>
            <a:ext cx="11275585" cy="5110823"/>
          </a:xfrm>
        </p:spPr>
        <p:txBody>
          <a:bodyPr/>
          <a:lstStyle/>
          <a:p>
            <a:r>
              <a:rPr lang="en-US" altLang="zh-CN" dirty="0"/>
              <a:t>4.3.7 </a:t>
            </a:r>
            <a:r>
              <a:rPr lang="zh-CN" altLang="en-US" dirty="0"/>
              <a:t>智慧农场</a:t>
            </a:r>
            <a:endParaRPr lang="en-US" altLang="zh-CN" dirty="0"/>
          </a:p>
          <a:p>
            <a:r>
              <a:rPr lang="en-US" altLang="zh-CN" dirty="0"/>
              <a:t>4. </a:t>
            </a:r>
            <a:r>
              <a:rPr lang="zh-CN" altLang="en-US" dirty="0"/>
              <a:t>高效收割</a:t>
            </a:r>
            <a:endParaRPr lang="en-US" altLang="zh-CN" dirty="0"/>
          </a:p>
          <a:p>
            <a:r>
              <a:rPr lang="zh-CN" altLang="en-US" dirty="0"/>
              <a:t>智慧农场的智能化装备在收获季节同样表现卓越非凡。联合收割机是谷物收割的主力器械，装备先进的智能识别系统，在驶入稻田、麦地的瞬间，便能精准捕捉作物的成熟度信息，依托内置算法自动、实时地调整收割刀具转速、脱粒滚筒间隙等关键收割参数。例如，在江苏某处水稻智慧农场，当收割机进入稻田，通过近红外光谱技术识别水稻含水量为</a:t>
            </a:r>
            <a:r>
              <a:rPr lang="en-US" altLang="zh-CN" dirty="0"/>
              <a:t>18%</a:t>
            </a:r>
            <a:r>
              <a:rPr lang="zh-CN" altLang="en-US" dirty="0"/>
              <a:t>时，智能系统会自动将收割刀具转速提高</a:t>
            </a:r>
            <a:r>
              <a:rPr lang="en-US" altLang="zh-CN" dirty="0"/>
              <a:t>10%</a:t>
            </a:r>
            <a:r>
              <a:rPr lang="zh-CN" altLang="en-US" dirty="0"/>
              <a:t>，脱粒滚筒间隙调窄至</a:t>
            </a:r>
            <a:r>
              <a:rPr lang="en-US" altLang="zh-CN" dirty="0"/>
              <a:t>5</a:t>
            </a:r>
            <a:r>
              <a:rPr lang="zh-CN" altLang="en-US" dirty="0"/>
              <a:t>毫米，确保谷粒脱粒干净、完整。即便是面对因风雨等自然因素导致倒伏的小麦、水稻，智能系统也能迅速切换至特殊应对模式，灵活调整收割姿态与作业流程，最大限度地确保颗粒归仓。经测算，面对倒伏作物，智能收割机的损失率相较于传统收割机降低了</a:t>
            </a:r>
            <a:r>
              <a:rPr lang="en-US" altLang="zh-CN" dirty="0"/>
              <a:t>10%</a:t>
            </a:r>
            <a:r>
              <a:rPr lang="zh-CN" altLang="en-US" dirty="0"/>
              <a:t>。</a:t>
            </a:r>
          </a:p>
        </p:txBody>
      </p:sp>
      <p:sp>
        <p:nvSpPr>
          <p:cNvPr id="4" name="文本占位符 3">
            <a:extLst>
              <a:ext uri="{FF2B5EF4-FFF2-40B4-BE49-F238E27FC236}">
                <a16:creationId xmlns:a16="http://schemas.microsoft.com/office/drawing/2014/main" id="{918D1A0A-77BF-AAA8-302D-85F1360583A0}"/>
              </a:ext>
            </a:extLst>
          </p:cNvPr>
          <p:cNvSpPr>
            <a:spLocks noGrp="1"/>
          </p:cNvSpPr>
          <p:nvPr>
            <p:ph type="body" sz="quarter" idx="10"/>
          </p:nvPr>
        </p:nvSpPr>
        <p:spPr/>
        <p:txBody>
          <a:bodyPr/>
          <a:lstStyle/>
          <a:p>
            <a:r>
              <a:rPr lang="zh-CN" altLang="en-US" dirty="0"/>
              <a:t>人工智能的应用场景</a:t>
            </a:r>
          </a:p>
        </p:txBody>
      </p:sp>
    </p:spTree>
    <p:extLst>
      <p:ext uri="{BB962C8B-B14F-4D97-AF65-F5344CB8AC3E}">
        <p14:creationId xmlns:p14="http://schemas.microsoft.com/office/powerpoint/2010/main" val="3579345785"/>
      </p:ext>
    </p:extLst>
  </p:cSld>
  <p:clrMapOvr>
    <a:masterClrMapping/>
  </p:clrMapOvr>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F90ADD-0580-CC44-47A7-08DD4B715C6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30D1252-7AA5-CEE4-9B70-DDF5CEB17FDF}"/>
              </a:ext>
            </a:extLst>
          </p:cNvPr>
          <p:cNvSpPr>
            <a:spLocks noGrp="1"/>
          </p:cNvSpPr>
          <p:nvPr>
            <p:ph type="body" sz="quarter" idx="11"/>
          </p:nvPr>
        </p:nvSpPr>
        <p:spPr>
          <a:xfrm>
            <a:off x="337294" y="1207805"/>
            <a:ext cx="11275585" cy="5110823"/>
          </a:xfrm>
        </p:spPr>
        <p:txBody>
          <a:bodyPr/>
          <a:lstStyle/>
          <a:p>
            <a:r>
              <a:rPr lang="en-US" altLang="zh-CN" dirty="0"/>
              <a:t>4.3.7 </a:t>
            </a:r>
            <a:r>
              <a:rPr lang="zh-CN" altLang="en-US" dirty="0"/>
              <a:t>智慧农场</a:t>
            </a:r>
            <a:endParaRPr lang="en-US" altLang="zh-CN" dirty="0"/>
          </a:p>
          <a:p>
            <a:r>
              <a:rPr lang="en-US" altLang="zh-CN" dirty="0"/>
              <a:t>4. </a:t>
            </a:r>
            <a:r>
              <a:rPr lang="zh-CN" altLang="en-US" dirty="0"/>
              <a:t>高效收割</a:t>
            </a:r>
            <a:endParaRPr lang="en-US" altLang="zh-CN" dirty="0"/>
          </a:p>
          <a:p>
            <a:r>
              <a:rPr lang="zh-CN" altLang="en-US" dirty="0"/>
              <a:t>智慧农场的智能化装备在收获季节同样表现卓越非凡。联合收割机是谷物收割的主力器械，装备先进的智能识别系统，在驶入稻田、麦地的瞬间，便能精准捕捉作物的成熟度信息，依托内置算法自动、实时地调整收割刀具转速、脱粒滚筒间隙等关键收割参数。例如，在江苏某处水稻智慧农场，当收割机进入稻田，通过近红外光谱技术识别水稻含水量为</a:t>
            </a:r>
            <a:r>
              <a:rPr lang="en-US" altLang="zh-CN" dirty="0"/>
              <a:t>18%</a:t>
            </a:r>
            <a:r>
              <a:rPr lang="zh-CN" altLang="en-US" dirty="0"/>
              <a:t>时，智能系统会自动将收割刀具转速提高</a:t>
            </a:r>
            <a:r>
              <a:rPr lang="en-US" altLang="zh-CN" dirty="0"/>
              <a:t>10%</a:t>
            </a:r>
            <a:r>
              <a:rPr lang="zh-CN" altLang="en-US" dirty="0"/>
              <a:t>，脱粒滚筒间隙调窄至</a:t>
            </a:r>
            <a:r>
              <a:rPr lang="en-US" altLang="zh-CN" dirty="0"/>
              <a:t>5</a:t>
            </a:r>
            <a:r>
              <a:rPr lang="zh-CN" altLang="en-US" dirty="0"/>
              <a:t>毫米，确保谷粒脱粒干净、完整。即便是面对因风雨等自然因素导致倒伏的小麦、水稻，智能系统也能迅速切换至特殊应对模式，灵活调整收割姿态与作业流程，最大限度地确保颗粒归仓。经测算，面对倒伏作物，智能收割机的损失率相较于传统收割机降低了</a:t>
            </a:r>
            <a:r>
              <a:rPr lang="en-US" altLang="zh-CN" dirty="0"/>
              <a:t>10%</a:t>
            </a:r>
            <a:r>
              <a:rPr lang="zh-CN" altLang="en-US" dirty="0"/>
              <a:t>。</a:t>
            </a:r>
          </a:p>
        </p:txBody>
      </p:sp>
      <p:sp>
        <p:nvSpPr>
          <p:cNvPr id="4" name="文本占位符 3">
            <a:extLst>
              <a:ext uri="{FF2B5EF4-FFF2-40B4-BE49-F238E27FC236}">
                <a16:creationId xmlns:a16="http://schemas.microsoft.com/office/drawing/2014/main" id="{DBB92DC1-797C-9413-752D-94C40530DEAA}"/>
              </a:ext>
            </a:extLst>
          </p:cNvPr>
          <p:cNvSpPr>
            <a:spLocks noGrp="1"/>
          </p:cNvSpPr>
          <p:nvPr>
            <p:ph type="body" sz="quarter" idx="10"/>
          </p:nvPr>
        </p:nvSpPr>
        <p:spPr/>
        <p:txBody>
          <a:bodyPr/>
          <a:lstStyle/>
          <a:p>
            <a:r>
              <a:rPr lang="zh-CN" altLang="en-US" dirty="0"/>
              <a:t>人工智能的应用场景</a:t>
            </a:r>
          </a:p>
        </p:txBody>
      </p:sp>
    </p:spTree>
    <p:extLst>
      <p:ext uri="{BB962C8B-B14F-4D97-AF65-F5344CB8AC3E}">
        <p14:creationId xmlns:p14="http://schemas.microsoft.com/office/powerpoint/2010/main" val="3162233782"/>
      </p:ext>
    </p:extLst>
  </p:cSld>
  <p:clrMapOvr>
    <a:masterClrMapping/>
  </p:clrMapOvr>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14F814CA-D573-CABC-EB34-8B24EDF7457B}"/>
              </a:ext>
            </a:extLst>
          </p:cNvPr>
          <p:cNvSpPr>
            <a:spLocks noGrp="1"/>
          </p:cNvSpPr>
          <p:nvPr>
            <p:ph type="body" sz="quarter" idx="11"/>
          </p:nvPr>
        </p:nvSpPr>
        <p:spPr/>
        <p:txBody>
          <a:bodyPr/>
          <a:lstStyle/>
          <a:p>
            <a:r>
              <a:rPr lang="zh-CN" altLang="en-US" dirty="0"/>
              <a:t>模块</a:t>
            </a:r>
            <a:r>
              <a:rPr lang="en-US" altLang="zh-CN" dirty="0"/>
              <a:t>5</a:t>
            </a:r>
            <a:endParaRPr lang="zh-CN" altLang="en-US" dirty="0"/>
          </a:p>
        </p:txBody>
      </p:sp>
      <p:sp>
        <p:nvSpPr>
          <p:cNvPr id="5" name="文本占位符 4">
            <a:extLst>
              <a:ext uri="{FF2B5EF4-FFF2-40B4-BE49-F238E27FC236}">
                <a16:creationId xmlns:a16="http://schemas.microsoft.com/office/drawing/2014/main" id="{BB464862-532D-657F-2617-FD646F29F547}"/>
              </a:ext>
            </a:extLst>
          </p:cNvPr>
          <p:cNvSpPr>
            <a:spLocks noGrp="1"/>
          </p:cNvSpPr>
          <p:nvPr>
            <p:ph type="body" sz="quarter" idx="13"/>
          </p:nvPr>
        </p:nvSpPr>
        <p:spPr>
          <a:xfrm>
            <a:off x="245083" y="3068143"/>
            <a:ext cx="6638289" cy="1169551"/>
          </a:xfrm>
        </p:spPr>
        <p:txBody>
          <a:bodyPr/>
          <a:lstStyle/>
          <a:p>
            <a:r>
              <a:rPr lang="zh-CN" altLang="en-US" dirty="0"/>
              <a:t>人工智能生成内容技术与</a:t>
            </a:r>
            <a:endParaRPr lang="en-US" altLang="zh-CN" dirty="0"/>
          </a:p>
          <a:p>
            <a:r>
              <a:rPr lang="zh-CN" altLang="en-US" dirty="0"/>
              <a:t>应用</a:t>
            </a:r>
          </a:p>
        </p:txBody>
      </p:sp>
    </p:spTree>
    <p:extLst>
      <p:ext uri="{BB962C8B-B14F-4D97-AF65-F5344CB8AC3E}">
        <p14:creationId xmlns:p14="http://schemas.microsoft.com/office/powerpoint/2010/main" val="492677096"/>
      </p:ext>
    </p:extLst>
  </p:cSld>
  <p:clrMapOvr>
    <a:masterClrMapping/>
  </p:clrMapOvr>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1B06571D-C21B-3AF6-673F-5C911775767D}"/>
              </a:ext>
            </a:extLst>
          </p:cNvPr>
          <p:cNvSpPr>
            <a:spLocks noGrp="1"/>
          </p:cNvSpPr>
          <p:nvPr>
            <p:ph type="body" sz="quarter" idx="10"/>
          </p:nvPr>
        </p:nvSpPr>
        <p:spPr>
          <a:xfrm>
            <a:off x="705870" y="2307187"/>
            <a:ext cx="4965168" cy="1045672"/>
          </a:xfrm>
        </p:spPr>
        <p:txBody>
          <a:bodyPr/>
          <a:lstStyle/>
          <a:p>
            <a:r>
              <a:rPr lang="zh-CN" altLang="en-US" dirty="0"/>
              <a:t>任务</a:t>
            </a:r>
            <a:r>
              <a:rPr lang="en-US" altLang="zh-CN" dirty="0"/>
              <a:t>5.1</a:t>
            </a:r>
            <a:endParaRPr lang="zh-CN" altLang="en-US" dirty="0"/>
          </a:p>
        </p:txBody>
      </p:sp>
      <p:sp>
        <p:nvSpPr>
          <p:cNvPr id="5" name="文本占位符 4">
            <a:extLst>
              <a:ext uri="{FF2B5EF4-FFF2-40B4-BE49-F238E27FC236}">
                <a16:creationId xmlns:a16="http://schemas.microsoft.com/office/drawing/2014/main" id="{21AA2587-548A-A55F-49F3-735BA67E537A}"/>
              </a:ext>
            </a:extLst>
          </p:cNvPr>
          <p:cNvSpPr>
            <a:spLocks noGrp="1"/>
          </p:cNvSpPr>
          <p:nvPr>
            <p:ph type="body" sz="quarter" idx="11"/>
          </p:nvPr>
        </p:nvSpPr>
        <p:spPr>
          <a:xfrm>
            <a:off x="705868" y="3500576"/>
            <a:ext cx="7863095" cy="630942"/>
          </a:xfrm>
        </p:spPr>
        <p:txBody>
          <a:bodyPr/>
          <a:lstStyle/>
          <a:p>
            <a:r>
              <a:rPr lang="en-US" altLang="zh-CN" dirty="0"/>
              <a:t>AIGC</a:t>
            </a:r>
            <a:r>
              <a:rPr lang="zh-CN" altLang="en-US" dirty="0"/>
              <a:t>概述</a:t>
            </a:r>
          </a:p>
        </p:txBody>
      </p:sp>
    </p:spTree>
    <p:extLst>
      <p:ext uri="{BB962C8B-B14F-4D97-AF65-F5344CB8AC3E}">
        <p14:creationId xmlns:p14="http://schemas.microsoft.com/office/powerpoint/2010/main" val="41754494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a16="http://schemas.microsoft.com/office/drawing/2014/main" id="{0D09C093-56BC-8762-8622-27BDE953E1F5}"/>
              </a:ext>
            </a:extLst>
          </p:cNvPr>
          <p:cNvPicPr>
            <a:picLocks noGrp="1" noChangeAspect="1"/>
          </p:cNvPicPr>
          <p:nvPr>
            <p:ph type="pic" sz="quarter" idx="14"/>
          </p:nvPr>
        </p:nvPicPr>
        <p:blipFill rotWithShape="1">
          <a:blip r:embed="rId2"/>
          <a:srcRect t="-78304" b="-78304"/>
          <a:stretch>
            <a:fillRect/>
          </a:stretch>
        </p:blipFill>
        <p:spPr>
          <a:prstGeom prst="rect">
            <a:avLst/>
          </a:prstGeom>
        </p:spPr>
      </p:pic>
      <p:sp>
        <p:nvSpPr>
          <p:cNvPr id="4" name="文本占位符 3">
            <a:extLst>
              <a:ext uri="{FF2B5EF4-FFF2-40B4-BE49-F238E27FC236}">
                <a16:creationId xmlns:a16="http://schemas.microsoft.com/office/drawing/2014/main" id="{F391778B-07BF-68DE-D695-190512D4A80B}"/>
              </a:ext>
            </a:extLst>
          </p:cNvPr>
          <p:cNvSpPr>
            <a:spLocks noGrp="1"/>
          </p:cNvSpPr>
          <p:nvPr>
            <p:ph type="body" sz="quarter" idx="10"/>
          </p:nvPr>
        </p:nvSpPr>
        <p:spPr/>
        <p:txBody>
          <a:bodyPr/>
          <a:lstStyle/>
          <a:p>
            <a:r>
              <a:rPr lang="zh-CN" altLang="en-US" dirty="0"/>
              <a:t>用图片和图形美化文档</a:t>
            </a:r>
          </a:p>
        </p:txBody>
      </p:sp>
      <p:sp>
        <p:nvSpPr>
          <p:cNvPr id="5" name="文本占位符 4">
            <a:extLst>
              <a:ext uri="{FF2B5EF4-FFF2-40B4-BE49-F238E27FC236}">
                <a16:creationId xmlns:a16="http://schemas.microsoft.com/office/drawing/2014/main" id="{9300E6FE-0A27-B856-9FEC-B7A0B0243A84}"/>
              </a:ext>
            </a:extLst>
          </p:cNvPr>
          <p:cNvSpPr>
            <a:spLocks noGrp="1"/>
          </p:cNvSpPr>
          <p:nvPr>
            <p:ph type="body" sz="quarter" idx="11"/>
          </p:nvPr>
        </p:nvSpPr>
        <p:spPr>
          <a:xfrm>
            <a:off x="337295" y="1969544"/>
            <a:ext cx="5337642" cy="3587329"/>
          </a:xfrm>
        </p:spPr>
        <p:txBody>
          <a:bodyPr/>
          <a:lstStyle/>
          <a:p>
            <a:r>
              <a:rPr lang="en-US" altLang="zh-CN" dirty="0"/>
              <a:t>1.3.1 </a:t>
            </a:r>
            <a:r>
              <a:rPr lang="zh-CN" altLang="en-US" dirty="0"/>
              <a:t>图片的应用</a:t>
            </a:r>
            <a:endParaRPr lang="en-US" altLang="zh-CN" dirty="0"/>
          </a:p>
          <a:p>
            <a:r>
              <a:rPr lang="en-US" altLang="zh-CN" dirty="0"/>
              <a:t>1. </a:t>
            </a:r>
            <a:r>
              <a:rPr lang="zh-CN" altLang="en-US" dirty="0"/>
              <a:t>插入图片</a:t>
            </a:r>
            <a:endParaRPr lang="en-US" altLang="zh-CN" dirty="0"/>
          </a:p>
          <a:p>
            <a:r>
              <a:rPr lang="zh-CN" altLang="en-US" dirty="0"/>
              <a:t>在文档中指定图片插入点，在“插入”选项卡中单击“图片”按钮，在“插入图片”对话框中选择要插入的图片，单击“打开”按钮，该图片即被插入到文档中，如图</a:t>
            </a:r>
            <a:r>
              <a:rPr lang="en-US" altLang="zh-CN" dirty="0"/>
              <a:t>1-47</a:t>
            </a:r>
            <a:r>
              <a:rPr lang="zh-CN" altLang="en-US" dirty="0"/>
              <a:t>所示。</a:t>
            </a:r>
          </a:p>
        </p:txBody>
      </p:sp>
    </p:spTree>
    <p:extLst>
      <p:ext uri="{BB962C8B-B14F-4D97-AF65-F5344CB8AC3E}">
        <p14:creationId xmlns:p14="http://schemas.microsoft.com/office/powerpoint/2010/main" val="3349539520"/>
      </p:ext>
    </p:extLst>
  </p:cSld>
  <p:clrMapOvr>
    <a:masterClrMapping/>
  </p:clrMapOvr>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DF1A570A-E7AC-47B5-DC78-7E66A100FDEA}"/>
              </a:ext>
            </a:extLst>
          </p:cNvPr>
          <p:cNvSpPr>
            <a:spLocks noGrp="1"/>
          </p:cNvSpPr>
          <p:nvPr>
            <p:ph type="body" sz="quarter" idx="11"/>
          </p:nvPr>
        </p:nvSpPr>
        <p:spPr>
          <a:xfrm>
            <a:off x="337294" y="1715628"/>
            <a:ext cx="11275585" cy="4095160"/>
          </a:xfrm>
        </p:spPr>
        <p:txBody>
          <a:bodyPr/>
          <a:lstStyle/>
          <a:p>
            <a:r>
              <a:rPr lang="en-US" altLang="zh-CN" dirty="0"/>
              <a:t>5.1.1 AIGC</a:t>
            </a:r>
            <a:r>
              <a:rPr lang="zh-CN" altLang="en-US" dirty="0"/>
              <a:t>的定义与背景</a:t>
            </a:r>
            <a:endParaRPr lang="en-US" altLang="zh-CN" dirty="0"/>
          </a:p>
          <a:p>
            <a:r>
              <a:rPr lang="en-US" altLang="zh-CN" dirty="0"/>
              <a:t>1. AIGC</a:t>
            </a:r>
            <a:r>
              <a:rPr lang="zh-CN" altLang="en-US" dirty="0"/>
              <a:t>的基本概念</a:t>
            </a:r>
            <a:endParaRPr lang="en-US" altLang="zh-CN" dirty="0"/>
          </a:p>
          <a:p>
            <a:r>
              <a:rPr lang="zh-CN" altLang="en-US" dirty="0"/>
              <a:t>随着科技的飞速发展，人工智能（</a:t>
            </a:r>
            <a:r>
              <a:rPr lang="en-US" altLang="zh-CN" dirty="0"/>
              <a:t>AI</a:t>
            </a:r>
            <a:r>
              <a:rPr lang="zh-CN" altLang="en-US" dirty="0"/>
              <a:t>）技术已经渗透到社会生活的方方面面。其中，作为人工智能领域的一个重要分支，人工智能生成内容（</a:t>
            </a:r>
            <a:r>
              <a:rPr lang="en-US" altLang="zh-CN" dirty="0"/>
              <a:t>AIGC</a:t>
            </a:r>
            <a:r>
              <a:rPr lang="zh-CN" altLang="en-US" dirty="0"/>
              <a:t>）正在以其独特的方式改变着我们的世界。</a:t>
            </a:r>
            <a:r>
              <a:rPr lang="en-US" altLang="zh-CN" dirty="0"/>
              <a:t>AIGC</a:t>
            </a:r>
            <a:r>
              <a:rPr lang="zh-CN" altLang="en-US" dirty="0"/>
              <a:t>是指利用人工智能技术，基于大量的训练数据和先进的生成算法模型，自主生成新的文本、图像、音频、视频、</a:t>
            </a:r>
            <a:r>
              <a:rPr lang="en-US" altLang="zh-CN" dirty="0"/>
              <a:t>3D</a:t>
            </a:r>
            <a:r>
              <a:rPr lang="zh-CN" altLang="en-US" dirty="0"/>
              <a:t>交互内容、代码等各种形式的数据内容。</a:t>
            </a:r>
            <a:r>
              <a:rPr lang="en-US" altLang="zh-CN" dirty="0"/>
              <a:t>AIGC</a:t>
            </a:r>
            <a:r>
              <a:rPr lang="zh-CN" altLang="en-US" dirty="0"/>
              <a:t>技术将人类的创造力、想象力与机器的高效性、精确性相结合，带来了前所未有的内容创作方式。</a:t>
            </a:r>
          </a:p>
        </p:txBody>
      </p:sp>
      <p:sp>
        <p:nvSpPr>
          <p:cNvPr id="4" name="文本占位符 3">
            <a:extLst>
              <a:ext uri="{FF2B5EF4-FFF2-40B4-BE49-F238E27FC236}">
                <a16:creationId xmlns:a16="http://schemas.microsoft.com/office/drawing/2014/main" id="{229310BE-A3A3-4F54-A5E4-81022FC4D427}"/>
              </a:ext>
            </a:extLst>
          </p:cNvPr>
          <p:cNvSpPr>
            <a:spLocks noGrp="1"/>
          </p:cNvSpPr>
          <p:nvPr>
            <p:ph type="body" sz="quarter" idx="10"/>
          </p:nvPr>
        </p:nvSpPr>
        <p:spPr/>
        <p:txBody>
          <a:bodyPr/>
          <a:lstStyle/>
          <a:p>
            <a:r>
              <a:rPr lang="en-US" altLang="zh-CN" dirty="0"/>
              <a:t>AIGC</a:t>
            </a:r>
            <a:r>
              <a:rPr lang="zh-CN" altLang="en-US" dirty="0"/>
              <a:t>概述</a:t>
            </a:r>
          </a:p>
        </p:txBody>
      </p:sp>
    </p:spTree>
    <p:extLst>
      <p:ext uri="{BB962C8B-B14F-4D97-AF65-F5344CB8AC3E}">
        <p14:creationId xmlns:p14="http://schemas.microsoft.com/office/powerpoint/2010/main" val="852592901"/>
      </p:ext>
    </p:extLst>
  </p:cSld>
  <p:clrMapOvr>
    <a:masterClrMapping/>
  </p:clrMapOvr>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6AF187-8371-BD02-BC39-4263153DA2D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895A1A8-749B-CA81-7B8E-23CD53BFEC5F}"/>
              </a:ext>
            </a:extLst>
          </p:cNvPr>
          <p:cNvSpPr>
            <a:spLocks noGrp="1"/>
          </p:cNvSpPr>
          <p:nvPr>
            <p:ph type="body" sz="quarter" idx="11"/>
          </p:nvPr>
        </p:nvSpPr>
        <p:spPr>
          <a:xfrm>
            <a:off x="337294" y="1207796"/>
            <a:ext cx="11275585" cy="5110823"/>
          </a:xfrm>
        </p:spPr>
        <p:txBody>
          <a:bodyPr/>
          <a:lstStyle/>
          <a:p>
            <a:r>
              <a:rPr lang="en-US" altLang="zh-CN" dirty="0"/>
              <a:t>5.1.1 AIGC</a:t>
            </a:r>
            <a:r>
              <a:rPr lang="zh-CN" altLang="en-US" dirty="0"/>
              <a:t>的定义与背景</a:t>
            </a:r>
            <a:endParaRPr lang="en-US" altLang="zh-CN" dirty="0"/>
          </a:p>
          <a:p>
            <a:r>
              <a:rPr lang="en-US" altLang="zh-CN" dirty="0"/>
              <a:t>1. AIGC</a:t>
            </a:r>
            <a:r>
              <a:rPr lang="zh-CN" altLang="en-US" dirty="0"/>
              <a:t>的基本概念</a:t>
            </a:r>
            <a:endParaRPr lang="en-US" altLang="zh-CN" dirty="0"/>
          </a:p>
          <a:p>
            <a:r>
              <a:rPr lang="en-US" altLang="zh-CN" dirty="0"/>
              <a:t>AIGC</a:t>
            </a:r>
            <a:r>
              <a:rPr lang="zh-CN" altLang="en-US" dirty="0"/>
              <a:t>具有以下特点：</a:t>
            </a:r>
            <a:endParaRPr lang="en-US" altLang="zh-CN" dirty="0"/>
          </a:p>
          <a:p>
            <a:pPr marL="1074738" indent="-342900">
              <a:buSzPct val="80000"/>
              <a:buFont typeface="Wingdings" panose="05000000000000000000" pitchFamily="2" charset="2"/>
              <a:buChar char="l"/>
            </a:pPr>
            <a:r>
              <a:rPr lang="zh-CN" altLang="en-US" dirty="0"/>
              <a:t>高效性：</a:t>
            </a:r>
            <a:r>
              <a:rPr lang="en-US" altLang="zh-CN" dirty="0"/>
              <a:t>AIGC</a:t>
            </a:r>
            <a:r>
              <a:rPr lang="zh-CN" altLang="en-US" dirty="0"/>
              <a:t>技术能够快速生成大量内容，极大地提高了内容创作的效率。</a:t>
            </a:r>
            <a:endParaRPr lang="en-US" altLang="zh-CN" dirty="0"/>
          </a:p>
          <a:p>
            <a:pPr marL="1074738" indent="-342900">
              <a:buSzPct val="80000"/>
              <a:buFont typeface="Wingdings" panose="05000000000000000000" pitchFamily="2" charset="2"/>
              <a:buChar char="l"/>
            </a:pPr>
            <a:r>
              <a:rPr lang="zh-CN" altLang="en-US" dirty="0"/>
              <a:t>多样性：</a:t>
            </a:r>
            <a:r>
              <a:rPr lang="en-US" altLang="zh-CN" dirty="0"/>
              <a:t>AIGC</a:t>
            </a:r>
            <a:r>
              <a:rPr lang="zh-CN" altLang="en-US" dirty="0"/>
              <a:t>技术能够生成多种形式的内容，包括文本、图像、音频、视频等，可以满足不同领域的需求。</a:t>
            </a:r>
            <a:endParaRPr lang="en-US" altLang="zh-CN" dirty="0"/>
          </a:p>
          <a:p>
            <a:pPr marL="1074738" indent="-342900">
              <a:buSzPct val="80000"/>
              <a:buFont typeface="Wingdings" panose="05000000000000000000" pitchFamily="2" charset="2"/>
              <a:buChar char="l"/>
            </a:pPr>
            <a:r>
              <a:rPr lang="zh-CN" altLang="en-US" dirty="0"/>
              <a:t>创新性：</a:t>
            </a:r>
            <a:r>
              <a:rPr lang="en-US" altLang="zh-CN" dirty="0"/>
              <a:t>AIGC</a:t>
            </a:r>
            <a:r>
              <a:rPr lang="zh-CN" altLang="en-US" dirty="0"/>
              <a:t>技术能够基于训练数据和生成算法模型，自主创造出新的内容，具有极强的创新性。</a:t>
            </a:r>
            <a:endParaRPr lang="en-US" altLang="zh-CN" dirty="0"/>
          </a:p>
          <a:p>
            <a:pPr marL="1074738" indent="-342900">
              <a:buSzPct val="80000"/>
              <a:buFont typeface="Wingdings" panose="05000000000000000000" pitchFamily="2" charset="2"/>
              <a:buChar char="l"/>
            </a:pPr>
            <a:r>
              <a:rPr lang="zh-CN" altLang="en-US" dirty="0"/>
              <a:t>个性化：</a:t>
            </a:r>
            <a:r>
              <a:rPr lang="en-US" altLang="zh-CN" dirty="0"/>
              <a:t>AIGC</a:t>
            </a:r>
            <a:r>
              <a:rPr lang="zh-CN" altLang="en-US" dirty="0"/>
              <a:t>技术能够根据用户的需求和喜好，生成个性化内容，提升用户满意度。</a:t>
            </a:r>
          </a:p>
        </p:txBody>
      </p:sp>
      <p:sp>
        <p:nvSpPr>
          <p:cNvPr id="4" name="文本占位符 3">
            <a:extLst>
              <a:ext uri="{FF2B5EF4-FFF2-40B4-BE49-F238E27FC236}">
                <a16:creationId xmlns:a16="http://schemas.microsoft.com/office/drawing/2014/main" id="{AB6F1CA1-BAB7-3B61-D56B-9223B068C316}"/>
              </a:ext>
            </a:extLst>
          </p:cNvPr>
          <p:cNvSpPr>
            <a:spLocks noGrp="1"/>
          </p:cNvSpPr>
          <p:nvPr>
            <p:ph type="body" sz="quarter" idx="10"/>
          </p:nvPr>
        </p:nvSpPr>
        <p:spPr/>
        <p:txBody>
          <a:bodyPr/>
          <a:lstStyle/>
          <a:p>
            <a:r>
              <a:rPr lang="en-US" altLang="zh-CN" dirty="0"/>
              <a:t>AIGC</a:t>
            </a:r>
            <a:r>
              <a:rPr lang="zh-CN" altLang="en-US" dirty="0"/>
              <a:t>概述</a:t>
            </a:r>
          </a:p>
        </p:txBody>
      </p:sp>
    </p:spTree>
    <p:extLst>
      <p:ext uri="{BB962C8B-B14F-4D97-AF65-F5344CB8AC3E}">
        <p14:creationId xmlns:p14="http://schemas.microsoft.com/office/powerpoint/2010/main" val="2221465150"/>
      </p:ext>
    </p:extLst>
  </p:cSld>
  <p:clrMapOvr>
    <a:masterClrMapping/>
  </p:clrMapOvr>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415D3B-EAFF-59FD-C341-30DBDDD28E3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5176BB3-EF48-63ED-3AA0-AC85EA595D96}"/>
              </a:ext>
            </a:extLst>
          </p:cNvPr>
          <p:cNvSpPr>
            <a:spLocks noGrp="1"/>
          </p:cNvSpPr>
          <p:nvPr>
            <p:ph type="body" sz="quarter" idx="11"/>
          </p:nvPr>
        </p:nvSpPr>
        <p:spPr>
          <a:xfrm>
            <a:off x="337294" y="1969543"/>
            <a:ext cx="11275585" cy="3587329"/>
          </a:xfrm>
        </p:spPr>
        <p:txBody>
          <a:bodyPr/>
          <a:lstStyle/>
          <a:p>
            <a:r>
              <a:rPr lang="en-US" altLang="zh-CN" dirty="0"/>
              <a:t>5.1.1 AIGC</a:t>
            </a:r>
            <a:r>
              <a:rPr lang="zh-CN" altLang="en-US" dirty="0"/>
              <a:t>的定义与背景</a:t>
            </a:r>
            <a:endParaRPr lang="en-US" altLang="zh-CN" dirty="0"/>
          </a:p>
          <a:p>
            <a:r>
              <a:rPr lang="en-US" altLang="zh-CN" dirty="0"/>
              <a:t>2. AIGC</a:t>
            </a:r>
            <a:r>
              <a:rPr lang="zh-CN" altLang="en-US" dirty="0"/>
              <a:t>的起源与发展</a:t>
            </a:r>
            <a:endParaRPr lang="en-US" altLang="zh-CN" dirty="0"/>
          </a:p>
          <a:p>
            <a:r>
              <a:rPr lang="en-US" altLang="zh-CN" dirty="0"/>
              <a:t>AIGC</a:t>
            </a:r>
            <a:r>
              <a:rPr lang="zh-CN" altLang="en-US" dirty="0"/>
              <a:t>的起源可以追溯到</a:t>
            </a:r>
            <a:r>
              <a:rPr lang="en-US" altLang="zh-CN" dirty="0"/>
              <a:t>20</a:t>
            </a:r>
            <a:r>
              <a:rPr lang="zh-CN" altLang="en-US" dirty="0"/>
              <a:t>世纪中叶，这一时期也是人工智能概念诞生的时期。</a:t>
            </a:r>
            <a:r>
              <a:rPr lang="en-US" altLang="zh-CN" dirty="0"/>
              <a:t>1956</a:t>
            </a:r>
            <a:r>
              <a:rPr lang="zh-CN" altLang="en-US" dirty="0"/>
              <a:t>年的达特茅斯会议标志着人工智能作为一个研究领域的正式确立，尽管当时计算机的计算能力极为有限，但学者们已经开始构想如何让机器模仿人类思维。初期的工作主要集中在基于规则的系统，如早期的自然语言处理（</a:t>
            </a:r>
            <a:r>
              <a:rPr lang="en-US" altLang="zh-CN" dirty="0"/>
              <a:t>natural language processing, NLP</a:t>
            </a:r>
            <a:r>
              <a:rPr lang="zh-CN" altLang="en-US" dirty="0"/>
              <a:t>）尝试，这些尝试虽然简单，却为后续的深度学习和机器学习奠定了理论基础。</a:t>
            </a:r>
          </a:p>
        </p:txBody>
      </p:sp>
      <p:sp>
        <p:nvSpPr>
          <p:cNvPr id="4" name="文本占位符 3">
            <a:extLst>
              <a:ext uri="{FF2B5EF4-FFF2-40B4-BE49-F238E27FC236}">
                <a16:creationId xmlns:a16="http://schemas.microsoft.com/office/drawing/2014/main" id="{AF48BAB2-BF66-2655-323C-8E5DE8FB07C5}"/>
              </a:ext>
            </a:extLst>
          </p:cNvPr>
          <p:cNvSpPr>
            <a:spLocks noGrp="1"/>
          </p:cNvSpPr>
          <p:nvPr>
            <p:ph type="body" sz="quarter" idx="10"/>
          </p:nvPr>
        </p:nvSpPr>
        <p:spPr/>
        <p:txBody>
          <a:bodyPr/>
          <a:lstStyle/>
          <a:p>
            <a:r>
              <a:rPr lang="en-US" altLang="zh-CN" dirty="0"/>
              <a:t>AIGC</a:t>
            </a:r>
            <a:r>
              <a:rPr lang="zh-CN" altLang="en-US" dirty="0"/>
              <a:t>概述</a:t>
            </a:r>
          </a:p>
        </p:txBody>
      </p:sp>
    </p:spTree>
    <p:extLst>
      <p:ext uri="{BB962C8B-B14F-4D97-AF65-F5344CB8AC3E}">
        <p14:creationId xmlns:p14="http://schemas.microsoft.com/office/powerpoint/2010/main" val="2026328983"/>
      </p:ext>
    </p:extLst>
  </p:cSld>
  <p:clrMapOvr>
    <a:masterClrMapping/>
  </p:clrMapOvr>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69652F-1714-3959-BA95-3297B566C86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53D4CCD-9ED1-5606-B504-27FAC0BF885F}"/>
              </a:ext>
            </a:extLst>
          </p:cNvPr>
          <p:cNvSpPr>
            <a:spLocks noGrp="1"/>
          </p:cNvSpPr>
          <p:nvPr>
            <p:ph type="body" sz="quarter" idx="11"/>
          </p:nvPr>
        </p:nvSpPr>
        <p:spPr>
          <a:xfrm>
            <a:off x="337294" y="1969544"/>
            <a:ext cx="11275585" cy="3587329"/>
          </a:xfrm>
        </p:spPr>
        <p:txBody>
          <a:bodyPr/>
          <a:lstStyle/>
          <a:p>
            <a:r>
              <a:rPr lang="en-US" altLang="zh-CN" dirty="0"/>
              <a:t>5.1.2 AIGC</a:t>
            </a:r>
            <a:r>
              <a:rPr lang="zh-CN" altLang="en-US" dirty="0"/>
              <a:t>的核心技术与原理</a:t>
            </a:r>
            <a:endParaRPr lang="en-US" altLang="zh-CN" dirty="0"/>
          </a:p>
          <a:p>
            <a:r>
              <a:rPr lang="en-US" altLang="zh-CN" dirty="0"/>
              <a:t>1. </a:t>
            </a:r>
            <a:r>
              <a:rPr lang="zh-CN" altLang="en-US" dirty="0"/>
              <a:t>自然语言处理（</a:t>
            </a:r>
            <a:r>
              <a:rPr lang="en-US" altLang="zh-CN" dirty="0"/>
              <a:t>NLP</a:t>
            </a:r>
            <a:r>
              <a:rPr lang="zh-CN" altLang="en-US" dirty="0"/>
              <a:t>）</a:t>
            </a:r>
            <a:endParaRPr lang="en-US" altLang="zh-CN" dirty="0"/>
          </a:p>
          <a:p>
            <a:r>
              <a:rPr lang="zh-CN" altLang="en-US" dirty="0"/>
              <a:t>自然语言处理是</a:t>
            </a:r>
            <a:r>
              <a:rPr lang="en-US" altLang="zh-CN" dirty="0"/>
              <a:t>AIGC</a:t>
            </a:r>
            <a:r>
              <a:rPr lang="zh-CN" altLang="en-US" dirty="0"/>
              <a:t>在文本生成领域的关键技术。通过深度学习模型，如</a:t>
            </a:r>
            <a:r>
              <a:rPr lang="en-US" altLang="zh-CN" dirty="0"/>
              <a:t>BERT</a:t>
            </a:r>
            <a:r>
              <a:rPr lang="zh-CN" altLang="en-US" dirty="0"/>
              <a:t>、</a:t>
            </a:r>
            <a:r>
              <a:rPr lang="en-US" altLang="zh-CN" dirty="0"/>
              <a:t>GPT</a:t>
            </a:r>
            <a:r>
              <a:rPr lang="zh-CN" altLang="en-US" dirty="0"/>
              <a:t>系列大模型，</a:t>
            </a:r>
            <a:r>
              <a:rPr lang="en-US" altLang="zh-CN" dirty="0"/>
              <a:t>NLP</a:t>
            </a:r>
            <a:r>
              <a:rPr lang="zh-CN" altLang="en-US" dirty="0"/>
              <a:t>技术能够理解人类语言的复杂结构和语境，生成连贯、有逻辑性的文章、故事、新闻报道乃至诗歌。这些模型通过大规模语料库训练，学习词汇、语法乃至文化背景知识，进而生成具有特定风格或针对特定话题的内容。例如，</a:t>
            </a:r>
            <a:r>
              <a:rPr lang="en-US" altLang="zh-CN" dirty="0"/>
              <a:t>OpenAI</a:t>
            </a:r>
            <a:r>
              <a:rPr lang="zh-CN" altLang="en-US" dirty="0"/>
              <a:t>的</a:t>
            </a:r>
            <a:r>
              <a:rPr lang="en-US" altLang="zh-CN" dirty="0"/>
              <a:t>GPT-3.5</a:t>
            </a:r>
            <a:r>
              <a:rPr lang="zh-CN" altLang="en-US" dirty="0"/>
              <a:t>能够根据简单的提示生成完整的文章段落，展现出令人惊叹的创作力和多样性。</a:t>
            </a:r>
          </a:p>
        </p:txBody>
      </p:sp>
      <p:sp>
        <p:nvSpPr>
          <p:cNvPr id="4" name="文本占位符 3">
            <a:extLst>
              <a:ext uri="{FF2B5EF4-FFF2-40B4-BE49-F238E27FC236}">
                <a16:creationId xmlns:a16="http://schemas.microsoft.com/office/drawing/2014/main" id="{83941601-076D-D76F-C600-D08FD17DC7EC}"/>
              </a:ext>
            </a:extLst>
          </p:cNvPr>
          <p:cNvSpPr>
            <a:spLocks noGrp="1"/>
          </p:cNvSpPr>
          <p:nvPr>
            <p:ph type="body" sz="quarter" idx="10"/>
          </p:nvPr>
        </p:nvSpPr>
        <p:spPr/>
        <p:txBody>
          <a:bodyPr/>
          <a:lstStyle/>
          <a:p>
            <a:r>
              <a:rPr lang="en-US" altLang="zh-CN" dirty="0"/>
              <a:t>AIGC</a:t>
            </a:r>
            <a:r>
              <a:rPr lang="zh-CN" altLang="en-US" dirty="0"/>
              <a:t>概述</a:t>
            </a:r>
          </a:p>
        </p:txBody>
      </p:sp>
    </p:spTree>
    <p:extLst>
      <p:ext uri="{BB962C8B-B14F-4D97-AF65-F5344CB8AC3E}">
        <p14:creationId xmlns:p14="http://schemas.microsoft.com/office/powerpoint/2010/main" val="4220636856"/>
      </p:ext>
    </p:extLst>
  </p:cSld>
  <p:clrMapOvr>
    <a:masterClrMapping/>
  </p:clrMapOvr>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242299-7F46-CACA-A989-9162919B23B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50C22CA-DB5C-0690-A4C6-BDB6829D7D92}"/>
              </a:ext>
            </a:extLst>
          </p:cNvPr>
          <p:cNvSpPr>
            <a:spLocks noGrp="1"/>
          </p:cNvSpPr>
          <p:nvPr>
            <p:ph type="body" sz="quarter" idx="11"/>
          </p:nvPr>
        </p:nvSpPr>
        <p:spPr>
          <a:xfrm>
            <a:off x="337294" y="1715629"/>
            <a:ext cx="11275585" cy="4095160"/>
          </a:xfrm>
        </p:spPr>
        <p:txBody>
          <a:bodyPr/>
          <a:lstStyle/>
          <a:p>
            <a:r>
              <a:rPr lang="en-US" altLang="zh-CN" dirty="0"/>
              <a:t>5.1.2 AIGC</a:t>
            </a:r>
            <a:r>
              <a:rPr lang="zh-CN" altLang="en-US" dirty="0"/>
              <a:t>的核心技术与原理</a:t>
            </a:r>
            <a:endParaRPr lang="en-US" altLang="zh-CN" dirty="0"/>
          </a:p>
          <a:p>
            <a:r>
              <a:rPr lang="en-US" altLang="zh-CN" dirty="0"/>
              <a:t>2. </a:t>
            </a:r>
            <a:r>
              <a:rPr lang="zh-CN" altLang="en-US" dirty="0"/>
              <a:t>计算机视觉（</a:t>
            </a:r>
            <a:r>
              <a:rPr lang="en-US" altLang="zh-CN" dirty="0"/>
              <a:t>CV</a:t>
            </a:r>
            <a:r>
              <a:rPr lang="zh-CN" altLang="en-US" dirty="0"/>
              <a:t>）</a:t>
            </a:r>
            <a:endParaRPr lang="en-US" altLang="zh-CN" dirty="0"/>
          </a:p>
          <a:p>
            <a:r>
              <a:rPr lang="zh-CN" altLang="en-US" dirty="0"/>
              <a:t>计算机视觉技术为</a:t>
            </a:r>
            <a:r>
              <a:rPr lang="en-US" altLang="zh-CN" dirty="0"/>
              <a:t>AIGC</a:t>
            </a:r>
            <a:r>
              <a:rPr lang="zh-CN" altLang="en-US" dirty="0"/>
              <a:t>在图像和视频内容的生成上提供了强大支持。通过深度神经网络，</a:t>
            </a:r>
            <a:r>
              <a:rPr lang="en-US" altLang="zh-CN" dirty="0"/>
              <a:t>CV</a:t>
            </a:r>
            <a:r>
              <a:rPr lang="zh-CN" altLang="en-US" dirty="0"/>
              <a:t>技术能够识别、理解和生成视频内容。卷积神经网络（</a:t>
            </a:r>
            <a:r>
              <a:rPr lang="en-US" altLang="zh-CN" dirty="0"/>
              <a:t>convolutional neural network, CNN</a:t>
            </a:r>
            <a:r>
              <a:rPr lang="zh-CN" altLang="en-US" dirty="0"/>
              <a:t>）在图像识别和分类任务中表现优异，而循环神经网络（</a:t>
            </a:r>
            <a:r>
              <a:rPr lang="en-US" altLang="zh-CN" dirty="0"/>
              <a:t>RNN</a:t>
            </a:r>
            <a:r>
              <a:rPr lang="zh-CN" altLang="en-US" dirty="0"/>
              <a:t>）及其变种常被用于序列图像数据的处理，如视频生成。更先进的技术如</a:t>
            </a:r>
            <a:r>
              <a:rPr lang="en-US" altLang="zh-CN" dirty="0"/>
              <a:t>StyleGAN</a:t>
            </a:r>
            <a:r>
              <a:rPr lang="zh-CN" altLang="en-US" dirty="0"/>
              <a:t>，则能够基于给定的样式或特征，生成逼真的人脸或其他物体图像，其应用范围从艺术创作到产品设计，都展现出巨大的潜力。</a:t>
            </a:r>
          </a:p>
        </p:txBody>
      </p:sp>
      <p:sp>
        <p:nvSpPr>
          <p:cNvPr id="4" name="文本占位符 3">
            <a:extLst>
              <a:ext uri="{FF2B5EF4-FFF2-40B4-BE49-F238E27FC236}">
                <a16:creationId xmlns:a16="http://schemas.microsoft.com/office/drawing/2014/main" id="{9F10CE41-94DD-4097-EDD3-52CDB2841550}"/>
              </a:ext>
            </a:extLst>
          </p:cNvPr>
          <p:cNvSpPr>
            <a:spLocks noGrp="1"/>
          </p:cNvSpPr>
          <p:nvPr>
            <p:ph type="body" sz="quarter" idx="10"/>
          </p:nvPr>
        </p:nvSpPr>
        <p:spPr/>
        <p:txBody>
          <a:bodyPr/>
          <a:lstStyle/>
          <a:p>
            <a:r>
              <a:rPr lang="en-US" altLang="zh-CN" dirty="0"/>
              <a:t>AIGC</a:t>
            </a:r>
            <a:r>
              <a:rPr lang="zh-CN" altLang="en-US" dirty="0"/>
              <a:t>概述</a:t>
            </a:r>
          </a:p>
        </p:txBody>
      </p:sp>
    </p:spTree>
    <p:extLst>
      <p:ext uri="{BB962C8B-B14F-4D97-AF65-F5344CB8AC3E}">
        <p14:creationId xmlns:p14="http://schemas.microsoft.com/office/powerpoint/2010/main" val="2671114841"/>
      </p:ext>
    </p:extLst>
  </p:cSld>
  <p:clrMapOvr>
    <a:masterClrMapping/>
  </p:clrMapOvr>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B2A2C8-9F49-E88A-BA08-D27259D1F5B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E44F241-987F-F962-A11A-F3A1DCDA0AD9}"/>
              </a:ext>
            </a:extLst>
          </p:cNvPr>
          <p:cNvSpPr>
            <a:spLocks noGrp="1"/>
          </p:cNvSpPr>
          <p:nvPr>
            <p:ph type="body" sz="quarter" idx="11"/>
          </p:nvPr>
        </p:nvSpPr>
        <p:spPr>
          <a:xfrm>
            <a:off x="337294" y="1969545"/>
            <a:ext cx="11275585" cy="3587329"/>
          </a:xfrm>
        </p:spPr>
        <p:txBody>
          <a:bodyPr/>
          <a:lstStyle/>
          <a:p>
            <a:r>
              <a:rPr lang="en-US" altLang="zh-CN" dirty="0"/>
              <a:t>5.1.2 AIGC</a:t>
            </a:r>
            <a:r>
              <a:rPr lang="zh-CN" altLang="en-US" dirty="0"/>
              <a:t>的核心技术与原理</a:t>
            </a:r>
            <a:endParaRPr lang="en-US" altLang="zh-CN" dirty="0"/>
          </a:p>
          <a:p>
            <a:r>
              <a:rPr lang="en-US" altLang="zh-CN" dirty="0"/>
              <a:t>3. </a:t>
            </a:r>
            <a:r>
              <a:rPr lang="zh-CN" altLang="en-US" dirty="0"/>
              <a:t>生成对抗网络（</a:t>
            </a:r>
            <a:r>
              <a:rPr lang="en-US" altLang="zh-CN" dirty="0"/>
              <a:t>GANs</a:t>
            </a:r>
            <a:r>
              <a:rPr lang="zh-CN" altLang="en-US" dirty="0"/>
              <a:t>）</a:t>
            </a:r>
            <a:endParaRPr lang="en-US" altLang="zh-CN" dirty="0"/>
          </a:p>
          <a:p>
            <a:r>
              <a:rPr lang="zh-CN" altLang="en-US" dirty="0"/>
              <a:t>生成对抗网络是一种特殊的深度学习模型，它由两个子网络组成：生成器（</a:t>
            </a:r>
            <a:r>
              <a:rPr lang="en-US" altLang="zh-CN" dirty="0"/>
              <a:t>generator</a:t>
            </a:r>
            <a:r>
              <a:rPr lang="zh-CN" altLang="en-US" dirty="0"/>
              <a:t>）和判别器（</a:t>
            </a:r>
            <a:r>
              <a:rPr lang="en-US" altLang="zh-CN" dirty="0"/>
              <a:t>discriminator</a:t>
            </a:r>
            <a:r>
              <a:rPr lang="zh-CN" altLang="en-US" dirty="0"/>
              <a:t>）。其中，生成器负责创造新的数据实例尝试欺骗判别器，而判别器则试图区分真实数据与生成数据，通过这样的对抗过程，</a:t>
            </a:r>
            <a:r>
              <a:rPr lang="en-US" altLang="zh-CN" dirty="0"/>
              <a:t>GANs</a:t>
            </a:r>
            <a:r>
              <a:rPr lang="zh-CN" altLang="en-US" dirty="0"/>
              <a:t>能够生成极其逼真的图像、音频甚至视频。在</a:t>
            </a:r>
            <a:r>
              <a:rPr lang="en-US" altLang="zh-CN" dirty="0"/>
              <a:t>AIGC</a:t>
            </a:r>
            <a:r>
              <a:rPr lang="zh-CN" altLang="en-US" dirty="0"/>
              <a:t>领域，</a:t>
            </a:r>
            <a:r>
              <a:rPr lang="en-US" altLang="zh-CN" dirty="0"/>
              <a:t>GANs</a:t>
            </a:r>
            <a:r>
              <a:rPr lang="zh-CN" altLang="en-US" dirty="0"/>
              <a:t>的应用越来越广泛，从合成艺术作品到模拟真实世界的场景，极大地提高了人们进行内容创作的效率。</a:t>
            </a:r>
          </a:p>
        </p:txBody>
      </p:sp>
      <p:sp>
        <p:nvSpPr>
          <p:cNvPr id="4" name="文本占位符 3">
            <a:extLst>
              <a:ext uri="{FF2B5EF4-FFF2-40B4-BE49-F238E27FC236}">
                <a16:creationId xmlns:a16="http://schemas.microsoft.com/office/drawing/2014/main" id="{8AB5E349-D887-C1F4-D586-9EAC7787E647}"/>
              </a:ext>
            </a:extLst>
          </p:cNvPr>
          <p:cNvSpPr>
            <a:spLocks noGrp="1"/>
          </p:cNvSpPr>
          <p:nvPr>
            <p:ph type="body" sz="quarter" idx="10"/>
          </p:nvPr>
        </p:nvSpPr>
        <p:spPr/>
        <p:txBody>
          <a:bodyPr/>
          <a:lstStyle/>
          <a:p>
            <a:r>
              <a:rPr lang="en-US" altLang="zh-CN" dirty="0"/>
              <a:t>AIGC</a:t>
            </a:r>
            <a:r>
              <a:rPr lang="zh-CN" altLang="en-US" dirty="0"/>
              <a:t>概述</a:t>
            </a:r>
          </a:p>
        </p:txBody>
      </p:sp>
    </p:spTree>
    <p:extLst>
      <p:ext uri="{BB962C8B-B14F-4D97-AF65-F5344CB8AC3E}">
        <p14:creationId xmlns:p14="http://schemas.microsoft.com/office/powerpoint/2010/main" val="1016618781"/>
      </p:ext>
    </p:extLst>
  </p:cSld>
  <p:clrMapOvr>
    <a:masterClrMapping/>
  </p:clrMapOvr>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4913BD-C27D-D109-AE1F-26BC2E62DF3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EA97DE3-6873-E8F7-95F4-A0E7FDA0EA35}"/>
              </a:ext>
            </a:extLst>
          </p:cNvPr>
          <p:cNvSpPr>
            <a:spLocks noGrp="1"/>
          </p:cNvSpPr>
          <p:nvPr>
            <p:ph type="body" sz="quarter" idx="11"/>
          </p:nvPr>
        </p:nvSpPr>
        <p:spPr>
          <a:xfrm>
            <a:off x="337294" y="1969545"/>
            <a:ext cx="11275585" cy="3587329"/>
          </a:xfrm>
        </p:spPr>
        <p:txBody>
          <a:bodyPr/>
          <a:lstStyle/>
          <a:p>
            <a:r>
              <a:rPr lang="en-US" altLang="zh-CN" dirty="0"/>
              <a:t>5.1.2 AIGC</a:t>
            </a:r>
            <a:r>
              <a:rPr lang="zh-CN" altLang="en-US" dirty="0"/>
              <a:t>的核心技术与原理</a:t>
            </a:r>
            <a:endParaRPr lang="en-US" altLang="zh-CN" dirty="0"/>
          </a:p>
          <a:p>
            <a:r>
              <a:rPr lang="en-US" altLang="zh-CN" dirty="0"/>
              <a:t>4. </a:t>
            </a:r>
            <a:r>
              <a:rPr lang="zh-CN" altLang="en-US" dirty="0"/>
              <a:t>变分自编码器（</a:t>
            </a:r>
            <a:r>
              <a:rPr lang="en-US" altLang="zh-CN" dirty="0"/>
              <a:t>VAE</a:t>
            </a:r>
            <a:r>
              <a:rPr lang="zh-CN" altLang="en-US" dirty="0"/>
              <a:t>）</a:t>
            </a:r>
            <a:endParaRPr lang="en-US" altLang="zh-CN" dirty="0"/>
          </a:p>
          <a:p>
            <a:r>
              <a:rPr lang="zh-CN" altLang="en-US" dirty="0"/>
              <a:t>变分自编码器是一种概率模型，通过学习数据的潜在分布生成新的样本。与</a:t>
            </a:r>
            <a:r>
              <a:rPr lang="en-US" altLang="zh-CN" dirty="0"/>
              <a:t>GANs</a:t>
            </a:r>
            <a:r>
              <a:rPr lang="zh-CN" altLang="en-US" dirty="0"/>
              <a:t>不同，</a:t>
            </a:r>
            <a:r>
              <a:rPr lang="en-US" altLang="zh-CN" dirty="0"/>
              <a:t>VAE</a:t>
            </a:r>
            <a:r>
              <a:rPr lang="zh-CN" altLang="en-US" dirty="0"/>
              <a:t>提供了一种生成内容的明确概率解释，并且在生成过程中更加稳定、可控。在</a:t>
            </a:r>
            <a:r>
              <a:rPr lang="en-US" altLang="zh-CN" dirty="0"/>
              <a:t>AIGC</a:t>
            </a:r>
            <a:r>
              <a:rPr lang="zh-CN" altLang="en-US" dirty="0"/>
              <a:t>场景中，</a:t>
            </a:r>
            <a:r>
              <a:rPr lang="en-US" altLang="zh-CN" dirty="0"/>
              <a:t>VAE</a:t>
            </a:r>
            <a:r>
              <a:rPr lang="zh-CN" altLang="en-US" dirty="0"/>
              <a:t>常用于文本到图像的转换、图像修复以及音乐生成等，它通过编码器压缩输入数据到低维空间，再由解码器恢复或生成新的数据，实现对所创作内容的灵活操控和创新性生成。</a:t>
            </a:r>
          </a:p>
        </p:txBody>
      </p:sp>
      <p:sp>
        <p:nvSpPr>
          <p:cNvPr id="4" name="文本占位符 3">
            <a:extLst>
              <a:ext uri="{FF2B5EF4-FFF2-40B4-BE49-F238E27FC236}">
                <a16:creationId xmlns:a16="http://schemas.microsoft.com/office/drawing/2014/main" id="{B40A3D84-95C5-7D77-74D8-BC4FE068A833}"/>
              </a:ext>
            </a:extLst>
          </p:cNvPr>
          <p:cNvSpPr>
            <a:spLocks noGrp="1"/>
          </p:cNvSpPr>
          <p:nvPr>
            <p:ph type="body" sz="quarter" idx="10"/>
          </p:nvPr>
        </p:nvSpPr>
        <p:spPr/>
        <p:txBody>
          <a:bodyPr/>
          <a:lstStyle/>
          <a:p>
            <a:r>
              <a:rPr lang="en-US" altLang="zh-CN" dirty="0"/>
              <a:t>AIGC</a:t>
            </a:r>
            <a:r>
              <a:rPr lang="zh-CN" altLang="en-US" dirty="0"/>
              <a:t>概述</a:t>
            </a:r>
          </a:p>
        </p:txBody>
      </p:sp>
    </p:spTree>
    <p:extLst>
      <p:ext uri="{BB962C8B-B14F-4D97-AF65-F5344CB8AC3E}">
        <p14:creationId xmlns:p14="http://schemas.microsoft.com/office/powerpoint/2010/main" val="1399049368"/>
      </p:ext>
    </p:extLst>
  </p:cSld>
  <p:clrMapOvr>
    <a:masterClrMapping/>
  </p:clrMapOvr>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5485BC-4236-050E-B9C3-4DA20519402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720D79A-F5E3-F6F0-7287-A0BDF97983F7}"/>
              </a:ext>
            </a:extLst>
          </p:cNvPr>
          <p:cNvSpPr>
            <a:spLocks noGrp="1"/>
          </p:cNvSpPr>
          <p:nvPr>
            <p:ph type="body" sz="quarter" idx="11"/>
          </p:nvPr>
        </p:nvSpPr>
        <p:spPr>
          <a:xfrm>
            <a:off x="337294" y="1969545"/>
            <a:ext cx="11275585" cy="3587329"/>
          </a:xfrm>
        </p:spPr>
        <p:txBody>
          <a:bodyPr/>
          <a:lstStyle/>
          <a:p>
            <a:r>
              <a:rPr lang="en-US" altLang="zh-CN" dirty="0"/>
              <a:t>5.1.2 AIGC</a:t>
            </a:r>
            <a:r>
              <a:rPr lang="zh-CN" altLang="en-US" dirty="0"/>
              <a:t>的核心技术与原理</a:t>
            </a:r>
            <a:endParaRPr lang="en-US" altLang="zh-CN" dirty="0"/>
          </a:p>
          <a:p>
            <a:r>
              <a:rPr lang="en-US" altLang="zh-CN" dirty="0"/>
              <a:t>5. </a:t>
            </a:r>
            <a:r>
              <a:rPr lang="zh-CN" altLang="en-US" dirty="0"/>
              <a:t>强化学习（</a:t>
            </a:r>
            <a:r>
              <a:rPr lang="en-US" altLang="zh-CN" dirty="0"/>
              <a:t>RL</a:t>
            </a:r>
            <a:r>
              <a:rPr lang="zh-CN" altLang="en-US" dirty="0"/>
              <a:t>）</a:t>
            </a:r>
            <a:endParaRPr lang="en-US" altLang="zh-CN" dirty="0"/>
          </a:p>
          <a:p>
            <a:r>
              <a:rPr lang="zh-CN" altLang="en-US" dirty="0"/>
              <a:t>强化学习是一种通过与环境交互实现学习行为的算法框架，目标是最大化累积奖励。在</a:t>
            </a:r>
            <a:r>
              <a:rPr lang="en-US" altLang="zh-CN" dirty="0"/>
              <a:t>AIGC</a:t>
            </a:r>
            <a:r>
              <a:rPr lang="zh-CN" altLang="en-US" dirty="0"/>
              <a:t>领域，强化学习主要用于指导生成模型学习如何更好地创作内容，尤其是那些需要长期规划和序列决策的任务，如生成连贯的长篇故事、游戏关卡设计或音乐创作。通过定义合适的奖励机制，强化学习可以帮助模型学习创作出既符合规则又具有创意的作品，实现内容质量和多样性的双重提升。</a:t>
            </a:r>
          </a:p>
        </p:txBody>
      </p:sp>
      <p:sp>
        <p:nvSpPr>
          <p:cNvPr id="4" name="文本占位符 3">
            <a:extLst>
              <a:ext uri="{FF2B5EF4-FFF2-40B4-BE49-F238E27FC236}">
                <a16:creationId xmlns:a16="http://schemas.microsoft.com/office/drawing/2014/main" id="{07E9B0E8-CDC9-FBF2-E545-D2683D89D6FB}"/>
              </a:ext>
            </a:extLst>
          </p:cNvPr>
          <p:cNvSpPr>
            <a:spLocks noGrp="1"/>
          </p:cNvSpPr>
          <p:nvPr>
            <p:ph type="body" sz="quarter" idx="10"/>
          </p:nvPr>
        </p:nvSpPr>
        <p:spPr/>
        <p:txBody>
          <a:bodyPr/>
          <a:lstStyle/>
          <a:p>
            <a:r>
              <a:rPr lang="en-US" altLang="zh-CN" dirty="0"/>
              <a:t>AIGC</a:t>
            </a:r>
            <a:r>
              <a:rPr lang="zh-CN" altLang="en-US" dirty="0"/>
              <a:t>概述</a:t>
            </a:r>
          </a:p>
        </p:txBody>
      </p:sp>
    </p:spTree>
    <p:extLst>
      <p:ext uri="{BB962C8B-B14F-4D97-AF65-F5344CB8AC3E}">
        <p14:creationId xmlns:p14="http://schemas.microsoft.com/office/powerpoint/2010/main" val="2258006271"/>
      </p:ext>
    </p:extLst>
  </p:cSld>
  <p:clrMapOvr>
    <a:masterClrMapping/>
  </p:clrMapOvr>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F255BE-89DC-FBE7-8EB6-3FE0BA3A012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2C3DA35-A0E1-9115-8F26-B69A7200236B}"/>
              </a:ext>
            </a:extLst>
          </p:cNvPr>
          <p:cNvSpPr>
            <a:spLocks noGrp="1"/>
          </p:cNvSpPr>
          <p:nvPr>
            <p:ph type="body" sz="quarter" idx="11"/>
          </p:nvPr>
        </p:nvSpPr>
        <p:spPr>
          <a:xfrm>
            <a:off x="337294" y="2223461"/>
            <a:ext cx="11275585" cy="3079497"/>
          </a:xfrm>
        </p:spPr>
        <p:txBody>
          <a:bodyPr/>
          <a:lstStyle/>
          <a:p>
            <a:r>
              <a:rPr lang="en-US" altLang="zh-CN" dirty="0"/>
              <a:t>5.1.2 AIGC</a:t>
            </a:r>
            <a:r>
              <a:rPr lang="zh-CN" altLang="en-US" dirty="0"/>
              <a:t>的核心技术与原理</a:t>
            </a:r>
            <a:endParaRPr lang="en-US" altLang="zh-CN" dirty="0"/>
          </a:p>
          <a:p>
            <a:r>
              <a:rPr lang="en-US" altLang="zh-CN" dirty="0"/>
              <a:t>6. </a:t>
            </a:r>
            <a:r>
              <a:rPr lang="zh-CN" altLang="en-US" dirty="0"/>
              <a:t>技术融合</a:t>
            </a:r>
            <a:endParaRPr lang="en-US" altLang="zh-CN" dirty="0"/>
          </a:p>
          <a:p>
            <a:r>
              <a:rPr lang="en-US" altLang="zh-CN" dirty="0"/>
              <a:t>AIGC</a:t>
            </a:r>
            <a:r>
              <a:rPr lang="zh-CN" altLang="en-US" dirty="0"/>
              <a:t>的核心技术并非孤立运作，而是相互融合，共同拓展内容生成的范围。例如，将</a:t>
            </a:r>
            <a:r>
              <a:rPr lang="en-US" altLang="zh-CN" dirty="0"/>
              <a:t>NLP</a:t>
            </a:r>
            <a:r>
              <a:rPr lang="zh-CN" altLang="en-US" dirty="0"/>
              <a:t>与</a:t>
            </a:r>
            <a:r>
              <a:rPr lang="en-US" altLang="zh-CN" dirty="0"/>
              <a:t>GANs</a:t>
            </a:r>
            <a:r>
              <a:rPr lang="zh-CN" altLang="en-US" dirty="0"/>
              <a:t>结合，可以实现文本到图像的精准转换；将强化学习应用于</a:t>
            </a:r>
            <a:r>
              <a:rPr lang="en-US" altLang="zh-CN" dirty="0"/>
              <a:t>GANs</a:t>
            </a:r>
            <a:r>
              <a:rPr lang="zh-CN" altLang="en-US" dirty="0"/>
              <a:t>训练，能进一步提升生成内容的质量和多样性。未来，随着技术的不断演进，</a:t>
            </a:r>
            <a:r>
              <a:rPr lang="en-US" altLang="zh-CN" dirty="0"/>
              <a:t>AIGC</a:t>
            </a:r>
            <a:r>
              <a:rPr lang="zh-CN" altLang="en-US" dirty="0"/>
              <a:t>将更加注重内容的真实感、情感表达以及与用户的互动性，为用户提供更加个性化、沉浸式的体验。</a:t>
            </a:r>
          </a:p>
        </p:txBody>
      </p:sp>
      <p:sp>
        <p:nvSpPr>
          <p:cNvPr id="4" name="文本占位符 3">
            <a:extLst>
              <a:ext uri="{FF2B5EF4-FFF2-40B4-BE49-F238E27FC236}">
                <a16:creationId xmlns:a16="http://schemas.microsoft.com/office/drawing/2014/main" id="{058447CB-385F-EF9C-1C74-DBD117EC342B}"/>
              </a:ext>
            </a:extLst>
          </p:cNvPr>
          <p:cNvSpPr>
            <a:spLocks noGrp="1"/>
          </p:cNvSpPr>
          <p:nvPr>
            <p:ph type="body" sz="quarter" idx="10"/>
          </p:nvPr>
        </p:nvSpPr>
        <p:spPr/>
        <p:txBody>
          <a:bodyPr/>
          <a:lstStyle/>
          <a:p>
            <a:r>
              <a:rPr lang="en-US" altLang="zh-CN" dirty="0"/>
              <a:t>AIGC</a:t>
            </a:r>
            <a:r>
              <a:rPr lang="zh-CN" altLang="en-US" dirty="0"/>
              <a:t>概述</a:t>
            </a:r>
          </a:p>
        </p:txBody>
      </p:sp>
    </p:spTree>
    <p:extLst>
      <p:ext uri="{BB962C8B-B14F-4D97-AF65-F5344CB8AC3E}">
        <p14:creationId xmlns:p14="http://schemas.microsoft.com/office/powerpoint/2010/main" val="111224737"/>
      </p:ext>
    </p:extLst>
  </p:cSld>
  <p:clrMapOvr>
    <a:masterClrMapping/>
  </p:clrMapOvr>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752439-86B9-098A-015D-4299FA06FA5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B6F7001-90A7-E537-2E00-12982D9BFAC2}"/>
              </a:ext>
            </a:extLst>
          </p:cNvPr>
          <p:cNvSpPr>
            <a:spLocks noGrp="1"/>
          </p:cNvSpPr>
          <p:nvPr>
            <p:ph type="body" sz="quarter" idx="11"/>
          </p:nvPr>
        </p:nvSpPr>
        <p:spPr>
          <a:xfrm>
            <a:off x="337294" y="1207799"/>
            <a:ext cx="11275585" cy="5110823"/>
          </a:xfrm>
        </p:spPr>
        <p:txBody>
          <a:bodyPr/>
          <a:lstStyle/>
          <a:p>
            <a:r>
              <a:rPr lang="en-US" altLang="zh-CN" dirty="0"/>
              <a:t>5.1.3 </a:t>
            </a:r>
            <a:r>
              <a:rPr lang="zh-CN" altLang="en-US" dirty="0"/>
              <a:t>常用的</a:t>
            </a:r>
            <a:r>
              <a:rPr lang="en-US" altLang="zh-CN" dirty="0"/>
              <a:t>AIGC</a:t>
            </a:r>
            <a:r>
              <a:rPr lang="zh-CN" altLang="en-US" dirty="0"/>
              <a:t>大模型</a:t>
            </a:r>
            <a:endParaRPr lang="en-US" altLang="zh-CN" dirty="0"/>
          </a:p>
          <a:p>
            <a:r>
              <a:rPr lang="zh-CN" altLang="en-US" dirty="0"/>
              <a:t>目前流行的</a:t>
            </a:r>
            <a:r>
              <a:rPr lang="en-US" altLang="zh-CN" dirty="0"/>
              <a:t>AI</a:t>
            </a:r>
            <a:r>
              <a:rPr lang="zh-CN" altLang="en-US" dirty="0"/>
              <a:t>大模型有不少种，各自有其独特的功能和优势。下面介绍一些主要的</a:t>
            </a:r>
            <a:r>
              <a:rPr lang="en-US" altLang="zh-CN" dirty="0"/>
              <a:t>AI</a:t>
            </a:r>
            <a:r>
              <a:rPr lang="zh-CN" altLang="en-US" dirty="0"/>
              <a:t>大模型及其主要功能。</a:t>
            </a:r>
            <a:endParaRPr lang="en-US" altLang="zh-CN" dirty="0"/>
          </a:p>
          <a:p>
            <a:pPr marL="1074738" indent="-342900">
              <a:buSzPct val="80000"/>
              <a:buFont typeface="Wingdings" panose="05000000000000000000" pitchFamily="2" charset="2"/>
              <a:buChar char="l"/>
            </a:pPr>
            <a:r>
              <a:rPr lang="en-US" altLang="zh-CN" dirty="0"/>
              <a:t>OpenAI</a:t>
            </a:r>
            <a:r>
              <a:rPr lang="zh-CN" altLang="en-US" dirty="0"/>
              <a:t>的</a:t>
            </a:r>
            <a:r>
              <a:rPr lang="en-US" altLang="zh-CN" dirty="0"/>
              <a:t>GPT</a:t>
            </a:r>
            <a:r>
              <a:rPr lang="zh-CN" altLang="en-US" dirty="0"/>
              <a:t>系列：</a:t>
            </a:r>
            <a:r>
              <a:rPr lang="en-US" altLang="zh-CN" dirty="0"/>
              <a:t>GPT-5</a:t>
            </a:r>
            <a:r>
              <a:rPr lang="zh-CN" altLang="en-US" dirty="0"/>
              <a:t>是</a:t>
            </a:r>
            <a:r>
              <a:rPr lang="en-US" altLang="zh-CN" dirty="0"/>
              <a:t>OpenAI</a:t>
            </a:r>
            <a:r>
              <a:rPr lang="zh-CN" altLang="en-US" dirty="0"/>
              <a:t>最新的多模态预训练大模型，因其强大的语言理解和生成能力而受到广泛关注。</a:t>
            </a:r>
            <a:r>
              <a:rPr lang="en-US" altLang="zh-CN" dirty="0"/>
              <a:t>GPT</a:t>
            </a:r>
            <a:r>
              <a:rPr lang="zh-CN" altLang="en-US" dirty="0"/>
              <a:t>系列的早期版本（如</a:t>
            </a:r>
            <a:r>
              <a:rPr lang="en-US" altLang="zh-CN" dirty="0"/>
              <a:t>GPT-3.5</a:t>
            </a:r>
            <a:r>
              <a:rPr lang="zh-CN" altLang="en-US" dirty="0"/>
              <a:t>和</a:t>
            </a:r>
            <a:r>
              <a:rPr lang="en-US" altLang="zh-CN" dirty="0"/>
              <a:t>GPT-3</a:t>
            </a:r>
            <a:r>
              <a:rPr lang="zh-CN" altLang="en-US" dirty="0"/>
              <a:t>）已经在多种应用场景中证明了其价值，包括聊天机器人、文本生成、内容理解和创作等。</a:t>
            </a:r>
            <a:endParaRPr lang="en-US" altLang="zh-CN" dirty="0"/>
          </a:p>
          <a:p>
            <a:pPr marL="1074738" indent="-342900">
              <a:buSzPct val="80000"/>
              <a:buFont typeface="Wingdings" panose="05000000000000000000" pitchFamily="2" charset="2"/>
              <a:buChar char="l"/>
            </a:pPr>
            <a:r>
              <a:rPr lang="zh-CN" altLang="en-US" dirty="0"/>
              <a:t>谷歌的</a:t>
            </a:r>
            <a:r>
              <a:rPr lang="en-US" altLang="zh-CN" dirty="0" err="1"/>
              <a:t>PaLM</a:t>
            </a:r>
            <a:r>
              <a:rPr lang="zh-CN" altLang="en-US" dirty="0"/>
              <a:t>系列：谷歌的</a:t>
            </a:r>
            <a:r>
              <a:rPr lang="en-US" altLang="zh-CN" dirty="0" err="1"/>
              <a:t>PaLM</a:t>
            </a:r>
            <a:r>
              <a:rPr lang="zh-CN" altLang="en-US" dirty="0"/>
              <a:t>（</a:t>
            </a:r>
            <a:r>
              <a:rPr lang="en-US" altLang="zh-CN" dirty="0"/>
              <a:t>pathways language model</a:t>
            </a:r>
            <a:r>
              <a:rPr lang="zh-CN" altLang="en-US" dirty="0"/>
              <a:t>），这是一个拥有</a:t>
            </a:r>
            <a:r>
              <a:rPr lang="en-US" altLang="zh-CN" dirty="0"/>
              <a:t>5620</a:t>
            </a:r>
            <a:r>
              <a:rPr lang="zh-CN" altLang="en-US" dirty="0"/>
              <a:t>亿个参数的大型语言模型，是全球最大的视觉语言模型之一。</a:t>
            </a:r>
            <a:r>
              <a:rPr lang="en-US" altLang="zh-CN" dirty="0" err="1"/>
              <a:t>PaLM</a:t>
            </a:r>
            <a:r>
              <a:rPr lang="en-US" altLang="zh-CN" dirty="0"/>
              <a:t>-E</a:t>
            </a:r>
            <a:r>
              <a:rPr lang="zh-CN" altLang="en-US" dirty="0"/>
              <a:t>是其多模态版本，能够处理文本、代码、音频、图像和视频等多种类型的数据。</a:t>
            </a:r>
          </a:p>
        </p:txBody>
      </p:sp>
      <p:sp>
        <p:nvSpPr>
          <p:cNvPr id="4" name="文本占位符 3">
            <a:extLst>
              <a:ext uri="{FF2B5EF4-FFF2-40B4-BE49-F238E27FC236}">
                <a16:creationId xmlns:a16="http://schemas.microsoft.com/office/drawing/2014/main" id="{2E101CC5-5BCE-741C-53A9-3E436B4C1EBA}"/>
              </a:ext>
            </a:extLst>
          </p:cNvPr>
          <p:cNvSpPr>
            <a:spLocks noGrp="1"/>
          </p:cNvSpPr>
          <p:nvPr>
            <p:ph type="body" sz="quarter" idx="10"/>
          </p:nvPr>
        </p:nvSpPr>
        <p:spPr/>
        <p:txBody>
          <a:bodyPr/>
          <a:lstStyle/>
          <a:p>
            <a:r>
              <a:rPr lang="en-US" altLang="zh-CN" dirty="0"/>
              <a:t>AIGC</a:t>
            </a:r>
            <a:r>
              <a:rPr lang="zh-CN" altLang="en-US" dirty="0"/>
              <a:t>概述</a:t>
            </a:r>
          </a:p>
        </p:txBody>
      </p:sp>
    </p:spTree>
    <p:extLst>
      <p:ext uri="{BB962C8B-B14F-4D97-AF65-F5344CB8AC3E}">
        <p14:creationId xmlns:p14="http://schemas.microsoft.com/office/powerpoint/2010/main" val="10247533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D66F9589-9362-71A8-0716-9D02BA1333CF}"/>
              </a:ext>
            </a:extLst>
          </p:cNvPr>
          <p:cNvSpPr>
            <a:spLocks noGrp="1"/>
          </p:cNvSpPr>
          <p:nvPr>
            <p:ph type="body" sz="quarter" idx="10"/>
          </p:nvPr>
        </p:nvSpPr>
        <p:spPr>
          <a:xfrm>
            <a:off x="705870" y="2307187"/>
            <a:ext cx="4422311" cy="1045672"/>
          </a:xfrm>
        </p:spPr>
        <p:txBody>
          <a:bodyPr/>
          <a:lstStyle/>
          <a:p>
            <a:r>
              <a:rPr lang="zh-CN" altLang="en-US" dirty="0"/>
              <a:t>任务</a:t>
            </a:r>
            <a:r>
              <a:rPr lang="en-US" altLang="zh-CN" dirty="0"/>
              <a:t>1.1</a:t>
            </a:r>
            <a:endParaRPr lang="zh-CN" altLang="en-US" dirty="0"/>
          </a:p>
        </p:txBody>
      </p:sp>
      <p:sp>
        <p:nvSpPr>
          <p:cNvPr id="5" name="文本占位符 4">
            <a:extLst>
              <a:ext uri="{FF2B5EF4-FFF2-40B4-BE49-F238E27FC236}">
                <a16:creationId xmlns:a16="http://schemas.microsoft.com/office/drawing/2014/main" id="{B1C4AD96-0A84-B0F2-98BD-272A566E5431}"/>
              </a:ext>
            </a:extLst>
          </p:cNvPr>
          <p:cNvSpPr>
            <a:spLocks noGrp="1"/>
          </p:cNvSpPr>
          <p:nvPr>
            <p:ph type="body" sz="quarter" idx="11"/>
          </p:nvPr>
        </p:nvSpPr>
        <p:spPr>
          <a:xfrm>
            <a:off x="705868" y="3500576"/>
            <a:ext cx="7863095" cy="630942"/>
          </a:xfrm>
        </p:spPr>
        <p:txBody>
          <a:bodyPr/>
          <a:lstStyle/>
          <a:p>
            <a:r>
              <a:rPr lang="zh-CN" altLang="en-US" dirty="0"/>
              <a:t>文档的创建与编辑</a:t>
            </a:r>
          </a:p>
        </p:txBody>
      </p:sp>
    </p:spTree>
    <p:extLst>
      <p:ext uri="{BB962C8B-B14F-4D97-AF65-F5344CB8AC3E}">
        <p14:creationId xmlns:p14="http://schemas.microsoft.com/office/powerpoint/2010/main" val="6919074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1B7B57-FFA0-1084-5806-E64D0C9938F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1670296-B379-FFC6-1E91-F45046B27178}"/>
              </a:ext>
            </a:extLst>
          </p:cNvPr>
          <p:cNvSpPr>
            <a:spLocks noGrp="1"/>
          </p:cNvSpPr>
          <p:nvPr>
            <p:ph type="body" sz="quarter" idx="11"/>
          </p:nvPr>
        </p:nvSpPr>
        <p:spPr>
          <a:xfrm>
            <a:off x="337294" y="1715629"/>
            <a:ext cx="11275585" cy="4095160"/>
          </a:xfrm>
        </p:spPr>
        <p:txBody>
          <a:bodyPr/>
          <a:lstStyle/>
          <a:p>
            <a:r>
              <a:rPr lang="en-US" altLang="zh-CN" dirty="0"/>
              <a:t>1.3.1 </a:t>
            </a:r>
            <a:r>
              <a:rPr lang="zh-CN" altLang="en-US" dirty="0"/>
              <a:t>图片的应用</a:t>
            </a:r>
            <a:endParaRPr lang="en-US" altLang="zh-CN" dirty="0"/>
          </a:p>
          <a:p>
            <a:r>
              <a:rPr lang="en-US" altLang="zh-CN" dirty="0"/>
              <a:t>2. </a:t>
            </a:r>
            <a:r>
              <a:rPr lang="zh-CN" altLang="en-US" dirty="0"/>
              <a:t>编辑图片</a:t>
            </a:r>
            <a:endParaRPr lang="en-US" altLang="zh-CN" dirty="0"/>
          </a:p>
          <a:p>
            <a:r>
              <a:rPr lang="zh-CN" altLang="en-US" dirty="0"/>
              <a:t>在文档中插入图片后往往还需要对图片进行一系列编辑操作，如更改图片的大小、裁剪图片、设置图片的环绕方式、抠除图片背景等。</a:t>
            </a:r>
            <a:endParaRPr lang="en-US" altLang="zh-CN" dirty="0"/>
          </a:p>
          <a:p>
            <a:pPr marL="1074738" indent="-342900">
              <a:buSzPct val="80000"/>
              <a:buFont typeface="Wingdings" panose="05000000000000000000" pitchFamily="2" charset="2"/>
              <a:buChar char="l"/>
            </a:pPr>
            <a:r>
              <a:rPr lang="zh-CN" altLang="en-US" dirty="0"/>
              <a:t>更改图片大小。</a:t>
            </a:r>
            <a:endParaRPr lang="en-US" altLang="zh-CN" dirty="0"/>
          </a:p>
          <a:p>
            <a:pPr marL="1074738" indent="-342900">
              <a:buSzPct val="80000"/>
              <a:buFont typeface="Wingdings" panose="05000000000000000000" pitchFamily="2" charset="2"/>
              <a:buChar char="l"/>
            </a:pPr>
            <a:r>
              <a:rPr lang="zh-CN" altLang="en-US" dirty="0"/>
              <a:t>裁剪图片。</a:t>
            </a:r>
            <a:endParaRPr lang="en-US" altLang="zh-CN" dirty="0"/>
          </a:p>
          <a:p>
            <a:pPr marL="1074738" indent="-342900">
              <a:buSzPct val="80000"/>
              <a:buFont typeface="Wingdings" panose="05000000000000000000" pitchFamily="2" charset="2"/>
              <a:buChar char="l"/>
            </a:pPr>
            <a:r>
              <a:rPr lang="zh-CN" altLang="en-US" dirty="0"/>
              <a:t>设置图片的环绕方式。</a:t>
            </a:r>
            <a:endParaRPr lang="en-US" altLang="zh-CN" dirty="0"/>
          </a:p>
          <a:p>
            <a:pPr marL="1074738" indent="-342900">
              <a:buSzPct val="80000"/>
              <a:buFont typeface="Wingdings" panose="05000000000000000000" pitchFamily="2" charset="2"/>
              <a:buChar char="l"/>
            </a:pPr>
            <a:r>
              <a:rPr lang="zh-CN" altLang="en-US" dirty="0"/>
              <a:t>抠除图片背景。</a:t>
            </a:r>
          </a:p>
        </p:txBody>
      </p:sp>
      <p:sp>
        <p:nvSpPr>
          <p:cNvPr id="4" name="文本占位符 3">
            <a:extLst>
              <a:ext uri="{FF2B5EF4-FFF2-40B4-BE49-F238E27FC236}">
                <a16:creationId xmlns:a16="http://schemas.microsoft.com/office/drawing/2014/main" id="{1B2C39E5-09B6-4BE9-4267-D1E83EAEFDBB}"/>
              </a:ext>
            </a:extLst>
          </p:cNvPr>
          <p:cNvSpPr>
            <a:spLocks noGrp="1"/>
          </p:cNvSpPr>
          <p:nvPr>
            <p:ph type="body" sz="quarter" idx="10"/>
          </p:nvPr>
        </p:nvSpPr>
        <p:spPr/>
        <p:txBody>
          <a:bodyPr/>
          <a:lstStyle/>
          <a:p>
            <a:r>
              <a:rPr lang="zh-CN" altLang="en-US" dirty="0"/>
              <a:t>用图片和图形美化文档</a:t>
            </a:r>
          </a:p>
        </p:txBody>
      </p:sp>
    </p:spTree>
    <p:extLst>
      <p:ext uri="{BB962C8B-B14F-4D97-AF65-F5344CB8AC3E}">
        <p14:creationId xmlns:p14="http://schemas.microsoft.com/office/powerpoint/2010/main" val="3740588336"/>
      </p:ext>
    </p:extLst>
  </p:cSld>
  <p:clrMapOvr>
    <a:masterClrMapping/>
  </p:clrMapOvr>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BA7EB2-E87A-B4A4-2647-FA2C52E50D0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04BFAAF-D9A9-9028-7D75-63F0A2A8C515}"/>
              </a:ext>
            </a:extLst>
          </p:cNvPr>
          <p:cNvSpPr>
            <a:spLocks noGrp="1"/>
          </p:cNvSpPr>
          <p:nvPr>
            <p:ph type="body" sz="quarter" idx="11"/>
          </p:nvPr>
        </p:nvSpPr>
        <p:spPr>
          <a:xfrm>
            <a:off x="337294" y="1461715"/>
            <a:ext cx="11275585" cy="4602991"/>
          </a:xfrm>
        </p:spPr>
        <p:txBody>
          <a:bodyPr/>
          <a:lstStyle/>
          <a:p>
            <a:r>
              <a:rPr lang="en-US" altLang="zh-CN" dirty="0"/>
              <a:t>5.1.3 </a:t>
            </a:r>
            <a:r>
              <a:rPr lang="zh-CN" altLang="en-US" dirty="0"/>
              <a:t>常用的</a:t>
            </a:r>
            <a:r>
              <a:rPr lang="en-US" altLang="zh-CN" dirty="0"/>
              <a:t>AIGC</a:t>
            </a:r>
            <a:r>
              <a:rPr lang="zh-CN" altLang="en-US" dirty="0"/>
              <a:t>大模型</a:t>
            </a:r>
            <a:endParaRPr lang="en-US" altLang="zh-CN" dirty="0"/>
          </a:p>
          <a:p>
            <a:pPr marL="1074738" indent="-342900">
              <a:buSzPct val="80000"/>
              <a:buFont typeface="Wingdings" panose="05000000000000000000" pitchFamily="2" charset="2"/>
              <a:buChar char="l"/>
            </a:pPr>
            <a:r>
              <a:rPr lang="zh-CN" altLang="en-US" dirty="0"/>
              <a:t> 百度文心一言：百度文心一言在文本生成、知识问答和数学推理等领域表现出色。同时，该模型还支持文本、图像等多模态处理，功能全面而强大。</a:t>
            </a:r>
            <a:endParaRPr lang="en-US" altLang="zh-CN" dirty="0"/>
          </a:p>
          <a:p>
            <a:pPr marL="1074738" indent="-342900">
              <a:buSzPct val="80000"/>
              <a:buFont typeface="Wingdings" panose="05000000000000000000" pitchFamily="2" charset="2"/>
              <a:buChar char="l"/>
            </a:pPr>
            <a:r>
              <a:rPr lang="zh-CN" altLang="en-US" dirty="0"/>
              <a:t>阿里巴巴通义千问：通义千问模型在电商、金融、医疗等多个行业都有深入应用，展示了强大的跨行业应用能力。它具备长文本处理能力，进一步提升了实用性和灵活性。</a:t>
            </a:r>
            <a:endParaRPr lang="en-US" altLang="zh-CN" dirty="0"/>
          </a:p>
          <a:p>
            <a:pPr marL="1074738" indent="-342900">
              <a:buSzPct val="80000"/>
              <a:buFont typeface="Wingdings" panose="05000000000000000000" pitchFamily="2" charset="2"/>
              <a:buChar char="l"/>
            </a:pPr>
            <a:r>
              <a:rPr lang="zh-CN" altLang="en-US" dirty="0"/>
              <a:t>讯飞星火认知：讯飞星火认知具备七大核心能力，包括文本生成、语言理解、知识问答、逻辑推理、数学能力、代码能力和多模态能力。它可以用于知识学习与内容创作、科研任务、数学问题解决、代码生成等多个方面。</a:t>
            </a:r>
          </a:p>
        </p:txBody>
      </p:sp>
      <p:sp>
        <p:nvSpPr>
          <p:cNvPr id="4" name="文本占位符 3">
            <a:extLst>
              <a:ext uri="{FF2B5EF4-FFF2-40B4-BE49-F238E27FC236}">
                <a16:creationId xmlns:a16="http://schemas.microsoft.com/office/drawing/2014/main" id="{C3BD04AF-5945-B9BF-9F7D-CF3B87BDF99A}"/>
              </a:ext>
            </a:extLst>
          </p:cNvPr>
          <p:cNvSpPr>
            <a:spLocks noGrp="1"/>
          </p:cNvSpPr>
          <p:nvPr>
            <p:ph type="body" sz="quarter" idx="10"/>
          </p:nvPr>
        </p:nvSpPr>
        <p:spPr/>
        <p:txBody>
          <a:bodyPr/>
          <a:lstStyle/>
          <a:p>
            <a:r>
              <a:rPr lang="en-US" altLang="zh-CN" dirty="0"/>
              <a:t>AIGC</a:t>
            </a:r>
            <a:r>
              <a:rPr lang="zh-CN" altLang="en-US" dirty="0"/>
              <a:t>概述</a:t>
            </a:r>
          </a:p>
        </p:txBody>
      </p:sp>
    </p:spTree>
    <p:extLst>
      <p:ext uri="{BB962C8B-B14F-4D97-AF65-F5344CB8AC3E}">
        <p14:creationId xmlns:p14="http://schemas.microsoft.com/office/powerpoint/2010/main" val="3137096001"/>
      </p:ext>
    </p:extLst>
  </p:cSld>
  <p:clrMapOvr>
    <a:masterClrMapping/>
  </p:clrMapOvr>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2FC723-3766-00F4-107A-579A68BB368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6B460C0-7986-537A-4BB9-125B668AB489}"/>
              </a:ext>
            </a:extLst>
          </p:cNvPr>
          <p:cNvSpPr>
            <a:spLocks noGrp="1"/>
          </p:cNvSpPr>
          <p:nvPr>
            <p:ph type="body" sz="quarter" idx="11"/>
          </p:nvPr>
        </p:nvSpPr>
        <p:spPr>
          <a:xfrm>
            <a:off x="337294" y="1461716"/>
            <a:ext cx="11275585" cy="4602991"/>
          </a:xfrm>
        </p:spPr>
        <p:txBody>
          <a:bodyPr/>
          <a:lstStyle/>
          <a:p>
            <a:r>
              <a:rPr lang="en-US" altLang="zh-CN" dirty="0"/>
              <a:t>5.1.3 </a:t>
            </a:r>
            <a:r>
              <a:rPr lang="zh-CN" altLang="en-US" dirty="0"/>
              <a:t>常用的</a:t>
            </a:r>
            <a:r>
              <a:rPr lang="en-US" altLang="zh-CN" dirty="0"/>
              <a:t>AIGC</a:t>
            </a:r>
            <a:r>
              <a:rPr lang="zh-CN" altLang="en-US" dirty="0"/>
              <a:t>大模型</a:t>
            </a:r>
            <a:endParaRPr lang="en-US" altLang="zh-CN" dirty="0"/>
          </a:p>
          <a:p>
            <a:pPr marL="1074738" indent="-342900">
              <a:buSzPct val="80000"/>
              <a:buFont typeface="Wingdings" panose="05000000000000000000" pitchFamily="2" charset="2"/>
              <a:buChar char="l"/>
            </a:pPr>
            <a:r>
              <a:rPr lang="en-US" altLang="zh-CN" dirty="0"/>
              <a:t>DALL·E3</a:t>
            </a:r>
            <a:r>
              <a:rPr lang="zh-CN" altLang="en-US" dirty="0"/>
              <a:t>：</a:t>
            </a:r>
            <a:r>
              <a:rPr lang="en-US" altLang="zh-CN" dirty="0"/>
              <a:t>DALL·E3</a:t>
            </a:r>
            <a:r>
              <a:rPr lang="zh-CN" altLang="en-US" dirty="0"/>
              <a:t>是</a:t>
            </a:r>
            <a:r>
              <a:rPr lang="en-US" altLang="zh-CN" dirty="0"/>
              <a:t>OpenAI</a:t>
            </a:r>
            <a:r>
              <a:rPr lang="zh-CN" altLang="en-US" dirty="0"/>
              <a:t>推出的最新一代文生图模型，以其惊人的创造性和多样性著称。</a:t>
            </a:r>
            <a:r>
              <a:rPr lang="en-US" altLang="zh-CN" dirty="0"/>
              <a:t>DALL·E3</a:t>
            </a:r>
            <a:r>
              <a:rPr lang="zh-CN" altLang="en-US" dirty="0"/>
              <a:t>能够生成高分辨率、细节丰富的图像，并且在理解复杂的文本提示方面表现出色，能够结合不同概念、风格或特征生成图像。它还支持图像编辑功能，能够在现有图像的基础上按照文本指令进行修改。</a:t>
            </a:r>
            <a:endParaRPr lang="en-US" altLang="zh-CN" dirty="0"/>
          </a:p>
          <a:p>
            <a:pPr marL="1074738" indent="-342900">
              <a:buSzPct val="80000"/>
              <a:buFont typeface="Wingdings" panose="05000000000000000000" pitchFamily="2" charset="2"/>
              <a:buChar char="l"/>
            </a:pPr>
            <a:r>
              <a:rPr lang="en-US" altLang="zh-CN" dirty="0"/>
              <a:t>Stable Diffusion</a:t>
            </a:r>
            <a:r>
              <a:rPr lang="zh-CN" altLang="en-US" dirty="0"/>
              <a:t>：这是一个开源的文生图模型，相较于一些商业模型，它提供了更多的可访问性和定制性。</a:t>
            </a:r>
            <a:r>
              <a:rPr lang="en-US" altLang="zh-CN" dirty="0"/>
              <a:t>Stable Diffusion</a:t>
            </a:r>
            <a:r>
              <a:rPr lang="zh-CN" altLang="en-US" dirty="0"/>
              <a:t>可以生成高质量的图像，并且由于其开源特性，吸引了大量开发者和艺术家进行改进和拓展，适用于各种图像创意项目。</a:t>
            </a:r>
          </a:p>
        </p:txBody>
      </p:sp>
      <p:sp>
        <p:nvSpPr>
          <p:cNvPr id="4" name="文本占位符 3">
            <a:extLst>
              <a:ext uri="{FF2B5EF4-FFF2-40B4-BE49-F238E27FC236}">
                <a16:creationId xmlns:a16="http://schemas.microsoft.com/office/drawing/2014/main" id="{2DE04288-6D9F-BEE2-84F9-DEC1E0F4778C}"/>
              </a:ext>
            </a:extLst>
          </p:cNvPr>
          <p:cNvSpPr>
            <a:spLocks noGrp="1"/>
          </p:cNvSpPr>
          <p:nvPr>
            <p:ph type="body" sz="quarter" idx="10"/>
          </p:nvPr>
        </p:nvSpPr>
        <p:spPr/>
        <p:txBody>
          <a:bodyPr/>
          <a:lstStyle/>
          <a:p>
            <a:r>
              <a:rPr lang="en-US" altLang="zh-CN" dirty="0"/>
              <a:t>AIGC</a:t>
            </a:r>
            <a:r>
              <a:rPr lang="zh-CN" altLang="en-US" dirty="0"/>
              <a:t>概述</a:t>
            </a:r>
          </a:p>
        </p:txBody>
      </p:sp>
    </p:spTree>
    <p:extLst>
      <p:ext uri="{BB962C8B-B14F-4D97-AF65-F5344CB8AC3E}">
        <p14:creationId xmlns:p14="http://schemas.microsoft.com/office/powerpoint/2010/main" val="655890856"/>
      </p:ext>
    </p:extLst>
  </p:cSld>
  <p:clrMapOvr>
    <a:masterClrMapping/>
  </p:clrMapOvr>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00EF94-3F8A-2B83-69F4-078A913D8B7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16A730F-666F-71D1-BB73-BD724F44B205}"/>
              </a:ext>
            </a:extLst>
          </p:cNvPr>
          <p:cNvSpPr>
            <a:spLocks noGrp="1"/>
          </p:cNvSpPr>
          <p:nvPr>
            <p:ph type="body" sz="quarter" idx="11"/>
          </p:nvPr>
        </p:nvSpPr>
        <p:spPr>
          <a:xfrm>
            <a:off x="337294" y="1715631"/>
            <a:ext cx="11275585" cy="4095160"/>
          </a:xfrm>
        </p:spPr>
        <p:txBody>
          <a:bodyPr/>
          <a:lstStyle/>
          <a:p>
            <a:r>
              <a:rPr lang="en-US" altLang="zh-CN" dirty="0"/>
              <a:t>5.1.3 </a:t>
            </a:r>
            <a:r>
              <a:rPr lang="zh-CN" altLang="en-US" dirty="0"/>
              <a:t>常用的</a:t>
            </a:r>
            <a:r>
              <a:rPr lang="en-US" altLang="zh-CN" dirty="0"/>
              <a:t>AIGC</a:t>
            </a:r>
            <a:r>
              <a:rPr lang="zh-CN" altLang="en-US" dirty="0"/>
              <a:t>大模型</a:t>
            </a:r>
            <a:endParaRPr lang="en-US" altLang="zh-CN" dirty="0"/>
          </a:p>
          <a:p>
            <a:pPr marL="1074738" indent="-342900">
              <a:buSzPct val="80000"/>
              <a:buFont typeface="Wingdings" panose="05000000000000000000" pitchFamily="2" charset="2"/>
              <a:buChar char="l"/>
            </a:pPr>
            <a:r>
              <a:rPr lang="en-US" altLang="zh-CN" dirty="0"/>
              <a:t>Midjourney</a:t>
            </a:r>
            <a:r>
              <a:rPr lang="zh-CN" altLang="en-US" dirty="0"/>
              <a:t>：</a:t>
            </a:r>
            <a:r>
              <a:rPr lang="en-US" altLang="zh-CN" dirty="0"/>
              <a:t>Midjourney</a:t>
            </a:r>
            <a:r>
              <a:rPr lang="zh-CN" altLang="en-US" dirty="0"/>
              <a:t>是一款基于</a:t>
            </a:r>
            <a:r>
              <a:rPr lang="en-US" altLang="zh-CN" dirty="0"/>
              <a:t>AI</a:t>
            </a:r>
            <a:r>
              <a:rPr lang="zh-CN" altLang="en-US" dirty="0"/>
              <a:t>的在线创作平台，以其友好的用户界面和即时生成能力受到欢迎。它允许用户通过简单的文本描述快速生成图像，并且支持实时调整生成设置，便于用户根据需要微调输出结果。</a:t>
            </a:r>
            <a:endParaRPr lang="en-US" altLang="zh-CN" dirty="0"/>
          </a:p>
          <a:p>
            <a:pPr marL="1074738" indent="-342900">
              <a:buSzPct val="80000"/>
              <a:buFont typeface="Wingdings" panose="05000000000000000000" pitchFamily="2" charset="2"/>
              <a:buChar char="l"/>
            </a:pPr>
            <a:r>
              <a:rPr lang="en-US" altLang="zh-CN" dirty="0"/>
              <a:t>Sora</a:t>
            </a:r>
            <a:r>
              <a:rPr lang="zh-CN" altLang="en-US" dirty="0"/>
              <a:t>：</a:t>
            </a:r>
            <a:r>
              <a:rPr lang="en-US" altLang="zh-CN" dirty="0"/>
              <a:t>Sora</a:t>
            </a:r>
            <a:r>
              <a:rPr lang="zh-CN" altLang="en-US" dirty="0"/>
              <a:t>是</a:t>
            </a:r>
            <a:r>
              <a:rPr lang="en-US" altLang="zh-CN" dirty="0"/>
              <a:t>OpenAI</a:t>
            </a:r>
            <a:r>
              <a:rPr lang="zh-CN" altLang="en-US" dirty="0"/>
              <a:t>发布的文生视频</a:t>
            </a:r>
            <a:r>
              <a:rPr lang="en-US" altLang="zh-CN" dirty="0"/>
              <a:t>AI</a:t>
            </a:r>
            <a:r>
              <a:rPr lang="zh-CN" altLang="en-US" dirty="0"/>
              <a:t>模型，它采用了先进的扩散模型技术，使用了</a:t>
            </a:r>
            <a:r>
              <a:rPr lang="en-US" altLang="zh-CN" dirty="0"/>
              <a:t>Transformer</a:t>
            </a:r>
            <a:r>
              <a:rPr lang="zh-CN" altLang="en-US" dirty="0"/>
              <a:t>架构。</a:t>
            </a:r>
            <a:r>
              <a:rPr lang="en-US" altLang="zh-CN" dirty="0"/>
              <a:t>Sora</a:t>
            </a:r>
            <a:r>
              <a:rPr lang="zh-CN" altLang="en-US" dirty="0"/>
              <a:t>的发布被认为是</a:t>
            </a:r>
            <a:r>
              <a:rPr lang="en-US" altLang="zh-CN" dirty="0"/>
              <a:t>AI</a:t>
            </a:r>
            <a:r>
              <a:rPr lang="zh-CN" altLang="en-US" dirty="0"/>
              <a:t>发展历程上的又一革命性成果，因为它能够生成高度逼真的视频内容。</a:t>
            </a:r>
            <a:r>
              <a:rPr lang="en-US" altLang="zh-CN" dirty="0"/>
              <a:t>Sora</a:t>
            </a:r>
            <a:r>
              <a:rPr lang="zh-CN" altLang="en-US" dirty="0"/>
              <a:t>的底层技术与</a:t>
            </a:r>
            <a:r>
              <a:rPr lang="en-US" altLang="zh-CN" dirty="0"/>
              <a:t>GPT</a:t>
            </a:r>
            <a:r>
              <a:rPr lang="zh-CN" altLang="en-US" dirty="0"/>
              <a:t>模型相类似，都是基于互联网上海量的视频进行大模型训练，再基于大模型生成视频。</a:t>
            </a:r>
          </a:p>
        </p:txBody>
      </p:sp>
      <p:sp>
        <p:nvSpPr>
          <p:cNvPr id="4" name="文本占位符 3">
            <a:extLst>
              <a:ext uri="{FF2B5EF4-FFF2-40B4-BE49-F238E27FC236}">
                <a16:creationId xmlns:a16="http://schemas.microsoft.com/office/drawing/2014/main" id="{5271E5F2-5D7A-D6A6-5A64-B198BE6970FA}"/>
              </a:ext>
            </a:extLst>
          </p:cNvPr>
          <p:cNvSpPr>
            <a:spLocks noGrp="1"/>
          </p:cNvSpPr>
          <p:nvPr>
            <p:ph type="body" sz="quarter" idx="10"/>
          </p:nvPr>
        </p:nvSpPr>
        <p:spPr/>
        <p:txBody>
          <a:bodyPr/>
          <a:lstStyle/>
          <a:p>
            <a:r>
              <a:rPr lang="en-US" altLang="zh-CN" dirty="0"/>
              <a:t>AIGC</a:t>
            </a:r>
            <a:r>
              <a:rPr lang="zh-CN" altLang="en-US" dirty="0"/>
              <a:t>概述</a:t>
            </a:r>
          </a:p>
        </p:txBody>
      </p:sp>
    </p:spTree>
    <p:extLst>
      <p:ext uri="{BB962C8B-B14F-4D97-AF65-F5344CB8AC3E}">
        <p14:creationId xmlns:p14="http://schemas.microsoft.com/office/powerpoint/2010/main" val="2588792550"/>
      </p:ext>
    </p:extLst>
  </p:cSld>
  <p:clrMapOvr>
    <a:masterClrMapping/>
  </p:clrMapOvr>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EE176617-1422-4852-916B-931855F11492}"/>
              </a:ext>
            </a:extLst>
          </p:cNvPr>
          <p:cNvSpPr>
            <a:spLocks noGrp="1"/>
          </p:cNvSpPr>
          <p:nvPr>
            <p:ph type="body" sz="quarter" idx="10"/>
          </p:nvPr>
        </p:nvSpPr>
        <p:spPr/>
        <p:txBody>
          <a:bodyPr/>
          <a:lstStyle/>
          <a:p>
            <a:r>
              <a:rPr lang="zh-CN" altLang="en-US" dirty="0"/>
              <a:t>任务</a:t>
            </a:r>
            <a:r>
              <a:rPr lang="en-US" altLang="zh-CN" dirty="0"/>
              <a:t>5.2</a:t>
            </a:r>
            <a:endParaRPr lang="zh-CN" altLang="en-US" dirty="0"/>
          </a:p>
        </p:txBody>
      </p:sp>
      <p:sp>
        <p:nvSpPr>
          <p:cNvPr id="7" name="文本占位符 6">
            <a:extLst>
              <a:ext uri="{FF2B5EF4-FFF2-40B4-BE49-F238E27FC236}">
                <a16:creationId xmlns:a16="http://schemas.microsoft.com/office/drawing/2014/main" id="{47FF0736-30FD-424A-C390-C1EE7341DE39}"/>
              </a:ext>
            </a:extLst>
          </p:cNvPr>
          <p:cNvSpPr>
            <a:spLocks noGrp="1"/>
          </p:cNvSpPr>
          <p:nvPr>
            <p:ph type="body" sz="quarter" idx="11"/>
          </p:nvPr>
        </p:nvSpPr>
        <p:spPr/>
        <p:txBody>
          <a:bodyPr/>
          <a:lstStyle/>
          <a:p>
            <a:r>
              <a:rPr lang="en-US" altLang="zh-CN" dirty="0"/>
              <a:t>AIGC</a:t>
            </a:r>
            <a:r>
              <a:rPr lang="zh-CN" altLang="en-US" dirty="0"/>
              <a:t>在数字媒体领域的应用与影响</a:t>
            </a:r>
          </a:p>
        </p:txBody>
      </p:sp>
    </p:spTree>
    <p:extLst>
      <p:ext uri="{BB962C8B-B14F-4D97-AF65-F5344CB8AC3E}">
        <p14:creationId xmlns:p14="http://schemas.microsoft.com/office/powerpoint/2010/main" val="3488228479"/>
      </p:ext>
    </p:extLst>
  </p:cSld>
  <p:clrMapOvr>
    <a:masterClrMapping/>
  </p:clrMapOvr>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CD5A10B9-E397-5A3C-9AA4-F230F5F65BB6}"/>
              </a:ext>
            </a:extLst>
          </p:cNvPr>
          <p:cNvSpPr>
            <a:spLocks noGrp="1"/>
          </p:cNvSpPr>
          <p:nvPr>
            <p:ph type="body" sz="quarter" idx="11"/>
          </p:nvPr>
        </p:nvSpPr>
        <p:spPr>
          <a:xfrm>
            <a:off x="337294" y="1715629"/>
            <a:ext cx="11275585" cy="4095160"/>
          </a:xfrm>
        </p:spPr>
        <p:txBody>
          <a:bodyPr/>
          <a:lstStyle/>
          <a:p>
            <a:r>
              <a:rPr lang="en-US" altLang="zh-CN" dirty="0"/>
              <a:t>1. AIGC</a:t>
            </a:r>
            <a:r>
              <a:rPr lang="zh-CN" altLang="en-US" dirty="0"/>
              <a:t>对传统内容生产的影响</a:t>
            </a:r>
            <a:endParaRPr lang="en-US" altLang="zh-CN" dirty="0"/>
          </a:p>
          <a:p>
            <a:r>
              <a:rPr lang="zh-CN" altLang="en-US" dirty="0"/>
              <a:t>传统数字媒体内容生产依赖大量的人力资源，从创意构思到编辑制作，每个环节都需要专业人士的参与。</a:t>
            </a:r>
            <a:r>
              <a:rPr lang="en-US" altLang="zh-CN" dirty="0"/>
              <a:t>AIGC</a:t>
            </a:r>
            <a:r>
              <a:rPr lang="zh-CN" altLang="en-US" dirty="0"/>
              <a:t>技术的出现，极大地解放了人力，提高了内容生产的效率，扩大了生产规模。通过深度学习算法，</a:t>
            </a:r>
            <a:r>
              <a:rPr lang="en-US" altLang="zh-CN" dirty="0"/>
              <a:t>AIGC</a:t>
            </a:r>
            <a:r>
              <a:rPr lang="zh-CN" altLang="en-US" dirty="0"/>
              <a:t>能够自动生成新闻报道、编辑视频、合成音乐，甚至创作艺术作品。例如，</a:t>
            </a:r>
            <a:r>
              <a:rPr lang="en-US" altLang="zh-CN" dirty="0"/>
              <a:t>《</a:t>
            </a:r>
            <a:r>
              <a:rPr lang="zh-CN" altLang="en-US" dirty="0"/>
              <a:t>华盛顿邮报</a:t>
            </a:r>
            <a:r>
              <a:rPr lang="en-US" altLang="zh-CN" dirty="0"/>
              <a:t>》</a:t>
            </a:r>
            <a:r>
              <a:rPr lang="zh-CN" altLang="en-US" dirty="0"/>
              <a:t>的</a:t>
            </a:r>
            <a:r>
              <a:rPr lang="en-US" altLang="zh-CN" dirty="0" err="1"/>
              <a:t>Heliograf</a:t>
            </a:r>
            <a:r>
              <a:rPr lang="zh-CN" altLang="en-US" dirty="0"/>
              <a:t>系统利用</a:t>
            </a:r>
            <a:r>
              <a:rPr lang="en-US" altLang="zh-CN" dirty="0"/>
              <a:t>AIGC</a:t>
            </a:r>
            <a:r>
              <a:rPr lang="zh-CN" altLang="en-US" dirty="0"/>
              <a:t>自动生成体育赛事报道和选举结果更新，大大缩短了新闻发布的周期。此外，</a:t>
            </a:r>
            <a:r>
              <a:rPr lang="en-US" altLang="zh-CN" dirty="0"/>
              <a:t>AIGC</a:t>
            </a:r>
            <a:r>
              <a:rPr lang="zh-CN" altLang="en-US" dirty="0"/>
              <a:t>还可以根据用户偏好和市场趋势，智能化定制内容，满足用户的多元化需求，从而实现内容生产的个性化与规模化并行发展。</a:t>
            </a:r>
          </a:p>
        </p:txBody>
      </p:sp>
      <p:sp>
        <p:nvSpPr>
          <p:cNvPr id="4" name="文本占位符 3">
            <a:extLst>
              <a:ext uri="{FF2B5EF4-FFF2-40B4-BE49-F238E27FC236}">
                <a16:creationId xmlns:a16="http://schemas.microsoft.com/office/drawing/2014/main" id="{F4D2DC49-BA1D-1A51-88FC-B7E75ED86525}"/>
              </a:ext>
            </a:extLst>
          </p:cNvPr>
          <p:cNvSpPr>
            <a:spLocks noGrp="1"/>
          </p:cNvSpPr>
          <p:nvPr>
            <p:ph type="body" sz="quarter" idx="10"/>
          </p:nvPr>
        </p:nvSpPr>
        <p:spPr/>
        <p:txBody>
          <a:bodyPr/>
          <a:lstStyle/>
          <a:p>
            <a:r>
              <a:rPr lang="en-US" altLang="zh-CN" dirty="0"/>
              <a:t>AIGC</a:t>
            </a:r>
            <a:r>
              <a:rPr lang="zh-CN" altLang="en-US" dirty="0"/>
              <a:t>在数字媒体领域的应用与影响</a:t>
            </a:r>
          </a:p>
        </p:txBody>
      </p:sp>
    </p:spTree>
    <p:extLst>
      <p:ext uri="{BB962C8B-B14F-4D97-AF65-F5344CB8AC3E}">
        <p14:creationId xmlns:p14="http://schemas.microsoft.com/office/powerpoint/2010/main" val="646791505"/>
      </p:ext>
    </p:extLst>
  </p:cSld>
  <p:clrMapOvr>
    <a:masterClrMapping/>
  </p:clrMapOvr>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C4A880-1C4D-3E51-9FE5-D0DFB7F3BA8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5C0459D-370B-AC4D-9AA4-67046489F463}"/>
              </a:ext>
            </a:extLst>
          </p:cNvPr>
          <p:cNvSpPr>
            <a:spLocks noGrp="1"/>
          </p:cNvSpPr>
          <p:nvPr>
            <p:ph type="body" sz="quarter" idx="11"/>
          </p:nvPr>
        </p:nvSpPr>
        <p:spPr>
          <a:xfrm>
            <a:off x="337294" y="2477376"/>
            <a:ext cx="11275585" cy="2571666"/>
          </a:xfrm>
        </p:spPr>
        <p:txBody>
          <a:bodyPr/>
          <a:lstStyle/>
          <a:p>
            <a:r>
              <a:rPr lang="en-US" altLang="zh-CN" dirty="0"/>
              <a:t>2. </a:t>
            </a:r>
            <a:r>
              <a:rPr lang="zh-CN" altLang="en-US" dirty="0"/>
              <a:t>跨界融合与互动体验的创新</a:t>
            </a:r>
            <a:endParaRPr lang="en-US" altLang="zh-CN" dirty="0"/>
          </a:p>
          <a:p>
            <a:r>
              <a:rPr lang="en-US" altLang="zh-CN" dirty="0"/>
              <a:t>AIGC</a:t>
            </a:r>
            <a:r>
              <a:rPr lang="zh-CN" altLang="en-US" dirty="0"/>
              <a:t>不仅改变了内容类型单一化，还促进了媒体形式的跨界融合。通过多模态技术，</a:t>
            </a:r>
            <a:r>
              <a:rPr lang="en-US" altLang="zh-CN" dirty="0"/>
              <a:t>AIGC</a:t>
            </a:r>
            <a:r>
              <a:rPr lang="zh-CN" altLang="en-US" dirty="0"/>
              <a:t>能够整合文字、图像、音频、视频等多种媒介，创造新颖独特的互动体验。例如，</a:t>
            </a:r>
            <a:r>
              <a:rPr lang="en-US" altLang="zh-CN" dirty="0"/>
              <a:t>AI</a:t>
            </a:r>
            <a:r>
              <a:rPr lang="zh-CN" altLang="en-US" dirty="0"/>
              <a:t>驱动的虚拟主播能够在新闻节目中实时生成内容并播报，结合虚拟现实（</a:t>
            </a:r>
            <a:r>
              <a:rPr lang="en-US" altLang="zh-CN" dirty="0"/>
              <a:t>VR</a:t>
            </a:r>
            <a:r>
              <a:rPr lang="zh-CN" altLang="en-US" dirty="0"/>
              <a:t>）和增强现实（</a:t>
            </a:r>
            <a:r>
              <a:rPr lang="en-US" altLang="zh-CN" dirty="0"/>
              <a:t>AR</a:t>
            </a:r>
            <a:r>
              <a:rPr lang="zh-CN" altLang="en-US" dirty="0"/>
              <a:t>）技术，观众可以体验由</a:t>
            </a:r>
            <a:r>
              <a:rPr lang="en-US" altLang="zh-CN" dirty="0"/>
              <a:t>AI</a:t>
            </a:r>
            <a:r>
              <a:rPr lang="zh-CN" altLang="en-US" dirty="0"/>
              <a:t>生成的沉浸式新闻场景。</a:t>
            </a:r>
          </a:p>
        </p:txBody>
      </p:sp>
      <p:sp>
        <p:nvSpPr>
          <p:cNvPr id="4" name="文本占位符 3">
            <a:extLst>
              <a:ext uri="{FF2B5EF4-FFF2-40B4-BE49-F238E27FC236}">
                <a16:creationId xmlns:a16="http://schemas.microsoft.com/office/drawing/2014/main" id="{C091DE80-3F35-FD9A-35D7-6D67A4F213C7}"/>
              </a:ext>
            </a:extLst>
          </p:cNvPr>
          <p:cNvSpPr>
            <a:spLocks noGrp="1"/>
          </p:cNvSpPr>
          <p:nvPr>
            <p:ph type="body" sz="quarter" idx="10"/>
          </p:nvPr>
        </p:nvSpPr>
        <p:spPr/>
        <p:txBody>
          <a:bodyPr/>
          <a:lstStyle/>
          <a:p>
            <a:r>
              <a:rPr lang="en-US" altLang="zh-CN" dirty="0"/>
              <a:t>AIGC</a:t>
            </a:r>
            <a:r>
              <a:rPr lang="zh-CN" altLang="en-US" dirty="0"/>
              <a:t>在数字媒体领域的应用与影响</a:t>
            </a:r>
          </a:p>
        </p:txBody>
      </p:sp>
    </p:spTree>
    <p:extLst>
      <p:ext uri="{BB962C8B-B14F-4D97-AF65-F5344CB8AC3E}">
        <p14:creationId xmlns:p14="http://schemas.microsoft.com/office/powerpoint/2010/main" val="460925969"/>
      </p:ext>
    </p:extLst>
  </p:cSld>
  <p:clrMapOvr>
    <a:masterClrMapping/>
  </p:clrMapOvr>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09323D-D8D4-98A8-DC35-2BA433FCE95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5890BF9-2AE0-4BCB-907E-C1CF73055D2F}"/>
              </a:ext>
            </a:extLst>
          </p:cNvPr>
          <p:cNvSpPr>
            <a:spLocks noGrp="1"/>
          </p:cNvSpPr>
          <p:nvPr>
            <p:ph type="body" sz="quarter" idx="11"/>
          </p:nvPr>
        </p:nvSpPr>
        <p:spPr>
          <a:xfrm>
            <a:off x="337294" y="1969545"/>
            <a:ext cx="11275585" cy="3587329"/>
          </a:xfrm>
        </p:spPr>
        <p:txBody>
          <a:bodyPr/>
          <a:lstStyle/>
          <a:p>
            <a:r>
              <a:rPr lang="en-US" altLang="zh-CN" dirty="0"/>
              <a:t>3. AIGC</a:t>
            </a:r>
            <a:r>
              <a:rPr lang="zh-CN" altLang="en-US" dirty="0"/>
              <a:t>对商业模式的改变</a:t>
            </a:r>
            <a:endParaRPr lang="en-US" altLang="zh-CN" dirty="0"/>
          </a:p>
          <a:p>
            <a:r>
              <a:rPr lang="en-US" altLang="zh-CN" dirty="0"/>
              <a:t>AIGC</a:t>
            </a:r>
            <a:r>
              <a:rPr lang="zh-CN" altLang="en-US" dirty="0"/>
              <a:t>技术对数字媒体商业模式产生了深远的影响。一方面，通过自动化内容生产降低制作成本，使得媒体机构能够更灵活地应对市场变化，快速调整内容策略。另一方面，</a:t>
            </a:r>
            <a:r>
              <a:rPr lang="en-US" altLang="zh-CN" dirty="0"/>
              <a:t>AIGC</a:t>
            </a:r>
            <a:r>
              <a:rPr lang="zh-CN" altLang="en-US" dirty="0"/>
              <a:t>为广告行业带来了革命，个性化广告生成技术可以根据用户的浏览行为和兴趣点，实时生成定制化的广告内容，提高广告的针对性和转化率。此外，</a:t>
            </a:r>
            <a:r>
              <a:rPr lang="en-US" altLang="zh-CN" dirty="0"/>
              <a:t>AIGC</a:t>
            </a:r>
            <a:r>
              <a:rPr lang="zh-CN" altLang="en-US" dirty="0"/>
              <a:t>还为数字媒体平台开辟了新的盈利渠道，如基于</a:t>
            </a:r>
            <a:r>
              <a:rPr lang="en-US" altLang="zh-CN" dirty="0"/>
              <a:t>AI</a:t>
            </a:r>
            <a:r>
              <a:rPr lang="zh-CN" altLang="en-US" dirty="0"/>
              <a:t>的原创内容订阅服务、</a:t>
            </a:r>
            <a:r>
              <a:rPr lang="en-US" altLang="zh-CN" dirty="0"/>
              <a:t>AI</a:t>
            </a:r>
            <a:r>
              <a:rPr lang="zh-CN" altLang="en-US" dirty="0"/>
              <a:t>艺术作品拍卖等，创造了更多元化的收入来源。</a:t>
            </a:r>
          </a:p>
        </p:txBody>
      </p:sp>
      <p:sp>
        <p:nvSpPr>
          <p:cNvPr id="4" name="文本占位符 3">
            <a:extLst>
              <a:ext uri="{FF2B5EF4-FFF2-40B4-BE49-F238E27FC236}">
                <a16:creationId xmlns:a16="http://schemas.microsoft.com/office/drawing/2014/main" id="{3011B06E-E318-71AA-A746-2325CE473F22}"/>
              </a:ext>
            </a:extLst>
          </p:cNvPr>
          <p:cNvSpPr>
            <a:spLocks noGrp="1"/>
          </p:cNvSpPr>
          <p:nvPr>
            <p:ph type="body" sz="quarter" idx="10"/>
          </p:nvPr>
        </p:nvSpPr>
        <p:spPr/>
        <p:txBody>
          <a:bodyPr/>
          <a:lstStyle/>
          <a:p>
            <a:r>
              <a:rPr lang="en-US" altLang="zh-CN" dirty="0"/>
              <a:t>AIGC</a:t>
            </a:r>
            <a:r>
              <a:rPr lang="zh-CN" altLang="en-US" dirty="0"/>
              <a:t>在数字媒体领域的应用与影响</a:t>
            </a:r>
          </a:p>
        </p:txBody>
      </p:sp>
    </p:spTree>
    <p:extLst>
      <p:ext uri="{BB962C8B-B14F-4D97-AF65-F5344CB8AC3E}">
        <p14:creationId xmlns:p14="http://schemas.microsoft.com/office/powerpoint/2010/main" val="997140238"/>
      </p:ext>
    </p:extLst>
  </p:cSld>
  <p:clrMapOvr>
    <a:masterClrMapping/>
  </p:clrMapOvr>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8CC547-488C-6AA7-CA37-11623F18EC5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062259E-1C6F-E752-908F-229485ED9CF5}"/>
              </a:ext>
            </a:extLst>
          </p:cNvPr>
          <p:cNvSpPr>
            <a:spLocks noGrp="1"/>
          </p:cNvSpPr>
          <p:nvPr>
            <p:ph type="body" sz="quarter" idx="11"/>
          </p:nvPr>
        </p:nvSpPr>
        <p:spPr>
          <a:xfrm>
            <a:off x="337294" y="2223462"/>
            <a:ext cx="11275585" cy="3079497"/>
          </a:xfrm>
        </p:spPr>
        <p:txBody>
          <a:bodyPr/>
          <a:lstStyle/>
          <a:p>
            <a:r>
              <a:rPr lang="en-US" altLang="zh-CN" dirty="0"/>
              <a:t>4. </a:t>
            </a:r>
            <a:r>
              <a:rPr lang="zh-CN" altLang="en-US" dirty="0"/>
              <a:t>用户体验的提升</a:t>
            </a:r>
            <a:endParaRPr lang="en-US" altLang="zh-CN" dirty="0"/>
          </a:p>
          <a:p>
            <a:r>
              <a:rPr lang="zh-CN" altLang="en-US" dirty="0"/>
              <a:t>用户体验是数字媒体成功的关键。</a:t>
            </a:r>
            <a:r>
              <a:rPr lang="en-US" altLang="zh-CN" dirty="0"/>
              <a:t>AIGC</a:t>
            </a:r>
            <a:r>
              <a:rPr lang="zh-CN" altLang="en-US" dirty="0"/>
              <a:t>技术能够根据用户的行为数据和反馈，动态调整内容推荐，实现个性化内容推送，提升用户黏性。例如，流媒体平台利用</a:t>
            </a:r>
            <a:r>
              <a:rPr lang="en-US" altLang="zh-CN" dirty="0"/>
              <a:t>AIGC</a:t>
            </a:r>
            <a:r>
              <a:rPr lang="zh-CN" altLang="en-US" dirty="0"/>
              <a:t>算法分析用户观影历史，智能生成个性化的电影预告片或剧情简介，增强用户的观影选择体验。此外，</a:t>
            </a:r>
            <a:r>
              <a:rPr lang="en-US" altLang="zh-CN" dirty="0"/>
              <a:t>AI</a:t>
            </a:r>
            <a:r>
              <a:rPr lang="zh-CN" altLang="en-US" dirty="0"/>
              <a:t>聊天机器人和智能助手应用在社交媒体和新闻网站上，为用户提供即时互动和个性化信息服务，增强了用户的参与，提升了用户的满意度。</a:t>
            </a:r>
          </a:p>
        </p:txBody>
      </p:sp>
      <p:sp>
        <p:nvSpPr>
          <p:cNvPr id="4" name="文本占位符 3">
            <a:extLst>
              <a:ext uri="{FF2B5EF4-FFF2-40B4-BE49-F238E27FC236}">
                <a16:creationId xmlns:a16="http://schemas.microsoft.com/office/drawing/2014/main" id="{7DBCAF66-2A9F-AD03-74C4-99DF087BFFA7}"/>
              </a:ext>
            </a:extLst>
          </p:cNvPr>
          <p:cNvSpPr>
            <a:spLocks noGrp="1"/>
          </p:cNvSpPr>
          <p:nvPr>
            <p:ph type="body" sz="quarter" idx="10"/>
          </p:nvPr>
        </p:nvSpPr>
        <p:spPr/>
        <p:txBody>
          <a:bodyPr/>
          <a:lstStyle/>
          <a:p>
            <a:r>
              <a:rPr lang="en-US" altLang="zh-CN" dirty="0"/>
              <a:t>AIGC</a:t>
            </a:r>
            <a:r>
              <a:rPr lang="zh-CN" altLang="en-US" dirty="0"/>
              <a:t>在数字媒体领域的应用与影响</a:t>
            </a:r>
          </a:p>
        </p:txBody>
      </p:sp>
    </p:spTree>
    <p:extLst>
      <p:ext uri="{BB962C8B-B14F-4D97-AF65-F5344CB8AC3E}">
        <p14:creationId xmlns:p14="http://schemas.microsoft.com/office/powerpoint/2010/main" val="3309454105"/>
      </p:ext>
    </p:extLst>
  </p:cSld>
  <p:clrMapOvr>
    <a:masterClrMapping/>
  </p:clrMapOvr>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F07BE-AAA0-EA83-558C-37DF268616B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2FB06FE-F952-5406-AED2-275A58B06156}"/>
              </a:ext>
            </a:extLst>
          </p:cNvPr>
          <p:cNvSpPr>
            <a:spLocks noGrp="1"/>
          </p:cNvSpPr>
          <p:nvPr>
            <p:ph type="body" sz="quarter" idx="11"/>
          </p:nvPr>
        </p:nvSpPr>
        <p:spPr>
          <a:xfrm>
            <a:off x="337294" y="2731294"/>
            <a:ext cx="11275585" cy="2063835"/>
          </a:xfrm>
        </p:spPr>
        <p:txBody>
          <a:bodyPr/>
          <a:lstStyle/>
          <a:p>
            <a:r>
              <a:rPr lang="en-US" altLang="zh-CN" dirty="0"/>
              <a:t>5. </a:t>
            </a:r>
            <a:r>
              <a:rPr lang="zh-CN" altLang="en-US" dirty="0"/>
              <a:t>法律与伦理挑战</a:t>
            </a:r>
            <a:endParaRPr lang="en-US" altLang="zh-CN" dirty="0"/>
          </a:p>
          <a:p>
            <a:r>
              <a:rPr lang="en-US" altLang="zh-CN" dirty="0"/>
              <a:t>AIGC</a:t>
            </a:r>
            <a:r>
              <a:rPr lang="zh-CN" altLang="en-US" dirty="0"/>
              <a:t>在数字媒体领域的广泛应用也带来了法律与伦理方面的挑战。自动化内容生成可能涉及版权、真实性、隐私权等问题。如何确保</a:t>
            </a:r>
            <a:r>
              <a:rPr lang="en-US" altLang="zh-CN" dirty="0"/>
              <a:t>AIGC</a:t>
            </a:r>
            <a:r>
              <a:rPr lang="zh-CN" altLang="en-US" dirty="0"/>
              <a:t>内容的准确性、避免传播虚假信息，以及如何在保护创作者权益的同时鼓励创新，是行业必须面对的问题。</a:t>
            </a:r>
          </a:p>
        </p:txBody>
      </p:sp>
      <p:sp>
        <p:nvSpPr>
          <p:cNvPr id="4" name="文本占位符 3">
            <a:extLst>
              <a:ext uri="{FF2B5EF4-FFF2-40B4-BE49-F238E27FC236}">
                <a16:creationId xmlns:a16="http://schemas.microsoft.com/office/drawing/2014/main" id="{86260283-7449-13F5-8EC8-0C899EA89A65}"/>
              </a:ext>
            </a:extLst>
          </p:cNvPr>
          <p:cNvSpPr>
            <a:spLocks noGrp="1"/>
          </p:cNvSpPr>
          <p:nvPr>
            <p:ph type="body" sz="quarter" idx="10"/>
          </p:nvPr>
        </p:nvSpPr>
        <p:spPr/>
        <p:txBody>
          <a:bodyPr/>
          <a:lstStyle/>
          <a:p>
            <a:r>
              <a:rPr lang="en-US" altLang="zh-CN" dirty="0"/>
              <a:t>AIGC</a:t>
            </a:r>
            <a:r>
              <a:rPr lang="zh-CN" altLang="en-US" dirty="0"/>
              <a:t>在数字媒体领域的应用与影响</a:t>
            </a:r>
          </a:p>
        </p:txBody>
      </p:sp>
    </p:spTree>
    <p:extLst>
      <p:ext uri="{BB962C8B-B14F-4D97-AF65-F5344CB8AC3E}">
        <p14:creationId xmlns:p14="http://schemas.microsoft.com/office/powerpoint/2010/main" val="3545071518"/>
      </p:ext>
    </p:extLst>
  </p:cSld>
  <p:clrMapOvr>
    <a:masterClrMapping/>
  </p:clrMapOvr>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B3D784-47A0-7F52-EBA8-A922C47F533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2380B67-8142-B6FE-DBD4-E9374FE647F6}"/>
              </a:ext>
            </a:extLst>
          </p:cNvPr>
          <p:cNvSpPr>
            <a:spLocks noGrp="1"/>
          </p:cNvSpPr>
          <p:nvPr>
            <p:ph type="body" sz="quarter" idx="11"/>
          </p:nvPr>
        </p:nvSpPr>
        <p:spPr>
          <a:xfrm>
            <a:off x="337294" y="2985210"/>
            <a:ext cx="11275585" cy="1556003"/>
          </a:xfrm>
        </p:spPr>
        <p:txBody>
          <a:bodyPr/>
          <a:lstStyle/>
          <a:p>
            <a:r>
              <a:rPr lang="en-US" altLang="zh-CN" dirty="0"/>
              <a:t>6. </a:t>
            </a:r>
            <a:r>
              <a:rPr lang="zh-CN" altLang="en-US" dirty="0"/>
              <a:t>就业市场与技能需求的变化</a:t>
            </a:r>
            <a:endParaRPr lang="en-US" altLang="zh-CN" dirty="0"/>
          </a:p>
          <a:p>
            <a:r>
              <a:rPr lang="en-US" altLang="zh-CN" dirty="0"/>
              <a:t>AIGC</a:t>
            </a:r>
            <a:r>
              <a:rPr lang="zh-CN" altLang="en-US" dirty="0"/>
              <a:t>的广泛应用必将引发就业市场的变化，传统内容创作者的角色和技能需求面临重塑，需要政策制定者、企业和社会各界共同努力，探索适应这一变革的解决方案。</a:t>
            </a:r>
          </a:p>
        </p:txBody>
      </p:sp>
      <p:sp>
        <p:nvSpPr>
          <p:cNvPr id="4" name="文本占位符 3">
            <a:extLst>
              <a:ext uri="{FF2B5EF4-FFF2-40B4-BE49-F238E27FC236}">
                <a16:creationId xmlns:a16="http://schemas.microsoft.com/office/drawing/2014/main" id="{4AF17548-99C4-17E2-87D0-9AB777F094D0}"/>
              </a:ext>
            </a:extLst>
          </p:cNvPr>
          <p:cNvSpPr>
            <a:spLocks noGrp="1"/>
          </p:cNvSpPr>
          <p:nvPr>
            <p:ph type="body" sz="quarter" idx="10"/>
          </p:nvPr>
        </p:nvSpPr>
        <p:spPr/>
        <p:txBody>
          <a:bodyPr/>
          <a:lstStyle/>
          <a:p>
            <a:r>
              <a:rPr lang="en-US" altLang="zh-CN" dirty="0"/>
              <a:t>AIGC</a:t>
            </a:r>
            <a:r>
              <a:rPr lang="zh-CN" altLang="en-US" dirty="0"/>
              <a:t>在数字媒体领域的应用与影响</a:t>
            </a:r>
          </a:p>
        </p:txBody>
      </p:sp>
    </p:spTree>
    <p:extLst>
      <p:ext uri="{BB962C8B-B14F-4D97-AF65-F5344CB8AC3E}">
        <p14:creationId xmlns:p14="http://schemas.microsoft.com/office/powerpoint/2010/main" val="204391272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7E06ED-C0A4-80C5-C48B-1F6C2F29257E}"/>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062CF957-3396-555D-89D1-746F50C076AB}"/>
              </a:ext>
            </a:extLst>
          </p:cNvPr>
          <p:cNvPicPr>
            <a:picLocks noGrp="1" noChangeAspect="1"/>
          </p:cNvPicPr>
          <p:nvPr>
            <p:ph type="pic" sz="quarter" idx="14"/>
          </p:nvPr>
        </p:nvPicPr>
        <p:blipFill rotWithShape="1">
          <a:blip r:embed="rId2"/>
          <a:srcRect t="-92829" b="-92829"/>
          <a:stretch>
            <a:fillRect/>
          </a:stretch>
        </p:blipFill>
        <p:spPr>
          <a:prstGeom prst="rect">
            <a:avLst/>
          </a:prstGeom>
        </p:spPr>
      </p:pic>
      <p:sp>
        <p:nvSpPr>
          <p:cNvPr id="4" name="文本占位符 3">
            <a:extLst>
              <a:ext uri="{FF2B5EF4-FFF2-40B4-BE49-F238E27FC236}">
                <a16:creationId xmlns:a16="http://schemas.microsoft.com/office/drawing/2014/main" id="{8192EFD6-82E7-DA29-09CA-2E75FF5C077F}"/>
              </a:ext>
            </a:extLst>
          </p:cNvPr>
          <p:cNvSpPr>
            <a:spLocks noGrp="1"/>
          </p:cNvSpPr>
          <p:nvPr>
            <p:ph type="body" sz="quarter" idx="10"/>
          </p:nvPr>
        </p:nvSpPr>
        <p:spPr/>
        <p:txBody>
          <a:bodyPr/>
          <a:lstStyle/>
          <a:p>
            <a:r>
              <a:rPr lang="zh-CN" altLang="en-US" dirty="0"/>
              <a:t>用图片和图形美化文档</a:t>
            </a:r>
          </a:p>
        </p:txBody>
      </p:sp>
      <p:sp>
        <p:nvSpPr>
          <p:cNvPr id="5" name="文本占位符 4">
            <a:extLst>
              <a:ext uri="{FF2B5EF4-FFF2-40B4-BE49-F238E27FC236}">
                <a16:creationId xmlns:a16="http://schemas.microsoft.com/office/drawing/2014/main" id="{F0A9733A-ECC1-D870-6EA8-577D9391F0D0}"/>
              </a:ext>
            </a:extLst>
          </p:cNvPr>
          <p:cNvSpPr>
            <a:spLocks noGrp="1"/>
          </p:cNvSpPr>
          <p:nvPr>
            <p:ph type="body" sz="quarter" idx="11"/>
          </p:nvPr>
        </p:nvSpPr>
        <p:spPr>
          <a:xfrm>
            <a:off x="337295" y="1207796"/>
            <a:ext cx="5337642" cy="5110823"/>
          </a:xfrm>
        </p:spPr>
        <p:txBody>
          <a:bodyPr/>
          <a:lstStyle/>
          <a:p>
            <a:r>
              <a:rPr lang="en-US" altLang="zh-CN" dirty="0"/>
              <a:t>1.3.1 </a:t>
            </a:r>
            <a:r>
              <a:rPr lang="zh-CN" altLang="en-US" dirty="0"/>
              <a:t>图片的应用</a:t>
            </a:r>
            <a:endParaRPr lang="en-US" altLang="zh-CN" dirty="0"/>
          </a:p>
          <a:p>
            <a:r>
              <a:rPr lang="en-US" altLang="zh-CN" dirty="0"/>
              <a:t>3. </a:t>
            </a:r>
            <a:r>
              <a:rPr lang="zh-CN" altLang="en-US" dirty="0"/>
              <a:t>美化图片</a:t>
            </a:r>
            <a:endParaRPr lang="en-US" altLang="zh-CN" dirty="0"/>
          </a:p>
          <a:p>
            <a:r>
              <a:rPr lang="zh-CN" altLang="en-US" dirty="0"/>
              <a:t>对图片进行编辑以后，还可以对其美化，让图片内容变得更加丰富多彩。选中图片，在“图片工具”选项卡中单击“色彩”下拉按钮，在列表中可选择图片色彩模式，如图</a:t>
            </a:r>
            <a:r>
              <a:rPr lang="en-US" altLang="zh-CN" dirty="0"/>
              <a:t>1-55</a:t>
            </a:r>
            <a:r>
              <a:rPr lang="zh-CN" altLang="en-US" dirty="0"/>
              <a:t>所示。单击“增加对比度”或“降低对比度”或“增加亮度”或“降低亮度”按钮，可以调节图片颜色的对比度或亮度，如图</a:t>
            </a:r>
            <a:r>
              <a:rPr lang="en-US" altLang="zh-CN" dirty="0"/>
              <a:t>1-56</a:t>
            </a:r>
            <a:r>
              <a:rPr lang="zh-CN" altLang="en-US" dirty="0"/>
              <a:t>所示。</a:t>
            </a:r>
          </a:p>
        </p:txBody>
      </p:sp>
    </p:spTree>
    <p:extLst>
      <p:ext uri="{BB962C8B-B14F-4D97-AF65-F5344CB8AC3E}">
        <p14:creationId xmlns:p14="http://schemas.microsoft.com/office/powerpoint/2010/main" val="2464290877"/>
      </p:ext>
    </p:extLst>
  </p:cSld>
  <p:clrMapOvr>
    <a:masterClrMapping/>
  </p:clrMapOvr>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025DF0B-93F3-71C0-D022-6123CDF6054C}"/>
              </a:ext>
            </a:extLst>
          </p:cNvPr>
          <p:cNvSpPr>
            <a:spLocks noGrp="1"/>
          </p:cNvSpPr>
          <p:nvPr>
            <p:ph type="body" sz="quarter" idx="10"/>
          </p:nvPr>
        </p:nvSpPr>
        <p:spPr/>
        <p:txBody>
          <a:bodyPr/>
          <a:lstStyle/>
          <a:p>
            <a:r>
              <a:rPr lang="zh-CN" altLang="en-US" dirty="0"/>
              <a:t>任务</a:t>
            </a:r>
            <a:r>
              <a:rPr lang="en-US" altLang="zh-CN" dirty="0"/>
              <a:t>5.3</a:t>
            </a:r>
            <a:endParaRPr lang="zh-CN" altLang="en-US" dirty="0"/>
          </a:p>
        </p:txBody>
      </p:sp>
      <p:sp>
        <p:nvSpPr>
          <p:cNvPr id="5" name="文本占位符 4">
            <a:extLst>
              <a:ext uri="{FF2B5EF4-FFF2-40B4-BE49-F238E27FC236}">
                <a16:creationId xmlns:a16="http://schemas.microsoft.com/office/drawing/2014/main" id="{486E2632-EC48-1924-E71B-13AB35EE0662}"/>
              </a:ext>
            </a:extLst>
          </p:cNvPr>
          <p:cNvSpPr>
            <a:spLocks noGrp="1"/>
          </p:cNvSpPr>
          <p:nvPr>
            <p:ph type="body" sz="quarter" idx="11"/>
          </p:nvPr>
        </p:nvSpPr>
        <p:spPr/>
        <p:txBody>
          <a:bodyPr/>
          <a:lstStyle/>
          <a:p>
            <a:r>
              <a:rPr lang="en-US" altLang="zh-CN" dirty="0"/>
              <a:t>AIGC</a:t>
            </a:r>
            <a:r>
              <a:rPr lang="zh-CN" altLang="en-US" dirty="0"/>
              <a:t>技术在文本生成中的应用</a:t>
            </a:r>
          </a:p>
        </p:txBody>
      </p:sp>
    </p:spTree>
    <p:extLst>
      <p:ext uri="{BB962C8B-B14F-4D97-AF65-F5344CB8AC3E}">
        <p14:creationId xmlns:p14="http://schemas.microsoft.com/office/powerpoint/2010/main" val="2956856845"/>
      </p:ext>
    </p:extLst>
  </p:cSld>
  <p:clrMapOvr>
    <a:masterClrMapping/>
  </p:clrMapOvr>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DB3163-2E7C-F88A-23F1-7347CD3D8B7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B8D8C06-F6FA-7E77-9E26-7421F140D745}"/>
              </a:ext>
            </a:extLst>
          </p:cNvPr>
          <p:cNvSpPr>
            <a:spLocks noGrp="1"/>
          </p:cNvSpPr>
          <p:nvPr>
            <p:ph type="body" sz="quarter" idx="11"/>
          </p:nvPr>
        </p:nvSpPr>
        <p:spPr>
          <a:xfrm>
            <a:off x="337294" y="953886"/>
            <a:ext cx="11275585" cy="5618654"/>
          </a:xfrm>
        </p:spPr>
        <p:txBody>
          <a:bodyPr/>
          <a:lstStyle/>
          <a:p>
            <a:r>
              <a:rPr lang="en-US" altLang="zh-CN" dirty="0"/>
              <a:t>5.3.1 </a:t>
            </a:r>
            <a:r>
              <a:rPr lang="zh-CN" altLang="en-US" dirty="0"/>
              <a:t>文本生成技术的发展</a:t>
            </a:r>
            <a:endParaRPr lang="en-US" altLang="zh-CN" dirty="0"/>
          </a:p>
          <a:p>
            <a:r>
              <a:rPr lang="zh-CN" altLang="en-US" dirty="0"/>
              <a:t>在人工智能的早期阶段，文本生成主要依赖于规则基础的方法。这些方法往往通过预设的语言规则、模板填充或是基于统计的</a:t>
            </a:r>
            <a:r>
              <a:rPr lang="en-US" altLang="zh-CN" dirty="0"/>
              <a:t>N-Gram</a:t>
            </a:r>
            <a:r>
              <a:rPr lang="zh-CN" altLang="en-US" dirty="0"/>
              <a:t>模型生成文本。尽管它们在特定领域内（如天气预报、体育赛事简报）取得了一定成果，但生成的内容生硬，缺乏灵活性和创造性，难以应对复杂多变的语言环境。</a:t>
            </a:r>
          </a:p>
          <a:p>
            <a:r>
              <a:rPr lang="zh-CN" altLang="en-US" dirty="0"/>
              <a:t>随着深度学习的兴起，尤其是变分自编码器、循环神经网络（</a:t>
            </a:r>
            <a:r>
              <a:rPr lang="en-US" altLang="zh-CN" dirty="0"/>
              <a:t>RNN</a:t>
            </a:r>
            <a:r>
              <a:rPr lang="zh-CN" altLang="en-US" dirty="0"/>
              <a:t>）等模型的应用，文本生成技术迎来了质的飞跃。这些模型能够学习语言的深层次结构，生成更加流畅自然的文本，开启了自动文本生成的新纪元。</a:t>
            </a:r>
            <a:endParaRPr lang="en-US" altLang="zh-CN" dirty="0"/>
          </a:p>
          <a:p>
            <a:r>
              <a:rPr lang="zh-CN" altLang="en-US" dirty="0"/>
              <a:t>文本生成的主要模型与算法是自然语言处理领域内实现自动生成高质量文本的核心组件。这些模型从基于规则和统计的方法演进到现在的深度学习模型，在过去几年里经历了快速的发展。</a:t>
            </a:r>
          </a:p>
        </p:txBody>
      </p:sp>
      <p:sp>
        <p:nvSpPr>
          <p:cNvPr id="4" name="文本占位符 3">
            <a:extLst>
              <a:ext uri="{FF2B5EF4-FFF2-40B4-BE49-F238E27FC236}">
                <a16:creationId xmlns:a16="http://schemas.microsoft.com/office/drawing/2014/main" id="{801FF81C-18D3-87B1-E8EE-B29BF452C8CC}"/>
              </a:ext>
            </a:extLst>
          </p:cNvPr>
          <p:cNvSpPr>
            <a:spLocks noGrp="1"/>
          </p:cNvSpPr>
          <p:nvPr>
            <p:ph type="body" sz="quarter" idx="10"/>
          </p:nvPr>
        </p:nvSpPr>
        <p:spPr/>
        <p:txBody>
          <a:bodyPr/>
          <a:lstStyle/>
          <a:p>
            <a:r>
              <a:rPr lang="en-US" altLang="zh-CN" dirty="0"/>
              <a:t>AIGC</a:t>
            </a:r>
            <a:r>
              <a:rPr lang="zh-CN" altLang="en-US" dirty="0"/>
              <a:t>技术在文本生成中的应用</a:t>
            </a:r>
          </a:p>
        </p:txBody>
      </p:sp>
    </p:spTree>
    <p:extLst>
      <p:ext uri="{BB962C8B-B14F-4D97-AF65-F5344CB8AC3E}">
        <p14:creationId xmlns:p14="http://schemas.microsoft.com/office/powerpoint/2010/main" val="139613624"/>
      </p:ext>
    </p:extLst>
  </p:cSld>
  <p:clrMapOvr>
    <a:masterClrMapping/>
  </p:clrMapOvr>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1D477A-7650-80EE-47C5-F6F20F4A288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48BB9F9-C9CD-F2C2-FFD7-009B88E63B6F}"/>
              </a:ext>
            </a:extLst>
          </p:cNvPr>
          <p:cNvSpPr>
            <a:spLocks noGrp="1"/>
          </p:cNvSpPr>
          <p:nvPr>
            <p:ph type="body" sz="quarter" idx="11"/>
          </p:nvPr>
        </p:nvSpPr>
        <p:spPr>
          <a:xfrm>
            <a:off x="337294" y="1079498"/>
            <a:ext cx="11275585" cy="5367431"/>
          </a:xfrm>
        </p:spPr>
        <p:txBody>
          <a:bodyPr/>
          <a:lstStyle/>
          <a:p>
            <a:r>
              <a:rPr lang="en-US" altLang="zh-CN" sz="2100" dirty="0"/>
              <a:t>5.3.2 </a:t>
            </a:r>
            <a:r>
              <a:rPr lang="zh-CN" altLang="en-US" sz="2100" dirty="0"/>
              <a:t>文本生成技术的实际应用场景</a:t>
            </a:r>
            <a:endParaRPr lang="en-US" altLang="zh-CN" sz="2100" dirty="0"/>
          </a:p>
          <a:p>
            <a:r>
              <a:rPr lang="zh-CN" altLang="en-US" sz="2100" dirty="0"/>
              <a:t>文本生成技术在多个领域被广泛应用并展现出了强大能力，以下是常见的实际应用场景。</a:t>
            </a:r>
            <a:endParaRPr lang="en-US" altLang="zh-CN" sz="2100" dirty="0"/>
          </a:p>
          <a:p>
            <a:pPr marL="1074738" indent="-342900">
              <a:buSzPct val="80000"/>
              <a:buFont typeface="Wingdings" panose="05000000000000000000" pitchFamily="2" charset="2"/>
              <a:buChar char="l"/>
            </a:pPr>
            <a:r>
              <a:rPr lang="zh-CN" altLang="en-US" sz="2100" dirty="0"/>
              <a:t>智能客服与聊天机器人：在客户服务领域，文本生成技术被用来创建能够理解用户问题并提供即时自然语言响应的聊天机器人。这些机器人可以全年无休、不间断地回应客户咨询，从简单的查询（如营业时间、退换货政策等），到更复杂的操作指导，极大地提升了服务效率和用户体验。例如，电商平台常常使用此类系统来回应用户查询和投诉。</a:t>
            </a:r>
            <a:endParaRPr lang="en-US" altLang="zh-CN" sz="2100" dirty="0"/>
          </a:p>
          <a:p>
            <a:pPr marL="1074738" indent="-342900">
              <a:buSzPct val="80000"/>
              <a:buFont typeface="Wingdings" panose="05000000000000000000" pitchFamily="2" charset="2"/>
              <a:buChar char="l"/>
            </a:pPr>
            <a:r>
              <a:rPr lang="zh-CN" altLang="en-US" sz="2100" dirty="0"/>
              <a:t>产品描述生成：电商平台利用文本生成技术为海量商品自动生成详细、吸引人的产品描述，以提高商品页面的吸引力和转化率。通过分析产品特性、用户评价和市场态势，这些系统能够生成独特且符合品牌风格的文本内容，帮助顾客做出购买决定，同时也减轻了内容创作团队的压力。</a:t>
            </a:r>
          </a:p>
        </p:txBody>
      </p:sp>
      <p:sp>
        <p:nvSpPr>
          <p:cNvPr id="4" name="文本占位符 3">
            <a:extLst>
              <a:ext uri="{FF2B5EF4-FFF2-40B4-BE49-F238E27FC236}">
                <a16:creationId xmlns:a16="http://schemas.microsoft.com/office/drawing/2014/main" id="{8147CB56-6647-A752-27DA-31AD9F213E53}"/>
              </a:ext>
            </a:extLst>
          </p:cNvPr>
          <p:cNvSpPr>
            <a:spLocks noGrp="1"/>
          </p:cNvSpPr>
          <p:nvPr>
            <p:ph type="body" sz="quarter" idx="10"/>
          </p:nvPr>
        </p:nvSpPr>
        <p:spPr/>
        <p:txBody>
          <a:bodyPr/>
          <a:lstStyle/>
          <a:p>
            <a:r>
              <a:rPr lang="en-US" altLang="zh-CN" dirty="0"/>
              <a:t>AIGC</a:t>
            </a:r>
            <a:r>
              <a:rPr lang="zh-CN" altLang="en-US" dirty="0"/>
              <a:t>技术在文本生成中的应用</a:t>
            </a:r>
          </a:p>
        </p:txBody>
      </p:sp>
    </p:spTree>
    <p:extLst>
      <p:ext uri="{BB962C8B-B14F-4D97-AF65-F5344CB8AC3E}">
        <p14:creationId xmlns:p14="http://schemas.microsoft.com/office/powerpoint/2010/main" val="1506860757"/>
      </p:ext>
    </p:extLst>
  </p:cSld>
  <p:clrMapOvr>
    <a:masterClrMapping/>
  </p:clrMapOvr>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C65A8A-1E3B-9E25-6B2C-89951F7B103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C02CBAA-A8AE-7EAD-9C7D-0E9D7F0173F4}"/>
              </a:ext>
            </a:extLst>
          </p:cNvPr>
          <p:cNvSpPr>
            <a:spLocks noGrp="1"/>
          </p:cNvSpPr>
          <p:nvPr>
            <p:ph type="body" sz="quarter" idx="11"/>
          </p:nvPr>
        </p:nvSpPr>
        <p:spPr>
          <a:xfrm>
            <a:off x="337294" y="953887"/>
            <a:ext cx="11275585" cy="5618654"/>
          </a:xfrm>
        </p:spPr>
        <p:txBody>
          <a:bodyPr/>
          <a:lstStyle/>
          <a:p>
            <a:r>
              <a:rPr lang="en-US" altLang="zh-CN" dirty="0"/>
              <a:t>5.3.2 </a:t>
            </a:r>
            <a:r>
              <a:rPr lang="zh-CN" altLang="en-US" dirty="0"/>
              <a:t>文本生成技术的实际应用场景</a:t>
            </a:r>
            <a:endParaRPr lang="en-US" altLang="zh-CN" dirty="0"/>
          </a:p>
          <a:p>
            <a:r>
              <a:rPr lang="zh-CN" altLang="en-US" dirty="0"/>
              <a:t>文本生成技术在多个领域被广泛应用并展现出了强大能力，以下是常见的实际应用场景。</a:t>
            </a:r>
            <a:endParaRPr lang="en-US" altLang="zh-CN" dirty="0"/>
          </a:p>
          <a:p>
            <a:pPr marL="1074738" indent="-342900">
              <a:buSzPct val="80000"/>
              <a:buFont typeface="Wingdings" panose="05000000000000000000" pitchFamily="2" charset="2"/>
              <a:buChar char="l"/>
            </a:pPr>
            <a:r>
              <a:rPr lang="zh-CN" altLang="en-US" dirty="0"/>
              <a:t>营销文案：在数字营销领域，文本生成技术被用于定制化邮件营销、社交媒体推广和其他个性化内容的生成。系统可以根据用户的历史行为、偏好和上下文信息，生成具有针对性的营销信息，提升用户的参与度和转化率。例如，电商平台会在节日或用户生日时发送个性化的促销邮件，以增强用户黏性和购买意愿。</a:t>
            </a:r>
            <a:endParaRPr lang="en-US" altLang="zh-CN" dirty="0"/>
          </a:p>
          <a:p>
            <a:pPr marL="1074738" indent="-342900">
              <a:buSzPct val="80000"/>
              <a:buFont typeface="Wingdings" panose="05000000000000000000" pitchFamily="2" charset="2"/>
              <a:buChar char="l"/>
            </a:pPr>
            <a:r>
              <a:rPr lang="zh-CN" altLang="en-US" dirty="0"/>
              <a:t>自动生成新闻稿与报告：新闻机构和金融机构根据实时数据和预设模板，利用文本生成技术可自动生成新闻报道、财经分析报告和市场总结。这不仅加快了信息发布的速度，还减轻了记者和分析师的负担，让他们能专注于深度报道和分析。例如，投资顾问公司使用自动化工具撰写企业财务分析报告。</a:t>
            </a:r>
          </a:p>
        </p:txBody>
      </p:sp>
      <p:sp>
        <p:nvSpPr>
          <p:cNvPr id="4" name="文本占位符 3">
            <a:extLst>
              <a:ext uri="{FF2B5EF4-FFF2-40B4-BE49-F238E27FC236}">
                <a16:creationId xmlns:a16="http://schemas.microsoft.com/office/drawing/2014/main" id="{3658AE99-3CF1-8678-F65A-B3213E1CC1B3}"/>
              </a:ext>
            </a:extLst>
          </p:cNvPr>
          <p:cNvSpPr>
            <a:spLocks noGrp="1"/>
          </p:cNvSpPr>
          <p:nvPr>
            <p:ph type="body" sz="quarter" idx="10"/>
          </p:nvPr>
        </p:nvSpPr>
        <p:spPr/>
        <p:txBody>
          <a:bodyPr/>
          <a:lstStyle/>
          <a:p>
            <a:r>
              <a:rPr lang="en-US" altLang="zh-CN" dirty="0"/>
              <a:t>AIGC</a:t>
            </a:r>
            <a:r>
              <a:rPr lang="zh-CN" altLang="en-US" dirty="0"/>
              <a:t>技术在文本生成中的应用</a:t>
            </a:r>
          </a:p>
        </p:txBody>
      </p:sp>
    </p:spTree>
    <p:extLst>
      <p:ext uri="{BB962C8B-B14F-4D97-AF65-F5344CB8AC3E}">
        <p14:creationId xmlns:p14="http://schemas.microsoft.com/office/powerpoint/2010/main" val="2705313585"/>
      </p:ext>
    </p:extLst>
  </p:cSld>
  <p:clrMapOvr>
    <a:masterClrMapping/>
  </p:clrMapOvr>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C992C3-5A96-02D1-BD02-0733F5C3E406}"/>
            </a:ext>
          </a:extLst>
        </p:cNvPr>
        <p:cNvGrpSpPr/>
        <p:nvPr/>
      </p:nvGrpSpPr>
      <p:grpSpPr>
        <a:xfrm>
          <a:off x="0" y="0"/>
          <a:ext cx="0" cy="0"/>
          <a:chOff x="0" y="0"/>
          <a:chExt cx="0" cy="0"/>
        </a:xfrm>
      </p:grpSpPr>
      <p:pic>
        <p:nvPicPr>
          <p:cNvPr id="14" name="图片占位符 13">
            <a:extLst>
              <a:ext uri="{FF2B5EF4-FFF2-40B4-BE49-F238E27FC236}">
                <a16:creationId xmlns:a16="http://schemas.microsoft.com/office/drawing/2014/main" id="{CD7228C4-4235-8561-E2D4-82AFEAC28D76}"/>
              </a:ext>
            </a:extLst>
          </p:cNvPr>
          <p:cNvPicPr>
            <a:picLocks noGrp="1" noChangeAspect="1"/>
          </p:cNvPicPr>
          <p:nvPr>
            <p:ph type="pic" sz="quarter" idx="14"/>
          </p:nvPr>
        </p:nvPicPr>
        <p:blipFill rotWithShape="1">
          <a:blip r:embed="rId2"/>
          <a:srcRect l="-32176" r="-32176"/>
          <a:stretch>
            <a:fillRect/>
          </a:stretch>
        </p:blipFill>
        <p:spPr>
          <a:prstGeom prst="rect">
            <a:avLst/>
          </a:prstGeom>
        </p:spPr>
      </p:pic>
      <p:sp>
        <p:nvSpPr>
          <p:cNvPr id="4" name="文本占位符 3">
            <a:extLst>
              <a:ext uri="{FF2B5EF4-FFF2-40B4-BE49-F238E27FC236}">
                <a16:creationId xmlns:a16="http://schemas.microsoft.com/office/drawing/2014/main" id="{2D624927-5431-ED17-DB46-69F4E63D73BC}"/>
              </a:ext>
            </a:extLst>
          </p:cNvPr>
          <p:cNvSpPr>
            <a:spLocks noGrp="1"/>
          </p:cNvSpPr>
          <p:nvPr>
            <p:ph type="body" sz="quarter" idx="10"/>
          </p:nvPr>
        </p:nvSpPr>
        <p:spPr/>
        <p:txBody>
          <a:bodyPr/>
          <a:lstStyle/>
          <a:p>
            <a:r>
              <a:rPr lang="en-US" altLang="zh-CN" dirty="0"/>
              <a:t>AIGC</a:t>
            </a:r>
            <a:r>
              <a:rPr lang="zh-CN" altLang="en-US" dirty="0"/>
              <a:t>技术在文本生成中的应用</a:t>
            </a:r>
          </a:p>
        </p:txBody>
      </p:sp>
      <p:sp>
        <p:nvSpPr>
          <p:cNvPr id="5" name="文本占位符 4">
            <a:extLst>
              <a:ext uri="{FF2B5EF4-FFF2-40B4-BE49-F238E27FC236}">
                <a16:creationId xmlns:a16="http://schemas.microsoft.com/office/drawing/2014/main" id="{17EA9782-E7A4-5E2E-8106-52253D941409}"/>
              </a:ext>
            </a:extLst>
          </p:cNvPr>
          <p:cNvSpPr>
            <a:spLocks noGrp="1"/>
          </p:cNvSpPr>
          <p:nvPr>
            <p:ph type="body" sz="quarter" idx="11"/>
          </p:nvPr>
        </p:nvSpPr>
        <p:spPr>
          <a:xfrm>
            <a:off x="337295" y="1207796"/>
            <a:ext cx="5337642" cy="5110823"/>
          </a:xfrm>
        </p:spPr>
        <p:txBody>
          <a:bodyPr/>
          <a:lstStyle/>
          <a:p>
            <a:r>
              <a:rPr lang="en-US" altLang="zh-CN" dirty="0"/>
              <a:t>5.3.3 </a:t>
            </a:r>
            <a:r>
              <a:rPr lang="zh-CN" altLang="en-US" dirty="0"/>
              <a:t>利用</a:t>
            </a:r>
            <a:r>
              <a:rPr lang="en-US" altLang="zh-CN" dirty="0"/>
              <a:t>AIGC</a:t>
            </a:r>
            <a:r>
              <a:rPr lang="zh-CN" altLang="en-US" dirty="0"/>
              <a:t>编写简历</a:t>
            </a:r>
            <a:endParaRPr lang="en-US" altLang="zh-CN" dirty="0"/>
          </a:p>
          <a:p>
            <a:r>
              <a:rPr lang="zh-CN" altLang="en-US" dirty="0"/>
              <a:t>一般的通用大模型能够快速根据个人的基本信息给出简历参考框架，并且能够给出不同的行文风格。下面是编制求职简历的例子。</a:t>
            </a:r>
          </a:p>
          <a:p>
            <a:r>
              <a:rPr lang="zh-CN" altLang="en-US" dirty="0"/>
              <a:t>要求编制一份简历，主要情况如下：大卫，男，</a:t>
            </a:r>
            <a:r>
              <a:rPr lang="en-US" altLang="zh-CN" dirty="0"/>
              <a:t>32</a:t>
            </a:r>
            <a:r>
              <a:rPr lang="zh-CN" altLang="en-US" dirty="0"/>
              <a:t>岁，本科毕业于清华大学计算机专业，毕业后一直在一家中型软件公司开发企业管理系统。</a:t>
            </a:r>
            <a:endParaRPr lang="en-US" altLang="zh-CN" dirty="0"/>
          </a:p>
          <a:p>
            <a:r>
              <a:rPr lang="zh-CN" altLang="en-US" dirty="0"/>
              <a:t>下面是大模型给出的简历框架。</a:t>
            </a:r>
          </a:p>
        </p:txBody>
      </p:sp>
    </p:spTree>
    <p:extLst>
      <p:ext uri="{BB962C8B-B14F-4D97-AF65-F5344CB8AC3E}">
        <p14:creationId xmlns:p14="http://schemas.microsoft.com/office/powerpoint/2010/main" val="2590704499"/>
      </p:ext>
    </p:extLst>
  </p:cSld>
  <p:clrMapOvr>
    <a:masterClrMapping/>
  </p:clrMapOvr>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76377496-1C3F-87A2-EE7E-77F63C6152B2}"/>
              </a:ext>
            </a:extLst>
          </p:cNvPr>
          <p:cNvSpPr>
            <a:spLocks noGrp="1"/>
          </p:cNvSpPr>
          <p:nvPr>
            <p:ph type="body" sz="quarter" idx="10"/>
          </p:nvPr>
        </p:nvSpPr>
        <p:spPr/>
        <p:txBody>
          <a:bodyPr/>
          <a:lstStyle/>
          <a:p>
            <a:r>
              <a:rPr lang="zh-CN" altLang="en-US" dirty="0"/>
              <a:t>任务</a:t>
            </a:r>
            <a:r>
              <a:rPr lang="en-US" altLang="zh-CN" dirty="0"/>
              <a:t>5.4</a:t>
            </a:r>
            <a:endParaRPr lang="zh-CN" altLang="en-US" dirty="0"/>
          </a:p>
        </p:txBody>
      </p:sp>
      <p:sp>
        <p:nvSpPr>
          <p:cNvPr id="6" name="文本占位符 5">
            <a:extLst>
              <a:ext uri="{FF2B5EF4-FFF2-40B4-BE49-F238E27FC236}">
                <a16:creationId xmlns:a16="http://schemas.microsoft.com/office/drawing/2014/main" id="{153E2E16-BD29-48BE-21A5-7D9AA646F95D}"/>
              </a:ext>
            </a:extLst>
          </p:cNvPr>
          <p:cNvSpPr>
            <a:spLocks noGrp="1"/>
          </p:cNvSpPr>
          <p:nvPr>
            <p:ph type="body" sz="quarter" idx="11"/>
          </p:nvPr>
        </p:nvSpPr>
        <p:spPr/>
        <p:txBody>
          <a:bodyPr/>
          <a:lstStyle/>
          <a:p>
            <a:r>
              <a:rPr lang="en-US" altLang="zh-CN" dirty="0"/>
              <a:t>AIGC</a:t>
            </a:r>
            <a:r>
              <a:rPr lang="zh-CN" altLang="en-US" dirty="0"/>
              <a:t>技术在图像生成中的应用</a:t>
            </a:r>
          </a:p>
        </p:txBody>
      </p:sp>
    </p:spTree>
    <p:extLst>
      <p:ext uri="{BB962C8B-B14F-4D97-AF65-F5344CB8AC3E}">
        <p14:creationId xmlns:p14="http://schemas.microsoft.com/office/powerpoint/2010/main" val="1345676883"/>
      </p:ext>
    </p:extLst>
  </p:cSld>
  <p:clrMapOvr>
    <a:masterClrMapping/>
  </p:clrMapOvr>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41DF09D5-30A2-87CB-3A61-D78276CD2CD9}"/>
              </a:ext>
            </a:extLst>
          </p:cNvPr>
          <p:cNvSpPr>
            <a:spLocks noGrp="1"/>
          </p:cNvSpPr>
          <p:nvPr>
            <p:ph type="body" sz="quarter" idx="11"/>
          </p:nvPr>
        </p:nvSpPr>
        <p:spPr>
          <a:xfrm>
            <a:off x="337294" y="2477376"/>
            <a:ext cx="11275585" cy="2571666"/>
          </a:xfrm>
        </p:spPr>
        <p:txBody>
          <a:bodyPr/>
          <a:lstStyle/>
          <a:p>
            <a:r>
              <a:rPr lang="en-US" altLang="zh-CN" dirty="0"/>
              <a:t>5.4.1 </a:t>
            </a:r>
            <a:r>
              <a:rPr lang="zh-CN" altLang="en-US" dirty="0"/>
              <a:t>图像生成技术的发展</a:t>
            </a:r>
            <a:endParaRPr lang="en-US" altLang="zh-CN" dirty="0"/>
          </a:p>
          <a:p>
            <a:r>
              <a:rPr lang="en-US" altLang="zh-CN" dirty="0"/>
              <a:t>1. </a:t>
            </a:r>
            <a:r>
              <a:rPr lang="zh-CN" altLang="en-US" dirty="0"/>
              <a:t>像素级操作</a:t>
            </a:r>
            <a:endParaRPr lang="en-US" altLang="zh-CN" dirty="0"/>
          </a:p>
          <a:p>
            <a:r>
              <a:rPr lang="zh-CN" altLang="en-US" dirty="0"/>
              <a:t>在数字图像处理的初期，图像生成通常涉及像素级的操作，如简单的噪声添加、滤波变换、纹理合成等。这种方法虽然能够创作出一些基本的视觉效果，但难以生成具有复杂细节和自然外观的图像。</a:t>
            </a:r>
          </a:p>
        </p:txBody>
      </p:sp>
      <p:sp>
        <p:nvSpPr>
          <p:cNvPr id="4" name="文本占位符 3">
            <a:extLst>
              <a:ext uri="{FF2B5EF4-FFF2-40B4-BE49-F238E27FC236}">
                <a16:creationId xmlns:a16="http://schemas.microsoft.com/office/drawing/2014/main" id="{FDA6B1B6-F117-C777-E951-2A6F4898D45F}"/>
              </a:ext>
            </a:extLst>
          </p:cNvPr>
          <p:cNvSpPr>
            <a:spLocks noGrp="1"/>
          </p:cNvSpPr>
          <p:nvPr>
            <p:ph type="body" sz="quarter" idx="10"/>
          </p:nvPr>
        </p:nvSpPr>
        <p:spPr/>
        <p:txBody>
          <a:bodyPr/>
          <a:lstStyle/>
          <a:p>
            <a:r>
              <a:rPr lang="en-US" altLang="zh-CN" dirty="0"/>
              <a:t>AIGC</a:t>
            </a:r>
            <a:r>
              <a:rPr lang="zh-CN" altLang="en-US" dirty="0"/>
              <a:t>技术在图像生成中的应用</a:t>
            </a:r>
          </a:p>
        </p:txBody>
      </p:sp>
    </p:spTree>
    <p:extLst>
      <p:ext uri="{BB962C8B-B14F-4D97-AF65-F5344CB8AC3E}">
        <p14:creationId xmlns:p14="http://schemas.microsoft.com/office/powerpoint/2010/main" val="2862160586"/>
      </p:ext>
    </p:extLst>
  </p:cSld>
  <p:clrMapOvr>
    <a:masterClrMapping/>
  </p:clrMapOvr>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85E057-2DF3-0522-2BC1-29639E2890A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A8D892D-E9CB-F1FD-3EF5-B06003FFA4E6}"/>
              </a:ext>
            </a:extLst>
          </p:cNvPr>
          <p:cNvSpPr>
            <a:spLocks noGrp="1"/>
          </p:cNvSpPr>
          <p:nvPr>
            <p:ph type="body" sz="quarter" idx="11"/>
          </p:nvPr>
        </p:nvSpPr>
        <p:spPr>
          <a:xfrm>
            <a:off x="337294" y="1969545"/>
            <a:ext cx="11275585" cy="3587329"/>
          </a:xfrm>
        </p:spPr>
        <p:txBody>
          <a:bodyPr/>
          <a:lstStyle/>
          <a:p>
            <a:r>
              <a:rPr lang="en-US" altLang="zh-CN" dirty="0"/>
              <a:t>5.4.1 </a:t>
            </a:r>
            <a:r>
              <a:rPr lang="zh-CN" altLang="en-US" dirty="0"/>
              <a:t>图像生成技术的发展</a:t>
            </a:r>
            <a:endParaRPr lang="en-US" altLang="zh-CN" dirty="0"/>
          </a:p>
          <a:p>
            <a:r>
              <a:rPr lang="en-US" altLang="zh-CN" dirty="0"/>
              <a:t>2. </a:t>
            </a:r>
            <a:r>
              <a:rPr lang="zh-CN" altLang="en-US" dirty="0"/>
              <a:t>参数化模型</a:t>
            </a:r>
            <a:endParaRPr lang="en-US" altLang="zh-CN" dirty="0"/>
          </a:p>
          <a:p>
            <a:r>
              <a:rPr lang="zh-CN" altLang="en-US" dirty="0"/>
              <a:t>在像素级操作之后，开发者开始采用参数化模型生成图像，如统计建模和形状语法。统计模型，如主成分分析（</a:t>
            </a:r>
            <a:r>
              <a:rPr lang="en-US" altLang="zh-CN" dirty="0"/>
              <a:t>principal component analysis, PCA</a:t>
            </a:r>
            <a:r>
              <a:rPr lang="zh-CN" altLang="en-US" dirty="0"/>
              <a:t>）和隐马尔可夫模型（</a:t>
            </a:r>
            <a:r>
              <a:rPr lang="en-US" altLang="zh-CN" dirty="0"/>
              <a:t>hidden Markov model, HMM</a:t>
            </a:r>
            <a:r>
              <a:rPr lang="zh-CN" altLang="en-US" dirty="0"/>
              <a:t>），常被用来捕捉图像数据的统计规律，进而生成新的图像。形状语法则是一种基于规则的方法，用于生成具有特定结构的图形，如城市景观或建筑图纸。但这类方法仍然依赖于手动定义的规则集，从而限制了模型的创造力和灵活性。</a:t>
            </a:r>
          </a:p>
        </p:txBody>
      </p:sp>
      <p:sp>
        <p:nvSpPr>
          <p:cNvPr id="4" name="文本占位符 3">
            <a:extLst>
              <a:ext uri="{FF2B5EF4-FFF2-40B4-BE49-F238E27FC236}">
                <a16:creationId xmlns:a16="http://schemas.microsoft.com/office/drawing/2014/main" id="{47188E22-DF7C-B6AD-AF2F-A40B23BF377B}"/>
              </a:ext>
            </a:extLst>
          </p:cNvPr>
          <p:cNvSpPr>
            <a:spLocks noGrp="1"/>
          </p:cNvSpPr>
          <p:nvPr>
            <p:ph type="body" sz="quarter" idx="10"/>
          </p:nvPr>
        </p:nvSpPr>
        <p:spPr/>
        <p:txBody>
          <a:bodyPr/>
          <a:lstStyle/>
          <a:p>
            <a:r>
              <a:rPr lang="en-US" altLang="zh-CN" dirty="0"/>
              <a:t>AIGC</a:t>
            </a:r>
            <a:r>
              <a:rPr lang="zh-CN" altLang="en-US" dirty="0"/>
              <a:t>技术在图像生成中的应用</a:t>
            </a:r>
          </a:p>
        </p:txBody>
      </p:sp>
    </p:spTree>
    <p:extLst>
      <p:ext uri="{BB962C8B-B14F-4D97-AF65-F5344CB8AC3E}">
        <p14:creationId xmlns:p14="http://schemas.microsoft.com/office/powerpoint/2010/main" val="114196870"/>
      </p:ext>
    </p:extLst>
  </p:cSld>
  <p:clrMapOvr>
    <a:masterClrMapping/>
  </p:clrMapOvr>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9A2376-0706-9DC4-9082-C1AD2D015AF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D6078BA-13A6-F050-9397-D11CBBB7469B}"/>
              </a:ext>
            </a:extLst>
          </p:cNvPr>
          <p:cNvSpPr>
            <a:spLocks noGrp="1"/>
          </p:cNvSpPr>
          <p:nvPr>
            <p:ph type="body" sz="quarter" idx="11"/>
          </p:nvPr>
        </p:nvSpPr>
        <p:spPr>
          <a:xfrm>
            <a:off x="337294" y="1461714"/>
            <a:ext cx="11275585" cy="4602991"/>
          </a:xfrm>
        </p:spPr>
        <p:txBody>
          <a:bodyPr/>
          <a:lstStyle/>
          <a:p>
            <a:r>
              <a:rPr lang="en-US" altLang="zh-CN" dirty="0"/>
              <a:t>5.4.1 </a:t>
            </a:r>
            <a:r>
              <a:rPr lang="zh-CN" altLang="en-US" dirty="0"/>
              <a:t>图像生成技术的发展</a:t>
            </a:r>
            <a:endParaRPr lang="en-US" altLang="zh-CN" dirty="0"/>
          </a:p>
          <a:p>
            <a:r>
              <a:rPr lang="en-US" altLang="zh-CN" dirty="0"/>
              <a:t>3. </a:t>
            </a:r>
            <a:r>
              <a:rPr lang="zh-CN" altLang="en-US" dirty="0"/>
              <a:t>基于模板与合成</a:t>
            </a:r>
            <a:endParaRPr lang="en-US" altLang="zh-CN" dirty="0"/>
          </a:p>
          <a:p>
            <a:r>
              <a:rPr lang="zh-CN" altLang="en-US" dirty="0"/>
              <a:t>模板匹配与图像合成技术也被广泛应用。通过预先设计好的图像模板，结合图像拼接、变形等技术，可以生成具有一定变化的图像序列。例如，在游戏开发和动画制作中，通过改变角色模板的颜色、表情等属性可生成不同的角色形象。然而，这些方法难以实现大规模的个性化图像和高度真实的图像生成。</a:t>
            </a:r>
            <a:endParaRPr lang="en-US" altLang="zh-CN" dirty="0"/>
          </a:p>
          <a:p>
            <a:r>
              <a:rPr lang="zh-CN" altLang="en-US" dirty="0"/>
              <a:t>随着深度学习的兴起，特别是卷积神经网络（</a:t>
            </a:r>
            <a:r>
              <a:rPr lang="en-US" altLang="zh-CN" dirty="0"/>
              <a:t>CNN</a:t>
            </a:r>
            <a:r>
              <a:rPr lang="zh-CN" altLang="en-US" dirty="0"/>
              <a:t>）和生成对抗网络（</a:t>
            </a:r>
            <a:r>
              <a:rPr lang="en-US" altLang="zh-CN" dirty="0"/>
              <a:t>GANs</a:t>
            </a:r>
            <a:r>
              <a:rPr lang="zh-CN" altLang="en-US" dirty="0"/>
              <a:t>）的引入，图像生成技术迎来了颠覆性的变革。深度学习模型能够从海量数据中自动学习高级抽象特征，从而生成更加逼真、更加多样化的图像内容。</a:t>
            </a:r>
          </a:p>
        </p:txBody>
      </p:sp>
      <p:sp>
        <p:nvSpPr>
          <p:cNvPr id="4" name="文本占位符 3">
            <a:extLst>
              <a:ext uri="{FF2B5EF4-FFF2-40B4-BE49-F238E27FC236}">
                <a16:creationId xmlns:a16="http://schemas.microsoft.com/office/drawing/2014/main" id="{8FCD6902-C313-14BE-4BB3-6AF51E8E2581}"/>
              </a:ext>
            </a:extLst>
          </p:cNvPr>
          <p:cNvSpPr>
            <a:spLocks noGrp="1"/>
          </p:cNvSpPr>
          <p:nvPr>
            <p:ph type="body" sz="quarter" idx="10"/>
          </p:nvPr>
        </p:nvSpPr>
        <p:spPr/>
        <p:txBody>
          <a:bodyPr/>
          <a:lstStyle/>
          <a:p>
            <a:r>
              <a:rPr lang="en-US" altLang="zh-CN" dirty="0"/>
              <a:t>AIGC</a:t>
            </a:r>
            <a:r>
              <a:rPr lang="zh-CN" altLang="en-US" dirty="0"/>
              <a:t>技术在图像生成中的应用</a:t>
            </a:r>
          </a:p>
        </p:txBody>
      </p:sp>
    </p:spTree>
    <p:extLst>
      <p:ext uri="{BB962C8B-B14F-4D97-AF65-F5344CB8AC3E}">
        <p14:creationId xmlns:p14="http://schemas.microsoft.com/office/powerpoint/2010/main" val="4186529391"/>
      </p:ext>
    </p:extLst>
  </p:cSld>
  <p:clrMapOvr>
    <a:masterClrMapping/>
  </p:clrMapOvr>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845789-24A9-7CFB-AEA1-1EB1175F58D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C3B93BE-CA27-0DCC-5516-39C3D38B89BC}"/>
              </a:ext>
            </a:extLst>
          </p:cNvPr>
          <p:cNvSpPr>
            <a:spLocks noGrp="1"/>
          </p:cNvSpPr>
          <p:nvPr>
            <p:ph type="body" sz="quarter" idx="11"/>
          </p:nvPr>
        </p:nvSpPr>
        <p:spPr>
          <a:xfrm>
            <a:off x="337294" y="2223461"/>
            <a:ext cx="11275585" cy="3079497"/>
          </a:xfrm>
        </p:spPr>
        <p:txBody>
          <a:bodyPr/>
          <a:lstStyle/>
          <a:p>
            <a:r>
              <a:rPr lang="en-US" altLang="zh-CN" dirty="0"/>
              <a:t>5.4.1 </a:t>
            </a:r>
            <a:r>
              <a:rPr lang="zh-CN" altLang="en-US" dirty="0"/>
              <a:t>图像生成技术的发展</a:t>
            </a:r>
            <a:endParaRPr lang="en-US" altLang="zh-CN" dirty="0"/>
          </a:p>
          <a:p>
            <a:r>
              <a:rPr lang="en-US" altLang="zh-CN" dirty="0"/>
              <a:t>4. </a:t>
            </a:r>
            <a:r>
              <a:rPr lang="zh-CN" altLang="en-US" dirty="0"/>
              <a:t>卷积神经网络</a:t>
            </a:r>
            <a:endParaRPr lang="en-US" altLang="zh-CN" dirty="0"/>
          </a:p>
          <a:p>
            <a:r>
              <a:rPr lang="en-US" altLang="zh-CN" dirty="0"/>
              <a:t>CNN</a:t>
            </a:r>
            <a:r>
              <a:rPr lang="zh-CN" altLang="en-US" dirty="0"/>
              <a:t>最初在图像识别和分类任务中取得了巨大成功，其强大的特征提取能力也为图像生成提供了可能。通过反向传播和优化，</a:t>
            </a:r>
            <a:r>
              <a:rPr lang="en-US" altLang="zh-CN" dirty="0"/>
              <a:t>CNN</a:t>
            </a:r>
            <a:r>
              <a:rPr lang="zh-CN" altLang="en-US" dirty="0"/>
              <a:t>能够学习到如何从随机噪声或低维向量映射到高分辨率的图像，这种技术被称为“去噪自编码器”或“变分自编码器”（</a:t>
            </a:r>
            <a:r>
              <a:rPr lang="en-US" altLang="zh-CN" dirty="0"/>
              <a:t>VAE</a:t>
            </a:r>
            <a:r>
              <a:rPr lang="zh-CN" altLang="en-US" dirty="0"/>
              <a:t>）。这些模型允许在潜在空间中操纵输入，从而控制生成图像的某些属性，如风格或类别。</a:t>
            </a:r>
          </a:p>
        </p:txBody>
      </p:sp>
      <p:sp>
        <p:nvSpPr>
          <p:cNvPr id="4" name="文本占位符 3">
            <a:extLst>
              <a:ext uri="{FF2B5EF4-FFF2-40B4-BE49-F238E27FC236}">
                <a16:creationId xmlns:a16="http://schemas.microsoft.com/office/drawing/2014/main" id="{5B4F6C62-B2F9-CADC-9146-1029846AAABC}"/>
              </a:ext>
            </a:extLst>
          </p:cNvPr>
          <p:cNvSpPr>
            <a:spLocks noGrp="1"/>
          </p:cNvSpPr>
          <p:nvPr>
            <p:ph type="body" sz="quarter" idx="10"/>
          </p:nvPr>
        </p:nvSpPr>
        <p:spPr/>
        <p:txBody>
          <a:bodyPr/>
          <a:lstStyle/>
          <a:p>
            <a:r>
              <a:rPr lang="en-US" altLang="zh-CN" dirty="0"/>
              <a:t>AIGC</a:t>
            </a:r>
            <a:r>
              <a:rPr lang="zh-CN" altLang="en-US" dirty="0"/>
              <a:t>技术在图像生成中的应用</a:t>
            </a:r>
          </a:p>
        </p:txBody>
      </p:sp>
    </p:spTree>
    <p:extLst>
      <p:ext uri="{BB962C8B-B14F-4D97-AF65-F5344CB8AC3E}">
        <p14:creationId xmlns:p14="http://schemas.microsoft.com/office/powerpoint/2010/main" val="30252867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835DDF-2168-C4DC-C132-7E085058C60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828D0B0-D6C6-484B-9832-6C002EE3EC91}"/>
              </a:ext>
            </a:extLst>
          </p:cNvPr>
          <p:cNvSpPr>
            <a:spLocks noGrp="1"/>
          </p:cNvSpPr>
          <p:nvPr>
            <p:ph type="body" sz="quarter" idx="10"/>
          </p:nvPr>
        </p:nvSpPr>
        <p:spPr/>
        <p:txBody>
          <a:bodyPr/>
          <a:lstStyle/>
          <a:p>
            <a:r>
              <a:rPr lang="zh-CN" altLang="en-US" dirty="0"/>
              <a:t>用图片和图形美化文档</a:t>
            </a:r>
          </a:p>
        </p:txBody>
      </p:sp>
      <p:sp>
        <p:nvSpPr>
          <p:cNvPr id="5" name="文本占位符 4">
            <a:extLst>
              <a:ext uri="{FF2B5EF4-FFF2-40B4-BE49-F238E27FC236}">
                <a16:creationId xmlns:a16="http://schemas.microsoft.com/office/drawing/2014/main" id="{A5367007-AED4-C98F-A9E3-897430D9F5C6}"/>
              </a:ext>
            </a:extLst>
          </p:cNvPr>
          <p:cNvSpPr>
            <a:spLocks noGrp="1"/>
          </p:cNvSpPr>
          <p:nvPr>
            <p:ph type="body" sz="quarter" idx="11"/>
          </p:nvPr>
        </p:nvSpPr>
        <p:spPr>
          <a:xfrm>
            <a:off x="337295" y="2223459"/>
            <a:ext cx="5337642" cy="3079497"/>
          </a:xfrm>
        </p:spPr>
        <p:txBody>
          <a:bodyPr/>
          <a:lstStyle/>
          <a:p>
            <a:r>
              <a:rPr lang="en-US" altLang="zh-CN" dirty="0"/>
              <a:t>1.3.1 </a:t>
            </a:r>
            <a:r>
              <a:rPr lang="zh-CN" altLang="en-US" dirty="0"/>
              <a:t>图片的应用</a:t>
            </a:r>
            <a:endParaRPr lang="en-US" altLang="zh-CN" dirty="0"/>
          </a:p>
          <a:p>
            <a:r>
              <a:rPr lang="en-US" altLang="zh-CN" dirty="0"/>
              <a:t>3. </a:t>
            </a:r>
            <a:r>
              <a:rPr lang="zh-CN" altLang="en-US" dirty="0"/>
              <a:t>美化图片</a:t>
            </a:r>
            <a:endParaRPr lang="en-US" altLang="zh-CN" dirty="0"/>
          </a:p>
          <a:p>
            <a:r>
              <a:rPr lang="zh-CN" altLang="en-US" dirty="0"/>
              <a:t>在“图片工具”选项卡中单击“效果”下拉按钮，可为图片添加阴影、倒影、发光、柔化边缘、三维旋转等效果，如图</a:t>
            </a:r>
            <a:r>
              <a:rPr lang="en-US" altLang="zh-CN" dirty="0"/>
              <a:t>1-57</a:t>
            </a:r>
            <a:r>
              <a:rPr lang="zh-CN" altLang="en-US" dirty="0"/>
              <a:t>所示。</a:t>
            </a:r>
          </a:p>
        </p:txBody>
      </p:sp>
      <p:pic>
        <p:nvPicPr>
          <p:cNvPr id="8" name="图片占位符 7">
            <a:extLst>
              <a:ext uri="{FF2B5EF4-FFF2-40B4-BE49-F238E27FC236}">
                <a16:creationId xmlns:a16="http://schemas.microsoft.com/office/drawing/2014/main" id="{320F4029-3C3A-BC5C-345B-82A304D66DF6}"/>
              </a:ext>
            </a:extLst>
          </p:cNvPr>
          <p:cNvPicPr>
            <a:picLocks noGrp="1" noChangeAspect="1"/>
          </p:cNvPicPr>
          <p:nvPr>
            <p:ph type="pic" sz="quarter" idx="14"/>
          </p:nvPr>
        </p:nvPicPr>
        <p:blipFill rotWithShape="1">
          <a:blip r:embed="rId2"/>
          <a:srcRect t="-116795" b="-116795"/>
          <a:stretch>
            <a:fillRect/>
          </a:stretch>
        </p:blipFill>
        <p:spPr>
          <a:prstGeom prst="rect">
            <a:avLst/>
          </a:prstGeom>
        </p:spPr>
      </p:pic>
    </p:spTree>
    <p:extLst>
      <p:ext uri="{BB962C8B-B14F-4D97-AF65-F5344CB8AC3E}">
        <p14:creationId xmlns:p14="http://schemas.microsoft.com/office/powerpoint/2010/main" val="1233788471"/>
      </p:ext>
    </p:extLst>
  </p:cSld>
  <p:clrMapOvr>
    <a:masterClrMapping/>
  </p:clrMapOvr>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6E0F1E-D602-D5B0-73E3-522A02781B7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EFA8CB0-3310-DEAC-34C1-161CAE84189A}"/>
              </a:ext>
            </a:extLst>
          </p:cNvPr>
          <p:cNvSpPr>
            <a:spLocks noGrp="1"/>
          </p:cNvSpPr>
          <p:nvPr>
            <p:ph type="body" sz="quarter" idx="11"/>
          </p:nvPr>
        </p:nvSpPr>
        <p:spPr>
          <a:xfrm>
            <a:off x="337294" y="953882"/>
            <a:ext cx="11275585" cy="5618654"/>
          </a:xfrm>
        </p:spPr>
        <p:txBody>
          <a:bodyPr/>
          <a:lstStyle/>
          <a:p>
            <a:r>
              <a:rPr lang="en-US" altLang="zh-CN" dirty="0"/>
              <a:t>5.4.1 </a:t>
            </a:r>
            <a:r>
              <a:rPr lang="zh-CN" altLang="en-US" dirty="0"/>
              <a:t>图像生成技术的发展</a:t>
            </a:r>
            <a:endParaRPr lang="en-US" altLang="zh-CN" dirty="0"/>
          </a:p>
          <a:p>
            <a:r>
              <a:rPr lang="en-US" altLang="zh-CN" dirty="0"/>
              <a:t>5. </a:t>
            </a:r>
            <a:r>
              <a:rPr lang="zh-CN" altLang="en-US" dirty="0"/>
              <a:t>生成对抗网络</a:t>
            </a:r>
            <a:endParaRPr lang="en-US" altLang="zh-CN" dirty="0"/>
          </a:p>
          <a:p>
            <a:r>
              <a:rPr lang="en-US" altLang="zh-CN" dirty="0"/>
              <a:t>2014</a:t>
            </a:r>
            <a:r>
              <a:rPr lang="zh-CN" altLang="en-US" dirty="0"/>
              <a:t>年，伊恩</a:t>
            </a:r>
            <a:r>
              <a:rPr lang="en-US" altLang="zh-CN" dirty="0"/>
              <a:t>·</a:t>
            </a:r>
            <a:r>
              <a:rPr lang="zh-CN" altLang="en-US" dirty="0"/>
              <a:t>古德费罗等人提出的生成对抗网络彻底改变了图像生成的格局。</a:t>
            </a:r>
            <a:r>
              <a:rPr lang="en-US" altLang="zh-CN" dirty="0"/>
              <a:t>GANs</a:t>
            </a:r>
            <a:r>
              <a:rPr lang="zh-CN" altLang="en-US" dirty="0"/>
              <a:t>框架由两部分组成</a:t>
            </a:r>
            <a:r>
              <a:rPr lang="en-US" altLang="zh-CN" dirty="0"/>
              <a:t>——</a:t>
            </a:r>
            <a:r>
              <a:rPr lang="zh-CN" altLang="en-US" dirty="0"/>
              <a:t>生成器和判别器，它们通过一个对抗过程共同学习。生成器尝试从随机噪声中生成接近真实图像的数据，而判别器则试图区分真实图像和生成的假图像。通过不断迭代，这个过程促使生成器生成越来越接近真实图像的输出。最初的</a:t>
            </a:r>
            <a:r>
              <a:rPr lang="en-US" altLang="zh-CN" dirty="0"/>
              <a:t>GANs</a:t>
            </a:r>
            <a:r>
              <a:rPr lang="zh-CN" altLang="en-US" dirty="0"/>
              <a:t>在生成图像的质量上取得了显著提升，但仍然面临模式塌陷和训练不稳定的问题。</a:t>
            </a:r>
          </a:p>
          <a:p>
            <a:r>
              <a:rPr lang="zh-CN" altLang="en-US" dirty="0"/>
              <a:t>随着时间的推移，</a:t>
            </a:r>
            <a:r>
              <a:rPr lang="en-US" altLang="zh-CN" dirty="0"/>
              <a:t>GANs</a:t>
            </a:r>
            <a:r>
              <a:rPr lang="zh-CN" altLang="en-US" dirty="0"/>
              <a:t>架构得到了改进，解决了这些问题并进一步提高了图像生成的质量和多样性。例如，</a:t>
            </a:r>
            <a:r>
              <a:rPr lang="en-US" altLang="zh-CN" dirty="0"/>
              <a:t>DCGAN</a:t>
            </a:r>
            <a:r>
              <a:rPr lang="zh-CN" altLang="en-US" dirty="0"/>
              <a:t>（深度卷积生成对抗网络）、</a:t>
            </a:r>
            <a:r>
              <a:rPr lang="en-US" altLang="zh-CN" dirty="0"/>
              <a:t>StyleGAN</a:t>
            </a:r>
            <a:r>
              <a:rPr lang="zh-CN" altLang="en-US" dirty="0"/>
              <a:t>系列、</a:t>
            </a:r>
            <a:r>
              <a:rPr lang="en-US" altLang="zh-CN" dirty="0" err="1"/>
              <a:t>ProGAN</a:t>
            </a:r>
            <a:r>
              <a:rPr lang="zh-CN" altLang="en-US" dirty="0"/>
              <a:t>等技术不仅能够生成高分辨率的照片级图像，还能在一定程度上控制生成图像的风格、属性或内容，实现了更精细的图像合成和编辑功能。</a:t>
            </a:r>
          </a:p>
        </p:txBody>
      </p:sp>
      <p:sp>
        <p:nvSpPr>
          <p:cNvPr id="4" name="文本占位符 3">
            <a:extLst>
              <a:ext uri="{FF2B5EF4-FFF2-40B4-BE49-F238E27FC236}">
                <a16:creationId xmlns:a16="http://schemas.microsoft.com/office/drawing/2014/main" id="{B3DECA34-1E03-24C9-4A98-C016AC817734}"/>
              </a:ext>
            </a:extLst>
          </p:cNvPr>
          <p:cNvSpPr>
            <a:spLocks noGrp="1"/>
          </p:cNvSpPr>
          <p:nvPr>
            <p:ph type="body" sz="quarter" idx="10"/>
          </p:nvPr>
        </p:nvSpPr>
        <p:spPr/>
        <p:txBody>
          <a:bodyPr/>
          <a:lstStyle/>
          <a:p>
            <a:r>
              <a:rPr lang="en-US" altLang="zh-CN" dirty="0"/>
              <a:t>AIGC</a:t>
            </a:r>
            <a:r>
              <a:rPr lang="zh-CN" altLang="en-US" dirty="0"/>
              <a:t>技术在图像生成中的应用</a:t>
            </a:r>
          </a:p>
        </p:txBody>
      </p:sp>
    </p:spTree>
    <p:extLst>
      <p:ext uri="{BB962C8B-B14F-4D97-AF65-F5344CB8AC3E}">
        <p14:creationId xmlns:p14="http://schemas.microsoft.com/office/powerpoint/2010/main" val="1779177578"/>
      </p:ext>
    </p:extLst>
  </p:cSld>
  <p:clrMapOvr>
    <a:masterClrMapping/>
  </p:clrMapOvr>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6D55DC-CDA5-63E3-A2DE-F7A85B27661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218D4D7-AB8F-58D5-BA93-5906F1490ACA}"/>
              </a:ext>
            </a:extLst>
          </p:cNvPr>
          <p:cNvSpPr>
            <a:spLocks noGrp="1"/>
          </p:cNvSpPr>
          <p:nvPr>
            <p:ph type="body" sz="quarter" idx="11"/>
          </p:nvPr>
        </p:nvSpPr>
        <p:spPr>
          <a:xfrm>
            <a:off x="337294" y="2223460"/>
            <a:ext cx="11275585" cy="3079497"/>
          </a:xfrm>
        </p:spPr>
        <p:txBody>
          <a:bodyPr/>
          <a:lstStyle/>
          <a:p>
            <a:r>
              <a:rPr lang="en-US" altLang="zh-CN" dirty="0"/>
              <a:t>5.4.1 </a:t>
            </a:r>
            <a:r>
              <a:rPr lang="zh-CN" altLang="en-US" dirty="0"/>
              <a:t>图像生成技术的发展</a:t>
            </a:r>
            <a:endParaRPr lang="en-US" altLang="zh-CN" dirty="0"/>
          </a:p>
          <a:p>
            <a:r>
              <a:rPr lang="en-US" altLang="zh-CN" dirty="0"/>
              <a:t>6. </a:t>
            </a:r>
            <a:r>
              <a:rPr lang="zh-CN" altLang="en-US" dirty="0"/>
              <a:t>条件图像生成</a:t>
            </a:r>
            <a:endParaRPr lang="en-US" altLang="zh-CN" dirty="0"/>
          </a:p>
          <a:p>
            <a:r>
              <a:rPr lang="zh-CN" altLang="en-US" dirty="0"/>
              <a:t>条件</a:t>
            </a:r>
            <a:r>
              <a:rPr lang="en-US" altLang="zh-CN" dirty="0"/>
              <a:t>GANs</a:t>
            </a:r>
            <a:r>
              <a:rPr lang="zh-CN" altLang="en-US" dirty="0"/>
              <a:t>（</a:t>
            </a:r>
            <a:r>
              <a:rPr lang="en-US" altLang="zh-CN" dirty="0" err="1"/>
              <a:t>cGANs</a:t>
            </a:r>
            <a:r>
              <a:rPr lang="zh-CN" altLang="en-US" dirty="0"/>
              <a:t>）是</a:t>
            </a:r>
            <a:r>
              <a:rPr lang="en-US" altLang="zh-CN" dirty="0"/>
              <a:t>GANs</a:t>
            </a:r>
            <a:r>
              <a:rPr lang="zh-CN" altLang="en-US" dirty="0"/>
              <a:t>的一个扩展，它允许在生成过程中加入额外的条件信息，如类别标签、文本描述或图像本身。这使得生成图像能够满足特定的要求，例如，在特定场景下生成特定类别的对象，或者根据草图生成照片级的真实图像。条件图像生成在数据增强、艺术创作、内容创建等领域展现出了巨大潜力。</a:t>
            </a:r>
          </a:p>
        </p:txBody>
      </p:sp>
      <p:sp>
        <p:nvSpPr>
          <p:cNvPr id="4" name="文本占位符 3">
            <a:extLst>
              <a:ext uri="{FF2B5EF4-FFF2-40B4-BE49-F238E27FC236}">
                <a16:creationId xmlns:a16="http://schemas.microsoft.com/office/drawing/2014/main" id="{D416B544-642C-81C0-5878-9E4C3CB34E0F}"/>
              </a:ext>
            </a:extLst>
          </p:cNvPr>
          <p:cNvSpPr>
            <a:spLocks noGrp="1"/>
          </p:cNvSpPr>
          <p:nvPr>
            <p:ph type="body" sz="quarter" idx="10"/>
          </p:nvPr>
        </p:nvSpPr>
        <p:spPr/>
        <p:txBody>
          <a:bodyPr/>
          <a:lstStyle/>
          <a:p>
            <a:r>
              <a:rPr lang="en-US" altLang="zh-CN" dirty="0"/>
              <a:t>AIGC</a:t>
            </a:r>
            <a:r>
              <a:rPr lang="zh-CN" altLang="en-US" dirty="0"/>
              <a:t>技术在图像生成中的应用</a:t>
            </a:r>
          </a:p>
        </p:txBody>
      </p:sp>
    </p:spTree>
    <p:extLst>
      <p:ext uri="{BB962C8B-B14F-4D97-AF65-F5344CB8AC3E}">
        <p14:creationId xmlns:p14="http://schemas.microsoft.com/office/powerpoint/2010/main" val="1417650873"/>
      </p:ext>
    </p:extLst>
  </p:cSld>
  <p:clrMapOvr>
    <a:masterClrMapping/>
  </p:clrMapOvr>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329CBC-BF71-C12D-5AD4-CC059027442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58F813E-710B-9401-7A1E-8D6E8E99CDB5}"/>
              </a:ext>
            </a:extLst>
          </p:cNvPr>
          <p:cNvSpPr>
            <a:spLocks noGrp="1"/>
          </p:cNvSpPr>
          <p:nvPr>
            <p:ph type="body" sz="quarter" idx="11"/>
          </p:nvPr>
        </p:nvSpPr>
        <p:spPr>
          <a:xfrm>
            <a:off x="337294" y="1969544"/>
            <a:ext cx="11275585" cy="3587329"/>
          </a:xfrm>
        </p:spPr>
        <p:txBody>
          <a:bodyPr/>
          <a:lstStyle/>
          <a:p>
            <a:r>
              <a:rPr lang="en-US" altLang="zh-CN" dirty="0"/>
              <a:t>5.4.1 </a:t>
            </a:r>
            <a:r>
              <a:rPr lang="zh-CN" altLang="en-US" dirty="0"/>
              <a:t>图像生成技术的发展</a:t>
            </a:r>
            <a:endParaRPr lang="en-US" altLang="zh-CN" dirty="0"/>
          </a:p>
          <a:p>
            <a:r>
              <a:rPr lang="en-US" altLang="zh-CN" dirty="0"/>
              <a:t>7. </a:t>
            </a:r>
            <a:r>
              <a:rPr lang="zh-CN" altLang="en-US" dirty="0"/>
              <a:t>扩散模型</a:t>
            </a:r>
            <a:endParaRPr lang="en-US" altLang="zh-CN" dirty="0"/>
          </a:p>
          <a:p>
            <a:r>
              <a:rPr lang="zh-CN" altLang="en-US" dirty="0"/>
              <a:t>近年来，扩散模型作为一种新的图像生成方法也开始受到广泛关注。与传统</a:t>
            </a:r>
            <a:r>
              <a:rPr lang="en-US" altLang="zh-CN" dirty="0"/>
              <a:t>GANs</a:t>
            </a:r>
            <a:r>
              <a:rPr lang="zh-CN" altLang="en-US" dirty="0"/>
              <a:t>不同，扩散模型通过学习一个复杂的逆过程逐步从噪声中构建出清晰的图像。这一过程涉及一系列的扩散步骤，每一步逐渐减少图像的噪声，最终恢复出高质量的图像。例如，</a:t>
            </a:r>
            <a:r>
              <a:rPr lang="en-US" altLang="zh-CN" dirty="0"/>
              <a:t>Stable Diffusion</a:t>
            </a:r>
            <a:r>
              <a:rPr lang="zh-CN" altLang="en-US" dirty="0"/>
              <a:t>等技术的出现，进一步提升了图像生成的精度和效率，在电商、社交媒体和内容创作等领域展现了广泛的应用前景。</a:t>
            </a:r>
          </a:p>
        </p:txBody>
      </p:sp>
      <p:sp>
        <p:nvSpPr>
          <p:cNvPr id="4" name="文本占位符 3">
            <a:extLst>
              <a:ext uri="{FF2B5EF4-FFF2-40B4-BE49-F238E27FC236}">
                <a16:creationId xmlns:a16="http://schemas.microsoft.com/office/drawing/2014/main" id="{4A3E9683-C671-A3AD-D151-E89507DEE069}"/>
              </a:ext>
            </a:extLst>
          </p:cNvPr>
          <p:cNvSpPr>
            <a:spLocks noGrp="1"/>
          </p:cNvSpPr>
          <p:nvPr>
            <p:ph type="body" sz="quarter" idx="10"/>
          </p:nvPr>
        </p:nvSpPr>
        <p:spPr/>
        <p:txBody>
          <a:bodyPr/>
          <a:lstStyle/>
          <a:p>
            <a:r>
              <a:rPr lang="en-US" altLang="zh-CN" dirty="0"/>
              <a:t>AIGC</a:t>
            </a:r>
            <a:r>
              <a:rPr lang="zh-CN" altLang="en-US" dirty="0"/>
              <a:t>技术在图像生成中的应用</a:t>
            </a:r>
          </a:p>
        </p:txBody>
      </p:sp>
    </p:spTree>
    <p:extLst>
      <p:ext uri="{BB962C8B-B14F-4D97-AF65-F5344CB8AC3E}">
        <p14:creationId xmlns:p14="http://schemas.microsoft.com/office/powerpoint/2010/main" val="2554977447"/>
      </p:ext>
    </p:extLst>
  </p:cSld>
  <p:clrMapOvr>
    <a:masterClrMapping/>
  </p:clrMapOvr>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09DF62-AEFC-2668-5039-7A676DA78EA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D6A1871-2DB0-0AFD-D0CA-4BFE1E3B7E0B}"/>
              </a:ext>
            </a:extLst>
          </p:cNvPr>
          <p:cNvSpPr>
            <a:spLocks noGrp="1"/>
          </p:cNvSpPr>
          <p:nvPr>
            <p:ph type="body" sz="quarter" idx="11"/>
          </p:nvPr>
        </p:nvSpPr>
        <p:spPr>
          <a:xfrm>
            <a:off x="337294" y="953882"/>
            <a:ext cx="11275585" cy="5618654"/>
          </a:xfrm>
        </p:spPr>
        <p:txBody>
          <a:bodyPr/>
          <a:lstStyle/>
          <a:p>
            <a:r>
              <a:rPr lang="en-US" altLang="zh-CN" dirty="0"/>
              <a:t>5.4.2 </a:t>
            </a:r>
            <a:r>
              <a:rPr lang="zh-CN" altLang="en-US" dirty="0"/>
              <a:t>图像生成技术的实际应用场景</a:t>
            </a:r>
            <a:endParaRPr lang="en-US" altLang="zh-CN" dirty="0"/>
          </a:p>
          <a:p>
            <a:r>
              <a:rPr lang="en-US" altLang="zh-CN" dirty="0"/>
              <a:t>1. </a:t>
            </a:r>
            <a:r>
              <a:rPr lang="zh-CN" altLang="en-US" dirty="0"/>
              <a:t>图像编辑与艺术创作</a:t>
            </a:r>
            <a:endParaRPr lang="en-US" altLang="zh-CN" dirty="0"/>
          </a:p>
          <a:p>
            <a:r>
              <a:rPr lang="zh-CN" altLang="en-US" dirty="0"/>
              <a:t>图像生成技术在图像编辑软件中也发挥着重要作用，例如，</a:t>
            </a:r>
            <a:r>
              <a:rPr lang="en-US" altLang="zh-CN" dirty="0"/>
              <a:t>Adobe Photoshop</a:t>
            </a:r>
            <a:r>
              <a:rPr lang="zh-CN" altLang="en-US" dirty="0"/>
              <a:t>的某些功能就利用了</a:t>
            </a:r>
            <a:r>
              <a:rPr lang="en-US" altLang="zh-CN" dirty="0"/>
              <a:t>AI</a:t>
            </a:r>
            <a:r>
              <a:rPr lang="zh-CN" altLang="en-US" dirty="0"/>
              <a:t>实现辅助图像修复、内容感知填充等。用户可以移除图片中不需要的元素，而</a:t>
            </a:r>
            <a:r>
              <a:rPr lang="en-US" altLang="zh-CN" dirty="0"/>
              <a:t>AI</a:t>
            </a:r>
            <a:r>
              <a:rPr lang="zh-CN" altLang="en-US" dirty="0"/>
              <a:t>会自动填充背景，使其看起来自然无痕，或者通过智能增强，提升图像的色彩、对比度和清晰度。</a:t>
            </a:r>
          </a:p>
          <a:p>
            <a:r>
              <a:rPr lang="zh-CN" altLang="en-US" dirty="0"/>
              <a:t>图像生成技术，特别是</a:t>
            </a:r>
            <a:r>
              <a:rPr lang="en-US" altLang="zh-CN" dirty="0"/>
              <a:t>StyleGAN</a:t>
            </a:r>
            <a:r>
              <a:rPr lang="zh-CN" altLang="en-US" dirty="0"/>
              <a:t>系列，已经被艺术家广泛用于创作独一无二的艺术作品。通过调整生成模型的参数，艺术家能够创作出具有特定风格的图像，从抽象艺术到逼真的风景画，极大地拓展了创意表达的范围。此外，</a:t>
            </a:r>
            <a:r>
              <a:rPr lang="en-US" altLang="zh-CN" dirty="0"/>
              <a:t>AI</a:t>
            </a:r>
            <a:r>
              <a:rPr lang="zh-CN" altLang="en-US" dirty="0"/>
              <a:t>画廊和在线平台上的</a:t>
            </a:r>
            <a:r>
              <a:rPr lang="en-US" altLang="zh-CN" dirty="0"/>
              <a:t>AI</a:t>
            </a:r>
            <a:r>
              <a:rPr lang="zh-CN" altLang="en-US" dirty="0"/>
              <a:t>艺术生成器，如使用</a:t>
            </a:r>
            <a:r>
              <a:rPr lang="en-US" altLang="zh-CN" dirty="0"/>
              <a:t>GANs</a:t>
            </a:r>
            <a:r>
              <a:rPr lang="zh-CN" altLang="en-US" dirty="0"/>
              <a:t>生成画像，已经成为新兴的艺术体验形式，这使得公众也能参与到艺术创作中来。</a:t>
            </a:r>
          </a:p>
        </p:txBody>
      </p:sp>
      <p:sp>
        <p:nvSpPr>
          <p:cNvPr id="4" name="文本占位符 3">
            <a:extLst>
              <a:ext uri="{FF2B5EF4-FFF2-40B4-BE49-F238E27FC236}">
                <a16:creationId xmlns:a16="http://schemas.microsoft.com/office/drawing/2014/main" id="{B4274E33-E029-09AF-0C11-CEC91B5A2972}"/>
              </a:ext>
            </a:extLst>
          </p:cNvPr>
          <p:cNvSpPr>
            <a:spLocks noGrp="1"/>
          </p:cNvSpPr>
          <p:nvPr>
            <p:ph type="body" sz="quarter" idx="10"/>
          </p:nvPr>
        </p:nvSpPr>
        <p:spPr/>
        <p:txBody>
          <a:bodyPr/>
          <a:lstStyle/>
          <a:p>
            <a:r>
              <a:rPr lang="en-US" altLang="zh-CN" dirty="0"/>
              <a:t>AIGC</a:t>
            </a:r>
            <a:r>
              <a:rPr lang="zh-CN" altLang="en-US" dirty="0"/>
              <a:t>技术在图像生成中的应用</a:t>
            </a:r>
          </a:p>
        </p:txBody>
      </p:sp>
    </p:spTree>
    <p:extLst>
      <p:ext uri="{BB962C8B-B14F-4D97-AF65-F5344CB8AC3E}">
        <p14:creationId xmlns:p14="http://schemas.microsoft.com/office/powerpoint/2010/main" val="2265475934"/>
      </p:ext>
    </p:extLst>
  </p:cSld>
  <p:clrMapOvr>
    <a:masterClrMapping/>
  </p:clrMapOvr>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F1262F-E6AB-9B66-BA62-4F3D21668E6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25EC0B5-C845-9B1B-FF7B-499E4BB27605}"/>
              </a:ext>
            </a:extLst>
          </p:cNvPr>
          <p:cNvSpPr>
            <a:spLocks noGrp="1"/>
          </p:cNvSpPr>
          <p:nvPr>
            <p:ph type="body" sz="quarter" idx="11"/>
          </p:nvPr>
        </p:nvSpPr>
        <p:spPr>
          <a:xfrm>
            <a:off x="337294" y="1461713"/>
            <a:ext cx="11275585" cy="4602991"/>
          </a:xfrm>
        </p:spPr>
        <p:txBody>
          <a:bodyPr/>
          <a:lstStyle/>
          <a:p>
            <a:r>
              <a:rPr lang="en-US" altLang="zh-CN" dirty="0"/>
              <a:t>5.4.2 </a:t>
            </a:r>
            <a:r>
              <a:rPr lang="zh-CN" altLang="en-US" dirty="0"/>
              <a:t>图像生成技术的实际应用场景</a:t>
            </a:r>
            <a:endParaRPr lang="en-US" altLang="zh-CN" dirty="0"/>
          </a:p>
          <a:p>
            <a:r>
              <a:rPr lang="en-US" altLang="zh-CN" dirty="0"/>
              <a:t>2. </a:t>
            </a:r>
            <a:r>
              <a:rPr lang="zh-CN" altLang="en-US" dirty="0"/>
              <a:t>虚拟现实（</a:t>
            </a:r>
            <a:r>
              <a:rPr lang="en-US" altLang="zh-CN" dirty="0"/>
              <a:t>VR</a:t>
            </a:r>
            <a:r>
              <a:rPr lang="zh-CN" altLang="en-US" dirty="0"/>
              <a:t>）与增强现实（</a:t>
            </a:r>
            <a:r>
              <a:rPr lang="en-US" altLang="zh-CN" dirty="0"/>
              <a:t>AR</a:t>
            </a:r>
            <a:r>
              <a:rPr lang="zh-CN" altLang="en-US" dirty="0"/>
              <a:t>）</a:t>
            </a:r>
            <a:endParaRPr lang="en-US" altLang="zh-CN" dirty="0"/>
          </a:p>
          <a:p>
            <a:r>
              <a:rPr lang="zh-CN" altLang="en-US" dirty="0"/>
              <a:t>在</a:t>
            </a:r>
            <a:r>
              <a:rPr lang="en-US" altLang="zh-CN" dirty="0"/>
              <a:t>VR</a:t>
            </a:r>
            <a:r>
              <a:rPr lang="zh-CN" altLang="en-US" dirty="0"/>
              <a:t>应用中，图像生成技术被用来创造沉浸式环境和虚拟世界。通过生成对抗网络等技术，可以自动生成多样化的地形、建筑、植被等环境元素，使虚拟世界的构建更加高效和真实。这不仅提升了游戏和娱乐体验，也为建筑设计、城市规划等专业领域提供了可视化和模拟的新途径。</a:t>
            </a:r>
          </a:p>
          <a:p>
            <a:r>
              <a:rPr lang="zh-CN" altLang="en-US" dirty="0"/>
              <a:t>社交媒体平台（如</a:t>
            </a:r>
            <a:r>
              <a:rPr lang="en-US" altLang="zh-CN" dirty="0"/>
              <a:t>Instagram</a:t>
            </a:r>
            <a:r>
              <a:rPr lang="zh-CN" altLang="en-US" dirty="0"/>
              <a:t>、</a:t>
            </a:r>
            <a:r>
              <a:rPr lang="en-US" altLang="zh-CN" dirty="0"/>
              <a:t>Snapchat</a:t>
            </a:r>
            <a:r>
              <a:rPr lang="zh-CN" altLang="en-US" dirty="0"/>
              <a:t>等）广泛应用图像生成技术创造实时的</a:t>
            </a:r>
            <a:r>
              <a:rPr lang="en-US" altLang="zh-CN" dirty="0"/>
              <a:t>AR</a:t>
            </a:r>
            <a:r>
              <a:rPr lang="zh-CN" altLang="en-US" dirty="0"/>
              <a:t>滤镜和特效。这些技术能够根据用户的面部特征动态生成贴合的装饰、动画效果，甚至改变用户的外貌，增加了社交互动的趣味性和个性化体验。</a:t>
            </a:r>
          </a:p>
        </p:txBody>
      </p:sp>
      <p:sp>
        <p:nvSpPr>
          <p:cNvPr id="4" name="文本占位符 3">
            <a:extLst>
              <a:ext uri="{FF2B5EF4-FFF2-40B4-BE49-F238E27FC236}">
                <a16:creationId xmlns:a16="http://schemas.microsoft.com/office/drawing/2014/main" id="{DB87DED4-6EE1-06BD-BD32-4F43317E9F17}"/>
              </a:ext>
            </a:extLst>
          </p:cNvPr>
          <p:cNvSpPr>
            <a:spLocks noGrp="1"/>
          </p:cNvSpPr>
          <p:nvPr>
            <p:ph type="body" sz="quarter" idx="10"/>
          </p:nvPr>
        </p:nvSpPr>
        <p:spPr/>
        <p:txBody>
          <a:bodyPr/>
          <a:lstStyle/>
          <a:p>
            <a:r>
              <a:rPr lang="en-US" altLang="zh-CN" dirty="0"/>
              <a:t>AIGC</a:t>
            </a:r>
            <a:r>
              <a:rPr lang="zh-CN" altLang="en-US" dirty="0"/>
              <a:t>技术在图像生成中的应用</a:t>
            </a:r>
          </a:p>
        </p:txBody>
      </p:sp>
    </p:spTree>
    <p:extLst>
      <p:ext uri="{BB962C8B-B14F-4D97-AF65-F5344CB8AC3E}">
        <p14:creationId xmlns:p14="http://schemas.microsoft.com/office/powerpoint/2010/main" val="1118587789"/>
      </p:ext>
    </p:extLst>
  </p:cSld>
  <p:clrMapOvr>
    <a:masterClrMapping/>
  </p:clrMapOvr>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913D37-8737-E5EE-9F97-80B7349509F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2B539B6-6B89-3E75-50EE-273301360D64}"/>
              </a:ext>
            </a:extLst>
          </p:cNvPr>
          <p:cNvSpPr>
            <a:spLocks noGrp="1"/>
          </p:cNvSpPr>
          <p:nvPr>
            <p:ph type="body" sz="quarter" idx="11"/>
          </p:nvPr>
        </p:nvSpPr>
        <p:spPr>
          <a:xfrm>
            <a:off x="337294" y="1207798"/>
            <a:ext cx="11275585" cy="5110823"/>
          </a:xfrm>
        </p:spPr>
        <p:txBody>
          <a:bodyPr/>
          <a:lstStyle/>
          <a:p>
            <a:r>
              <a:rPr lang="en-US" altLang="zh-CN" dirty="0"/>
              <a:t>5.4.2 </a:t>
            </a:r>
            <a:r>
              <a:rPr lang="zh-CN" altLang="en-US" dirty="0"/>
              <a:t>图像生成技术的实际应用场景</a:t>
            </a:r>
            <a:endParaRPr lang="en-US" altLang="zh-CN" dirty="0"/>
          </a:p>
          <a:p>
            <a:r>
              <a:rPr lang="en-US" altLang="zh-CN" dirty="0"/>
              <a:t>3. </a:t>
            </a:r>
            <a:r>
              <a:rPr lang="zh-CN" altLang="en-US" dirty="0"/>
              <a:t>面部识别与表情生成</a:t>
            </a:r>
            <a:endParaRPr lang="en-US" altLang="zh-CN" dirty="0"/>
          </a:p>
          <a:p>
            <a:r>
              <a:rPr lang="zh-CN" altLang="en-US" dirty="0"/>
              <a:t>虽然面部识别本身属于图像识别范畴，但图像生成技术在其中也扮演着重要角色。例如，通过生成对抗网络可以创建大量合成面部图像，用于训练面部识别系统的鲁棒性，使其在各种光照、角度、遮挡条件下都能准确识别个体。</a:t>
            </a:r>
            <a:endParaRPr lang="en-US" altLang="zh-CN" dirty="0"/>
          </a:p>
          <a:p>
            <a:r>
              <a:rPr lang="zh-CN" altLang="en-US" dirty="0"/>
              <a:t>结合深度学习的图像生成模型，可以实现从单一表情或静态图像生成动态表情或不同表情的变化。例如，输入一张微笑的照片，</a:t>
            </a:r>
            <a:r>
              <a:rPr lang="en-US" altLang="zh-CN" dirty="0"/>
              <a:t>AI</a:t>
            </a:r>
            <a:r>
              <a:rPr lang="zh-CN" altLang="en-US" dirty="0"/>
              <a:t>可以合成出同一个人哭泣、惊讶等多种表情，这对于动画制作、个性化聊天机器人以及社交平台的表情包创作都具有重要意义。</a:t>
            </a:r>
            <a:r>
              <a:rPr lang="en-US" altLang="zh-CN" dirty="0"/>
              <a:t>ControlNet</a:t>
            </a:r>
            <a:r>
              <a:rPr lang="zh-CN" altLang="en-US" dirty="0"/>
              <a:t>等技术通过引入额外的控制条件，如参考表情或表情标签，能够更加精准地指导表情生成，增强生成图像的自然度和表现力。</a:t>
            </a:r>
          </a:p>
        </p:txBody>
      </p:sp>
      <p:sp>
        <p:nvSpPr>
          <p:cNvPr id="4" name="文本占位符 3">
            <a:extLst>
              <a:ext uri="{FF2B5EF4-FFF2-40B4-BE49-F238E27FC236}">
                <a16:creationId xmlns:a16="http://schemas.microsoft.com/office/drawing/2014/main" id="{0A39B9DD-AC1A-3469-77DC-286C554BF160}"/>
              </a:ext>
            </a:extLst>
          </p:cNvPr>
          <p:cNvSpPr>
            <a:spLocks noGrp="1"/>
          </p:cNvSpPr>
          <p:nvPr>
            <p:ph type="body" sz="quarter" idx="10"/>
          </p:nvPr>
        </p:nvSpPr>
        <p:spPr/>
        <p:txBody>
          <a:bodyPr/>
          <a:lstStyle/>
          <a:p>
            <a:r>
              <a:rPr lang="en-US" altLang="zh-CN" dirty="0"/>
              <a:t>AIGC</a:t>
            </a:r>
            <a:r>
              <a:rPr lang="zh-CN" altLang="en-US" dirty="0"/>
              <a:t>技术在图像生成中的应用</a:t>
            </a:r>
          </a:p>
        </p:txBody>
      </p:sp>
    </p:spTree>
    <p:extLst>
      <p:ext uri="{BB962C8B-B14F-4D97-AF65-F5344CB8AC3E}">
        <p14:creationId xmlns:p14="http://schemas.microsoft.com/office/powerpoint/2010/main" val="1758339875"/>
      </p:ext>
    </p:extLst>
  </p:cSld>
  <p:clrMapOvr>
    <a:masterClrMapping/>
  </p:clrMapOvr>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FB65C0-8080-F61E-FEAB-70A6BEC8C9A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ED9711A-5743-536B-238A-C59BC054B802}"/>
              </a:ext>
            </a:extLst>
          </p:cNvPr>
          <p:cNvSpPr>
            <a:spLocks noGrp="1"/>
          </p:cNvSpPr>
          <p:nvPr>
            <p:ph type="body" sz="quarter" idx="11"/>
          </p:nvPr>
        </p:nvSpPr>
        <p:spPr>
          <a:xfrm>
            <a:off x="337294" y="2731292"/>
            <a:ext cx="11275585" cy="2063835"/>
          </a:xfrm>
        </p:spPr>
        <p:txBody>
          <a:bodyPr/>
          <a:lstStyle/>
          <a:p>
            <a:r>
              <a:rPr lang="en-US" altLang="zh-CN" dirty="0"/>
              <a:t>5.4.3 </a:t>
            </a:r>
            <a:r>
              <a:rPr lang="zh-CN" altLang="en-US" dirty="0"/>
              <a:t>利用</a:t>
            </a:r>
            <a:r>
              <a:rPr lang="en-US" altLang="zh-CN" dirty="0"/>
              <a:t>AI</a:t>
            </a:r>
            <a:r>
              <a:rPr lang="zh-CN" altLang="en-US" dirty="0"/>
              <a:t>大模型画图实例</a:t>
            </a:r>
            <a:endParaRPr lang="en-US" altLang="zh-CN" dirty="0"/>
          </a:p>
          <a:p>
            <a:r>
              <a:rPr lang="en-US" altLang="zh-CN" dirty="0"/>
              <a:t>1. </a:t>
            </a:r>
            <a:r>
              <a:rPr lang="zh-CN" altLang="en-US" dirty="0"/>
              <a:t>明确创作意图</a:t>
            </a:r>
            <a:endParaRPr lang="en-US" altLang="zh-CN" dirty="0"/>
          </a:p>
          <a:p>
            <a:r>
              <a:rPr lang="zh-CN" altLang="en-US" dirty="0"/>
              <a:t>首先，明确想要创作的插画主题，比如是人物、风景、抽象艺术还是其他特定题材，再简单构思画面的布局，包括主要元素的位置、色彩搭配和氛围等。</a:t>
            </a:r>
          </a:p>
        </p:txBody>
      </p:sp>
      <p:sp>
        <p:nvSpPr>
          <p:cNvPr id="4" name="文本占位符 3">
            <a:extLst>
              <a:ext uri="{FF2B5EF4-FFF2-40B4-BE49-F238E27FC236}">
                <a16:creationId xmlns:a16="http://schemas.microsoft.com/office/drawing/2014/main" id="{8ADE00FD-CB6F-6B03-5F5A-A354F1EC8DAD}"/>
              </a:ext>
            </a:extLst>
          </p:cNvPr>
          <p:cNvSpPr>
            <a:spLocks noGrp="1"/>
          </p:cNvSpPr>
          <p:nvPr>
            <p:ph type="body" sz="quarter" idx="10"/>
          </p:nvPr>
        </p:nvSpPr>
        <p:spPr/>
        <p:txBody>
          <a:bodyPr/>
          <a:lstStyle/>
          <a:p>
            <a:r>
              <a:rPr lang="en-US" altLang="zh-CN" dirty="0"/>
              <a:t>AIGC</a:t>
            </a:r>
            <a:r>
              <a:rPr lang="zh-CN" altLang="en-US" dirty="0"/>
              <a:t>技术在图像生成中的应用</a:t>
            </a:r>
          </a:p>
        </p:txBody>
      </p:sp>
    </p:spTree>
    <p:extLst>
      <p:ext uri="{BB962C8B-B14F-4D97-AF65-F5344CB8AC3E}">
        <p14:creationId xmlns:p14="http://schemas.microsoft.com/office/powerpoint/2010/main" val="3029079566"/>
      </p:ext>
    </p:extLst>
  </p:cSld>
  <p:clrMapOvr>
    <a:masterClrMapping/>
  </p:clrMapOvr>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D9BA12-49D1-BAE2-D394-9A02FB31463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A84D076-434B-13BC-0D08-3B2BD4BA10EC}"/>
              </a:ext>
            </a:extLst>
          </p:cNvPr>
          <p:cNvSpPr>
            <a:spLocks noGrp="1"/>
          </p:cNvSpPr>
          <p:nvPr>
            <p:ph type="body" sz="quarter" idx="11"/>
          </p:nvPr>
        </p:nvSpPr>
        <p:spPr>
          <a:xfrm>
            <a:off x="337294" y="2731292"/>
            <a:ext cx="11275585" cy="2063835"/>
          </a:xfrm>
        </p:spPr>
        <p:txBody>
          <a:bodyPr/>
          <a:lstStyle/>
          <a:p>
            <a:r>
              <a:rPr lang="en-US" altLang="zh-CN" dirty="0"/>
              <a:t>5.4.3 </a:t>
            </a:r>
            <a:r>
              <a:rPr lang="zh-CN" altLang="en-US" dirty="0"/>
              <a:t>利用</a:t>
            </a:r>
            <a:r>
              <a:rPr lang="en-US" altLang="zh-CN" dirty="0"/>
              <a:t>AI</a:t>
            </a:r>
            <a:r>
              <a:rPr lang="zh-CN" altLang="en-US" dirty="0"/>
              <a:t>大模型画图实例</a:t>
            </a:r>
            <a:endParaRPr lang="en-US" altLang="zh-CN" dirty="0"/>
          </a:p>
          <a:p>
            <a:r>
              <a:rPr lang="en-US" altLang="zh-CN" dirty="0"/>
              <a:t>2. </a:t>
            </a:r>
            <a:r>
              <a:rPr lang="zh-CN" altLang="en-US" dirty="0"/>
              <a:t>选择合适的</a:t>
            </a:r>
            <a:r>
              <a:rPr lang="en-US" altLang="zh-CN" dirty="0"/>
              <a:t>AI</a:t>
            </a:r>
            <a:r>
              <a:rPr lang="zh-CN" altLang="en-US" dirty="0"/>
              <a:t>绘画工具</a:t>
            </a:r>
            <a:endParaRPr lang="en-US" altLang="zh-CN" dirty="0"/>
          </a:p>
          <a:p>
            <a:r>
              <a:rPr lang="zh-CN" altLang="en-US" dirty="0"/>
              <a:t>根据需求和偏好选择一个</a:t>
            </a:r>
            <a:r>
              <a:rPr lang="en-US" altLang="zh-CN" dirty="0"/>
              <a:t>AI</a:t>
            </a:r>
            <a:r>
              <a:rPr lang="zh-CN" altLang="en-US" dirty="0"/>
              <a:t>绘画工具。如</a:t>
            </a:r>
            <a:r>
              <a:rPr lang="en-US" altLang="zh-CN" dirty="0"/>
              <a:t>DALL-E 3</a:t>
            </a:r>
            <a:r>
              <a:rPr lang="zh-CN" altLang="en-US" dirty="0"/>
              <a:t>擅长根据文本生成图像，而</a:t>
            </a:r>
            <a:r>
              <a:rPr lang="en-US" altLang="zh-CN" dirty="0"/>
              <a:t>Diffusion</a:t>
            </a:r>
            <a:r>
              <a:rPr lang="zh-CN" altLang="en-US" dirty="0"/>
              <a:t>则允许通过调整参数自动生成具有不同艺术风格的图像。</a:t>
            </a:r>
          </a:p>
        </p:txBody>
      </p:sp>
      <p:sp>
        <p:nvSpPr>
          <p:cNvPr id="4" name="文本占位符 3">
            <a:extLst>
              <a:ext uri="{FF2B5EF4-FFF2-40B4-BE49-F238E27FC236}">
                <a16:creationId xmlns:a16="http://schemas.microsoft.com/office/drawing/2014/main" id="{7695B3D9-E982-9DF5-E7C2-9FAD1613E48B}"/>
              </a:ext>
            </a:extLst>
          </p:cNvPr>
          <p:cNvSpPr>
            <a:spLocks noGrp="1"/>
          </p:cNvSpPr>
          <p:nvPr>
            <p:ph type="body" sz="quarter" idx="10"/>
          </p:nvPr>
        </p:nvSpPr>
        <p:spPr/>
        <p:txBody>
          <a:bodyPr/>
          <a:lstStyle/>
          <a:p>
            <a:r>
              <a:rPr lang="en-US" altLang="zh-CN" dirty="0"/>
              <a:t>AIGC</a:t>
            </a:r>
            <a:r>
              <a:rPr lang="zh-CN" altLang="en-US" dirty="0"/>
              <a:t>技术在图像生成中的应用</a:t>
            </a:r>
          </a:p>
        </p:txBody>
      </p:sp>
    </p:spTree>
    <p:extLst>
      <p:ext uri="{BB962C8B-B14F-4D97-AF65-F5344CB8AC3E}">
        <p14:creationId xmlns:p14="http://schemas.microsoft.com/office/powerpoint/2010/main" val="3402154818"/>
      </p:ext>
    </p:extLst>
  </p:cSld>
  <p:clrMapOvr>
    <a:masterClrMapping/>
  </p:clrMapOvr>
</p:sld>
</file>

<file path=ppt/slides/slide4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B6AF58-B4D9-66AE-E3B6-0B651CF347CF}"/>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F26CB636-16C5-0CDA-B900-F1AB33E939C7}"/>
              </a:ext>
            </a:extLst>
          </p:cNvPr>
          <p:cNvPicPr>
            <a:picLocks noGrp="1" noChangeAspect="1"/>
          </p:cNvPicPr>
          <p:nvPr>
            <p:ph type="pic" sz="quarter" idx="14"/>
          </p:nvPr>
        </p:nvPicPr>
        <p:blipFill rotWithShape="1">
          <a:blip r:embed="rId2"/>
          <a:srcRect l="-12382" r="-12382"/>
          <a:stretch>
            <a:fillRect/>
          </a:stretch>
        </p:blipFill>
        <p:spPr>
          <a:prstGeom prst="rect">
            <a:avLst/>
          </a:prstGeom>
        </p:spPr>
      </p:pic>
      <p:sp>
        <p:nvSpPr>
          <p:cNvPr id="4" name="文本占位符 3">
            <a:extLst>
              <a:ext uri="{FF2B5EF4-FFF2-40B4-BE49-F238E27FC236}">
                <a16:creationId xmlns:a16="http://schemas.microsoft.com/office/drawing/2014/main" id="{06C1A8B1-C944-57BD-FD76-8DE02979CD35}"/>
              </a:ext>
            </a:extLst>
          </p:cNvPr>
          <p:cNvSpPr>
            <a:spLocks noGrp="1"/>
          </p:cNvSpPr>
          <p:nvPr>
            <p:ph type="body" sz="quarter" idx="10"/>
          </p:nvPr>
        </p:nvSpPr>
        <p:spPr/>
        <p:txBody>
          <a:bodyPr/>
          <a:lstStyle/>
          <a:p>
            <a:r>
              <a:rPr lang="en-US" altLang="zh-CN" dirty="0"/>
              <a:t>AIGC</a:t>
            </a:r>
            <a:r>
              <a:rPr lang="zh-CN" altLang="en-US" dirty="0"/>
              <a:t>技术在图像生成中的应用</a:t>
            </a:r>
          </a:p>
        </p:txBody>
      </p:sp>
      <p:sp>
        <p:nvSpPr>
          <p:cNvPr id="5" name="文本占位符 4">
            <a:extLst>
              <a:ext uri="{FF2B5EF4-FFF2-40B4-BE49-F238E27FC236}">
                <a16:creationId xmlns:a16="http://schemas.microsoft.com/office/drawing/2014/main" id="{74F2A73A-1603-8FFF-281E-452675D7AE43}"/>
              </a:ext>
            </a:extLst>
          </p:cNvPr>
          <p:cNvSpPr>
            <a:spLocks noGrp="1"/>
          </p:cNvSpPr>
          <p:nvPr>
            <p:ph type="body" sz="quarter" idx="11"/>
          </p:nvPr>
        </p:nvSpPr>
        <p:spPr>
          <a:xfrm>
            <a:off x="337295" y="974238"/>
            <a:ext cx="5337642" cy="5577937"/>
          </a:xfrm>
        </p:spPr>
        <p:txBody>
          <a:bodyPr/>
          <a:lstStyle/>
          <a:p>
            <a:r>
              <a:rPr lang="en-US" altLang="zh-CN" sz="2000" dirty="0"/>
              <a:t>5.4.3 </a:t>
            </a:r>
            <a:r>
              <a:rPr lang="zh-CN" altLang="en-US" sz="2000" dirty="0"/>
              <a:t>利用</a:t>
            </a:r>
            <a:r>
              <a:rPr lang="en-US" altLang="zh-CN" sz="2000" dirty="0"/>
              <a:t>AI</a:t>
            </a:r>
            <a:r>
              <a:rPr lang="zh-CN" altLang="en-US" sz="2000" dirty="0"/>
              <a:t>大模型画图实例</a:t>
            </a:r>
            <a:endParaRPr lang="en-US" altLang="zh-CN" sz="2000" dirty="0"/>
          </a:p>
          <a:p>
            <a:r>
              <a:rPr lang="en-US" altLang="zh-CN" sz="2000" dirty="0"/>
              <a:t>3. </a:t>
            </a:r>
            <a:r>
              <a:rPr lang="zh-CN" altLang="en-US" sz="2000" dirty="0"/>
              <a:t>输入指令和参数</a:t>
            </a:r>
            <a:endParaRPr lang="en-US" altLang="zh-CN" sz="2000" dirty="0"/>
          </a:p>
          <a:p>
            <a:r>
              <a:rPr lang="zh-CN" altLang="en-US" sz="2000" dirty="0"/>
              <a:t>输入详细的文本描述。例如，输入文本提示词“想象一座高科技的未来都市，在夜幕降临时分，霓虹灯与</a:t>
            </a:r>
            <a:r>
              <a:rPr lang="en-US" altLang="zh-CN" sz="2000" dirty="0"/>
              <a:t>LED</a:t>
            </a:r>
            <a:r>
              <a:rPr lang="zh-CN" altLang="en-US" sz="2000" dirty="0"/>
              <a:t>屏幕交织成绚烂的光影，摩天大楼的轮廓在星空下勾勒出钢铁森林。街道上，无人驾驶的车辆穿梭其间，空中交通线路繁忙而有序，飞行汽车划过天际留下流光溢彩的轨迹。整个城市散发着蓝色与紫色的冷光，中央是一座生态公园，绿意盎然，成为未来世界中的一抹生机。让我们创造这样一幅未来城市的夜景图。”，如图</a:t>
            </a:r>
            <a:r>
              <a:rPr lang="en-US" altLang="zh-CN" sz="2000" dirty="0"/>
              <a:t>5-1</a:t>
            </a:r>
            <a:r>
              <a:rPr lang="zh-CN" altLang="en-US" sz="2000" dirty="0"/>
              <a:t>所示。</a:t>
            </a:r>
          </a:p>
        </p:txBody>
      </p:sp>
    </p:spTree>
    <p:extLst>
      <p:ext uri="{BB962C8B-B14F-4D97-AF65-F5344CB8AC3E}">
        <p14:creationId xmlns:p14="http://schemas.microsoft.com/office/powerpoint/2010/main" val="48246656"/>
      </p:ext>
    </p:extLst>
  </p:cSld>
  <p:clrMapOvr>
    <a:masterClrMapping/>
  </p:clrMapOvr>
</p:sld>
</file>

<file path=ppt/slides/slide4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147349-F1F7-16E9-9D62-1E75F9870E58}"/>
            </a:ext>
          </a:extLst>
        </p:cNvPr>
        <p:cNvGrpSpPr/>
        <p:nvPr/>
      </p:nvGrpSpPr>
      <p:grpSpPr>
        <a:xfrm>
          <a:off x="0" y="0"/>
          <a:ext cx="0" cy="0"/>
          <a:chOff x="0" y="0"/>
          <a:chExt cx="0" cy="0"/>
        </a:xfrm>
      </p:grpSpPr>
      <p:pic>
        <p:nvPicPr>
          <p:cNvPr id="11" name="图片占位符 10">
            <a:extLst>
              <a:ext uri="{FF2B5EF4-FFF2-40B4-BE49-F238E27FC236}">
                <a16:creationId xmlns:a16="http://schemas.microsoft.com/office/drawing/2014/main" id="{CBE3D0DD-CE40-649C-8FED-37C55F0AB4D6}"/>
              </a:ext>
            </a:extLst>
          </p:cNvPr>
          <p:cNvPicPr>
            <a:picLocks noGrp="1" noChangeAspect="1"/>
          </p:cNvPicPr>
          <p:nvPr>
            <p:ph type="pic" sz="quarter" idx="14"/>
          </p:nvPr>
        </p:nvPicPr>
        <p:blipFill rotWithShape="1">
          <a:blip r:embed="rId2"/>
          <a:srcRect l="-3928" r="-3928"/>
          <a:stretch>
            <a:fillRect/>
          </a:stretch>
        </p:blipFill>
        <p:spPr>
          <a:prstGeom prst="rect">
            <a:avLst/>
          </a:prstGeom>
        </p:spPr>
      </p:pic>
      <p:sp>
        <p:nvSpPr>
          <p:cNvPr id="4" name="文本占位符 3">
            <a:extLst>
              <a:ext uri="{FF2B5EF4-FFF2-40B4-BE49-F238E27FC236}">
                <a16:creationId xmlns:a16="http://schemas.microsoft.com/office/drawing/2014/main" id="{6B940A98-DE8F-2C82-A549-F3B6DB0F7962}"/>
              </a:ext>
            </a:extLst>
          </p:cNvPr>
          <p:cNvSpPr>
            <a:spLocks noGrp="1"/>
          </p:cNvSpPr>
          <p:nvPr>
            <p:ph type="body" sz="quarter" idx="10"/>
          </p:nvPr>
        </p:nvSpPr>
        <p:spPr>
          <a:xfrm>
            <a:off x="759986" y="184188"/>
            <a:ext cx="10852895" cy="523220"/>
          </a:xfrm>
        </p:spPr>
        <p:txBody>
          <a:bodyPr/>
          <a:lstStyle/>
          <a:p>
            <a:r>
              <a:rPr lang="en-US" altLang="zh-CN" dirty="0"/>
              <a:t>AIGC</a:t>
            </a:r>
            <a:r>
              <a:rPr lang="zh-CN" altLang="en-US" dirty="0"/>
              <a:t>技术在图像生成中的应用</a:t>
            </a:r>
          </a:p>
        </p:txBody>
      </p:sp>
      <p:sp>
        <p:nvSpPr>
          <p:cNvPr id="5" name="文本占位符 4">
            <a:extLst>
              <a:ext uri="{FF2B5EF4-FFF2-40B4-BE49-F238E27FC236}">
                <a16:creationId xmlns:a16="http://schemas.microsoft.com/office/drawing/2014/main" id="{19E2968D-EC3D-FFFB-71DF-49A3D7209076}"/>
              </a:ext>
            </a:extLst>
          </p:cNvPr>
          <p:cNvSpPr>
            <a:spLocks noGrp="1"/>
          </p:cNvSpPr>
          <p:nvPr>
            <p:ph type="body" sz="quarter" idx="11"/>
          </p:nvPr>
        </p:nvSpPr>
        <p:spPr>
          <a:xfrm>
            <a:off x="336550" y="2223421"/>
            <a:ext cx="5338763" cy="3079497"/>
          </a:xfrm>
        </p:spPr>
        <p:txBody>
          <a:bodyPr/>
          <a:lstStyle/>
          <a:p>
            <a:r>
              <a:rPr lang="en-US" altLang="zh-CN" dirty="0"/>
              <a:t>5.4.3 </a:t>
            </a:r>
            <a:r>
              <a:rPr lang="zh-CN" altLang="en-US" dirty="0"/>
              <a:t>利用</a:t>
            </a:r>
            <a:r>
              <a:rPr lang="en-US" altLang="zh-CN" dirty="0"/>
              <a:t>AI</a:t>
            </a:r>
            <a:r>
              <a:rPr lang="zh-CN" altLang="en-US" dirty="0"/>
              <a:t>大模型画图实例</a:t>
            </a:r>
            <a:endParaRPr lang="en-US" altLang="zh-CN" dirty="0"/>
          </a:p>
          <a:p>
            <a:r>
              <a:rPr lang="en-US" altLang="zh-CN" dirty="0"/>
              <a:t>4. </a:t>
            </a:r>
            <a:r>
              <a:rPr lang="zh-CN" altLang="en-US" dirty="0"/>
              <a:t>生成并审查图像</a:t>
            </a:r>
            <a:endParaRPr lang="en-US" altLang="zh-CN" dirty="0"/>
          </a:p>
          <a:p>
            <a:r>
              <a:rPr lang="zh-CN" altLang="en-US" dirty="0"/>
              <a:t>单击“生成”或“提交”按钮，</a:t>
            </a:r>
            <a:r>
              <a:rPr lang="en-US" altLang="zh-CN" dirty="0"/>
              <a:t>AI</a:t>
            </a:r>
            <a:r>
              <a:rPr lang="zh-CN" altLang="en-US" dirty="0"/>
              <a:t>会根据输入的文本或选择的风格生成一系列图像。浏览生成的图像，选择最接近想象或者最有创意的一幅画作，如图</a:t>
            </a:r>
            <a:r>
              <a:rPr lang="en-US" altLang="zh-CN" dirty="0"/>
              <a:t>5-2</a:t>
            </a:r>
            <a:r>
              <a:rPr lang="zh-CN" altLang="en-US" dirty="0"/>
              <a:t>所示。</a:t>
            </a:r>
            <a:endParaRPr lang="en-US" altLang="zh-CN" dirty="0"/>
          </a:p>
        </p:txBody>
      </p:sp>
    </p:spTree>
    <p:extLst>
      <p:ext uri="{BB962C8B-B14F-4D97-AF65-F5344CB8AC3E}">
        <p14:creationId xmlns:p14="http://schemas.microsoft.com/office/powerpoint/2010/main" val="6811358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BFD187-0C3A-6F1A-DAB2-9A7C23628D4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652708A-2289-A04F-D2E2-020DB27E530C}"/>
              </a:ext>
            </a:extLst>
          </p:cNvPr>
          <p:cNvSpPr>
            <a:spLocks noGrp="1"/>
          </p:cNvSpPr>
          <p:nvPr>
            <p:ph type="body" sz="quarter" idx="10"/>
          </p:nvPr>
        </p:nvSpPr>
        <p:spPr/>
        <p:txBody>
          <a:bodyPr/>
          <a:lstStyle/>
          <a:p>
            <a:r>
              <a:rPr lang="zh-CN" altLang="en-US" dirty="0"/>
              <a:t>用图片和图形美化文档</a:t>
            </a:r>
          </a:p>
        </p:txBody>
      </p:sp>
      <p:sp>
        <p:nvSpPr>
          <p:cNvPr id="5" name="文本占位符 4">
            <a:extLst>
              <a:ext uri="{FF2B5EF4-FFF2-40B4-BE49-F238E27FC236}">
                <a16:creationId xmlns:a16="http://schemas.microsoft.com/office/drawing/2014/main" id="{F19CF6DB-EEDA-CBE5-7810-6091CAD3E2F8}"/>
              </a:ext>
            </a:extLst>
          </p:cNvPr>
          <p:cNvSpPr>
            <a:spLocks noGrp="1"/>
          </p:cNvSpPr>
          <p:nvPr>
            <p:ph type="body" sz="quarter" idx="11"/>
          </p:nvPr>
        </p:nvSpPr>
        <p:spPr>
          <a:xfrm>
            <a:off x="337295" y="2223459"/>
            <a:ext cx="5337642" cy="3079497"/>
          </a:xfrm>
        </p:spPr>
        <p:txBody>
          <a:bodyPr/>
          <a:lstStyle/>
          <a:p>
            <a:r>
              <a:rPr lang="en-US" altLang="zh-CN" dirty="0"/>
              <a:t>1.3.1 </a:t>
            </a:r>
            <a:r>
              <a:rPr lang="zh-CN" altLang="en-US" dirty="0"/>
              <a:t>图片的应用</a:t>
            </a:r>
            <a:endParaRPr lang="en-US" altLang="zh-CN" dirty="0"/>
          </a:p>
          <a:p>
            <a:r>
              <a:rPr lang="en-US" altLang="zh-CN" dirty="0"/>
              <a:t>3. </a:t>
            </a:r>
            <a:r>
              <a:rPr lang="zh-CN" altLang="en-US" dirty="0"/>
              <a:t>美化图片</a:t>
            </a:r>
            <a:endParaRPr lang="en-US" altLang="zh-CN" dirty="0"/>
          </a:p>
          <a:p>
            <a:r>
              <a:rPr lang="zh-CN" altLang="en-US" dirty="0"/>
              <a:t>在“效果”列表中，可以对图片进行基本的设置。如果需要调整效果，可选择“更多设置”选项，在“属性”设置窗格中对效果进行详细的设置，如图</a:t>
            </a:r>
            <a:r>
              <a:rPr lang="en-US" altLang="zh-CN" dirty="0"/>
              <a:t>1-58</a:t>
            </a:r>
            <a:r>
              <a:rPr lang="zh-CN" altLang="en-US" dirty="0"/>
              <a:t>所示。</a:t>
            </a:r>
          </a:p>
        </p:txBody>
      </p:sp>
      <p:pic>
        <p:nvPicPr>
          <p:cNvPr id="7" name="图片占位符 6">
            <a:extLst>
              <a:ext uri="{FF2B5EF4-FFF2-40B4-BE49-F238E27FC236}">
                <a16:creationId xmlns:a16="http://schemas.microsoft.com/office/drawing/2014/main" id="{70F1ECE4-196E-0EDD-2341-76115D47C498}"/>
              </a:ext>
            </a:extLst>
          </p:cNvPr>
          <p:cNvPicPr>
            <a:picLocks noGrp="1" noChangeAspect="1"/>
          </p:cNvPicPr>
          <p:nvPr>
            <p:ph type="pic" sz="quarter" idx="14"/>
          </p:nvPr>
        </p:nvPicPr>
        <p:blipFill rotWithShape="1">
          <a:blip r:embed="rId2"/>
          <a:srcRect t="-1361" b="-1361"/>
          <a:stretch>
            <a:fillRect/>
          </a:stretch>
        </p:blipFill>
        <p:spPr>
          <a:prstGeom prst="rect">
            <a:avLst/>
          </a:prstGeom>
        </p:spPr>
      </p:pic>
    </p:spTree>
    <p:extLst>
      <p:ext uri="{BB962C8B-B14F-4D97-AF65-F5344CB8AC3E}">
        <p14:creationId xmlns:p14="http://schemas.microsoft.com/office/powerpoint/2010/main" val="45826517"/>
      </p:ext>
    </p:extLst>
  </p:cSld>
  <p:clrMapOvr>
    <a:masterClrMapping/>
  </p:clrMapOvr>
</p:sld>
</file>

<file path=ppt/slides/slide4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6FAE85-467A-6B31-5257-37498838A2F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21C8558-9AB8-28EF-8457-13E8271FB84D}"/>
              </a:ext>
            </a:extLst>
          </p:cNvPr>
          <p:cNvSpPr>
            <a:spLocks noGrp="1"/>
          </p:cNvSpPr>
          <p:nvPr>
            <p:ph type="body" sz="quarter" idx="11"/>
          </p:nvPr>
        </p:nvSpPr>
        <p:spPr>
          <a:xfrm>
            <a:off x="337294" y="2477376"/>
            <a:ext cx="11275585" cy="2571666"/>
          </a:xfrm>
        </p:spPr>
        <p:txBody>
          <a:bodyPr/>
          <a:lstStyle/>
          <a:p>
            <a:r>
              <a:rPr lang="en-US" altLang="zh-CN" dirty="0"/>
              <a:t>5.4.3 </a:t>
            </a:r>
            <a:r>
              <a:rPr lang="zh-CN" altLang="en-US" dirty="0"/>
              <a:t>利用</a:t>
            </a:r>
            <a:r>
              <a:rPr lang="en-US" altLang="zh-CN" dirty="0"/>
              <a:t>AI</a:t>
            </a:r>
            <a:r>
              <a:rPr lang="zh-CN" altLang="en-US" dirty="0"/>
              <a:t>大模型画图实例</a:t>
            </a:r>
            <a:endParaRPr lang="en-US" altLang="zh-CN" dirty="0"/>
          </a:p>
          <a:p>
            <a:r>
              <a:rPr lang="en-US" altLang="zh-CN" dirty="0"/>
              <a:t>5. </a:t>
            </a:r>
            <a:r>
              <a:rPr lang="zh-CN" altLang="en-US" dirty="0"/>
              <a:t>调整与完善</a:t>
            </a:r>
            <a:endParaRPr lang="en-US" altLang="zh-CN" dirty="0"/>
          </a:p>
          <a:p>
            <a:r>
              <a:rPr lang="zh-CN" altLang="en-US" dirty="0"/>
              <a:t>多数工具提供进一步编辑的功能，可以调整某些细节，或者尝试不同的设置以获得更好的效果。如果工具支持导出，可以将图像导出至</a:t>
            </a:r>
            <a:r>
              <a:rPr lang="en-US" altLang="zh-CN" dirty="0"/>
              <a:t>Photoshop</a:t>
            </a:r>
            <a:r>
              <a:rPr lang="zh-CN" altLang="en-US" dirty="0"/>
              <a:t>或</a:t>
            </a:r>
            <a:r>
              <a:rPr lang="en-US" altLang="zh-CN" dirty="0"/>
              <a:t>Illustrator</a:t>
            </a:r>
            <a:r>
              <a:rPr lang="zh-CN" altLang="en-US" dirty="0"/>
              <a:t>等专业软件中进行精细化调整和润色，然后将满意的图像以合适的文件格式（如</a:t>
            </a:r>
            <a:r>
              <a:rPr lang="en-US" altLang="zh-CN" dirty="0"/>
              <a:t>JPEG</a:t>
            </a:r>
            <a:r>
              <a:rPr lang="zh-CN" altLang="en-US" dirty="0"/>
              <a:t>或</a:t>
            </a:r>
            <a:r>
              <a:rPr lang="en-US" altLang="zh-CN" dirty="0"/>
              <a:t>PNG</a:t>
            </a:r>
            <a:r>
              <a:rPr lang="zh-CN" altLang="en-US" dirty="0"/>
              <a:t>）保存。</a:t>
            </a:r>
            <a:endParaRPr lang="en-US" altLang="zh-CN" dirty="0"/>
          </a:p>
        </p:txBody>
      </p:sp>
      <p:sp>
        <p:nvSpPr>
          <p:cNvPr id="4" name="文本占位符 3">
            <a:extLst>
              <a:ext uri="{FF2B5EF4-FFF2-40B4-BE49-F238E27FC236}">
                <a16:creationId xmlns:a16="http://schemas.microsoft.com/office/drawing/2014/main" id="{8FB38BBD-70A4-5F0B-C05C-E8BB82250510}"/>
              </a:ext>
            </a:extLst>
          </p:cNvPr>
          <p:cNvSpPr>
            <a:spLocks noGrp="1"/>
          </p:cNvSpPr>
          <p:nvPr>
            <p:ph type="body" sz="quarter" idx="10"/>
          </p:nvPr>
        </p:nvSpPr>
        <p:spPr/>
        <p:txBody>
          <a:bodyPr/>
          <a:lstStyle/>
          <a:p>
            <a:r>
              <a:rPr lang="en-US" altLang="zh-CN" dirty="0"/>
              <a:t>AIGC</a:t>
            </a:r>
            <a:r>
              <a:rPr lang="zh-CN" altLang="en-US" dirty="0"/>
              <a:t>技术在图像生成中的应用</a:t>
            </a:r>
          </a:p>
        </p:txBody>
      </p:sp>
    </p:spTree>
    <p:extLst>
      <p:ext uri="{BB962C8B-B14F-4D97-AF65-F5344CB8AC3E}">
        <p14:creationId xmlns:p14="http://schemas.microsoft.com/office/powerpoint/2010/main" val="776815985"/>
      </p:ext>
    </p:extLst>
  </p:cSld>
  <p:clrMapOvr>
    <a:masterClrMapping/>
  </p:clrMapOvr>
</p:sld>
</file>

<file path=ppt/slides/slide4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B710B26C-7025-D653-C375-50E82069CBD4}"/>
              </a:ext>
            </a:extLst>
          </p:cNvPr>
          <p:cNvSpPr>
            <a:spLocks noGrp="1"/>
          </p:cNvSpPr>
          <p:nvPr>
            <p:ph type="body" sz="quarter" idx="10"/>
          </p:nvPr>
        </p:nvSpPr>
        <p:spPr/>
        <p:txBody>
          <a:bodyPr/>
          <a:lstStyle/>
          <a:p>
            <a:r>
              <a:rPr lang="zh-CN" altLang="en-US" dirty="0"/>
              <a:t>任务</a:t>
            </a:r>
            <a:r>
              <a:rPr lang="en-US" altLang="zh-CN" dirty="0"/>
              <a:t>5.5</a:t>
            </a:r>
            <a:endParaRPr lang="zh-CN" altLang="en-US" dirty="0"/>
          </a:p>
        </p:txBody>
      </p:sp>
      <p:sp>
        <p:nvSpPr>
          <p:cNvPr id="5" name="文本占位符 4">
            <a:extLst>
              <a:ext uri="{FF2B5EF4-FFF2-40B4-BE49-F238E27FC236}">
                <a16:creationId xmlns:a16="http://schemas.microsoft.com/office/drawing/2014/main" id="{51F037A0-6C75-18C2-209B-9406F75834EF}"/>
              </a:ext>
            </a:extLst>
          </p:cNvPr>
          <p:cNvSpPr>
            <a:spLocks noGrp="1"/>
          </p:cNvSpPr>
          <p:nvPr>
            <p:ph type="body" sz="quarter" idx="11"/>
          </p:nvPr>
        </p:nvSpPr>
        <p:spPr/>
        <p:txBody>
          <a:bodyPr/>
          <a:lstStyle/>
          <a:p>
            <a:r>
              <a:rPr lang="en-US" altLang="zh-CN" dirty="0"/>
              <a:t>AIGC</a:t>
            </a:r>
            <a:r>
              <a:rPr lang="zh-CN" altLang="en-US" dirty="0"/>
              <a:t>技术在视频生成中的应用</a:t>
            </a:r>
          </a:p>
        </p:txBody>
      </p:sp>
    </p:spTree>
    <p:extLst>
      <p:ext uri="{BB962C8B-B14F-4D97-AF65-F5344CB8AC3E}">
        <p14:creationId xmlns:p14="http://schemas.microsoft.com/office/powerpoint/2010/main" val="2779927100"/>
      </p:ext>
    </p:extLst>
  </p:cSld>
  <p:clrMapOvr>
    <a:masterClrMapping/>
  </p:clrMapOvr>
</p:sld>
</file>

<file path=ppt/slides/slide4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9C8627E3-9A6F-AEFD-00D4-AE17E1B4DB3E}"/>
              </a:ext>
            </a:extLst>
          </p:cNvPr>
          <p:cNvSpPr>
            <a:spLocks noGrp="1"/>
          </p:cNvSpPr>
          <p:nvPr>
            <p:ph type="body" sz="quarter" idx="11"/>
          </p:nvPr>
        </p:nvSpPr>
        <p:spPr>
          <a:xfrm>
            <a:off x="337294" y="2477376"/>
            <a:ext cx="11275585" cy="2571666"/>
          </a:xfrm>
        </p:spPr>
        <p:txBody>
          <a:bodyPr/>
          <a:lstStyle/>
          <a:p>
            <a:r>
              <a:rPr lang="en-US" altLang="zh-CN" dirty="0"/>
              <a:t>5.5.1 </a:t>
            </a:r>
            <a:r>
              <a:rPr lang="zh-CN" altLang="en-US" dirty="0"/>
              <a:t>视频生成技术的发展</a:t>
            </a:r>
            <a:endParaRPr lang="en-US" altLang="zh-CN" dirty="0"/>
          </a:p>
          <a:p>
            <a:r>
              <a:rPr lang="en-US" altLang="zh-CN" dirty="0"/>
              <a:t>1. </a:t>
            </a:r>
            <a:r>
              <a:rPr lang="zh-CN" altLang="en-US" dirty="0"/>
              <a:t>高级内容创作</a:t>
            </a:r>
            <a:endParaRPr lang="en-US" altLang="zh-CN" dirty="0"/>
          </a:p>
          <a:p>
            <a:r>
              <a:rPr lang="zh-CN" altLang="en-US" dirty="0"/>
              <a:t>深度学习模型能够根据文本描述、声音输入或简单的草图生成完整的视频片段，这种能力在电影预览、广告制作、游戏、动画等领域有广泛应用。例如，输入一段剧本描述，模型就能生成相应的场景和角色动作。</a:t>
            </a:r>
          </a:p>
        </p:txBody>
      </p:sp>
      <p:sp>
        <p:nvSpPr>
          <p:cNvPr id="4" name="文本占位符 3">
            <a:extLst>
              <a:ext uri="{FF2B5EF4-FFF2-40B4-BE49-F238E27FC236}">
                <a16:creationId xmlns:a16="http://schemas.microsoft.com/office/drawing/2014/main" id="{D07E4918-13E9-906F-F430-08B6E55F9E24}"/>
              </a:ext>
            </a:extLst>
          </p:cNvPr>
          <p:cNvSpPr>
            <a:spLocks noGrp="1"/>
          </p:cNvSpPr>
          <p:nvPr>
            <p:ph type="body" sz="quarter" idx="10"/>
          </p:nvPr>
        </p:nvSpPr>
        <p:spPr/>
        <p:txBody>
          <a:bodyPr/>
          <a:lstStyle/>
          <a:p>
            <a:r>
              <a:rPr lang="en-US" altLang="zh-CN" dirty="0"/>
              <a:t>AIGC</a:t>
            </a:r>
            <a:r>
              <a:rPr lang="zh-CN" altLang="en-US" dirty="0"/>
              <a:t>技术在视频生成中的应用</a:t>
            </a:r>
          </a:p>
        </p:txBody>
      </p:sp>
    </p:spTree>
    <p:extLst>
      <p:ext uri="{BB962C8B-B14F-4D97-AF65-F5344CB8AC3E}">
        <p14:creationId xmlns:p14="http://schemas.microsoft.com/office/powerpoint/2010/main" val="1156500222"/>
      </p:ext>
    </p:extLst>
  </p:cSld>
  <p:clrMapOvr>
    <a:masterClrMapping/>
  </p:clrMapOvr>
</p:sld>
</file>

<file path=ppt/slides/slide4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0D95E5-54DE-1869-F754-CE35868CD7E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C9ADFD0-80A3-4A4A-CA35-550614A4B375}"/>
              </a:ext>
            </a:extLst>
          </p:cNvPr>
          <p:cNvSpPr>
            <a:spLocks noGrp="1"/>
          </p:cNvSpPr>
          <p:nvPr>
            <p:ph type="body" sz="quarter" idx="11"/>
          </p:nvPr>
        </p:nvSpPr>
        <p:spPr>
          <a:xfrm>
            <a:off x="337294" y="2477377"/>
            <a:ext cx="11275585" cy="2571666"/>
          </a:xfrm>
        </p:spPr>
        <p:txBody>
          <a:bodyPr/>
          <a:lstStyle/>
          <a:p>
            <a:r>
              <a:rPr lang="en-US" altLang="zh-CN" dirty="0"/>
              <a:t>5.5.1 </a:t>
            </a:r>
            <a:r>
              <a:rPr lang="zh-CN" altLang="en-US" dirty="0"/>
              <a:t>视频生成技术的发展</a:t>
            </a:r>
            <a:endParaRPr lang="en-US" altLang="zh-CN" dirty="0"/>
          </a:p>
          <a:p>
            <a:r>
              <a:rPr lang="en-US" altLang="zh-CN" dirty="0"/>
              <a:t>2. </a:t>
            </a:r>
            <a:r>
              <a:rPr lang="zh-CN" altLang="en-US" dirty="0"/>
              <a:t>视频修复与增强</a:t>
            </a:r>
            <a:endParaRPr lang="en-US" altLang="zh-CN" dirty="0"/>
          </a:p>
          <a:p>
            <a:r>
              <a:rPr lang="zh-CN" altLang="en-US" dirty="0"/>
              <a:t>除了从无到有的生成，深度学习也被用于视频修复和增强，如提高低分辨率视频的清晰度、去除噪声、上色或添加缺失的帧，使得老旧的视频焕然一新，损坏的视频内容得到修复。</a:t>
            </a:r>
            <a:endParaRPr lang="en-US" altLang="zh-CN" dirty="0"/>
          </a:p>
        </p:txBody>
      </p:sp>
      <p:sp>
        <p:nvSpPr>
          <p:cNvPr id="4" name="文本占位符 3">
            <a:extLst>
              <a:ext uri="{FF2B5EF4-FFF2-40B4-BE49-F238E27FC236}">
                <a16:creationId xmlns:a16="http://schemas.microsoft.com/office/drawing/2014/main" id="{FB82D8C9-C479-FB63-7EFF-460605F3FC8D}"/>
              </a:ext>
            </a:extLst>
          </p:cNvPr>
          <p:cNvSpPr>
            <a:spLocks noGrp="1"/>
          </p:cNvSpPr>
          <p:nvPr>
            <p:ph type="body" sz="quarter" idx="10"/>
          </p:nvPr>
        </p:nvSpPr>
        <p:spPr/>
        <p:txBody>
          <a:bodyPr/>
          <a:lstStyle/>
          <a:p>
            <a:r>
              <a:rPr lang="en-US" altLang="zh-CN" dirty="0"/>
              <a:t>AIGC</a:t>
            </a:r>
            <a:r>
              <a:rPr lang="zh-CN" altLang="en-US" dirty="0"/>
              <a:t>技术在视频生成中的应用</a:t>
            </a:r>
          </a:p>
        </p:txBody>
      </p:sp>
    </p:spTree>
    <p:extLst>
      <p:ext uri="{BB962C8B-B14F-4D97-AF65-F5344CB8AC3E}">
        <p14:creationId xmlns:p14="http://schemas.microsoft.com/office/powerpoint/2010/main" val="1847970261"/>
      </p:ext>
    </p:extLst>
  </p:cSld>
  <p:clrMapOvr>
    <a:masterClrMapping/>
  </p:clrMapOvr>
</p:sld>
</file>

<file path=ppt/slides/slide4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52BF47-ADD7-547D-6A73-BDACFD3D2F5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AA54E7B-36CC-1DE3-9B16-30CA50F19452}"/>
              </a:ext>
            </a:extLst>
          </p:cNvPr>
          <p:cNvSpPr>
            <a:spLocks noGrp="1"/>
          </p:cNvSpPr>
          <p:nvPr>
            <p:ph type="body" sz="quarter" idx="11"/>
          </p:nvPr>
        </p:nvSpPr>
        <p:spPr>
          <a:xfrm>
            <a:off x="337294" y="2477377"/>
            <a:ext cx="11275585" cy="2571666"/>
          </a:xfrm>
        </p:spPr>
        <p:txBody>
          <a:bodyPr/>
          <a:lstStyle/>
          <a:p>
            <a:r>
              <a:rPr lang="en-US" altLang="zh-CN" dirty="0"/>
              <a:t>5.5.1 </a:t>
            </a:r>
            <a:r>
              <a:rPr lang="zh-CN" altLang="en-US" dirty="0"/>
              <a:t>视频生成技术的发展</a:t>
            </a:r>
            <a:endParaRPr lang="en-US" altLang="zh-CN" dirty="0"/>
          </a:p>
          <a:p>
            <a:r>
              <a:rPr lang="en-US" altLang="zh-CN" dirty="0"/>
              <a:t>3. </a:t>
            </a:r>
            <a:r>
              <a:rPr lang="zh-CN" altLang="en-US" dirty="0"/>
              <a:t>视频预测与合成</a:t>
            </a:r>
            <a:endParaRPr lang="en-US" altLang="zh-CN" dirty="0"/>
          </a:p>
          <a:p>
            <a:r>
              <a:rPr lang="zh-CN" altLang="en-US" dirty="0"/>
              <a:t>在监控、自动驾驶和体育运动分析等领域，视频预测技术利用历史帧预测未来的视频内容，有助于实现事件预测、行为分析等。而视频合成技术可以将不同来源的视频片段无缝融合，创作出新的视觉叙事。</a:t>
            </a:r>
            <a:endParaRPr lang="en-US" altLang="zh-CN" dirty="0"/>
          </a:p>
        </p:txBody>
      </p:sp>
      <p:sp>
        <p:nvSpPr>
          <p:cNvPr id="4" name="文本占位符 3">
            <a:extLst>
              <a:ext uri="{FF2B5EF4-FFF2-40B4-BE49-F238E27FC236}">
                <a16:creationId xmlns:a16="http://schemas.microsoft.com/office/drawing/2014/main" id="{BBDB3223-DF88-4B27-1C56-DB982545F7F6}"/>
              </a:ext>
            </a:extLst>
          </p:cNvPr>
          <p:cNvSpPr>
            <a:spLocks noGrp="1"/>
          </p:cNvSpPr>
          <p:nvPr>
            <p:ph type="body" sz="quarter" idx="10"/>
          </p:nvPr>
        </p:nvSpPr>
        <p:spPr/>
        <p:txBody>
          <a:bodyPr/>
          <a:lstStyle/>
          <a:p>
            <a:r>
              <a:rPr lang="en-US" altLang="zh-CN" dirty="0"/>
              <a:t>AIGC</a:t>
            </a:r>
            <a:r>
              <a:rPr lang="zh-CN" altLang="en-US" dirty="0"/>
              <a:t>技术在视频生成中的应用</a:t>
            </a:r>
          </a:p>
        </p:txBody>
      </p:sp>
    </p:spTree>
    <p:extLst>
      <p:ext uri="{BB962C8B-B14F-4D97-AF65-F5344CB8AC3E}">
        <p14:creationId xmlns:p14="http://schemas.microsoft.com/office/powerpoint/2010/main" val="1188606046"/>
      </p:ext>
    </p:extLst>
  </p:cSld>
  <p:clrMapOvr>
    <a:masterClrMapping/>
  </p:clrMapOvr>
</p:sld>
</file>

<file path=ppt/slides/slide4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2B6F7D-CA49-1CAF-99AF-A61FCB8A2C6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86DD788-3DE3-9FAC-6A03-B8958D3B6DAE}"/>
              </a:ext>
            </a:extLst>
          </p:cNvPr>
          <p:cNvSpPr>
            <a:spLocks noGrp="1"/>
          </p:cNvSpPr>
          <p:nvPr>
            <p:ph type="body" sz="quarter" idx="11"/>
          </p:nvPr>
        </p:nvSpPr>
        <p:spPr>
          <a:xfrm>
            <a:off x="337294" y="2731292"/>
            <a:ext cx="11275585" cy="2063835"/>
          </a:xfrm>
        </p:spPr>
        <p:txBody>
          <a:bodyPr/>
          <a:lstStyle/>
          <a:p>
            <a:r>
              <a:rPr lang="en-US" altLang="zh-CN" dirty="0"/>
              <a:t>5.5.1 </a:t>
            </a:r>
            <a:r>
              <a:rPr lang="zh-CN" altLang="en-US" dirty="0"/>
              <a:t>视频生成技术的发展</a:t>
            </a:r>
            <a:endParaRPr lang="en-US" altLang="zh-CN" dirty="0"/>
          </a:p>
          <a:p>
            <a:r>
              <a:rPr lang="en-US" altLang="zh-CN" dirty="0"/>
              <a:t>4. </a:t>
            </a:r>
            <a:r>
              <a:rPr lang="zh-CN" altLang="en-US" dirty="0"/>
              <a:t>交互式视频生成</a:t>
            </a:r>
            <a:endParaRPr lang="en-US" altLang="zh-CN" dirty="0"/>
          </a:p>
          <a:p>
            <a:r>
              <a:rPr lang="zh-CN" altLang="en-US" dirty="0"/>
              <a:t>结合强化学习等技术，</a:t>
            </a:r>
            <a:r>
              <a:rPr lang="en-US" altLang="zh-CN" dirty="0"/>
              <a:t>AI</a:t>
            </a:r>
            <a:r>
              <a:rPr lang="zh-CN" altLang="en-US" dirty="0"/>
              <a:t>系统能够生成响应用户输入的交互式视频内容，为游戏、教育培训及个性化娱乐体验提供了新的可能性。</a:t>
            </a:r>
            <a:endParaRPr lang="en-US" altLang="zh-CN" dirty="0"/>
          </a:p>
        </p:txBody>
      </p:sp>
      <p:sp>
        <p:nvSpPr>
          <p:cNvPr id="4" name="文本占位符 3">
            <a:extLst>
              <a:ext uri="{FF2B5EF4-FFF2-40B4-BE49-F238E27FC236}">
                <a16:creationId xmlns:a16="http://schemas.microsoft.com/office/drawing/2014/main" id="{375AA0EB-0CA7-DAFF-BC08-5B435E7A63AA}"/>
              </a:ext>
            </a:extLst>
          </p:cNvPr>
          <p:cNvSpPr>
            <a:spLocks noGrp="1"/>
          </p:cNvSpPr>
          <p:nvPr>
            <p:ph type="body" sz="quarter" idx="10"/>
          </p:nvPr>
        </p:nvSpPr>
        <p:spPr/>
        <p:txBody>
          <a:bodyPr/>
          <a:lstStyle/>
          <a:p>
            <a:r>
              <a:rPr lang="en-US" altLang="zh-CN" dirty="0"/>
              <a:t>AIGC</a:t>
            </a:r>
            <a:r>
              <a:rPr lang="zh-CN" altLang="en-US" dirty="0"/>
              <a:t>技术在视频生成中的应用</a:t>
            </a:r>
          </a:p>
        </p:txBody>
      </p:sp>
    </p:spTree>
    <p:extLst>
      <p:ext uri="{BB962C8B-B14F-4D97-AF65-F5344CB8AC3E}">
        <p14:creationId xmlns:p14="http://schemas.microsoft.com/office/powerpoint/2010/main" val="2298508829"/>
      </p:ext>
    </p:extLst>
  </p:cSld>
  <p:clrMapOvr>
    <a:masterClrMapping/>
  </p:clrMapOvr>
</p:sld>
</file>

<file path=ppt/slides/slide4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E3FF9-EAD6-B3BD-737A-D7A2159E8BD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D3B0F8C-252E-D6C7-42C4-A59C98B59429}"/>
              </a:ext>
            </a:extLst>
          </p:cNvPr>
          <p:cNvSpPr>
            <a:spLocks noGrp="1"/>
          </p:cNvSpPr>
          <p:nvPr>
            <p:ph type="body" sz="quarter" idx="11"/>
          </p:nvPr>
        </p:nvSpPr>
        <p:spPr>
          <a:xfrm>
            <a:off x="337294" y="1207799"/>
            <a:ext cx="11275585" cy="5110823"/>
          </a:xfrm>
        </p:spPr>
        <p:txBody>
          <a:bodyPr/>
          <a:lstStyle/>
          <a:p>
            <a:r>
              <a:rPr lang="en-US" altLang="zh-CN" dirty="0"/>
              <a:t>5.5.2 </a:t>
            </a:r>
            <a:r>
              <a:rPr lang="zh-CN" altLang="en-US" dirty="0"/>
              <a:t>视频生成的主要模型与算法</a:t>
            </a:r>
            <a:endParaRPr lang="en-US" altLang="zh-CN" dirty="0"/>
          </a:p>
          <a:p>
            <a:r>
              <a:rPr lang="zh-CN" altLang="en-US" dirty="0"/>
              <a:t>从基于传统机器学习的方法到深度学习的方法，常见的视频生成模型和算法主要包括以下几类：</a:t>
            </a:r>
            <a:endParaRPr lang="en-US" altLang="zh-CN" dirty="0"/>
          </a:p>
          <a:p>
            <a:pPr marL="1074738" indent="-342900">
              <a:buSzPct val="80000"/>
              <a:buFont typeface="Wingdings" panose="05000000000000000000" pitchFamily="2" charset="2"/>
              <a:buChar char="l"/>
            </a:pPr>
            <a:r>
              <a:rPr lang="zh-CN" altLang="en-US" dirty="0"/>
              <a:t>循环神经网络（</a:t>
            </a:r>
            <a:r>
              <a:rPr lang="en-US" altLang="zh-CN" dirty="0"/>
              <a:t>RNN</a:t>
            </a:r>
            <a:r>
              <a:rPr lang="zh-CN" altLang="en-US" dirty="0"/>
              <a:t>）和长短期记忆网络（</a:t>
            </a:r>
            <a:r>
              <a:rPr lang="en-US" altLang="zh-CN" dirty="0"/>
              <a:t>LSTM</a:t>
            </a:r>
            <a:r>
              <a:rPr lang="zh-CN" altLang="en-US" dirty="0"/>
              <a:t>）：这些序列模型擅长处理时间序列数据，能够学习视频帧间的时序依赖关系。通过训练模型预测下一个视频帧，可以实现对连续动态场景的生成。这种方法在早期的视频预测任务中较为常见，但受限于对长期依赖的学习能力，生成的视频往往在长序列上质量下降很多。</a:t>
            </a:r>
            <a:endParaRPr lang="en-US" altLang="zh-CN" dirty="0"/>
          </a:p>
          <a:p>
            <a:pPr marL="1074738" indent="-342900">
              <a:buSzPct val="80000"/>
              <a:buFont typeface="Wingdings" panose="05000000000000000000" pitchFamily="2" charset="2"/>
              <a:buChar char="l"/>
            </a:pPr>
            <a:r>
              <a:rPr lang="zh-CN" altLang="en-US" dirty="0"/>
              <a:t>时空卷积网络（</a:t>
            </a:r>
            <a:r>
              <a:rPr lang="en-US" altLang="zh-CN" dirty="0" err="1"/>
              <a:t>ConvLSTM</a:t>
            </a:r>
            <a:r>
              <a:rPr lang="zh-CN" altLang="en-US" dirty="0"/>
              <a:t>）：为了解决传统</a:t>
            </a:r>
            <a:r>
              <a:rPr lang="en-US" altLang="zh-CN" dirty="0"/>
              <a:t>RNN</a:t>
            </a:r>
            <a:r>
              <a:rPr lang="zh-CN" altLang="en-US" dirty="0"/>
              <a:t>在处理高维时空数据时的局限性， </a:t>
            </a:r>
            <a:r>
              <a:rPr lang="en-US" altLang="zh-CN" dirty="0" err="1"/>
              <a:t>ConvLSTM</a:t>
            </a:r>
            <a:r>
              <a:rPr lang="zh-CN" altLang="en-US" dirty="0"/>
              <a:t>结合了卷积操作和循环结构，能有效提取时空特征并进行序列预测，显著提升了视频帧预测的质量和稳定性。</a:t>
            </a:r>
            <a:endParaRPr lang="en-US" altLang="zh-CN" dirty="0"/>
          </a:p>
        </p:txBody>
      </p:sp>
      <p:sp>
        <p:nvSpPr>
          <p:cNvPr id="4" name="文本占位符 3">
            <a:extLst>
              <a:ext uri="{FF2B5EF4-FFF2-40B4-BE49-F238E27FC236}">
                <a16:creationId xmlns:a16="http://schemas.microsoft.com/office/drawing/2014/main" id="{0802EB34-8A60-461C-DDD8-423728A8992D}"/>
              </a:ext>
            </a:extLst>
          </p:cNvPr>
          <p:cNvSpPr>
            <a:spLocks noGrp="1"/>
          </p:cNvSpPr>
          <p:nvPr>
            <p:ph type="body" sz="quarter" idx="10"/>
          </p:nvPr>
        </p:nvSpPr>
        <p:spPr/>
        <p:txBody>
          <a:bodyPr/>
          <a:lstStyle/>
          <a:p>
            <a:r>
              <a:rPr lang="en-US" altLang="zh-CN" dirty="0"/>
              <a:t>AIGC</a:t>
            </a:r>
            <a:r>
              <a:rPr lang="zh-CN" altLang="en-US" dirty="0"/>
              <a:t>技术在视频生成中的应用</a:t>
            </a:r>
          </a:p>
        </p:txBody>
      </p:sp>
    </p:spTree>
    <p:extLst>
      <p:ext uri="{BB962C8B-B14F-4D97-AF65-F5344CB8AC3E}">
        <p14:creationId xmlns:p14="http://schemas.microsoft.com/office/powerpoint/2010/main" val="51606924"/>
      </p:ext>
    </p:extLst>
  </p:cSld>
  <p:clrMapOvr>
    <a:masterClrMapping/>
  </p:clrMapOvr>
</p:sld>
</file>

<file path=ppt/slides/slide4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689707-B254-24B0-CCBD-4A8582E4A8D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D28C0E0-993C-7169-B0BA-869C365B0909}"/>
              </a:ext>
            </a:extLst>
          </p:cNvPr>
          <p:cNvSpPr>
            <a:spLocks noGrp="1"/>
          </p:cNvSpPr>
          <p:nvPr>
            <p:ph type="body" sz="quarter" idx="11"/>
          </p:nvPr>
        </p:nvSpPr>
        <p:spPr>
          <a:xfrm>
            <a:off x="337294" y="1461715"/>
            <a:ext cx="11275585" cy="4602991"/>
          </a:xfrm>
        </p:spPr>
        <p:txBody>
          <a:bodyPr/>
          <a:lstStyle/>
          <a:p>
            <a:r>
              <a:rPr lang="en-US" altLang="zh-CN" dirty="0"/>
              <a:t>5.5.2 </a:t>
            </a:r>
            <a:r>
              <a:rPr lang="zh-CN" altLang="en-US" dirty="0"/>
              <a:t>视频生成的主要模型与算法</a:t>
            </a:r>
            <a:endParaRPr lang="en-US" altLang="zh-CN" dirty="0"/>
          </a:p>
          <a:p>
            <a:pPr marL="1074738" indent="-342900">
              <a:buSzPct val="80000"/>
              <a:buFont typeface="Wingdings" panose="05000000000000000000" pitchFamily="2" charset="2"/>
              <a:buChar char="l"/>
            </a:pPr>
            <a:r>
              <a:rPr lang="zh-CN" altLang="en-US" dirty="0"/>
              <a:t>视频生成对抗网络（</a:t>
            </a:r>
            <a:r>
              <a:rPr lang="en-US" altLang="zh-CN" dirty="0"/>
              <a:t>video GANs</a:t>
            </a:r>
            <a:r>
              <a:rPr lang="zh-CN" altLang="en-US" dirty="0"/>
              <a:t>）：通过在标准</a:t>
            </a:r>
            <a:r>
              <a:rPr lang="en-US" altLang="zh-CN" dirty="0"/>
              <a:t>GANs</a:t>
            </a:r>
            <a:r>
              <a:rPr lang="zh-CN" altLang="en-US" dirty="0"/>
              <a:t>框架中引入时间维度，</a:t>
            </a:r>
            <a:r>
              <a:rPr lang="en-US" altLang="zh-CN" dirty="0"/>
              <a:t>video GANs</a:t>
            </a:r>
            <a:r>
              <a:rPr lang="zh-CN" altLang="en-US" dirty="0"/>
              <a:t>能够生成连贯的视频序列。这类模型通常包含一个视频生成器，用于产生视频帧序列，和一个视频判别器（用于判断生成序列的真实程度）。随着</a:t>
            </a:r>
            <a:r>
              <a:rPr lang="en-US" altLang="zh-CN" dirty="0" err="1"/>
              <a:t>CycleGAN</a:t>
            </a:r>
            <a:r>
              <a:rPr lang="zh-CN" altLang="en-US" dirty="0"/>
              <a:t>、</a:t>
            </a:r>
            <a:r>
              <a:rPr lang="en-US" altLang="zh-CN" dirty="0"/>
              <a:t>Pix2Pix</a:t>
            </a:r>
            <a:r>
              <a:rPr lang="zh-CN" altLang="en-US" dirty="0"/>
              <a:t>等技术的发展，</a:t>
            </a:r>
            <a:r>
              <a:rPr lang="en-US" altLang="zh-CN" dirty="0"/>
              <a:t>video GANs</a:t>
            </a:r>
            <a:r>
              <a:rPr lang="zh-CN" altLang="en-US" dirty="0"/>
              <a:t>已可以被引导生成特定风格或内容的视频。</a:t>
            </a:r>
            <a:endParaRPr lang="en-US" altLang="zh-CN" dirty="0"/>
          </a:p>
          <a:p>
            <a:pPr marL="1074738" indent="-342900">
              <a:buSzPct val="80000"/>
              <a:buFont typeface="Wingdings" panose="05000000000000000000" pitchFamily="2" charset="2"/>
              <a:buChar char="l"/>
            </a:pPr>
            <a:r>
              <a:rPr lang="zh-CN" altLang="en-US" dirty="0"/>
              <a:t>时空</a:t>
            </a:r>
            <a:r>
              <a:rPr lang="en-US" altLang="zh-CN" dirty="0"/>
              <a:t>GANs (ST-GANs)</a:t>
            </a:r>
            <a:r>
              <a:rPr lang="zh-CN" altLang="en-US" dirty="0"/>
              <a:t>：特别设计用于处理视频中的时间和空间信息，</a:t>
            </a:r>
            <a:r>
              <a:rPr lang="en-US" altLang="zh-CN" dirty="0"/>
              <a:t>ST-GANs</a:t>
            </a:r>
            <a:r>
              <a:rPr lang="zh-CN" altLang="en-US" dirty="0"/>
              <a:t>通过在生成器和判别器中加入</a:t>
            </a:r>
            <a:r>
              <a:rPr lang="en-US" altLang="zh-CN" dirty="0"/>
              <a:t>3D</a:t>
            </a:r>
            <a:r>
              <a:rPr lang="zh-CN" altLang="en-US" dirty="0"/>
              <a:t>卷积层，加强了对视频动态特性的捕捉，提高了生成视频的流畅度和真实性。</a:t>
            </a:r>
            <a:endParaRPr lang="en-US" altLang="zh-CN" dirty="0"/>
          </a:p>
        </p:txBody>
      </p:sp>
      <p:sp>
        <p:nvSpPr>
          <p:cNvPr id="4" name="文本占位符 3">
            <a:extLst>
              <a:ext uri="{FF2B5EF4-FFF2-40B4-BE49-F238E27FC236}">
                <a16:creationId xmlns:a16="http://schemas.microsoft.com/office/drawing/2014/main" id="{95DE3B08-27BE-23D4-A07A-178EDC8E070A}"/>
              </a:ext>
            </a:extLst>
          </p:cNvPr>
          <p:cNvSpPr>
            <a:spLocks noGrp="1"/>
          </p:cNvSpPr>
          <p:nvPr>
            <p:ph type="body" sz="quarter" idx="10"/>
          </p:nvPr>
        </p:nvSpPr>
        <p:spPr/>
        <p:txBody>
          <a:bodyPr/>
          <a:lstStyle/>
          <a:p>
            <a:r>
              <a:rPr lang="en-US" altLang="zh-CN" dirty="0"/>
              <a:t>AIGC</a:t>
            </a:r>
            <a:r>
              <a:rPr lang="zh-CN" altLang="en-US" dirty="0"/>
              <a:t>技术在视频生成中的应用</a:t>
            </a:r>
          </a:p>
        </p:txBody>
      </p:sp>
    </p:spTree>
    <p:extLst>
      <p:ext uri="{BB962C8B-B14F-4D97-AF65-F5344CB8AC3E}">
        <p14:creationId xmlns:p14="http://schemas.microsoft.com/office/powerpoint/2010/main" val="2437766666"/>
      </p:ext>
    </p:extLst>
  </p:cSld>
  <p:clrMapOvr>
    <a:masterClrMapping/>
  </p:clrMapOvr>
</p:sld>
</file>

<file path=ppt/slides/slide4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CCE540-AEDB-A487-D753-7D9845CCB08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928D9C7-99E2-0999-056F-C28C2AB0A7DF}"/>
              </a:ext>
            </a:extLst>
          </p:cNvPr>
          <p:cNvSpPr>
            <a:spLocks noGrp="1"/>
          </p:cNvSpPr>
          <p:nvPr>
            <p:ph type="body" sz="quarter" idx="11"/>
          </p:nvPr>
        </p:nvSpPr>
        <p:spPr>
          <a:xfrm>
            <a:off x="337294" y="1079495"/>
            <a:ext cx="11275585" cy="5367431"/>
          </a:xfrm>
        </p:spPr>
        <p:txBody>
          <a:bodyPr/>
          <a:lstStyle/>
          <a:p>
            <a:r>
              <a:rPr lang="en-US" altLang="zh-CN" sz="2100" dirty="0"/>
              <a:t>5.5.2 </a:t>
            </a:r>
            <a:r>
              <a:rPr lang="zh-CN" altLang="en-US" sz="2100" dirty="0"/>
              <a:t>视频生成的主要模型与算法</a:t>
            </a:r>
            <a:endParaRPr lang="en-US" altLang="zh-CN" sz="2100" dirty="0"/>
          </a:p>
          <a:p>
            <a:pPr marL="1074738" indent="-342900">
              <a:buSzPct val="80000"/>
              <a:buFont typeface="Wingdings" panose="05000000000000000000" pitchFamily="2" charset="2"/>
              <a:buChar char="l"/>
            </a:pPr>
            <a:r>
              <a:rPr lang="zh-CN" altLang="en-US" sz="2100" dirty="0"/>
              <a:t>基于体素的网络（</a:t>
            </a:r>
            <a:r>
              <a:rPr lang="en-US" altLang="zh-CN" sz="2100" dirty="0"/>
              <a:t>voxel-based networks</a:t>
            </a:r>
            <a:r>
              <a:rPr lang="zh-CN" altLang="en-US" sz="2100" dirty="0"/>
              <a:t>）：体素是</a:t>
            </a:r>
            <a:r>
              <a:rPr lang="en-US" altLang="zh-CN" sz="2100" dirty="0"/>
              <a:t>3D</a:t>
            </a:r>
            <a:r>
              <a:rPr lang="zh-CN" altLang="en-US" sz="2100" dirty="0"/>
              <a:t>空间中的像素，体素生成网络通过学习体素网格表示来创建</a:t>
            </a:r>
            <a:r>
              <a:rPr lang="en-US" altLang="zh-CN" sz="2100" dirty="0"/>
              <a:t>3D</a:t>
            </a:r>
            <a:r>
              <a:rPr lang="zh-CN" altLang="en-US" sz="2100" dirty="0"/>
              <a:t>模型。这些网格可以基于随机向量或条件输入（如类别标签）生成新的</a:t>
            </a:r>
            <a:r>
              <a:rPr lang="en-US" altLang="zh-CN" sz="2100" dirty="0"/>
              <a:t>3D</a:t>
            </a:r>
            <a:r>
              <a:rPr lang="zh-CN" altLang="en-US" sz="2100" dirty="0"/>
              <a:t>形状，随后应用于动画生成。</a:t>
            </a:r>
            <a:endParaRPr lang="en-US" altLang="zh-CN" sz="2100" dirty="0"/>
          </a:p>
          <a:p>
            <a:pPr marL="1074738" indent="-342900">
              <a:buSzPct val="80000"/>
              <a:buFont typeface="Wingdings" panose="05000000000000000000" pitchFamily="2" charset="2"/>
              <a:buChar char="l"/>
            </a:pPr>
            <a:r>
              <a:rPr lang="zh-CN" altLang="en-US" sz="2100" dirty="0"/>
              <a:t>神经辐射场（</a:t>
            </a:r>
            <a:r>
              <a:rPr lang="en-US" altLang="zh-CN" sz="2100" dirty="0"/>
              <a:t>neural radiance fields, </a:t>
            </a:r>
            <a:r>
              <a:rPr lang="en-US" altLang="zh-CN" sz="2100" dirty="0" err="1"/>
              <a:t>NeRF</a:t>
            </a:r>
            <a:r>
              <a:rPr lang="zh-CN" altLang="en-US" sz="2100" dirty="0"/>
              <a:t>）：这是一种新颖的</a:t>
            </a:r>
            <a:r>
              <a:rPr lang="en-US" altLang="zh-CN" sz="2100" dirty="0"/>
              <a:t>3D</a:t>
            </a:r>
            <a:r>
              <a:rPr lang="zh-CN" altLang="en-US" sz="2100" dirty="0"/>
              <a:t>表示方法，它能够从少量的输入图像重建复杂场景，并生成任意视角下的新图像。</a:t>
            </a:r>
            <a:r>
              <a:rPr lang="en-US" altLang="zh-CN" sz="2100" dirty="0" err="1"/>
              <a:t>NeRF</a:t>
            </a:r>
            <a:r>
              <a:rPr lang="zh-CN" altLang="en-US" sz="2100" dirty="0"/>
              <a:t>通过将场景表示为一个连续的函数，该函数接受位置和视线方向为输入参数，输出体积密度和颜色，进而渲染出高保真的</a:t>
            </a:r>
            <a:r>
              <a:rPr lang="en-US" altLang="zh-CN" sz="2100" dirty="0"/>
              <a:t>3D</a:t>
            </a:r>
            <a:r>
              <a:rPr lang="zh-CN" altLang="en-US" sz="2100" dirty="0"/>
              <a:t>场景。</a:t>
            </a:r>
            <a:endParaRPr lang="en-US" altLang="zh-CN" sz="2100" dirty="0"/>
          </a:p>
          <a:p>
            <a:pPr marL="1074738" indent="-342900">
              <a:buSzPct val="80000"/>
              <a:buFont typeface="Wingdings" panose="05000000000000000000" pitchFamily="2" charset="2"/>
              <a:buChar char="l"/>
            </a:pPr>
            <a:r>
              <a:rPr lang="zh-CN" altLang="en-US" sz="2100" dirty="0"/>
              <a:t>姿势条件网络（</a:t>
            </a:r>
            <a:r>
              <a:rPr lang="en-US" altLang="zh-CN" sz="2100" dirty="0"/>
              <a:t>pose-conditioned networks</a:t>
            </a:r>
            <a:r>
              <a:rPr lang="zh-CN" altLang="en-US" sz="2100" dirty="0"/>
              <a:t>）：在动画生成领域，这类模型通过学习人体或其他物体的姿势空间，可以基于给定的姿势序列生成相应的动画。结合运动捕捉数据或预定义的动作序列，这些模型能够生成流畅且自然的角色动画。</a:t>
            </a:r>
            <a:endParaRPr lang="en-US" altLang="zh-CN" sz="2100" dirty="0"/>
          </a:p>
        </p:txBody>
      </p:sp>
      <p:sp>
        <p:nvSpPr>
          <p:cNvPr id="4" name="文本占位符 3">
            <a:extLst>
              <a:ext uri="{FF2B5EF4-FFF2-40B4-BE49-F238E27FC236}">
                <a16:creationId xmlns:a16="http://schemas.microsoft.com/office/drawing/2014/main" id="{30BDBA77-6162-0913-5E56-F7E6CF69E2AB}"/>
              </a:ext>
            </a:extLst>
          </p:cNvPr>
          <p:cNvSpPr>
            <a:spLocks noGrp="1"/>
          </p:cNvSpPr>
          <p:nvPr>
            <p:ph type="body" sz="quarter" idx="10"/>
          </p:nvPr>
        </p:nvSpPr>
        <p:spPr/>
        <p:txBody>
          <a:bodyPr/>
          <a:lstStyle/>
          <a:p>
            <a:r>
              <a:rPr lang="en-US" altLang="zh-CN" dirty="0"/>
              <a:t>AIGC</a:t>
            </a:r>
            <a:r>
              <a:rPr lang="zh-CN" altLang="en-US" dirty="0"/>
              <a:t>技术在视频生成中的应用</a:t>
            </a:r>
          </a:p>
        </p:txBody>
      </p:sp>
    </p:spTree>
    <p:extLst>
      <p:ext uri="{BB962C8B-B14F-4D97-AF65-F5344CB8AC3E}">
        <p14:creationId xmlns:p14="http://schemas.microsoft.com/office/powerpoint/2010/main" val="2343405583"/>
      </p:ext>
    </p:extLst>
  </p:cSld>
  <p:clrMapOvr>
    <a:masterClrMapping/>
  </p:clrMapOvr>
</p:sld>
</file>

<file path=ppt/slides/slide4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41D5E1-C891-A055-3ED2-6143A384A58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2E8D797-166C-8DD6-A500-2BEAE737D31E}"/>
              </a:ext>
            </a:extLst>
          </p:cNvPr>
          <p:cNvSpPr>
            <a:spLocks noGrp="1"/>
          </p:cNvSpPr>
          <p:nvPr>
            <p:ph type="body" sz="quarter" idx="11"/>
          </p:nvPr>
        </p:nvSpPr>
        <p:spPr>
          <a:xfrm>
            <a:off x="337294" y="1969547"/>
            <a:ext cx="11275585" cy="3587329"/>
          </a:xfrm>
        </p:spPr>
        <p:txBody>
          <a:bodyPr/>
          <a:lstStyle/>
          <a:p>
            <a:r>
              <a:rPr lang="en-US" altLang="zh-CN" dirty="0"/>
              <a:t>5.5.3 </a:t>
            </a:r>
            <a:r>
              <a:rPr lang="zh-CN" altLang="en-US" dirty="0"/>
              <a:t>视频生成技术的实际应用场景</a:t>
            </a:r>
            <a:endParaRPr lang="en-US" altLang="zh-CN" dirty="0"/>
          </a:p>
          <a:p>
            <a:r>
              <a:rPr lang="en-US" altLang="zh-CN" dirty="0"/>
              <a:t>1. </a:t>
            </a:r>
            <a:r>
              <a:rPr lang="zh-CN" altLang="en-US" dirty="0"/>
              <a:t>电影特效与动画制作</a:t>
            </a:r>
            <a:endParaRPr lang="en-US" altLang="zh-CN" dirty="0"/>
          </a:p>
          <a:p>
            <a:r>
              <a:rPr lang="zh-CN" altLang="en-US" dirty="0"/>
              <a:t>在电影制作和动画产业中，视频生成技术被广泛运用，为观众带来震撼的视觉体验。电影特效制作利用视频生成技术可以创造出逼真细致的视觉效果，如爆炸、飞行、变形等视觉效果。通过数字合成和后期制作，制作方能够在屏幕上展现出惊人的效果，让观众沉浸在引人入胜的视觉盛宴中。另外，在动画制作方面，视频生成技术也扮演着重要角色，可以帮助动画变得更丰富、更生动。</a:t>
            </a:r>
            <a:endParaRPr lang="en-US" altLang="zh-CN" dirty="0"/>
          </a:p>
        </p:txBody>
      </p:sp>
      <p:sp>
        <p:nvSpPr>
          <p:cNvPr id="4" name="文本占位符 3">
            <a:extLst>
              <a:ext uri="{FF2B5EF4-FFF2-40B4-BE49-F238E27FC236}">
                <a16:creationId xmlns:a16="http://schemas.microsoft.com/office/drawing/2014/main" id="{7B98442A-730A-242B-76B5-9B73BF8D11E0}"/>
              </a:ext>
            </a:extLst>
          </p:cNvPr>
          <p:cNvSpPr>
            <a:spLocks noGrp="1"/>
          </p:cNvSpPr>
          <p:nvPr>
            <p:ph type="body" sz="quarter" idx="10"/>
          </p:nvPr>
        </p:nvSpPr>
        <p:spPr/>
        <p:txBody>
          <a:bodyPr/>
          <a:lstStyle/>
          <a:p>
            <a:r>
              <a:rPr lang="en-US" altLang="zh-CN" dirty="0"/>
              <a:t>AIGC</a:t>
            </a:r>
            <a:r>
              <a:rPr lang="zh-CN" altLang="en-US" dirty="0"/>
              <a:t>技术在视频生成中的应用</a:t>
            </a:r>
          </a:p>
        </p:txBody>
      </p:sp>
    </p:spTree>
    <p:extLst>
      <p:ext uri="{BB962C8B-B14F-4D97-AF65-F5344CB8AC3E}">
        <p14:creationId xmlns:p14="http://schemas.microsoft.com/office/powerpoint/2010/main" val="20296519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48DAC5-F001-6035-91FD-65F38BEBFBA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208D139-2C44-8C37-4411-0C078EA614C1}"/>
              </a:ext>
            </a:extLst>
          </p:cNvPr>
          <p:cNvSpPr>
            <a:spLocks noGrp="1"/>
          </p:cNvSpPr>
          <p:nvPr>
            <p:ph type="body" sz="quarter" idx="10"/>
          </p:nvPr>
        </p:nvSpPr>
        <p:spPr/>
        <p:txBody>
          <a:bodyPr/>
          <a:lstStyle/>
          <a:p>
            <a:r>
              <a:rPr lang="zh-CN" altLang="en-US" dirty="0"/>
              <a:t>用图片和图形美化文档</a:t>
            </a:r>
          </a:p>
        </p:txBody>
      </p:sp>
      <p:sp>
        <p:nvSpPr>
          <p:cNvPr id="5" name="文本占位符 4">
            <a:extLst>
              <a:ext uri="{FF2B5EF4-FFF2-40B4-BE49-F238E27FC236}">
                <a16:creationId xmlns:a16="http://schemas.microsoft.com/office/drawing/2014/main" id="{203CEFCB-DF42-EBF7-AE43-B297708E80CC}"/>
              </a:ext>
            </a:extLst>
          </p:cNvPr>
          <p:cNvSpPr>
            <a:spLocks noGrp="1"/>
          </p:cNvSpPr>
          <p:nvPr>
            <p:ph type="body" sz="quarter" idx="11"/>
          </p:nvPr>
        </p:nvSpPr>
        <p:spPr>
          <a:xfrm>
            <a:off x="337295" y="2223461"/>
            <a:ext cx="5337642" cy="3079497"/>
          </a:xfrm>
        </p:spPr>
        <p:txBody>
          <a:bodyPr/>
          <a:lstStyle/>
          <a:p>
            <a:r>
              <a:rPr lang="en-US" altLang="zh-CN" dirty="0"/>
              <a:t>1.3.2 </a:t>
            </a:r>
            <a:r>
              <a:rPr lang="zh-CN" altLang="en-US" dirty="0"/>
              <a:t>图形的应用</a:t>
            </a:r>
            <a:endParaRPr lang="en-US" altLang="zh-CN" dirty="0"/>
          </a:p>
          <a:p>
            <a:r>
              <a:rPr lang="en-US" altLang="zh-CN" dirty="0"/>
              <a:t>1. </a:t>
            </a:r>
            <a:r>
              <a:rPr lang="zh-CN" altLang="en-US" dirty="0"/>
              <a:t>插入图形</a:t>
            </a:r>
            <a:endParaRPr lang="en-US" altLang="zh-CN" dirty="0"/>
          </a:p>
          <a:p>
            <a:r>
              <a:rPr lang="zh-CN" altLang="en-US" dirty="0"/>
              <a:t>在“插入”选项卡中单击“形状”按钮，在打开的列表中选择需要的图形，如图</a:t>
            </a:r>
            <a:r>
              <a:rPr lang="en-US" altLang="zh-CN" dirty="0"/>
              <a:t>1-59</a:t>
            </a:r>
            <a:r>
              <a:rPr lang="zh-CN" altLang="en-US" dirty="0"/>
              <a:t>所示。然后使用鼠标拖动的方法即可绘制出该图形，如图</a:t>
            </a:r>
            <a:r>
              <a:rPr lang="en-US" altLang="zh-CN" dirty="0"/>
              <a:t>1-60</a:t>
            </a:r>
            <a:r>
              <a:rPr lang="zh-CN" altLang="en-US" dirty="0"/>
              <a:t>所示。</a:t>
            </a:r>
          </a:p>
        </p:txBody>
      </p:sp>
      <p:pic>
        <p:nvPicPr>
          <p:cNvPr id="8" name="图片占位符 7">
            <a:extLst>
              <a:ext uri="{FF2B5EF4-FFF2-40B4-BE49-F238E27FC236}">
                <a16:creationId xmlns:a16="http://schemas.microsoft.com/office/drawing/2014/main" id="{B62BDF6F-48BE-3394-2162-52EB4B67C355}"/>
              </a:ext>
            </a:extLst>
          </p:cNvPr>
          <p:cNvPicPr>
            <a:picLocks noGrp="1" noChangeAspect="1"/>
          </p:cNvPicPr>
          <p:nvPr>
            <p:ph type="pic" sz="quarter" idx="14"/>
          </p:nvPr>
        </p:nvPicPr>
        <p:blipFill rotWithShape="1">
          <a:blip r:embed="rId2"/>
          <a:srcRect t="-72938" b="-72938"/>
          <a:stretch>
            <a:fillRect/>
          </a:stretch>
        </p:blipFill>
        <p:spPr>
          <a:prstGeom prst="rect">
            <a:avLst/>
          </a:prstGeom>
        </p:spPr>
      </p:pic>
    </p:spTree>
    <p:extLst>
      <p:ext uri="{BB962C8B-B14F-4D97-AF65-F5344CB8AC3E}">
        <p14:creationId xmlns:p14="http://schemas.microsoft.com/office/powerpoint/2010/main" val="2394743558"/>
      </p:ext>
    </p:extLst>
  </p:cSld>
  <p:clrMapOvr>
    <a:masterClrMapping/>
  </p:clrMapOvr>
</p:sld>
</file>

<file path=ppt/slides/slide4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DEB94A-DCD5-7219-915A-5CA8C6BB28E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0E530A5-FB22-911B-72D9-5B6E0E1BF35C}"/>
              </a:ext>
            </a:extLst>
          </p:cNvPr>
          <p:cNvSpPr>
            <a:spLocks noGrp="1"/>
          </p:cNvSpPr>
          <p:nvPr>
            <p:ph type="body" sz="quarter" idx="11"/>
          </p:nvPr>
        </p:nvSpPr>
        <p:spPr>
          <a:xfrm>
            <a:off x="337294" y="2477379"/>
            <a:ext cx="11275585" cy="2571666"/>
          </a:xfrm>
        </p:spPr>
        <p:txBody>
          <a:bodyPr/>
          <a:lstStyle/>
          <a:p>
            <a:r>
              <a:rPr lang="en-US" altLang="zh-CN" dirty="0"/>
              <a:t>5.5.3 </a:t>
            </a:r>
            <a:r>
              <a:rPr lang="zh-CN" altLang="en-US" dirty="0"/>
              <a:t>视频生成技术的实际应用场景</a:t>
            </a:r>
            <a:endParaRPr lang="en-US" altLang="zh-CN" dirty="0"/>
          </a:p>
          <a:p>
            <a:r>
              <a:rPr lang="en-US" altLang="zh-CN" dirty="0"/>
              <a:t>2. </a:t>
            </a:r>
            <a:r>
              <a:rPr lang="zh-CN" altLang="en-US" dirty="0"/>
              <a:t>虚拟角色与场景生成</a:t>
            </a:r>
            <a:endParaRPr lang="en-US" altLang="zh-CN" dirty="0"/>
          </a:p>
          <a:p>
            <a:r>
              <a:rPr lang="zh-CN" altLang="en-US" dirty="0"/>
              <a:t>除了电影和动画制作，视频生成技术还在虚拟角色和场景生成领域展现出了巨大的潜力。通过视频生成技术，用户可以创作出高度逼真的虚拟角色和令人惊叹的虚拟场景，为游戏开发、虚拟现实体验等提供了无限可能。</a:t>
            </a:r>
            <a:endParaRPr lang="en-US" altLang="zh-CN" dirty="0"/>
          </a:p>
        </p:txBody>
      </p:sp>
      <p:sp>
        <p:nvSpPr>
          <p:cNvPr id="4" name="文本占位符 3">
            <a:extLst>
              <a:ext uri="{FF2B5EF4-FFF2-40B4-BE49-F238E27FC236}">
                <a16:creationId xmlns:a16="http://schemas.microsoft.com/office/drawing/2014/main" id="{D5E79773-605D-3123-B583-6E0067020F7F}"/>
              </a:ext>
            </a:extLst>
          </p:cNvPr>
          <p:cNvSpPr>
            <a:spLocks noGrp="1"/>
          </p:cNvSpPr>
          <p:nvPr>
            <p:ph type="body" sz="quarter" idx="10"/>
          </p:nvPr>
        </p:nvSpPr>
        <p:spPr/>
        <p:txBody>
          <a:bodyPr/>
          <a:lstStyle/>
          <a:p>
            <a:r>
              <a:rPr lang="en-US" altLang="zh-CN" dirty="0"/>
              <a:t>AIGC</a:t>
            </a:r>
            <a:r>
              <a:rPr lang="zh-CN" altLang="en-US" dirty="0"/>
              <a:t>技术在视频生成中的应用</a:t>
            </a:r>
          </a:p>
        </p:txBody>
      </p:sp>
    </p:spTree>
    <p:extLst>
      <p:ext uri="{BB962C8B-B14F-4D97-AF65-F5344CB8AC3E}">
        <p14:creationId xmlns:p14="http://schemas.microsoft.com/office/powerpoint/2010/main" val="398195567"/>
      </p:ext>
    </p:extLst>
  </p:cSld>
  <p:clrMapOvr>
    <a:masterClrMapping/>
  </p:clrMapOvr>
</p:sld>
</file>

<file path=ppt/slides/slide4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A3F15D-7C00-9CBF-7287-87D769D826D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3347B1C-EE93-B57D-4992-9F8ABABAC262}"/>
              </a:ext>
            </a:extLst>
          </p:cNvPr>
          <p:cNvSpPr>
            <a:spLocks noGrp="1"/>
          </p:cNvSpPr>
          <p:nvPr>
            <p:ph type="body" sz="quarter" idx="11"/>
          </p:nvPr>
        </p:nvSpPr>
        <p:spPr>
          <a:xfrm>
            <a:off x="337294" y="1715633"/>
            <a:ext cx="11275585" cy="4095160"/>
          </a:xfrm>
        </p:spPr>
        <p:txBody>
          <a:bodyPr/>
          <a:lstStyle/>
          <a:p>
            <a:r>
              <a:rPr lang="en-US" altLang="zh-CN" dirty="0"/>
              <a:t>5.5.3 </a:t>
            </a:r>
            <a:r>
              <a:rPr lang="zh-CN" altLang="en-US" dirty="0"/>
              <a:t>视频生成技术的实际应用场景</a:t>
            </a:r>
            <a:endParaRPr lang="en-US" altLang="zh-CN" dirty="0"/>
          </a:p>
          <a:p>
            <a:r>
              <a:rPr lang="en-US" altLang="zh-CN" dirty="0"/>
              <a:t>3. </a:t>
            </a:r>
            <a:r>
              <a:rPr lang="zh-CN" altLang="en-US" dirty="0"/>
              <a:t>监控视频分析与预测</a:t>
            </a:r>
            <a:endParaRPr lang="en-US" altLang="zh-CN" dirty="0"/>
          </a:p>
          <a:p>
            <a:r>
              <a:rPr lang="zh-CN" altLang="en-US" dirty="0"/>
              <a:t>在监控和安防领域，视频生成技术的应用也日益普及。监控视频分析不仅可以帮助监控人员提高监控效率，还能够实现对视频内容的智能分析和预测功能，帮助预防潜在危险和犯罪行为的发生。通过使用视频生成技术，使得在监控视频中识别异常行为、预测事件发生等成为可能。例如，监控视频分析系统可以通过视频内容识别其中人员的行为模式，提前发现可能产生安全隐患的情况。这项技术的应用，可以提高监控系统的智能程度，有效保障公共安全。</a:t>
            </a:r>
            <a:endParaRPr lang="en-US" altLang="zh-CN" dirty="0"/>
          </a:p>
        </p:txBody>
      </p:sp>
      <p:sp>
        <p:nvSpPr>
          <p:cNvPr id="4" name="文本占位符 3">
            <a:extLst>
              <a:ext uri="{FF2B5EF4-FFF2-40B4-BE49-F238E27FC236}">
                <a16:creationId xmlns:a16="http://schemas.microsoft.com/office/drawing/2014/main" id="{533B93E3-B20C-FC8E-B47E-460AE49574B3}"/>
              </a:ext>
            </a:extLst>
          </p:cNvPr>
          <p:cNvSpPr>
            <a:spLocks noGrp="1"/>
          </p:cNvSpPr>
          <p:nvPr>
            <p:ph type="body" sz="quarter" idx="10"/>
          </p:nvPr>
        </p:nvSpPr>
        <p:spPr/>
        <p:txBody>
          <a:bodyPr/>
          <a:lstStyle/>
          <a:p>
            <a:r>
              <a:rPr lang="en-US" altLang="zh-CN" dirty="0"/>
              <a:t>AIGC</a:t>
            </a:r>
            <a:r>
              <a:rPr lang="zh-CN" altLang="en-US" dirty="0"/>
              <a:t>技术在视频生成中的应用</a:t>
            </a:r>
          </a:p>
        </p:txBody>
      </p:sp>
    </p:spTree>
    <p:extLst>
      <p:ext uri="{BB962C8B-B14F-4D97-AF65-F5344CB8AC3E}">
        <p14:creationId xmlns:p14="http://schemas.microsoft.com/office/powerpoint/2010/main" val="2790908139"/>
      </p:ext>
    </p:extLst>
  </p:cSld>
  <p:clrMapOvr>
    <a:masterClrMapping/>
  </p:clrMapOvr>
</p:sld>
</file>

<file path=ppt/slides/slide4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91183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1C5EA7-1288-C524-7D0C-A1DFF2E1BF8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3847A3A-071F-6702-29EF-D25356CA15F6}"/>
              </a:ext>
            </a:extLst>
          </p:cNvPr>
          <p:cNvSpPr>
            <a:spLocks noGrp="1"/>
          </p:cNvSpPr>
          <p:nvPr>
            <p:ph type="body" sz="quarter" idx="10"/>
          </p:nvPr>
        </p:nvSpPr>
        <p:spPr/>
        <p:txBody>
          <a:bodyPr/>
          <a:lstStyle/>
          <a:p>
            <a:r>
              <a:rPr lang="zh-CN" altLang="en-US" dirty="0"/>
              <a:t>用图片和图形美化文档</a:t>
            </a:r>
          </a:p>
        </p:txBody>
      </p:sp>
      <p:sp>
        <p:nvSpPr>
          <p:cNvPr id="5" name="文本占位符 4">
            <a:extLst>
              <a:ext uri="{FF2B5EF4-FFF2-40B4-BE49-F238E27FC236}">
                <a16:creationId xmlns:a16="http://schemas.microsoft.com/office/drawing/2014/main" id="{859EDC66-BB50-ACED-B806-1D8F953C7D79}"/>
              </a:ext>
            </a:extLst>
          </p:cNvPr>
          <p:cNvSpPr>
            <a:spLocks noGrp="1"/>
          </p:cNvSpPr>
          <p:nvPr>
            <p:ph type="body" sz="quarter" idx="11"/>
          </p:nvPr>
        </p:nvSpPr>
        <p:spPr>
          <a:xfrm>
            <a:off x="337295" y="953882"/>
            <a:ext cx="5337642" cy="5618654"/>
          </a:xfrm>
        </p:spPr>
        <p:txBody>
          <a:bodyPr/>
          <a:lstStyle/>
          <a:p>
            <a:r>
              <a:rPr lang="en-US" altLang="zh-CN" dirty="0"/>
              <a:t>1.3.2 </a:t>
            </a:r>
            <a:r>
              <a:rPr lang="zh-CN" altLang="en-US" dirty="0"/>
              <a:t>图形的应用</a:t>
            </a:r>
            <a:endParaRPr lang="en-US" altLang="zh-CN" dirty="0"/>
          </a:p>
          <a:p>
            <a:r>
              <a:rPr lang="en-US" altLang="zh-CN" dirty="0"/>
              <a:t>2. </a:t>
            </a:r>
            <a:r>
              <a:rPr lang="zh-CN" altLang="en-US" dirty="0"/>
              <a:t>美化、编辑图形</a:t>
            </a:r>
            <a:endParaRPr lang="en-US" altLang="zh-CN" dirty="0"/>
          </a:p>
          <a:p>
            <a:r>
              <a:rPr lang="zh-CN" altLang="en-US" dirty="0"/>
              <a:t>图形绘制完成后，可以对绘制的图形进行编辑和美化操作。选中图形，在“绘图工具” 选项卡中单击“填充”下拉按钮，在其列表中可以更改图形的填充颜色，如图</a:t>
            </a:r>
            <a:r>
              <a:rPr lang="en-US" altLang="zh-CN" dirty="0"/>
              <a:t>1-61</a:t>
            </a:r>
            <a:r>
              <a:rPr lang="zh-CN" altLang="en-US" dirty="0"/>
              <a:t>所示。单击 “轮廓”下拉按钮，在其列表中可更改当前图形的轮廓线颜色，如图</a:t>
            </a:r>
            <a:r>
              <a:rPr lang="en-US" altLang="zh-CN" dirty="0"/>
              <a:t>1-62</a:t>
            </a:r>
            <a:r>
              <a:rPr lang="zh-CN" altLang="en-US" dirty="0"/>
              <a:t>所示。单击“形状效果”下拉按钮，在列表中可对图形的外观效果进行设置，如图</a:t>
            </a:r>
            <a:r>
              <a:rPr lang="en-US" altLang="zh-CN" dirty="0"/>
              <a:t>1-63</a:t>
            </a:r>
            <a:r>
              <a:rPr lang="zh-CN" altLang="en-US" dirty="0"/>
              <a:t>所示。</a:t>
            </a:r>
          </a:p>
        </p:txBody>
      </p:sp>
      <p:pic>
        <p:nvPicPr>
          <p:cNvPr id="7" name="图片占位符 6">
            <a:extLst>
              <a:ext uri="{FF2B5EF4-FFF2-40B4-BE49-F238E27FC236}">
                <a16:creationId xmlns:a16="http://schemas.microsoft.com/office/drawing/2014/main" id="{30B3902A-7399-C9A2-191A-A5BF1F2C0616}"/>
              </a:ext>
            </a:extLst>
          </p:cNvPr>
          <p:cNvPicPr>
            <a:picLocks noGrp="1" noChangeAspect="1"/>
          </p:cNvPicPr>
          <p:nvPr>
            <p:ph type="pic" sz="quarter" idx="14"/>
          </p:nvPr>
        </p:nvPicPr>
        <p:blipFill rotWithShape="1">
          <a:blip r:embed="rId2"/>
          <a:srcRect t="-47346" b="-47346"/>
          <a:stretch>
            <a:fillRect/>
          </a:stretch>
        </p:blipFill>
        <p:spPr>
          <a:prstGeom prst="rect">
            <a:avLst/>
          </a:prstGeom>
        </p:spPr>
      </p:pic>
    </p:spTree>
    <p:extLst>
      <p:ext uri="{BB962C8B-B14F-4D97-AF65-F5344CB8AC3E}">
        <p14:creationId xmlns:p14="http://schemas.microsoft.com/office/powerpoint/2010/main" val="37183444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26EEC0-0AB6-3F5B-47F1-F93464E39B7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548DBFD-DFD8-1BE2-3114-5E7570CFAB15}"/>
              </a:ext>
            </a:extLst>
          </p:cNvPr>
          <p:cNvSpPr>
            <a:spLocks noGrp="1"/>
          </p:cNvSpPr>
          <p:nvPr>
            <p:ph type="body" sz="quarter" idx="10"/>
          </p:nvPr>
        </p:nvSpPr>
        <p:spPr/>
        <p:txBody>
          <a:bodyPr/>
          <a:lstStyle/>
          <a:p>
            <a:r>
              <a:rPr lang="zh-CN" altLang="en-US" dirty="0"/>
              <a:t>用图片和图形美化文档</a:t>
            </a:r>
          </a:p>
        </p:txBody>
      </p:sp>
      <p:sp>
        <p:nvSpPr>
          <p:cNvPr id="5" name="文本占位符 4">
            <a:extLst>
              <a:ext uri="{FF2B5EF4-FFF2-40B4-BE49-F238E27FC236}">
                <a16:creationId xmlns:a16="http://schemas.microsoft.com/office/drawing/2014/main" id="{DA1B12FE-68C3-6231-7951-F5DA793B62A9}"/>
              </a:ext>
            </a:extLst>
          </p:cNvPr>
          <p:cNvSpPr>
            <a:spLocks noGrp="1"/>
          </p:cNvSpPr>
          <p:nvPr>
            <p:ph type="body" sz="quarter" idx="11"/>
          </p:nvPr>
        </p:nvSpPr>
        <p:spPr>
          <a:xfrm>
            <a:off x="337295" y="1079494"/>
            <a:ext cx="5337642" cy="5367431"/>
          </a:xfrm>
        </p:spPr>
        <p:txBody>
          <a:bodyPr/>
          <a:lstStyle/>
          <a:p>
            <a:r>
              <a:rPr lang="en-US" altLang="zh-CN" sz="2100" dirty="0"/>
              <a:t>1.3.2 </a:t>
            </a:r>
            <a:r>
              <a:rPr lang="zh-CN" altLang="en-US" sz="2100" dirty="0"/>
              <a:t>图形的应用</a:t>
            </a:r>
            <a:endParaRPr lang="en-US" altLang="zh-CN" sz="2100" dirty="0"/>
          </a:p>
          <a:p>
            <a:r>
              <a:rPr lang="en-US" altLang="zh-CN" sz="2100" dirty="0"/>
              <a:t>2. </a:t>
            </a:r>
            <a:r>
              <a:rPr lang="zh-CN" altLang="en-US" sz="2100" dirty="0"/>
              <a:t>美化、编辑图形</a:t>
            </a:r>
            <a:endParaRPr lang="en-US" altLang="zh-CN" sz="2100" dirty="0"/>
          </a:p>
          <a:p>
            <a:r>
              <a:rPr lang="zh-CN" altLang="en-US" sz="2100" dirty="0"/>
              <a:t>选中图形，单击鼠标右键，在快捷菜单中选择“添加文字”选项，即可在图形中添加文字内容，并且可设置文字的字体、字号、颜色等格式，效果如图</a:t>
            </a:r>
            <a:r>
              <a:rPr lang="en-US" altLang="zh-CN" sz="2100" dirty="0"/>
              <a:t>1-64</a:t>
            </a:r>
            <a:r>
              <a:rPr lang="zh-CN" altLang="en-US" sz="2100" dirty="0"/>
              <a:t>所示。</a:t>
            </a:r>
            <a:endParaRPr lang="en-US" altLang="zh-CN" sz="2100" dirty="0"/>
          </a:p>
          <a:p>
            <a:r>
              <a:rPr lang="zh-CN" altLang="en-US" sz="2100" dirty="0"/>
              <a:t>按</a:t>
            </a:r>
            <a:r>
              <a:rPr lang="en-US" altLang="zh-CN" sz="2100" dirty="0"/>
              <a:t>Ctrl</a:t>
            </a:r>
            <a:r>
              <a:rPr lang="zh-CN" altLang="en-US" sz="2100" dirty="0"/>
              <a:t>键并移动图形，可快速复制图形。可以对复制图形的颜色、轮廓线进行设置。单击鼠标右键，在快捷菜单中选择“置于底层”或“置于顶层”选项，可设置图形之间的排列顺序，效果如图</a:t>
            </a:r>
            <a:r>
              <a:rPr lang="en-US" altLang="zh-CN" sz="2100" dirty="0"/>
              <a:t>1-65</a:t>
            </a:r>
            <a:r>
              <a:rPr lang="zh-CN" altLang="en-US" sz="2100" dirty="0"/>
              <a:t>所示。</a:t>
            </a:r>
          </a:p>
        </p:txBody>
      </p:sp>
      <p:pic>
        <p:nvPicPr>
          <p:cNvPr id="7" name="图片占位符 6">
            <a:extLst>
              <a:ext uri="{FF2B5EF4-FFF2-40B4-BE49-F238E27FC236}">
                <a16:creationId xmlns:a16="http://schemas.microsoft.com/office/drawing/2014/main" id="{ABC5410D-395C-049A-DA5B-B727E9D51AEF}"/>
              </a:ext>
            </a:extLst>
          </p:cNvPr>
          <p:cNvPicPr>
            <a:picLocks noGrp="1" noChangeAspect="1"/>
          </p:cNvPicPr>
          <p:nvPr>
            <p:ph type="pic" sz="quarter" idx="14"/>
          </p:nvPr>
        </p:nvPicPr>
        <p:blipFill rotWithShape="1">
          <a:blip r:embed="rId2"/>
          <a:srcRect t="-205219" b="-205219"/>
          <a:stretch>
            <a:fillRect/>
          </a:stretch>
        </p:blipFill>
        <p:spPr>
          <a:prstGeom prst="rect">
            <a:avLst/>
          </a:prstGeom>
        </p:spPr>
      </p:pic>
    </p:spTree>
    <p:extLst>
      <p:ext uri="{BB962C8B-B14F-4D97-AF65-F5344CB8AC3E}">
        <p14:creationId xmlns:p14="http://schemas.microsoft.com/office/powerpoint/2010/main" val="13431805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9D2B88-5ED6-7288-D0A7-6FB2B6EB175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B924710-6F65-6298-80C4-4A2D5F94E7A7}"/>
              </a:ext>
            </a:extLst>
          </p:cNvPr>
          <p:cNvSpPr>
            <a:spLocks noGrp="1"/>
          </p:cNvSpPr>
          <p:nvPr>
            <p:ph type="body" sz="quarter" idx="10"/>
          </p:nvPr>
        </p:nvSpPr>
        <p:spPr/>
        <p:txBody>
          <a:bodyPr/>
          <a:lstStyle/>
          <a:p>
            <a:r>
              <a:rPr lang="zh-CN" altLang="en-US" dirty="0"/>
              <a:t>用图片和图形美化文档</a:t>
            </a:r>
          </a:p>
        </p:txBody>
      </p:sp>
      <p:sp>
        <p:nvSpPr>
          <p:cNvPr id="5" name="文本占位符 4">
            <a:extLst>
              <a:ext uri="{FF2B5EF4-FFF2-40B4-BE49-F238E27FC236}">
                <a16:creationId xmlns:a16="http://schemas.microsoft.com/office/drawing/2014/main" id="{3ECCBB4A-C785-FC01-4E02-4350F2146DDF}"/>
              </a:ext>
            </a:extLst>
          </p:cNvPr>
          <p:cNvSpPr>
            <a:spLocks noGrp="1"/>
          </p:cNvSpPr>
          <p:nvPr>
            <p:ph type="body" sz="quarter" idx="11"/>
          </p:nvPr>
        </p:nvSpPr>
        <p:spPr>
          <a:xfrm>
            <a:off x="337295" y="1461715"/>
            <a:ext cx="5337642" cy="4602991"/>
          </a:xfrm>
        </p:spPr>
        <p:txBody>
          <a:bodyPr/>
          <a:lstStyle/>
          <a:p>
            <a:r>
              <a:rPr lang="en-US" altLang="zh-CN" dirty="0"/>
              <a:t>1.3.3 </a:t>
            </a:r>
            <a:r>
              <a:rPr lang="zh-CN" altLang="en-US" dirty="0"/>
              <a:t>文本框的应用</a:t>
            </a:r>
            <a:endParaRPr lang="en-US" altLang="zh-CN" dirty="0"/>
          </a:p>
          <a:p>
            <a:r>
              <a:rPr lang="zh-CN" altLang="en-US" dirty="0"/>
              <a:t>文本框有两种类型，分别为横向文本框和竖排文本框。可根据页面版式的需求选择使用。在“插入”选项卡中单击“文本框”下拉按钮，在其列表中选择文本框的类型，然后在文档中使用鼠标拖动的方法，即可绘制出文本框，如图</a:t>
            </a:r>
            <a:r>
              <a:rPr lang="en-US" altLang="zh-CN" dirty="0"/>
              <a:t>1-68</a:t>
            </a:r>
            <a:r>
              <a:rPr lang="zh-CN" altLang="en-US" dirty="0"/>
              <a:t>所示。绘制完成后，可在文本框内输入文本内容，如图</a:t>
            </a:r>
            <a:r>
              <a:rPr lang="en-US" altLang="zh-CN" dirty="0"/>
              <a:t>1-69</a:t>
            </a:r>
            <a:r>
              <a:rPr lang="zh-CN" altLang="en-US" dirty="0"/>
              <a:t>所示。</a:t>
            </a:r>
          </a:p>
        </p:txBody>
      </p:sp>
      <p:pic>
        <p:nvPicPr>
          <p:cNvPr id="8" name="图片占位符 7">
            <a:extLst>
              <a:ext uri="{FF2B5EF4-FFF2-40B4-BE49-F238E27FC236}">
                <a16:creationId xmlns:a16="http://schemas.microsoft.com/office/drawing/2014/main" id="{024CC498-9B5C-58FC-68E8-F3C4C9DBA88B}"/>
              </a:ext>
            </a:extLst>
          </p:cNvPr>
          <p:cNvPicPr>
            <a:picLocks noGrp="1" noChangeAspect="1"/>
          </p:cNvPicPr>
          <p:nvPr>
            <p:ph type="pic" sz="quarter" idx="14"/>
          </p:nvPr>
        </p:nvPicPr>
        <p:blipFill rotWithShape="1">
          <a:blip r:embed="rId2"/>
          <a:srcRect t="-80198" b="-80198"/>
          <a:stretch>
            <a:fillRect/>
          </a:stretch>
        </p:blipFill>
        <p:spPr>
          <a:prstGeom prst="rect">
            <a:avLst/>
          </a:prstGeom>
        </p:spPr>
      </p:pic>
    </p:spTree>
    <p:extLst>
      <p:ext uri="{BB962C8B-B14F-4D97-AF65-F5344CB8AC3E}">
        <p14:creationId xmlns:p14="http://schemas.microsoft.com/office/powerpoint/2010/main" val="40409054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1A9C3B-E009-622B-520E-479E98493A0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E9DE24E-11FE-677F-BA6E-39EAE21B1E49}"/>
              </a:ext>
            </a:extLst>
          </p:cNvPr>
          <p:cNvSpPr>
            <a:spLocks noGrp="1"/>
          </p:cNvSpPr>
          <p:nvPr>
            <p:ph type="body" sz="quarter" idx="10"/>
          </p:nvPr>
        </p:nvSpPr>
        <p:spPr/>
        <p:txBody>
          <a:bodyPr/>
          <a:lstStyle/>
          <a:p>
            <a:r>
              <a:rPr lang="zh-CN" altLang="en-US" dirty="0"/>
              <a:t>用图片和图形美化文档</a:t>
            </a:r>
          </a:p>
        </p:txBody>
      </p:sp>
      <p:sp>
        <p:nvSpPr>
          <p:cNvPr id="5" name="文本占位符 4">
            <a:extLst>
              <a:ext uri="{FF2B5EF4-FFF2-40B4-BE49-F238E27FC236}">
                <a16:creationId xmlns:a16="http://schemas.microsoft.com/office/drawing/2014/main" id="{31FFB9DE-CB24-4B0C-C34A-D989B6929ED1}"/>
              </a:ext>
            </a:extLst>
          </p:cNvPr>
          <p:cNvSpPr>
            <a:spLocks noGrp="1"/>
          </p:cNvSpPr>
          <p:nvPr>
            <p:ph type="body" sz="quarter" idx="11"/>
          </p:nvPr>
        </p:nvSpPr>
        <p:spPr>
          <a:xfrm>
            <a:off x="337295" y="1079495"/>
            <a:ext cx="5337642" cy="5367431"/>
          </a:xfrm>
        </p:spPr>
        <p:txBody>
          <a:bodyPr/>
          <a:lstStyle/>
          <a:p>
            <a:r>
              <a:rPr lang="en-US" altLang="zh-CN" sz="2100" dirty="0"/>
              <a:t>1.3.3 </a:t>
            </a:r>
            <a:r>
              <a:rPr lang="zh-CN" altLang="en-US" sz="2100" dirty="0"/>
              <a:t>文本框的应用</a:t>
            </a:r>
            <a:endParaRPr lang="en-US" altLang="zh-CN" sz="2100" dirty="0"/>
          </a:p>
          <a:p>
            <a:r>
              <a:rPr lang="zh-CN" altLang="en-US" sz="2100" dirty="0"/>
              <a:t>默认的文本框带有白色底纹及黑色边框，其效果看上去不太美观。如果需要更美观的文本框，就要对文本框进行美化。选中文本框，在“文本工具”选项卡中单击“形状填充”下拉按钮，在其列表中可以设置文本框的底纹颜色；单击“形状轮廓”下拉按钮，在其列表中可设置文本框的边框样式；单击“形状效果”下拉按钮，在其列表中可以对文本框的外观效果进行设置，方法与设置图形样式相同，如图</a:t>
            </a:r>
            <a:r>
              <a:rPr lang="en-US" altLang="zh-CN" sz="2100" dirty="0"/>
              <a:t>1-70</a:t>
            </a:r>
            <a:r>
              <a:rPr lang="zh-CN" altLang="en-US" sz="2100" dirty="0"/>
              <a:t>所示。</a:t>
            </a:r>
          </a:p>
        </p:txBody>
      </p:sp>
      <p:pic>
        <p:nvPicPr>
          <p:cNvPr id="7" name="图片占位符 6">
            <a:extLst>
              <a:ext uri="{FF2B5EF4-FFF2-40B4-BE49-F238E27FC236}">
                <a16:creationId xmlns:a16="http://schemas.microsoft.com/office/drawing/2014/main" id="{A598338A-E36F-EE5A-5C84-A28235FBE448}"/>
              </a:ext>
            </a:extLst>
          </p:cNvPr>
          <p:cNvPicPr>
            <a:picLocks noGrp="1" noChangeAspect="1"/>
          </p:cNvPicPr>
          <p:nvPr>
            <p:ph type="pic" sz="quarter" idx="14"/>
          </p:nvPr>
        </p:nvPicPr>
        <p:blipFill rotWithShape="1">
          <a:blip r:embed="rId2"/>
          <a:srcRect t="-44945" b="-44945"/>
          <a:stretch>
            <a:fillRect/>
          </a:stretch>
        </p:blipFill>
        <p:spPr>
          <a:prstGeom prst="rect">
            <a:avLst/>
          </a:prstGeom>
        </p:spPr>
      </p:pic>
    </p:spTree>
    <p:extLst>
      <p:ext uri="{BB962C8B-B14F-4D97-AF65-F5344CB8AC3E}">
        <p14:creationId xmlns:p14="http://schemas.microsoft.com/office/powerpoint/2010/main" val="295425483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BB2785-A924-0E03-57AE-F57DA3EE950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D7BC67B-A592-8D0D-7822-21E9B402620B}"/>
              </a:ext>
            </a:extLst>
          </p:cNvPr>
          <p:cNvSpPr>
            <a:spLocks noGrp="1"/>
          </p:cNvSpPr>
          <p:nvPr>
            <p:ph type="body" sz="quarter" idx="10"/>
          </p:nvPr>
        </p:nvSpPr>
        <p:spPr/>
        <p:txBody>
          <a:bodyPr/>
          <a:lstStyle/>
          <a:p>
            <a:r>
              <a:rPr lang="zh-CN" altLang="en-US" dirty="0"/>
              <a:t>用图片和图形美化文档</a:t>
            </a:r>
          </a:p>
        </p:txBody>
      </p:sp>
      <p:sp>
        <p:nvSpPr>
          <p:cNvPr id="5" name="文本占位符 4">
            <a:extLst>
              <a:ext uri="{FF2B5EF4-FFF2-40B4-BE49-F238E27FC236}">
                <a16:creationId xmlns:a16="http://schemas.microsoft.com/office/drawing/2014/main" id="{ED08F85F-4DA2-4479-A10A-FE5E6AA2235B}"/>
              </a:ext>
            </a:extLst>
          </p:cNvPr>
          <p:cNvSpPr>
            <a:spLocks noGrp="1"/>
          </p:cNvSpPr>
          <p:nvPr>
            <p:ph type="body" sz="quarter" idx="11"/>
          </p:nvPr>
        </p:nvSpPr>
        <p:spPr>
          <a:xfrm>
            <a:off x="337295" y="2223463"/>
            <a:ext cx="5337642" cy="3079497"/>
          </a:xfrm>
        </p:spPr>
        <p:txBody>
          <a:bodyPr/>
          <a:lstStyle/>
          <a:p>
            <a:r>
              <a:rPr lang="en-US" altLang="zh-CN" dirty="0"/>
              <a:t>1.3.4 </a:t>
            </a:r>
            <a:r>
              <a:rPr lang="zh-CN" altLang="en-US" dirty="0"/>
              <a:t>艺术字的应用</a:t>
            </a:r>
            <a:endParaRPr lang="en-US" altLang="zh-CN" dirty="0"/>
          </a:p>
          <a:p>
            <a:r>
              <a:rPr lang="zh-CN" altLang="en-US" dirty="0"/>
              <a:t>在“插入”选项卡中单击“艺术字”下拉按钮，从列表中可以选择一款满意的艺术字样式，如图</a:t>
            </a:r>
            <a:r>
              <a:rPr lang="en-US" altLang="zh-CN" dirty="0"/>
              <a:t>1-71</a:t>
            </a:r>
            <a:r>
              <a:rPr lang="zh-CN" altLang="en-US" dirty="0"/>
              <a:t>所示。系统会显示出相应样式的模板文本框，在此文本框中输入所需的标题内容即可，如图</a:t>
            </a:r>
            <a:r>
              <a:rPr lang="en-US" altLang="zh-CN" dirty="0"/>
              <a:t>1-72</a:t>
            </a:r>
            <a:r>
              <a:rPr lang="zh-CN" altLang="en-US" dirty="0"/>
              <a:t>所示。</a:t>
            </a:r>
            <a:endParaRPr lang="en-US" altLang="zh-CN" dirty="0"/>
          </a:p>
        </p:txBody>
      </p:sp>
      <p:pic>
        <p:nvPicPr>
          <p:cNvPr id="7" name="图片占位符 6">
            <a:extLst>
              <a:ext uri="{FF2B5EF4-FFF2-40B4-BE49-F238E27FC236}">
                <a16:creationId xmlns:a16="http://schemas.microsoft.com/office/drawing/2014/main" id="{08F84E84-1D47-F61B-CC8E-3F830E8091ED}"/>
              </a:ext>
            </a:extLst>
          </p:cNvPr>
          <p:cNvPicPr>
            <a:picLocks noGrp="1" noChangeAspect="1"/>
          </p:cNvPicPr>
          <p:nvPr>
            <p:ph type="pic" sz="quarter" idx="14"/>
          </p:nvPr>
        </p:nvPicPr>
        <p:blipFill rotWithShape="1">
          <a:blip r:embed="rId2"/>
          <a:srcRect t="-138310" b="-138310"/>
          <a:stretch>
            <a:fillRect/>
          </a:stretch>
        </p:blipFill>
        <p:spPr>
          <a:prstGeom prst="rect">
            <a:avLst/>
          </a:prstGeom>
        </p:spPr>
      </p:pic>
    </p:spTree>
    <p:extLst>
      <p:ext uri="{BB962C8B-B14F-4D97-AF65-F5344CB8AC3E}">
        <p14:creationId xmlns:p14="http://schemas.microsoft.com/office/powerpoint/2010/main" val="13387658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a:extLst>
              <a:ext uri="{FF2B5EF4-FFF2-40B4-BE49-F238E27FC236}">
                <a16:creationId xmlns:a16="http://schemas.microsoft.com/office/drawing/2014/main" id="{89672649-0A54-35A3-8ABF-1473EB9016EE}"/>
              </a:ext>
            </a:extLst>
          </p:cNvPr>
          <p:cNvPicPr>
            <a:picLocks noGrp="1" noChangeAspect="1"/>
          </p:cNvPicPr>
          <p:nvPr>
            <p:ph type="pic" sz="quarter" idx="14"/>
          </p:nvPr>
        </p:nvPicPr>
        <p:blipFill rotWithShape="1">
          <a:blip r:embed="rId2"/>
          <a:srcRect t="-62027" b="-62027"/>
          <a:stretch>
            <a:fillRect/>
          </a:stretch>
        </p:blipFill>
        <p:spPr>
          <a:prstGeom prst="rect">
            <a:avLst/>
          </a:prstGeom>
        </p:spPr>
      </p:pic>
      <p:sp>
        <p:nvSpPr>
          <p:cNvPr id="4" name="文本占位符 3">
            <a:extLst>
              <a:ext uri="{FF2B5EF4-FFF2-40B4-BE49-F238E27FC236}">
                <a16:creationId xmlns:a16="http://schemas.microsoft.com/office/drawing/2014/main" id="{62DDDAAA-8DC4-AFC3-0BCC-594D316C872D}"/>
              </a:ext>
            </a:extLst>
          </p:cNvPr>
          <p:cNvSpPr>
            <a:spLocks noGrp="1"/>
          </p:cNvSpPr>
          <p:nvPr>
            <p:ph type="body" sz="quarter" idx="10"/>
          </p:nvPr>
        </p:nvSpPr>
        <p:spPr/>
        <p:txBody>
          <a:bodyPr/>
          <a:lstStyle/>
          <a:p>
            <a:r>
              <a:rPr lang="zh-CN" altLang="en-US" dirty="0"/>
              <a:t>文档的创建与编辑</a:t>
            </a:r>
          </a:p>
        </p:txBody>
      </p:sp>
      <p:sp>
        <p:nvSpPr>
          <p:cNvPr id="6" name="文本占位符 5">
            <a:extLst>
              <a:ext uri="{FF2B5EF4-FFF2-40B4-BE49-F238E27FC236}">
                <a16:creationId xmlns:a16="http://schemas.microsoft.com/office/drawing/2014/main" id="{EDB7F26B-EB6C-0DFE-4209-F8EA151C329D}"/>
              </a:ext>
            </a:extLst>
          </p:cNvPr>
          <p:cNvSpPr>
            <a:spLocks noGrp="1"/>
          </p:cNvSpPr>
          <p:nvPr>
            <p:ph type="body" sz="quarter" idx="11"/>
          </p:nvPr>
        </p:nvSpPr>
        <p:spPr>
          <a:xfrm>
            <a:off x="337295" y="2223460"/>
            <a:ext cx="5337642" cy="3079497"/>
          </a:xfrm>
        </p:spPr>
        <p:txBody>
          <a:bodyPr/>
          <a:lstStyle/>
          <a:p>
            <a:r>
              <a:rPr lang="en-US" altLang="zh-CN" dirty="0"/>
              <a:t>1.1.1 </a:t>
            </a:r>
            <a:r>
              <a:rPr lang="zh-CN" altLang="en-US" dirty="0"/>
              <a:t>空白文档的创建与保存</a:t>
            </a:r>
            <a:endParaRPr lang="en-US" altLang="zh-CN" dirty="0"/>
          </a:p>
          <a:p>
            <a:r>
              <a:rPr lang="zh-CN" altLang="en-US" dirty="0"/>
              <a:t>启动</a:t>
            </a:r>
            <a:r>
              <a:rPr lang="en-US" altLang="zh-CN" dirty="0"/>
              <a:t>WPS Office</a:t>
            </a:r>
            <a:r>
              <a:rPr lang="zh-CN" altLang="en-US" dirty="0"/>
              <a:t>软件后可进入“首页”界面，单击“新建”选项卡进入“新建”界面，先选择“文字”选项卡，再单击“新建空白文档”选项，即可创建一份空白文档，如图</a:t>
            </a:r>
            <a:r>
              <a:rPr lang="en-US" altLang="zh-CN" dirty="0"/>
              <a:t>1-1</a:t>
            </a:r>
            <a:r>
              <a:rPr lang="zh-CN" altLang="en-US" dirty="0"/>
              <a:t>所示。</a:t>
            </a:r>
          </a:p>
        </p:txBody>
      </p:sp>
    </p:spTree>
    <p:extLst>
      <p:ext uri="{BB962C8B-B14F-4D97-AF65-F5344CB8AC3E}">
        <p14:creationId xmlns:p14="http://schemas.microsoft.com/office/powerpoint/2010/main" val="212736369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303F88-EDA6-83ED-01F6-77091CB2EA9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C27957C-2952-0808-1798-99E714AE4987}"/>
              </a:ext>
            </a:extLst>
          </p:cNvPr>
          <p:cNvSpPr>
            <a:spLocks noGrp="1"/>
          </p:cNvSpPr>
          <p:nvPr>
            <p:ph type="body" sz="quarter" idx="10"/>
          </p:nvPr>
        </p:nvSpPr>
        <p:spPr/>
        <p:txBody>
          <a:bodyPr/>
          <a:lstStyle/>
          <a:p>
            <a:r>
              <a:rPr lang="zh-CN" altLang="en-US" dirty="0"/>
              <a:t>用图片和图形美化文档</a:t>
            </a:r>
          </a:p>
        </p:txBody>
      </p:sp>
      <p:sp>
        <p:nvSpPr>
          <p:cNvPr id="5" name="文本占位符 4">
            <a:extLst>
              <a:ext uri="{FF2B5EF4-FFF2-40B4-BE49-F238E27FC236}">
                <a16:creationId xmlns:a16="http://schemas.microsoft.com/office/drawing/2014/main" id="{D8919044-93A0-F661-4AD8-F9209C082E34}"/>
              </a:ext>
            </a:extLst>
          </p:cNvPr>
          <p:cNvSpPr>
            <a:spLocks noGrp="1"/>
          </p:cNvSpPr>
          <p:nvPr>
            <p:ph type="body" sz="quarter" idx="11"/>
          </p:nvPr>
        </p:nvSpPr>
        <p:spPr>
          <a:xfrm>
            <a:off x="337295" y="1207800"/>
            <a:ext cx="5337642" cy="5110823"/>
          </a:xfrm>
        </p:spPr>
        <p:txBody>
          <a:bodyPr/>
          <a:lstStyle/>
          <a:p>
            <a:r>
              <a:rPr lang="en-US" altLang="zh-CN" dirty="0"/>
              <a:t>1.3.4 </a:t>
            </a:r>
            <a:r>
              <a:rPr lang="zh-CN" altLang="en-US" dirty="0"/>
              <a:t>艺术字的应用</a:t>
            </a:r>
            <a:endParaRPr lang="en-US" altLang="zh-CN" dirty="0"/>
          </a:p>
          <a:p>
            <a:r>
              <a:rPr lang="zh-CN" altLang="en-US" dirty="0"/>
              <a:t>如果对当前艺术字样式不满意，可以自定义其样式。在“文本工具”选项卡中单击“文本填充”下拉按钮，在其列表中可以更改艺术字的填充颜色；单击“文本轮廓”下拉按钮，在其列表中可以更改艺术字轮廓样式；单击“文本效果”下拉按钮，在其列表中可以更改艺术字的外观效果，如阴影、发光、倒影、三维旋转、转换等效果，如图</a:t>
            </a:r>
            <a:r>
              <a:rPr lang="en-US" altLang="zh-CN" dirty="0"/>
              <a:t>1-73</a:t>
            </a:r>
            <a:r>
              <a:rPr lang="zh-CN" altLang="en-US" dirty="0"/>
              <a:t>所示。</a:t>
            </a:r>
            <a:endParaRPr lang="en-US" altLang="zh-CN" dirty="0"/>
          </a:p>
        </p:txBody>
      </p:sp>
      <p:pic>
        <p:nvPicPr>
          <p:cNvPr id="8" name="图片占位符 7">
            <a:extLst>
              <a:ext uri="{FF2B5EF4-FFF2-40B4-BE49-F238E27FC236}">
                <a16:creationId xmlns:a16="http://schemas.microsoft.com/office/drawing/2014/main" id="{E925C745-4752-B4AF-2E14-AAD06896283A}"/>
              </a:ext>
            </a:extLst>
          </p:cNvPr>
          <p:cNvPicPr>
            <a:picLocks noGrp="1" noChangeAspect="1"/>
          </p:cNvPicPr>
          <p:nvPr>
            <p:ph type="pic" sz="quarter" idx="14"/>
          </p:nvPr>
        </p:nvPicPr>
        <p:blipFill rotWithShape="1">
          <a:blip r:embed="rId2"/>
          <a:srcRect t="-85637" b="-85637"/>
          <a:stretch>
            <a:fillRect/>
          </a:stretch>
        </p:blipFill>
        <p:spPr>
          <a:prstGeom prst="rect">
            <a:avLst/>
          </a:prstGeom>
        </p:spPr>
      </p:pic>
    </p:spTree>
    <p:extLst>
      <p:ext uri="{BB962C8B-B14F-4D97-AF65-F5344CB8AC3E}">
        <p14:creationId xmlns:p14="http://schemas.microsoft.com/office/powerpoint/2010/main" val="123155917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D6B7C391-73B0-65A6-97B8-63B18612AFF3}"/>
              </a:ext>
            </a:extLst>
          </p:cNvPr>
          <p:cNvSpPr>
            <a:spLocks noGrp="1"/>
          </p:cNvSpPr>
          <p:nvPr>
            <p:ph type="body" sz="quarter" idx="10"/>
          </p:nvPr>
        </p:nvSpPr>
        <p:spPr/>
        <p:txBody>
          <a:bodyPr/>
          <a:lstStyle/>
          <a:p>
            <a:r>
              <a:rPr lang="zh-CN" altLang="en-US" dirty="0"/>
              <a:t>任务</a:t>
            </a:r>
            <a:r>
              <a:rPr lang="en-US" altLang="zh-CN" dirty="0"/>
              <a:t>1.4</a:t>
            </a:r>
            <a:endParaRPr lang="zh-CN" altLang="en-US" dirty="0"/>
          </a:p>
        </p:txBody>
      </p:sp>
      <p:sp>
        <p:nvSpPr>
          <p:cNvPr id="6" name="文本占位符 5">
            <a:extLst>
              <a:ext uri="{FF2B5EF4-FFF2-40B4-BE49-F238E27FC236}">
                <a16:creationId xmlns:a16="http://schemas.microsoft.com/office/drawing/2014/main" id="{A035DC41-73C4-9842-104E-502A570A7EB1}"/>
              </a:ext>
            </a:extLst>
          </p:cNvPr>
          <p:cNvSpPr>
            <a:spLocks noGrp="1"/>
          </p:cNvSpPr>
          <p:nvPr>
            <p:ph type="body" sz="quarter" idx="11"/>
          </p:nvPr>
        </p:nvSpPr>
        <p:spPr/>
        <p:txBody>
          <a:bodyPr/>
          <a:lstStyle/>
          <a:p>
            <a:r>
              <a:rPr lang="zh-CN" altLang="en-US" dirty="0"/>
              <a:t>用表格管理数据</a:t>
            </a:r>
          </a:p>
        </p:txBody>
      </p:sp>
    </p:spTree>
    <p:extLst>
      <p:ext uri="{BB962C8B-B14F-4D97-AF65-F5344CB8AC3E}">
        <p14:creationId xmlns:p14="http://schemas.microsoft.com/office/powerpoint/2010/main" val="254425080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a:extLst>
              <a:ext uri="{FF2B5EF4-FFF2-40B4-BE49-F238E27FC236}">
                <a16:creationId xmlns:a16="http://schemas.microsoft.com/office/drawing/2014/main" id="{A04C1082-29F4-001B-AC3A-CDBA4BB82004}"/>
              </a:ext>
            </a:extLst>
          </p:cNvPr>
          <p:cNvPicPr>
            <a:picLocks noGrp="1" noChangeAspect="1"/>
          </p:cNvPicPr>
          <p:nvPr>
            <p:ph type="pic" sz="quarter" idx="14"/>
          </p:nvPr>
        </p:nvPicPr>
        <p:blipFill rotWithShape="1">
          <a:blip r:embed="rId2"/>
          <a:srcRect t="-110715" b="-110715"/>
          <a:stretch>
            <a:fillRect/>
          </a:stretch>
        </p:blipFill>
        <p:spPr>
          <a:prstGeom prst="rect">
            <a:avLst/>
          </a:prstGeom>
        </p:spPr>
      </p:pic>
      <p:sp>
        <p:nvSpPr>
          <p:cNvPr id="4" name="文本占位符 3">
            <a:extLst>
              <a:ext uri="{FF2B5EF4-FFF2-40B4-BE49-F238E27FC236}">
                <a16:creationId xmlns:a16="http://schemas.microsoft.com/office/drawing/2014/main" id="{DFD02AD7-3D2F-B51D-F22B-147645ED25D0}"/>
              </a:ext>
            </a:extLst>
          </p:cNvPr>
          <p:cNvSpPr>
            <a:spLocks noGrp="1"/>
          </p:cNvSpPr>
          <p:nvPr>
            <p:ph type="body" sz="quarter" idx="10"/>
          </p:nvPr>
        </p:nvSpPr>
        <p:spPr/>
        <p:txBody>
          <a:bodyPr/>
          <a:lstStyle/>
          <a:p>
            <a:r>
              <a:rPr lang="zh-CN" altLang="en-US" dirty="0"/>
              <a:t>用表格管理数据</a:t>
            </a:r>
          </a:p>
        </p:txBody>
      </p:sp>
      <p:sp>
        <p:nvSpPr>
          <p:cNvPr id="5" name="文本占位符 4">
            <a:extLst>
              <a:ext uri="{FF2B5EF4-FFF2-40B4-BE49-F238E27FC236}">
                <a16:creationId xmlns:a16="http://schemas.microsoft.com/office/drawing/2014/main" id="{17EB39EC-A4E3-EB42-9E66-AE4B6332DC84}"/>
              </a:ext>
            </a:extLst>
          </p:cNvPr>
          <p:cNvSpPr>
            <a:spLocks noGrp="1"/>
          </p:cNvSpPr>
          <p:nvPr>
            <p:ph type="body" sz="quarter" idx="11"/>
          </p:nvPr>
        </p:nvSpPr>
        <p:spPr>
          <a:xfrm>
            <a:off x="337295" y="1715628"/>
            <a:ext cx="5337642" cy="4095160"/>
          </a:xfrm>
        </p:spPr>
        <p:txBody>
          <a:bodyPr/>
          <a:lstStyle/>
          <a:p>
            <a:r>
              <a:rPr lang="en-US" altLang="zh-CN" dirty="0"/>
              <a:t>1.4.1 </a:t>
            </a:r>
            <a:r>
              <a:rPr lang="zh-CN" altLang="en-US" dirty="0"/>
              <a:t>创建表格</a:t>
            </a:r>
            <a:endParaRPr lang="en-US" altLang="zh-CN" dirty="0"/>
          </a:p>
          <a:p>
            <a:r>
              <a:rPr lang="en-US" altLang="zh-CN" dirty="0"/>
              <a:t>1. </a:t>
            </a:r>
            <a:r>
              <a:rPr lang="zh-CN" altLang="en-US" dirty="0"/>
              <a:t>利用快捷列表插入</a:t>
            </a:r>
            <a:endParaRPr lang="en-US" altLang="zh-CN" dirty="0"/>
          </a:p>
          <a:p>
            <a:r>
              <a:rPr lang="zh-CN" altLang="en-US" dirty="0"/>
              <a:t>在文档中将光标定位至需要插入表格的位置，在“插入”选项卡中单击“表格”下拉按钮，从展开的列表中滑动光标选取</a:t>
            </a:r>
            <a:r>
              <a:rPr lang="en-US" altLang="zh-CN" dirty="0"/>
              <a:t>8</a:t>
            </a:r>
            <a:r>
              <a:rPr lang="zh-CN" altLang="en-US" dirty="0"/>
              <a:t>行</a:t>
            </a:r>
            <a:r>
              <a:rPr lang="en-US" altLang="zh-CN" dirty="0"/>
              <a:t>17</a:t>
            </a:r>
            <a:r>
              <a:rPr lang="zh-CN" altLang="en-US" dirty="0"/>
              <a:t>列以内的方格，如图</a:t>
            </a:r>
            <a:r>
              <a:rPr lang="en-US" altLang="zh-CN" dirty="0"/>
              <a:t>1-74</a:t>
            </a:r>
            <a:r>
              <a:rPr lang="zh-CN" altLang="en-US" dirty="0"/>
              <a:t>所示。选择后即可在文档中插入具有相应行、列数的表格，如图</a:t>
            </a:r>
            <a:r>
              <a:rPr lang="en-US" altLang="zh-CN" dirty="0"/>
              <a:t>1-75</a:t>
            </a:r>
            <a:r>
              <a:rPr lang="zh-CN" altLang="en-US" dirty="0"/>
              <a:t>所示。</a:t>
            </a:r>
          </a:p>
        </p:txBody>
      </p:sp>
    </p:spTree>
    <p:extLst>
      <p:ext uri="{BB962C8B-B14F-4D97-AF65-F5344CB8AC3E}">
        <p14:creationId xmlns:p14="http://schemas.microsoft.com/office/powerpoint/2010/main" val="18213406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884C86-461F-EF05-0115-6C83BD69949D}"/>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360EC2C6-F937-8C60-B9DC-0CE4D4F931B0}"/>
              </a:ext>
            </a:extLst>
          </p:cNvPr>
          <p:cNvPicPr>
            <a:picLocks noGrp="1" noChangeAspect="1"/>
          </p:cNvPicPr>
          <p:nvPr>
            <p:ph type="pic" sz="quarter" idx="14"/>
          </p:nvPr>
        </p:nvPicPr>
        <p:blipFill rotWithShape="1">
          <a:blip r:embed="rId2"/>
          <a:srcRect t="-12395" b="-12395"/>
          <a:stretch>
            <a:fillRect/>
          </a:stretch>
        </p:blipFill>
        <p:spPr>
          <a:prstGeom prst="rect">
            <a:avLst/>
          </a:prstGeom>
        </p:spPr>
      </p:pic>
      <p:sp>
        <p:nvSpPr>
          <p:cNvPr id="4" name="文本占位符 3">
            <a:extLst>
              <a:ext uri="{FF2B5EF4-FFF2-40B4-BE49-F238E27FC236}">
                <a16:creationId xmlns:a16="http://schemas.microsoft.com/office/drawing/2014/main" id="{EB5C5A21-EB22-2B04-5239-8A76CAA5F99A}"/>
              </a:ext>
            </a:extLst>
          </p:cNvPr>
          <p:cNvSpPr>
            <a:spLocks noGrp="1"/>
          </p:cNvSpPr>
          <p:nvPr>
            <p:ph type="body" sz="quarter" idx="10"/>
          </p:nvPr>
        </p:nvSpPr>
        <p:spPr/>
        <p:txBody>
          <a:bodyPr/>
          <a:lstStyle/>
          <a:p>
            <a:r>
              <a:rPr lang="zh-CN" altLang="en-US" dirty="0"/>
              <a:t>用表格管理数据</a:t>
            </a:r>
          </a:p>
        </p:txBody>
      </p:sp>
      <p:sp>
        <p:nvSpPr>
          <p:cNvPr id="5" name="文本占位符 4">
            <a:extLst>
              <a:ext uri="{FF2B5EF4-FFF2-40B4-BE49-F238E27FC236}">
                <a16:creationId xmlns:a16="http://schemas.microsoft.com/office/drawing/2014/main" id="{8039E2DA-DCCC-8D35-0491-76F4C7559A0B}"/>
              </a:ext>
            </a:extLst>
          </p:cNvPr>
          <p:cNvSpPr>
            <a:spLocks noGrp="1"/>
          </p:cNvSpPr>
          <p:nvPr>
            <p:ph type="body" sz="quarter" idx="11"/>
          </p:nvPr>
        </p:nvSpPr>
        <p:spPr>
          <a:xfrm>
            <a:off x="337295" y="1461713"/>
            <a:ext cx="5337642" cy="4602991"/>
          </a:xfrm>
        </p:spPr>
        <p:txBody>
          <a:bodyPr/>
          <a:lstStyle/>
          <a:p>
            <a:r>
              <a:rPr lang="en-US" altLang="zh-CN" dirty="0"/>
              <a:t>1.4.1 </a:t>
            </a:r>
            <a:r>
              <a:rPr lang="zh-CN" altLang="en-US" dirty="0"/>
              <a:t>创建表格</a:t>
            </a:r>
            <a:endParaRPr lang="en-US" altLang="zh-CN" dirty="0"/>
          </a:p>
          <a:p>
            <a:r>
              <a:rPr lang="en-US" altLang="zh-CN" dirty="0"/>
              <a:t>2. </a:t>
            </a:r>
            <a:r>
              <a:rPr lang="zh-CN" altLang="en-US" dirty="0"/>
              <a:t>利用对话框插入</a:t>
            </a:r>
            <a:endParaRPr lang="en-US" altLang="zh-CN" dirty="0"/>
          </a:p>
          <a:p>
            <a:r>
              <a:rPr lang="zh-CN" altLang="en-US" dirty="0"/>
              <a:t>如果插入的表格超出了</a:t>
            </a:r>
            <a:r>
              <a:rPr lang="en-US" altLang="zh-CN" dirty="0"/>
              <a:t>8</a:t>
            </a:r>
            <a:r>
              <a:rPr lang="zh-CN" altLang="en-US" dirty="0"/>
              <a:t>行</a:t>
            </a:r>
            <a:r>
              <a:rPr lang="en-US" altLang="zh-CN" dirty="0"/>
              <a:t>17</a:t>
            </a:r>
            <a:r>
              <a:rPr lang="zh-CN" altLang="en-US" dirty="0"/>
              <a:t>列的范围，可通过对话框实现插入。在“表格”下拉列表中选择“插入表格”选项，打开“插入表格”对话框，在“表格尺寸”区域设置表格的“列数” 和 “行数”，设置后单击“确定”按钮即可，如图</a:t>
            </a:r>
            <a:r>
              <a:rPr lang="en-US" altLang="zh-CN" dirty="0"/>
              <a:t>1-76</a:t>
            </a:r>
            <a:r>
              <a:rPr lang="zh-CN" altLang="en-US" dirty="0"/>
              <a:t>所示。</a:t>
            </a:r>
          </a:p>
        </p:txBody>
      </p:sp>
    </p:spTree>
    <p:extLst>
      <p:ext uri="{BB962C8B-B14F-4D97-AF65-F5344CB8AC3E}">
        <p14:creationId xmlns:p14="http://schemas.microsoft.com/office/powerpoint/2010/main" val="183813430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537774-9A02-101C-B0C8-1BAE61601B7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1656AF4-1368-C1C9-0F0B-8710EECD3A10}"/>
              </a:ext>
            </a:extLst>
          </p:cNvPr>
          <p:cNvSpPr>
            <a:spLocks noGrp="1"/>
          </p:cNvSpPr>
          <p:nvPr>
            <p:ph type="body" sz="quarter" idx="10"/>
          </p:nvPr>
        </p:nvSpPr>
        <p:spPr/>
        <p:txBody>
          <a:bodyPr/>
          <a:lstStyle/>
          <a:p>
            <a:r>
              <a:rPr lang="zh-CN" altLang="en-US" dirty="0"/>
              <a:t>用表格管理数据</a:t>
            </a:r>
          </a:p>
        </p:txBody>
      </p:sp>
      <p:sp>
        <p:nvSpPr>
          <p:cNvPr id="5" name="文本占位符 4">
            <a:extLst>
              <a:ext uri="{FF2B5EF4-FFF2-40B4-BE49-F238E27FC236}">
                <a16:creationId xmlns:a16="http://schemas.microsoft.com/office/drawing/2014/main" id="{CC223F1B-03FD-4D5D-974E-E5F255DF033A}"/>
              </a:ext>
            </a:extLst>
          </p:cNvPr>
          <p:cNvSpPr>
            <a:spLocks noGrp="1"/>
          </p:cNvSpPr>
          <p:nvPr>
            <p:ph type="body" sz="quarter" idx="11"/>
          </p:nvPr>
        </p:nvSpPr>
        <p:spPr>
          <a:xfrm>
            <a:off x="337295" y="1715629"/>
            <a:ext cx="5337642" cy="4095160"/>
          </a:xfrm>
        </p:spPr>
        <p:txBody>
          <a:bodyPr/>
          <a:lstStyle/>
          <a:p>
            <a:r>
              <a:rPr lang="en-US" altLang="zh-CN" dirty="0"/>
              <a:t>1.4.2 </a:t>
            </a:r>
            <a:r>
              <a:rPr lang="zh-CN" altLang="en-US" dirty="0"/>
              <a:t>制作斜线表头</a:t>
            </a:r>
            <a:endParaRPr lang="en-US" altLang="zh-CN" dirty="0"/>
          </a:p>
          <a:p>
            <a:r>
              <a:rPr lang="zh-CN" altLang="en-US" dirty="0"/>
              <a:t>斜线表头在表格中比较常见，其位置一般在第</a:t>
            </a:r>
            <a:r>
              <a:rPr lang="en-US" altLang="zh-CN" dirty="0"/>
              <a:t>1</a:t>
            </a:r>
            <a:r>
              <a:rPr lang="zh-CN" altLang="en-US" dirty="0"/>
              <a:t>行第</a:t>
            </a:r>
            <a:r>
              <a:rPr lang="en-US" altLang="zh-CN" dirty="0"/>
              <a:t>1</a:t>
            </a:r>
            <a:r>
              <a:rPr lang="zh-CN" altLang="en-US" dirty="0"/>
              <a:t>列单元格中。选中表格的首个单元格（即第</a:t>
            </a:r>
            <a:r>
              <a:rPr lang="en-US" altLang="zh-CN" dirty="0"/>
              <a:t>1</a:t>
            </a:r>
            <a:r>
              <a:rPr lang="zh-CN" altLang="en-US" dirty="0"/>
              <a:t>行第</a:t>
            </a:r>
            <a:r>
              <a:rPr lang="en-US" altLang="zh-CN" dirty="0"/>
              <a:t>1</a:t>
            </a:r>
            <a:r>
              <a:rPr lang="zh-CN" altLang="en-US" dirty="0"/>
              <a:t>列），在“表格样式”选项卡中单击“绘制斜线表头”按钮，打开“斜线单元格类型”对话框，在此选择斜线表头的样式，单击“确定”按钮即可完成绘制，如图</a:t>
            </a:r>
            <a:r>
              <a:rPr lang="en-US" altLang="zh-CN" dirty="0"/>
              <a:t>1-77</a:t>
            </a:r>
            <a:r>
              <a:rPr lang="zh-CN" altLang="en-US" dirty="0"/>
              <a:t>所示。</a:t>
            </a:r>
          </a:p>
        </p:txBody>
      </p:sp>
      <p:pic>
        <p:nvPicPr>
          <p:cNvPr id="8" name="图片占位符 7">
            <a:extLst>
              <a:ext uri="{FF2B5EF4-FFF2-40B4-BE49-F238E27FC236}">
                <a16:creationId xmlns:a16="http://schemas.microsoft.com/office/drawing/2014/main" id="{B6D52221-63C4-0788-8716-40E0EDD5672B}"/>
              </a:ext>
            </a:extLst>
          </p:cNvPr>
          <p:cNvPicPr>
            <a:picLocks noGrp="1" noChangeAspect="1"/>
          </p:cNvPicPr>
          <p:nvPr>
            <p:ph type="pic" sz="quarter" idx="14"/>
          </p:nvPr>
        </p:nvPicPr>
        <p:blipFill rotWithShape="1">
          <a:blip r:embed="rId2"/>
          <a:srcRect t="-142701" b="-142701"/>
          <a:stretch>
            <a:fillRect/>
          </a:stretch>
        </p:blipFill>
        <p:spPr>
          <a:prstGeom prst="rect">
            <a:avLst/>
          </a:prstGeom>
        </p:spPr>
      </p:pic>
    </p:spTree>
    <p:extLst>
      <p:ext uri="{BB962C8B-B14F-4D97-AF65-F5344CB8AC3E}">
        <p14:creationId xmlns:p14="http://schemas.microsoft.com/office/powerpoint/2010/main" val="205325341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F1AC07-1288-6AE0-FB0F-C18A81A47C5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6338347-C44C-0FEF-E654-57166213C382}"/>
              </a:ext>
            </a:extLst>
          </p:cNvPr>
          <p:cNvSpPr>
            <a:spLocks noGrp="1"/>
          </p:cNvSpPr>
          <p:nvPr>
            <p:ph type="body" sz="quarter" idx="10"/>
          </p:nvPr>
        </p:nvSpPr>
        <p:spPr/>
        <p:txBody>
          <a:bodyPr/>
          <a:lstStyle/>
          <a:p>
            <a:r>
              <a:rPr lang="zh-CN" altLang="en-US" dirty="0"/>
              <a:t>用表格管理数据</a:t>
            </a:r>
          </a:p>
        </p:txBody>
      </p:sp>
      <p:sp>
        <p:nvSpPr>
          <p:cNvPr id="5" name="文本占位符 4">
            <a:extLst>
              <a:ext uri="{FF2B5EF4-FFF2-40B4-BE49-F238E27FC236}">
                <a16:creationId xmlns:a16="http://schemas.microsoft.com/office/drawing/2014/main" id="{1EA2F6BB-459C-EFC7-252E-ECFD3E69DC44}"/>
              </a:ext>
            </a:extLst>
          </p:cNvPr>
          <p:cNvSpPr>
            <a:spLocks noGrp="1"/>
          </p:cNvSpPr>
          <p:nvPr>
            <p:ph type="body" sz="quarter" idx="11"/>
          </p:nvPr>
        </p:nvSpPr>
        <p:spPr>
          <a:xfrm>
            <a:off x="337295" y="2223461"/>
            <a:ext cx="5337642" cy="3079497"/>
          </a:xfrm>
        </p:spPr>
        <p:txBody>
          <a:bodyPr/>
          <a:lstStyle/>
          <a:p>
            <a:r>
              <a:rPr lang="en-US" altLang="zh-CN" dirty="0"/>
              <a:t>1.4.3 </a:t>
            </a:r>
            <a:r>
              <a:rPr lang="zh-CN" altLang="en-US" dirty="0"/>
              <a:t>合并与拆分单元格</a:t>
            </a:r>
            <a:endParaRPr lang="en-US" altLang="zh-CN" dirty="0"/>
          </a:p>
          <a:p>
            <a:r>
              <a:rPr lang="en-US" altLang="zh-CN" dirty="0"/>
              <a:t>1. </a:t>
            </a:r>
            <a:r>
              <a:rPr lang="zh-CN" altLang="en-US" dirty="0"/>
              <a:t>合并单元格</a:t>
            </a:r>
            <a:endParaRPr lang="en-US" altLang="zh-CN" dirty="0"/>
          </a:p>
          <a:p>
            <a:r>
              <a:rPr lang="zh-CN" altLang="en-US" dirty="0"/>
              <a:t>在表格中选择多个要合并的单元格，在“表格工具”选项卡中单击“合并单元格”按钮，此时被选中的多个单元格即可合并为一个单元格，如图</a:t>
            </a:r>
            <a:r>
              <a:rPr lang="en-US" altLang="zh-CN" dirty="0"/>
              <a:t>1-78</a:t>
            </a:r>
            <a:r>
              <a:rPr lang="zh-CN" altLang="en-US" dirty="0"/>
              <a:t>所示。</a:t>
            </a:r>
          </a:p>
        </p:txBody>
      </p:sp>
      <p:pic>
        <p:nvPicPr>
          <p:cNvPr id="6" name="图片占位符 5">
            <a:extLst>
              <a:ext uri="{FF2B5EF4-FFF2-40B4-BE49-F238E27FC236}">
                <a16:creationId xmlns:a16="http://schemas.microsoft.com/office/drawing/2014/main" id="{C4A19BAF-0FE2-C0E1-A4E6-7866DBC28513}"/>
              </a:ext>
            </a:extLst>
          </p:cNvPr>
          <p:cNvPicPr>
            <a:picLocks noGrp="1" noChangeAspect="1"/>
          </p:cNvPicPr>
          <p:nvPr>
            <p:ph type="pic" sz="quarter" idx="14"/>
          </p:nvPr>
        </p:nvPicPr>
        <p:blipFill rotWithShape="1">
          <a:blip r:embed="rId2"/>
          <a:srcRect t="-126329" b="-126329"/>
          <a:stretch>
            <a:fillRect/>
          </a:stretch>
        </p:blipFill>
        <p:spPr>
          <a:prstGeom prst="rect">
            <a:avLst/>
          </a:prstGeom>
        </p:spPr>
      </p:pic>
    </p:spTree>
    <p:extLst>
      <p:ext uri="{BB962C8B-B14F-4D97-AF65-F5344CB8AC3E}">
        <p14:creationId xmlns:p14="http://schemas.microsoft.com/office/powerpoint/2010/main" val="335007990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FB2D5B-BAFF-FB6D-6674-84A58A16905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BA61C0B-9E52-ED73-7295-F08BC1C8E3B1}"/>
              </a:ext>
            </a:extLst>
          </p:cNvPr>
          <p:cNvSpPr>
            <a:spLocks noGrp="1"/>
          </p:cNvSpPr>
          <p:nvPr>
            <p:ph type="body" sz="quarter" idx="10"/>
          </p:nvPr>
        </p:nvSpPr>
        <p:spPr/>
        <p:txBody>
          <a:bodyPr/>
          <a:lstStyle/>
          <a:p>
            <a:r>
              <a:rPr lang="zh-CN" altLang="en-US" dirty="0"/>
              <a:t>用表格管理数据</a:t>
            </a:r>
          </a:p>
        </p:txBody>
      </p:sp>
      <p:sp>
        <p:nvSpPr>
          <p:cNvPr id="5" name="文本占位符 4">
            <a:extLst>
              <a:ext uri="{FF2B5EF4-FFF2-40B4-BE49-F238E27FC236}">
                <a16:creationId xmlns:a16="http://schemas.microsoft.com/office/drawing/2014/main" id="{BDA0B030-FB58-CE6E-8E5D-B283EBFE77A8}"/>
              </a:ext>
            </a:extLst>
          </p:cNvPr>
          <p:cNvSpPr>
            <a:spLocks noGrp="1"/>
          </p:cNvSpPr>
          <p:nvPr>
            <p:ph type="body" sz="quarter" idx="11"/>
          </p:nvPr>
        </p:nvSpPr>
        <p:spPr>
          <a:xfrm>
            <a:off x="337295" y="1715630"/>
            <a:ext cx="5337642" cy="4095160"/>
          </a:xfrm>
        </p:spPr>
        <p:txBody>
          <a:bodyPr/>
          <a:lstStyle/>
          <a:p>
            <a:r>
              <a:rPr lang="en-US" altLang="zh-CN" dirty="0"/>
              <a:t>1.4.3 </a:t>
            </a:r>
            <a:r>
              <a:rPr lang="zh-CN" altLang="en-US" dirty="0"/>
              <a:t>合并与拆分单元格</a:t>
            </a:r>
            <a:endParaRPr lang="en-US" altLang="zh-CN" dirty="0"/>
          </a:p>
          <a:p>
            <a:r>
              <a:rPr lang="en-US" altLang="zh-CN" dirty="0"/>
              <a:t>2. </a:t>
            </a:r>
            <a:r>
              <a:rPr lang="zh-CN" altLang="en-US" dirty="0"/>
              <a:t>拆分单元格</a:t>
            </a:r>
            <a:endParaRPr lang="en-US" altLang="zh-CN" dirty="0"/>
          </a:p>
          <a:p>
            <a:r>
              <a:rPr lang="zh-CN" altLang="en-US" dirty="0"/>
              <a:t>将光标定位至需要拆分的单元格中，在“表格工具”选项卡中单击“拆分单元格”按钮，打开“拆分单元格”对话框，在“列数”和“行数”数值框中输入要拆分的列数和行数，单击  “确定”按钮即可，如图</a:t>
            </a:r>
            <a:r>
              <a:rPr lang="en-US" altLang="zh-CN" dirty="0"/>
              <a:t>1-79</a:t>
            </a:r>
            <a:r>
              <a:rPr lang="zh-CN" altLang="en-US" dirty="0"/>
              <a:t>所示。</a:t>
            </a:r>
          </a:p>
        </p:txBody>
      </p:sp>
      <p:pic>
        <p:nvPicPr>
          <p:cNvPr id="6" name="图片占位符 5">
            <a:extLst>
              <a:ext uri="{FF2B5EF4-FFF2-40B4-BE49-F238E27FC236}">
                <a16:creationId xmlns:a16="http://schemas.microsoft.com/office/drawing/2014/main" id="{2DC004C3-ECB0-2E1F-7423-2B5C50760511}"/>
              </a:ext>
            </a:extLst>
          </p:cNvPr>
          <p:cNvPicPr>
            <a:picLocks noGrp="1" noChangeAspect="1"/>
          </p:cNvPicPr>
          <p:nvPr>
            <p:ph type="pic" sz="quarter" idx="14"/>
          </p:nvPr>
        </p:nvPicPr>
        <p:blipFill rotWithShape="1">
          <a:blip r:embed="rId2"/>
          <a:srcRect t="-138154" b="-138154"/>
          <a:stretch>
            <a:fillRect/>
          </a:stretch>
        </p:blipFill>
        <p:spPr>
          <a:prstGeom prst="rect">
            <a:avLst/>
          </a:prstGeom>
        </p:spPr>
      </p:pic>
    </p:spTree>
    <p:extLst>
      <p:ext uri="{BB962C8B-B14F-4D97-AF65-F5344CB8AC3E}">
        <p14:creationId xmlns:p14="http://schemas.microsoft.com/office/powerpoint/2010/main" val="370240972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8AF31B-6F2A-6FFE-9780-E4437DC661A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BF581F2-EC3D-97F3-8152-4BD45D2F4C2D}"/>
              </a:ext>
            </a:extLst>
          </p:cNvPr>
          <p:cNvSpPr>
            <a:spLocks noGrp="1"/>
          </p:cNvSpPr>
          <p:nvPr>
            <p:ph type="body" sz="quarter" idx="10"/>
          </p:nvPr>
        </p:nvSpPr>
        <p:spPr/>
        <p:txBody>
          <a:bodyPr/>
          <a:lstStyle/>
          <a:p>
            <a:r>
              <a:rPr lang="zh-CN" altLang="en-US" dirty="0"/>
              <a:t>用表格管理数据</a:t>
            </a:r>
          </a:p>
        </p:txBody>
      </p:sp>
      <p:sp>
        <p:nvSpPr>
          <p:cNvPr id="5" name="文本占位符 4">
            <a:extLst>
              <a:ext uri="{FF2B5EF4-FFF2-40B4-BE49-F238E27FC236}">
                <a16:creationId xmlns:a16="http://schemas.microsoft.com/office/drawing/2014/main" id="{B3BAC5C4-BCED-DC79-5CD9-CF5517B49660}"/>
              </a:ext>
            </a:extLst>
          </p:cNvPr>
          <p:cNvSpPr>
            <a:spLocks noGrp="1"/>
          </p:cNvSpPr>
          <p:nvPr>
            <p:ph type="body" sz="quarter" idx="11"/>
          </p:nvPr>
        </p:nvSpPr>
        <p:spPr>
          <a:xfrm>
            <a:off x="337295" y="1969545"/>
            <a:ext cx="5337642" cy="3587329"/>
          </a:xfrm>
        </p:spPr>
        <p:txBody>
          <a:bodyPr/>
          <a:lstStyle/>
          <a:p>
            <a:r>
              <a:rPr lang="en-US" altLang="zh-CN" dirty="0"/>
              <a:t>1.4.4 </a:t>
            </a:r>
            <a:r>
              <a:rPr lang="zh-CN" altLang="en-US" dirty="0"/>
              <a:t>插入或删除行或列</a:t>
            </a:r>
            <a:endParaRPr lang="en-US" altLang="zh-CN" dirty="0"/>
          </a:p>
          <a:p>
            <a:r>
              <a:rPr lang="zh-CN" altLang="en-US" dirty="0"/>
              <a:t>如果要在表格中增加行数或列数，可先选择相邻单元行或列。在“表格工具”选项卡中根据需要单击“在上方插入行”或“在下方插入行”或“在左侧插入列”或“在右侧插入列”按钮，即可插入新行或新列，如图</a:t>
            </a:r>
            <a:r>
              <a:rPr lang="en-US" altLang="zh-CN" dirty="0"/>
              <a:t>1-80</a:t>
            </a:r>
            <a:r>
              <a:rPr lang="zh-CN" altLang="en-US" dirty="0"/>
              <a:t>所示。</a:t>
            </a:r>
          </a:p>
        </p:txBody>
      </p:sp>
      <p:pic>
        <p:nvPicPr>
          <p:cNvPr id="6" name="图片占位符 5">
            <a:extLst>
              <a:ext uri="{FF2B5EF4-FFF2-40B4-BE49-F238E27FC236}">
                <a16:creationId xmlns:a16="http://schemas.microsoft.com/office/drawing/2014/main" id="{E6B1F8A3-E952-0411-63EE-B5E295B5ABD6}"/>
              </a:ext>
            </a:extLst>
          </p:cNvPr>
          <p:cNvPicPr>
            <a:picLocks noGrp="1" noChangeAspect="1"/>
          </p:cNvPicPr>
          <p:nvPr>
            <p:ph type="pic" sz="quarter" idx="14"/>
          </p:nvPr>
        </p:nvPicPr>
        <p:blipFill rotWithShape="1">
          <a:blip r:embed="rId2"/>
          <a:srcRect t="-126473" b="-126473"/>
          <a:stretch>
            <a:fillRect/>
          </a:stretch>
        </p:blipFill>
        <p:spPr>
          <a:prstGeom prst="rect">
            <a:avLst/>
          </a:prstGeom>
        </p:spPr>
      </p:pic>
    </p:spTree>
    <p:extLst>
      <p:ext uri="{BB962C8B-B14F-4D97-AF65-F5344CB8AC3E}">
        <p14:creationId xmlns:p14="http://schemas.microsoft.com/office/powerpoint/2010/main" val="111877148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C5B9D-D2FB-FA90-2872-53F5E70CB23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40C795F-D83F-4BCF-15B3-8431D3CAC307}"/>
              </a:ext>
            </a:extLst>
          </p:cNvPr>
          <p:cNvSpPr>
            <a:spLocks noGrp="1"/>
          </p:cNvSpPr>
          <p:nvPr>
            <p:ph type="body" sz="quarter" idx="10"/>
          </p:nvPr>
        </p:nvSpPr>
        <p:spPr/>
        <p:txBody>
          <a:bodyPr/>
          <a:lstStyle/>
          <a:p>
            <a:r>
              <a:rPr lang="zh-CN" altLang="en-US" dirty="0"/>
              <a:t>用表格管理数据</a:t>
            </a:r>
          </a:p>
        </p:txBody>
      </p:sp>
      <p:sp>
        <p:nvSpPr>
          <p:cNvPr id="5" name="文本占位符 4">
            <a:extLst>
              <a:ext uri="{FF2B5EF4-FFF2-40B4-BE49-F238E27FC236}">
                <a16:creationId xmlns:a16="http://schemas.microsoft.com/office/drawing/2014/main" id="{905134C0-AB5A-10B5-5BD2-6DC58E96B7C0}"/>
              </a:ext>
            </a:extLst>
          </p:cNvPr>
          <p:cNvSpPr>
            <a:spLocks noGrp="1"/>
          </p:cNvSpPr>
          <p:nvPr>
            <p:ph type="body" sz="quarter" idx="11"/>
          </p:nvPr>
        </p:nvSpPr>
        <p:spPr>
          <a:xfrm>
            <a:off x="337295" y="2223461"/>
            <a:ext cx="5337642" cy="3079497"/>
          </a:xfrm>
        </p:spPr>
        <p:txBody>
          <a:bodyPr/>
          <a:lstStyle/>
          <a:p>
            <a:r>
              <a:rPr lang="en-US" altLang="zh-CN" dirty="0"/>
              <a:t>1.4.4 </a:t>
            </a:r>
            <a:r>
              <a:rPr lang="zh-CN" altLang="en-US" dirty="0"/>
              <a:t>插入或删除行或列</a:t>
            </a:r>
            <a:endParaRPr lang="en-US" altLang="zh-CN" dirty="0"/>
          </a:p>
          <a:p>
            <a:r>
              <a:rPr lang="zh-CN" altLang="en-US" dirty="0"/>
              <a:t>如果要删除多余的行或列，可先选中要删除的行或列，然后按</a:t>
            </a:r>
            <a:r>
              <a:rPr lang="en-US" altLang="zh-CN" dirty="0"/>
              <a:t>Backspace</a:t>
            </a:r>
            <a:r>
              <a:rPr lang="zh-CN" altLang="en-US" dirty="0"/>
              <a:t>键即可删除；或者将光标移至想删除的行或列的分隔线上，当出现加号和减号标记时，单击减号标记即可删除，如图</a:t>
            </a:r>
            <a:r>
              <a:rPr lang="en-US" altLang="zh-CN" dirty="0"/>
              <a:t>1-81</a:t>
            </a:r>
            <a:r>
              <a:rPr lang="zh-CN" altLang="en-US" dirty="0"/>
              <a:t>所示。</a:t>
            </a:r>
          </a:p>
        </p:txBody>
      </p:sp>
      <p:pic>
        <p:nvPicPr>
          <p:cNvPr id="6" name="图片占位符 5">
            <a:extLst>
              <a:ext uri="{FF2B5EF4-FFF2-40B4-BE49-F238E27FC236}">
                <a16:creationId xmlns:a16="http://schemas.microsoft.com/office/drawing/2014/main" id="{F6023CBB-9B6E-977D-F985-1F6609A0F48B}"/>
              </a:ext>
            </a:extLst>
          </p:cNvPr>
          <p:cNvPicPr>
            <a:picLocks noGrp="1" noChangeAspect="1"/>
          </p:cNvPicPr>
          <p:nvPr>
            <p:ph type="pic" sz="quarter" idx="14"/>
          </p:nvPr>
        </p:nvPicPr>
        <p:blipFill rotWithShape="1">
          <a:blip r:embed="rId2"/>
          <a:srcRect t="-115317" b="-115317"/>
          <a:stretch>
            <a:fillRect/>
          </a:stretch>
        </p:blipFill>
        <p:spPr>
          <a:prstGeom prst="rect">
            <a:avLst/>
          </a:prstGeom>
        </p:spPr>
      </p:pic>
    </p:spTree>
    <p:extLst>
      <p:ext uri="{BB962C8B-B14F-4D97-AF65-F5344CB8AC3E}">
        <p14:creationId xmlns:p14="http://schemas.microsoft.com/office/powerpoint/2010/main" val="227534109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1677BA-70AF-EBFB-90BA-138F54465EB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A7BD7B7-2C98-0EA5-A795-F743EE8F7584}"/>
              </a:ext>
            </a:extLst>
          </p:cNvPr>
          <p:cNvSpPr>
            <a:spLocks noGrp="1"/>
          </p:cNvSpPr>
          <p:nvPr>
            <p:ph type="body" sz="quarter" idx="10"/>
          </p:nvPr>
        </p:nvSpPr>
        <p:spPr/>
        <p:txBody>
          <a:bodyPr/>
          <a:lstStyle/>
          <a:p>
            <a:r>
              <a:rPr lang="zh-CN" altLang="en-US" dirty="0"/>
              <a:t>用表格管理数据</a:t>
            </a:r>
          </a:p>
        </p:txBody>
      </p:sp>
      <p:sp>
        <p:nvSpPr>
          <p:cNvPr id="5" name="文本占位符 4">
            <a:extLst>
              <a:ext uri="{FF2B5EF4-FFF2-40B4-BE49-F238E27FC236}">
                <a16:creationId xmlns:a16="http://schemas.microsoft.com/office/drawing/2014/main" id="{F44D1CB9-20A9-6057-B5C5-8468F43FCA96}"/>
              </a:ext>
            </a:extLst>
          </p:cNvPr>
          <p:cNvSpPr>
            <a:spLocks noGrp="1"/>
          </p:cNvSpPr>
          <p:nvPr>
            <p:ph type="body" sz="quarter" idx="11"/>
          </p:nvPr>
        </p:nvSpPr>
        <p:spPr>
          <a:xfrm>
            <a:off x="337295" y="2223461"/>
            <a:ext cx="5337642" cy="3079497"/>
          </a:xfrm>
        </p:spPr>
        <p:txBody>
          <a:bodyPr/>
          <a:lstStyle/>
          <a:p>
            <a:r>
              <a:rPr lang="en-US" altLang="zh-CN" dirty="0"/>
              <a:t>1.4.5 </a:t>
            </a:r>
            <a:r>
              <a:rPr lang="zh-CN" altLang="en-US" dirty="0"/>
              <a:t>美化表格</a:t>
            </a:r>
            <a:endParaRPr lang="en-US" altLang="zh-CN" dirty="0"/>
          </a:p>
          <a:p>
            <a:r>
              <a:rPr lang="zh-CN" altLang="en-US" dirty="0"/>
              <a:t>表格制作完成后，可直接套用表格样式，对当前表格进行快速美化操作。选中表格，在“表格样式”选项卡中的样式列表中选择一款合适的样式即可，如图</a:t>
            </a:r>
            <a:r>
              <a:rPr lang="en-US" altLang="zh-CN" dirty="0"/>
              <a:t>1-82</a:t>
            </a:r>
            <a:r>
              <a:rPr lang="zh-CN" altLang="en-US" dirty="0"/>
              <a:t>所示。</a:t>
            </a:r>
          </a:p>
        </p:txBody>
      </p:sp>
      <p:pic>
        <p:nvPicPr>
          <p:cNvPr id="6" name="图片占位符 5">
            <a:extLst>
              <a:ext uri="{FF2B5EF4-FFF2-40B4-BE49-F238E27FC236}">
                <a16:creationId xmlns:a16="http://schemas.microsoft.com/office/drawing/2014/main" id="{03D4AA9F-759A-E3EA-732A-A62DDC165C95}"/>
              </a:ext>
            </a:extLst>
          </p:cNvPr>
          <p:cNvPicPr>
            <a:picLocks noGrp="1" noChangeAspect="1"/>
          </p:cNvPicPr>
          <p:nvPr>
            <p:ph type="pic" sz="quarter" idx="14"/>
          </p:nvPr>
        </p:nvPicPr>
        <p:blipFill rotWithShape="1">
          <a:blip r:embed="rId2"/>
          <a:srcRect t="-78839" b="-78839"/>
          <a:stretch>
            <a:fillRect/>
          </a:stretch>
        </p:blipFill>
        <p:spPr>
          <a:prstGeom prst="rect">
            <a:avLst/>
          </a:prstGeom>
        </p:spPr>
      </p:pic>
    </p:spTree>
    <p:extLst>
      <p:ext uri="{BB962C8B-B14F-4D97-AF65-F5344CB8AC3E}">
        <p14:creationId xmlns:p14="http://schemas.microsoft.com/office/powerpoint/2010/main" val="10464734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CDD858-DA62-095B-640A-DCDB7BBD781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A45D931-84C0-EB33-DE80-6C2160823603}"/>
              </a:ext>
            </a:extLst>
          </p:cNvPr>
          <p:cNvSpPr>
            <a:spLocks noGrp="1"/>
          </p:cNvSpPr>
          <p:nvPr>
            <p:ph type="body" sz="quarter" idx="10"/>
          </p:nvPr>
        </p:nvSpPr>
        <p:spPr/>
        <p:txBody>
          <a:bodyPr/>
          <a:lstStyle/>
          <a:p>
            <a:r>
              <a:rPr lang="zh-CN" altLang="en-US" dirty="0"/>
              <a:t>文档的创建与编辑</a:t>
            </a:r>
          </a:p>
        </p:txBody>
      </p:sp>
      <p:sp>
        <p:nvSpPr>
          <p:cNvPr id="6" name="文本占位符 5">
            <a:extLst>
              <a:ext uri="{FF2B5EF4-FFF2-40B4-BE49-F238E27FC236}">
                <a16:creationId xmlns:a16="http://schemas.microsoft.com/office/drawing/2014/main" id="{6135EB61-6236-E893-A319-747F0165904B}"/>
              </a:ext>
            </a:extLst>
          </p:cNvPr>
          <p:cNvSpPr>
            <a:spLocks noGrp="1"/>
          </p:cNvSpPr>
          <p:nvPr>
            <p:ph type="body" sz="quarter" idx="11"/>
          </p:nvPr>
        </p:nvSpPr>
        <p:spPr>
          <a:xfrm>
            <a:off x="337295" y="1461713"/>
            <a:ext cx="5337642" cy="4602991"/>
          </a:xfrm>
        </p:spPr>
        <p:txBody>
          <a:bodyPr/>
          <a:lstStyle/>
          <a:p>
            <a:r>
              <a:rPr lang="en-US" altLang="zh-CN" dirty="0"/>
              <a:t>1.1.1 </a:t>
            </a:r>
            <a:r>
              <a:rPr lang="zh-CN" altLang="en-US" dirty="0"/>
              <a:t>空白文档的创建与保存</a:t>
            </a:r>
            <a:endParaRPr lang="en-US" altLang="zh-CN" dirty="0"/>
          </a:p>
          <a:p>
            <a:r>
              <a:rPr lang="zh-CN" altLang="en-US" dirty="0"/>
              <a:t>在编辑文档的过程中，需要及时保存文档，以避免因计算机突然断电而丢失未保存的文档内容。首次按</a:t>
            </a:r>
            <a:r>
              <a:rPr lang="en-US" altLang="zh-CN" dirty="0" err="1"/>
              <a:t>Ctrl+S</a:t>
            </a:r>
            <a:r>
              <a:rPr lang="zh-CN" altLang="en-US" dirty="0"/>
              <a:t>组合键后，会打开“另存文件”对话框，在此可设置文件名及保存的路径，单击“保存”按钮即可，如图</a:t>
            </a:r>
            <a:r>
              <a:rPr lang="en-US" altLang="zh-CN" dirty="0"/>
              <a:t>1-2</a:t>
            </a:r>
            <a:r>
              <a:rPr lang="zh-CN" altLang="en-US" dirty="0"/>
              <a:t>所示。当后续再按</a:t>
            </a:r>
            <a:r>
              <a:rPr lang="en-US" altLang="zh-CN" dirty="0" err="1"/>
              <a:t>Ctrl+S</a:t>
            </a:r>
            <a:r>
              <a:rPr lang="zh-CN" altLang="en-US" dirty="0"/>
              <a:t>组合键进行保存时，系统不会弹出“另存文件”对话框，而是自动覆盖原始文档。</a:t>
            </a:r>
          </a:p>
        </p:txBody>
      </p:sp>
      <p:pic>
        <p:nvPicPr>
          <p:cNvPr id="7" name="图片占位符 6">
            <a:extLst>
              <a:ext uri="{FF2B5EF4-FFF2-40B4-BE49-F238E27FC236}">
                <a16:creationId xmlns:a16="http://schemas.microsoft.com/office/drawing/2014/main" id="{91FF19DF-06A2-77E9-FF5E-6AB0F2439571}"/>
              </a:ext>
            </a:extLst>
          </p:cNvPr>
          <p:cNvPicPr>
            <a:picLocks noGrp="1" noChangeAspect="1"/>
          </p:cNvPicPr>
          <p:nvPr>
            <p:ph type="pic" sz="quarter" idx="14"/>
          </p:nvPr>
        </p:nvPicPr>
        <p:blipFill rotWithShape="1">
          <a:blip r:embed="rId2"/>
          <a:srcRect t="-20298" b="-20298"/>
          <a:stretch>
            <a:fillRect/>
          </a:stretch>
        </p:blipFill>
        <p:spPr>
          <a:prstGeom prst="rect">
            <a:avLst/>
          </a:prstGeom>
        </p:spPr>
      </p:pic>
    </p:spTree>
    <p:extLst>
      <p:ext uri="{BB962C8B-B14F-4D97-AF65-F5344CB8AC3E}">
        <p14:creationId xmlns:p14="http://schemas.microsoft.com/office/powerpoint/2010/main" val="35703283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75D510-B4EB-87D2-A997-78F8623A428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BDD820A-8B13-ABF7-6578-54590E3668FC}"/>
              </a:ext>
            </a:extLst>
          </p:cNvPr>
          <p:cNvSpPr>
            <a:spLocks noGrp="1"/>
          </p:cNvSpPr>
          <p:nvPr>
            <p:ph type="body" sz="quarter" idx="10"/>
          </p:nvPr>
        </p:nvSpPr>
        <p:spPr/>
        <p:txBody>
          <a:bodyPr/>
          <a:lstStyle/>
          <a:p>
            <a:r>
              <a:rPr lang="zh-CN" altLang="en-US" dirty="0"/>
              <a:t>用表格管理数据</a:t>
            </a:r>
          </a:p>
        </p:txBody>
      </p:sp>
      <p:sp>
        <p:nvSpPr>
          <p:cNvPr id="5" name="文本占位符 4">
            <a:extLst>
              <a:ext uri="{FF2B5EF4-FFF2-40B4-BE49-F238E27FC236}">
                <a16:creationId xmlns:a16="http://schemas.microsoft.com/office/drawing/2014/main" id="{C3279037-A7AA-5885-D2B8-6D2C3F93BF95}"/>
              </a:ext>
            </a:extLst>
          </p:cNvPr>
          <p:cNvSpPr>
            <a:spLocks noGrp="1"/>
          </p:cNvSpPr>
          <p:nvPr>
            <p:ph type="body" sz="quarter" idx="11"/>
          </p:nvPr>
        </p:nvSpPr>
        <p:spPr>
          <a:xfrm>
            <a:off x="337295" y="1461714"/>
            <a:ext cx="5337642" cy="4602991"/>
          </a:xfrm>
        </p:spPr>
        <p:txBody>
          <a:bodyPr/>
          <a:lstStyle/>
          <a:p>
            <a:r>
              <a:rPr lang="en-US" altLang="zh-CN" dirty="0"/>
              <a:t>1.4.5 </a:t>
            </a:r>
            <a:r>
              <a:rPr lang="zh-CN" altLang="en-US" dirty="0"/>
              <a:t>美化表格</a:t>
            </a:r>
            <a:endParaRPr lang="en-US" altLang="zh-CN" dirty="0"/>
          </a:p>
          <a:p>
            <a:r>
              <a:rPr lang="zh-CN" altLang="en-US" dirty="0"/>
              <a:t>此外，也可自定义表格样式：在“表格样式”选项卡中，单击“底纹”下拉按钮，在其列表中可以为表格添加各种底纹效果，如图</a:t>
            </a:r>
            <a:r>
              <a:rPr lang="en-US" altLang="zh-CN" dirty="0"/>
              <a:t>1-83</a:t>
            </a:r>
            <a:r>
              <a:rPr lang="zh-CN" altLang="en-US" dirty="0"/>
              <a:t>所示；单击“线型”下拉按钮，可以为表格设置边框线的线型；单击“线型粗细”按钮，可以设置边框线的粗细；单击“边框颜色”按钮，可以设置边框线的颜色，如图</a:t>
            </a:r>
            <a:r>
              <a:rPr lang="en-US" altLang="zh-CN" dirty="0"/>
              <a:t>1-84</a:t>
            </a:r>
            <a:r>
              <a:rPr lang="zh-CN" altLang="en-US" dirty="0"/>
              <a:t>所示。</a:t>
            </a:r>
          </a:p>
        </p:txBody>
      </p:sp>
      <p:pic>
        <p:nvPicPr>
          <p:cNvPr id="10" name="图片占位符 9">
            <a:extLst>
              <a:ext uri="{FF2B5EF4-FFF2-40B4-BE49-F238E27FC236}">
                <a16:creationId xmlns:a16="http://schemas.microsoft.com/office/drawing/2014/main" id="{B23A7966-C3CE-C935-43A8-03954DF4ACC6}"/>
              </a:ext>
            </a:extLst>
          </p:cNvPr>
          <p:cNvPicPr>
            <a:picLocks noGrp="1" noChangeAspect="1"/>
          </p:cNvPicPr>
          <p:nvPr>
            <p:ph type="pic" sz="quarter" idx="14"/>
          </p:nvPr>
        </p:nvPicPr>
        <p:blipFill rotWithShape="1">
          <a:blip r:embed="rId2"/>
          <a:srcRect t="-83872" b="-83872"/>
          <a:stretch>
            <a:fillRect/>
          </a:stretch>
        </p:blipFill>
        <p:spPr>
          <a:prstGeom prst="rect">
            <a:avLst/>
          </a:prstGeom>
        </p:spPr>
      </p:pic>
    </p:spTree>
    <p:extLst>
      <p:ext uri="{BB962C8B-B14F-4D97-AF65-F5344CB8AC3E}">
        <p14:creationId xmlns:p14="http://schemas.microsoft.com/office/powerpoint/2010/main" val="23069852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D3FC7-5C5D-1D02-22C4-522F5AA71E8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85C480D-69B8-2452-D8C9-3C83B151F90B}"/>
              </a:ext>
            </a:extLst>
          </p:cNvPr>
          <p:cNvSpPr>
            <a:spLocks noGrp="1"/>
          </p:cNvSpPr>
          <p:nvPr>
            <p:ph type="body" sz="quarter" idx="10"/>
          </p:nvPr>
        </p:nvSpPr>
        <p:spPr/>
        <p:txBody>
          <a:bodyPr/>
          <a:lstStyle/>
          <a:p>
            <a:r>
              <a:rPr lang="zh-CN" altLang="en-US" dirty="0"/>
              <a:t>用表格管理数据</a:t>
            </a:r>
          </a:p>
        </p:txBody>
      </p:sp>
      <p:sp>
        <p:nvSpPr>
          <p:cNvPr id="5" name="文本占位符 4">
            <a:extLst>
              <a:ext uri="{FF2B5EF4-FFF2-40B4-BE49-F238E27FC236}">
                <a16:creationId xmlns:a16="http://schemas.microsoft.com/office/drawing/2014/main" id="{5CFAF486-8AA9-6050-8F1D-EA494CCE7D9D}"/>
              </a:ext>
            </a:extLst>
          </p:cNvPr>
          <p:cNvSpPr>
            <a:spLocks noGrp="1"/>
          </p:cNvSpPr>
          <p:nvPr>
            <p:ph type="body" sz="quarter" idx="11"/>
          </p:nvPr>
        </p:nvSpPr>
        <p:spPr>
          <a:xfrm>
            <a:off x="337295" y="2477376"/>
            <a:ext cx="5337642" cy="2571666"/>
          </a:xfrm>
        </p:spPr>
        <p:txBody>
          <a:bodyPr/>
          <a:lstStyle/>
          <a:p>
            <a:r>
              <a:rPr lang="en-US" altLang="zh-CN" dirty="0"/>
              <a:t>1.4.5 </a:t>
            </a:r>
            <a:r>
              <a:rPr lang="zh-CN" altLang="en-US" dirty="0"/>
              <a:t>美化表格</a:t>
            </a:r>
            <a:endParaRPr lang="en-US" altLang="zh-CN" dirty="0"/>
          </a:p>
          <a:p>
            <a:r>
              <a:rPr lang="zh-CN" altLang="en-US" dirty="0"/>
              <a:t>边框样式设置完成后，单击“边框”下拉按钮，在其列表中选择要应用的边框线即可将其样式应用至表格中，如图</a:t>
            </a:r>
            <a:r>
              <a:rPr lang="en-US" altLang="zh-CN" dirty="0"/>
              <a:t>1-85</a:t>
            </a:r>
            <a:r>
              <a:rPr lang="zh-CN" altLang="en-US" dirty="0"/>
              <a:t>所示。</a:t>
            </a:r>
          </a:p>
        </p:txBody>
      </p:sp>
      <p:pic>
        <p:nvPicPr>
          <p:cNvPr id="7" name="图片占位符 6">
            <a:extLst>
              <a:ext uri="{FF2B5EF4-FFF2-40B4-BE49-F238E27FC236}">
                <a16:creationId xmlns:a16="http://schemas.microsoft.com/office/drawing/2014/main" id="{DCC0858F-1457-0D5D-A9B2-A8923272CB71}"/>
              </a:ext>
            </a:extLst>
          </p:cNvPr>
          <p:cNvPicPr>
            <a:picLocks noGrp="1" noChangeAspect="1"/>
          </p:cNvPicPr>
          <p:nvPr>
            <p:ph type="pic" sz="quarter" idx="14"/>
          </p:nvPr>
        </p:nvPicPr>
        <p:blipFill rotWithShape="1">
          <a:blip r:embed="rId2"/>
          <a:srcRect l="-54191" r="-54191"/>
          <a:stretch>
            <a:fillRect/>
          </a:stretch>
        </p:blipFill>
        <p:spPr>
          <a:prstGeom prst="rect">
            <a:avLst/>
          </a:prstGeom>
        </p:spPr>
      </p:pic>
    </p:spTree>
    <p:extLst>
      <p:ext uri="{BB962C8B-B14F-4D97-AF65-F5344CB8AC3E}">
        <p14:creationId xmlns:p14="http://schemas.microsoft.com/office/powerpoint/2010/main" val="42826021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FD9941-8902-510A-9E56-7FC66FA4B74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7091414-8449-0502-2037-D78DDDBA2FF4}"/>
              </a:ext>
            </a:extLst>
          </p:cNvPr>
          <p:cNvSpPr>
            <a:spLocks noGrp="1"/>
          </p:cNvSpPr>
          <p:nvPr>
            <p:ph type="body" sz="quarter" idx="10"/>
          </p:nvPr>
        </p:nvSpPr>
        <p:spPr/>
        <p:txBody>
          <a:bodyPr/>
          <a:lstStyle/>
          <a:p>
            <a:r>
              <a:rPr lang="zh-CN" altLang="en-US" dirty="0"/>
              <a:t>用表格管理数据</a:t>
            </a:r>
          </a:p>
        </p:txBody>
      </p:sp>
      <p:sp>
        <p:nvSpPr>
          <p:cNvPr id="5" name="文本占位符 4">
            <a:extLst>
              <a:ext uri="{FF2B5EF4-FFF2-40B4-BE49-F238E27FC236}">
                <a16:creationId xmlns:a16="http://schemas.microsoft.com/office/drawing/2014/main" id="{5B22582C-D95A-25E2-8A1D-9FFEECF8FCED}"/>
              </a:ext>
            </a:extLst>
          </p:cNvPr>
          <p:cNvSpPr>
            <a:spLocks noGrp="1"/>
          </p:cNvSpPr>
          <p:nvPr>
            <p:ph type="body" sz="quarter" idx="11"/>
          </p:nvPr>
        </p:nvSpPr>
        <p:spPr>
          <a:xfrm>
            <a:off x="337295" y="1079495"/>
            <a:ext cx="5337642" cy="5367431"/>
          </a:xfrm>
        </p:spPr>
        <p:txBody>
          <a:bodyPr/>
          <a:lstStyle/>
          <a:p>
            <a:r>
              <a:rPr lang="en-US" altLang="zh-CN" sz="2100" dirty="0"/>
              <a:t>1.4.6 </a:t>
            </a:r>
            <a:r>
              <a:rPr lang="zh-CN" altLang="en-US" sz="2100" dirty="0"/>
              <a:t>在表格中使用公式和函数</a:t>
            </a:r>
            <a:endParaRPr lang="en-US" altLang="zh-CN" sz="2100" dirty="0"/>
          </a:p>
          <a:p>
            <a:r>
              <a:rPr lang="zh-CN" altLang="en-US" sz="2100" dirty="0"/>
              <a:t>在插入的表格中，如果需要对表格中的数据进行简单计算，可使用“表格工具”选项卡的 “公式”命令进行操作。</a:t>
            </a:r>
            <a:endParaRPr lang="en-US" altLang="zh-CN" sz="2100" dirty="0"/>
          </a:p>
          <a:p>
            <a:r>
              <a:rPr lang="zh-CN" altLang="en-US" sz="2100" dirty="0"/>
              <a:t>将光标放置在存放结果的单元格中，在“表格工具”选项卡中单击“公式”按钮，打开“公式”对话框，如图</a:t>
            </a:r>
            <a:r>
              <a:rPr lang="en-US" altLang="zh-CN" sz="2100" dirty="0"/>
              <a:t>1-86</a:t>
            </a:r>
            <a:r>
              <a:rPr lang="zh-CN" altLang="en-US" sz="2100" dirty="0"/>
              <a:t>所示。默认情况下“公式”文本框中会显示求和（</a:t>
            </a:r>
            <a:r>
              <a:rPr lang="en-US" altLang="zh-CN" sz="2100" dirty="0"/>
              <a:t>SUM</a:t>
            </a:r>
            <a:r>
              <a:rPr lang="zh-CN" altLang="en-US" sz="2100" dirty="0"/>
              <a:t>）函数，如果需要运用其他公式或函数，在该文本框中更改即可。在“数字格式”下拉列表框中可设置要显示的数字格式。</a:t>
            </a:r>
          </a:p>
        </p:txBody>
      </p:sp>
      <p:pic>
        <p:nvPicPr>
          <p:cNvPr id="6" name="图片占位符 5">
            <a:extLst>
              <a:ext uri="{FF2B5EF4-FFF2-40B4-BE49-F238E27FC236}">
                <a16:creationId xmlns:a16="http://schemas.microsoft.com/office/drawing/2014/main" id="{FE4AA1DB-1F87-58C6-6BA5-DC3CA1EDFA15}"/>
              </a:ext>
            </a:extLst>
          </p:cNvPr>
          <p:cNvPicPr>
            <a:picLocks noGrp="1" noChangeAspect="1"/>
          </p:cNvPicPr>
          <p:nvPr>
            <p:ph type="pic" sz="quarter" idx="14"/>
          </p:nvPr>
        </p:nvPicPr>
        <p:blipFill rotWithShape="1">
          <a:blip r:embed="rId2"/>
          <a:srcRect t="-81870" b="-81870"/>
          <a:stretch>
            <a:fillRect/>
          </a:stretch>
        </p:blipFill>
        <p:spPr>
          <a:prstGeom prst="rect">
            <a:avLst/>
          </a:prstGeom>
        </p:spPr>
      </p:pic>
    </p:spTree>
    <p:extLst>
      <p:ext uri="{BB962C8B-B14F-4D97-AF65-F5344CB8AC3E}">
        <p14:creationId xmlns:p14="http://schemas.microsoft.com/office/powerpoint/2010/main" val="237420767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4BA6B6-6401-E584-5836-0E3208C8CBA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DF5F9A0-BCFC-1F66-270B-A0BD907801F5}"/>
              </a:ext>
            </a:extLst>
          </p:cNvPr>
          <p:cNvSpPr>
            <a:spLocks noGrp="1"/>
          </p:cNvSpPr>
          <p:nvPr>
            <p:ph type="body" sz="quarter" idx="10"/>
          </p:nvPr>
        </p:nvSpPr>
        <p:spPr/>
        <p:txBody>
          <a:bodyPr/>
          <a:lstStyle/>
          <a:p>
            <a:r>
              <a:rPr lang="zh-CN" altLang="en-US" dirty="0"/>
              <a:t>用表格管理数据</a:t>
            </a:r>
          </a:p>
        </p:txBody>
      </p:sp>
      <p:sp>
        <p:nvSpPr>
          <p:cNvPr id="5" name="文本占位符 4">
            <a:extLst>
              <a:ext uri="{FF2B5EF4-FFF2-40B4-BE49-F238E27FC236}">
                <a16:creationId xmlns:a16="http://schemas.microsoft.com/office/drawing/2014/main" id="{CB337B92-79B3-23F2-9969-71CB7F51F44D}"/>
              </a:ext>
            </a:extLst>
          </p:cNvPr>
          <p:cNvSpPr>
            <a:spLocks noGrp="1"/>
          </p:cNvSpPr>
          <p:nvPr>
            <p:ph type="body" sz="quarter" idx="11"/>
          </p:nvPr>
        </p:nvSpPr>
        <p:spPr>
          <a:xfrm>
            <a:off x="337295" y="2731292"/>
            <a:ext cx="5337642" cy="2063835"/>
          </a:xfrm>
        </p:spPr>
        <p:txBody>
          <a:bodyPr/>
          <a:lstStyle/>
          <a:p>
            <a:r>
              <a:rPr lang="en-US" altLang="zh-CN" dirty="0"/>
              <a:t>1.4.6 </a:t>
            </a:r>
            <a:r>
              <a:rPr lang="zh-CN" altLang="en-US" dirty="0"/>
              <a:t>在表格中使用公式和函数</a:t>
            </a:r>
            <a:endParaRPr lang="en-US" altLang="zh-CN" dirty="0"/>
          </a:p>
          <a:p>
            <a:r>
              <a:rPr lang="zh-CN" altLang="en-US" dirty="0"/>
              <a:t>设置后单击“确定”按钮，即可在结果单元格中按照设定的公式和数字格式显示计算结果，如图</a:t>
            </a:r>
            <a:r>
              <a:rPr lang="en-US" altLang="zh-CN" dirty="0"/>
              <a:t>1-87</a:t>
            </a:r>
            <a:r>
              <a:rPr lang="zh-CN" altLang="en-US" dirty="0"/>
              <a:t>所示。</a:t>
            </a:r>
          </a:p>
        </p:txBody>
      </p:sp>
      <p:pic>
        <p:nvPicPr>
          <p:cNvPr id="6" name="图片占位符 5">
            <a:extLst>
              <a:ext uri="{FF2B5EF4-FFF2-40B4-BE49-F238E27FC236}">
                <a16:creationId xmlns:a16="http://schemas.microsoft.com/office/drawing/2014/main" id="{A6822345-BD1A-FBB5-D20F-45CB9C417B19}"/>
              </a:ext>
            </a:extLst>
          </p:cNvPr>
          <p:cNvPicPr>
            <a:picLocks noGrp="1" noChangeAspect="1"/>
          </p:cNvPicPr>
          <p:nvPr>
            <p:ph type="pic" sz="quarter" idx="14"/>
          </p:nvPr>
        </p:nvPicPr>
        <p:blipFill rotWithShape="1">
          <a:blip r:embed="rId2"/>
          <a:srcRect t="-111400" b="-111400"/>
          <a:stretch>
            <a:fillRect/>
          </a:stretch>
        </p:blipFill>
        <p:spPr>
          <a:prstGeom prst="rect">
            <a:avLst/>
          </a:prstGeom>
        </p:spPr>
      </p:pic>
    </p:spTree>
    <p:extLst>
      <p:ext uri="{BB962C8B-B14F-4D97-AF65-F5344CB8AC3E}">
        <p14:creationId xmlns:p14="http://schemas.microsoft.com/office/powerpoint/2010/main" val="60050910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4E629C-8C1C-B895-7BAF-C13F544F6FD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977FCC8-36A4-7A4F-DD88-030D71884A7E}"/>
              </a:ext>
            </a:extLst>
          </p:cNvPr>
          <p:cNvSpPr>
            <a:spLocks noGrp="1"/>
          </p:cNvSpPr>
          <p:nvPr>
            <p:ph type="body" sz="quarter" idx="10"/>
          </p:nvPr>
        </p:nvSpPr>
        <p:spPr/>
        <p:txBody>
          <a:bodyPr/>
          <a:lstStyle/>
          <a:p>
            <a:r>
              <a:rPr lang="zh-CN" altLang="en-US" dirty="0"/>
              <a:t>用表格管理数据</a:t>
            </a:r>
          </a:p>
        </p:txBody>
      </p:sp>
      <p:sp>
        <p:nvSpPr>
          <p:cNvPr id="5" name="文本占位符 4">
            <a:extLst>
              <a:ext uri="{FF2B5EF4-FFF2-40B4-BE49-F238E27FC236}">
                <a16:creationId xmlns:a16="http://schemas.microsoft.com/office/drawing/2014/main" id="{403EB90C-174E-DCD0-3198-AB6256B7E4E0}"/>
              </a:ext>
            </a:extLst>
          </p:cNvPr>
          <p:cNvSpPr>
            <a:spLocks noGrp="1"/>
          </p:cNvSpPr>
          <p:nvPr>
            <p:ph type="body" sz="quarter" idx="11"/>
          </p:nvPr>
        </p:nvSpPr>
        <p:spPr>
          <a:xfrm>
            <a:off x="337295" y="1969545"/>
            <a:ext cx="5337642" cy="3587329"/>
          </a:xfrm>
        </p:spPr>
        <p:txBody>
          <a:bodyPr/>
          <a:lstStyle/>
          <a:p>
            <a:r>
              <a:rPr lang="en-US" altLang="zh-CN" dirty="0"/>
              <a:t>1.4.7 </a:t>
            </a:r>
            <a:r>
              <a:rPr lang="zh-CN" altLang="en-US" dirty="0"/>
              <a:t>表格与文本相互转换</a:t>
            </a:r>
            <a:endParaRPr lang="en-US" altLang="zh-CN" dirty="0"/>
          </a:p>
          <a:p>
            <a:r>
              <a:rPr lang="zh-CN" altLang="en-US" dirty="0"/>
              <a:t>全选表格内容，在“表格工具”选项卡中单击“转换成文本”按钮，在打开的对话框中可对分隔符进行设置，通常保持默认设置即可，如图</a:t>
            </a:r>
            <a:r>
              <a:rPr lang="en-US" altLang="zh-CN" dirty="0"/>
              <a:t>1-89</a:t>
            </a:r>
            <a:r>
              <a:rPr lang="zh-CN" altLang="en-US" dirty="0"/>
              <a:t>所示。单击“确定”按钮，可将当前表格内容迅速转换成文本格式，如图</a:t>
            </a:r>
            <a:r>
              <a:rPr lang="en-US" altLang="zh-CN" dirty="0"/>
              <a:t>1-90</a:t>
            </a:r>
            <a:r>
              <a:rPr lang="zh-CN" altLang="en-US" dirty="0"/>
              <a:t>所示。</a:t>
            </a:r>
          </a:p>
        </p:txBody>
      </p:sp>
      <p:pic>
        <p:nvPicPr>
          <p:cNvPr id="6" name="图片占位符 5">
            <a:extLst>
              <a:ext uri="{FF2B5EF4-FFF2-40B4-BE49-F238E27FC236}">
                <a16:creationId xmlns:a16="http://schemas.microsoft.com/office/drawing/2014/main" id="{13439196-F128-1617-AC9B-477BFF3249B0}"/>
              </a:ext>
            </a:extLst>
          </p:cNvPr>
          <p:cNvPicPr>
            <a:picLocks noGrp="1" noChangeAspect="1"/>
          </p:cNvPicPr>
          <p:nvPr>
            <p:ph type="pic" sz="quarter" idx="14"/>
          </p:nvPr>
        </p:nvPicPr>
        <p:blipFill rotWithShape="1">
          <a:blip r:embed="rId2"/>
          <a:srcRect t="-115453" b="-115453"/>
          <a:stretch>
            <a:fillRect/>
          </a:stretch>
        </p:blipFill>
        <p:spPr>
          <a:prstGeom prst="rect">
            <a:avLst/>
          </a:prstGeom>
        </p:spPr>
      </p:pic>
    </p:spTree>
    <p:extLst>
      <p:ext uri="{BB962C8B-B14F-4D97-AF65-F5344CB8AC3E}">
        <p14:creationId xmlns:p14="http://schemas.microsoft.com/office/powerpoint/2010/main" val="385517007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EC19D2-6722-4424-F305-829A6B3F0F6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9BE621E-CC02-A100-631C-AF1E0B424C59}"/>
              </a:ext>
            </a:extLst>
          </p:cNvPr>
          <p:cNvSpPr>
            <a:spLocks noGrp="1"/>
          </p:cNvSpPr>
          <p:nvPr>
            <p:ph type="body" sz="quarter" idx="10"/>
          </p:nvPr>
        </p:nvSpPr>
        <p:spPr/>
        <p:txBody>
          <a:bodyPr/>
          <a:lstStyle/>
          <a:p>
            <a:r>
              <a:rPr lang="zh-CN" altLang="en-US" dirty="0"/>
              <a:t>用表格管理数据</a:t>
            </a:r>
          </a:p>
        </p:txBody>
      </p:sp>
      <p:sp>
        <p:nvSpPr>
          <p:cNvPr id="5" name="文本占位符 4">
            <a:extLst>
              <a:ext uri="{FF2B5EF4-FFF2-40B4-BE49-F238E27FC236}">
                <a16:creationId xmlns:a16="http://schemas.microsoft.com/office/drawing/2014/main" id="{5BFB9AD3-3102-DA82-7C42-63C752057D7C}"/>
              </a:ext>
            </a:extLst>
          </p:cNvPr>
          <p:cNvSpPr>
            <a:spLocks noGrp="1"/>
          </p:cNvSpPr>
          <p:nvPr>
            <p:ph type="body" sz="quarter" idx="11"/>
          </p:nvPr>
        </p:nvSpPr>
        <p:spPr>
          <a:xfrm>
            <a:off x="337295" y="1461714"/>
            <a:ext cx="5337642" cy="4602991"/>
          </a:xfrm>
        </p:spPr>
        <p:txBody>
          <a:bodyPr/>
          <a:lstStyle/>
          <a:p>
            <a:r>
              <a:rPr lang="en-US" altLang="zh-CN" dirty="0"/>
              <a:t>1.4.7 </a:t>
            </a:r>
            <a:r>
              <a:rPr lang="zh-CN" altLang="en-US" dirty="0"/>
              <a:t>表格与文本相互转换</a:t>
            </a:r>
            <a:endParaRPr lang="en-US" altLang="zh-CN" dirty="0"/>
          </a:p>
          <a:p>
            <a:r>
              <a:rPr lang="zh-CN" altLang="en-US" dirty="0"/>
              <a:t>如果需要将文本转换成表格，则可以选择要转换成表格的文本，然后单击“插入”选项卡中的“表格”下拉按钮，从列表中选择“文本转换成表格”选项。系统将打开“将文字转换成表格”对话框，该对话框会根据所选文本自动设置相应的参数。若无须修改，单击“确定”按钮即可，如图</a:t>
            </a:r>
            <a:r>
              <a:rPr lang="en-US" altLang="zh-CN" dirty="0"/>
              <a:t>1-91</a:t>
            </a:r>
            <a:r>
              <a:rPr lang="zh-CN" altLang="en-US" dirty="0"/>
              <a:t>所示。</a:t>
            </a:r>
          </a:p>
        </p:txBody>
      </p:sp>
      <p:pic>
        <p:nvPicPr>
          <p:cNvPr id="6" name="图片占位符 5">
            <a:extLst>
              <a:ext uri="{FF2B5EF4-FFF2-40B4-BE49-F238E27FC236}">
                <a16:creationId xmlns:a16="http://schemas.microsoft.com/office/drawing/2014/main" id="{CA113E19-5252-9B6C-3018-C43A40CFEC21}"/>
              </a:ext>
            </a:extLst>
          </p:cNvPr>
          <p:cNvPicPr>
            <a:picLocks noGrp="1" noChangeAspect="1"/>
          </p:cNvPicPr>
          <p:nvPr>
            <p:ph type="pic" sz="quarter" idx="14"/>
          </p:nvPr>
        </p:nvPicPr>
        <p:blipFill rotWithShape="1">
          <a:blip r:embed="rId2"/>
          <a:srcRect t="-28170" b="-28170"/>
          <a:stretch>
            <a:fillRect/>
          </a:stretch>
        </p:blipFill>
        <p:spPr>
          <a:prstGeom prst="rect">
            <a:avLst/>
          </a:prstGeom>
        </p:spPr>
      </p:pic>
    </p:spTree>
    <p:extLst>
      <p:ext uri="{BB962C8B-B14F-4D97-AF65-F5344CB8AC3E}">
        <p14:creationId xmlns:p14="http://schemas.microsoft.com/office/powerpoint/2010/main" val="82482302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BB698691-E8F1-83CE-DA04-13F7091945B4}"/>
              </a:ext>
            </a:extLst>
          </p:cNvPr>
          <p:cNvSpPr>
            <a:spLocks noGrp="1"/>
          </p:cNvSpPr>
          <p:nvPr>
            <p:ph type="body" sz="quarter" idx="10"/>
          </p:nvPr>
        </p:nvSpPr>
        <p:spPr/>
        <p:txBody>
          <a:bodyPr/>
          <a:lstStyle/>
          <a:p>
            <a:r>
              <a:rPr lang="zh-CN" altLang="en-US" dirty="0"/>
              <a:t>任务</a:t>
            </a:r>
            <a:r>
              <a:rPr lang="en-US" altLang="zh-CN" dirty="0"/>
              <a:t>1.5</a:t>
            </a:r>
            <a:endParaRPr lang="zh-CN" altLang="en-US" dirty="0"/>
          </a:p>
        </p:txBody>
      </p:sp>
      <p:sp>
        <p:nvSpPr>
          <p:cNvPr id="6" name="文本占位符 5">
            <a:extLst>
              <a:ext uri="{FF2B5EF4-FFF2-40B4-BE49-F238E27FC236}">
                <a16:creationId xmlns:a16="http://schemas.microsoft.com/office/drawing/2014/main" id="{14856A7A-C340-1840-AD69-FD2F66C260D2}"/>
              </a:ext>
            </a:extLst>
          </p:cNvPr>
          <p:cNvSpPr>
            <a:spLocks noGrp="1"/>
          </p:cNvSpPr>
          <p:nvPr>
            <p:ph type="body" sz="quarter" idx="11"/>
          </p:nvPr>
        </p:nvSpPr>
        <p:spPr/>
        <p:txBody>
          <a:bodyPr/>
          <a:lstStyle/>
          <a:p>
            <a:r>
              <a:rPr lang="zh-CN" altLang="en-US" dirty="0"/>
              <a:t>设计页眉与页脚</a:t>
            </a:r>
          </a:p>
        </p:txBody>
      </p:sp>
    </p:spTree>
    <p:extLst>
      <p:ext uri="{BB962C8B-B14F-4D97-AF65-F5344CB8AC3E}">
        <p14:creationId xmlns:p14="http://schemas.microsoft.com/office/powerpoint/2010/main" val="345109734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97921A-6F51-5720-A1FA-D012A27FC63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FF8D59B-3998-0E88-3AEA-0A63AE1972A8}"/>
              </a:ext>
            </a:extLst>
          </p:cNvPr>
          <p:cNvSpPr>
            <a:spLocks noGrp="1"/>
          </p:cNvSpPr>
          <p:nvPr>
            <p:ph type="body" sz="quarter" idx="10"/>
          </p:nvPr>
        </p:nvSpPr>
        <p:spPr/>
        <p:txBody>
          <a:bodyPr/>
          <a:lstStyle/>
          <a:p>
            <a:r>
              <a:rPr lang="zh-CN" altLang="en-US" dirty="0"/>
              <a:t>设计页眉与页脚</a:t>
            </a:r>
          </a:p>
        </p:txBody>
      </p:sp>
      <p:sp>
        <p:nvSpPr>
          <p:cNvPr id="5" name="文本占位符 4">
            <a:extLst>
              <a:ext uri="{FF2B5EF4-FFF2-40B4-BE49-F238E27FC236}">
                <a16:creationId xmlns:a16="http://schemas.microsoft.com/office/drawing/2014/main" id="{6856B3B3-AB13-6461-366A-9F3A91979447}"/>
              </a:ext>
            </a:extLst>
          </p:cNvPr>
          <p:cNvSpPr>
            <a:spLocks noGrp="1"/>
          </p:cNvSpPr>
          <p:nvPr>
            <p:ph type="body" sz="quarter" idx="11"/>
          </p:nvPr>
        </p:nvSpPr>
        <p:spPr>
          <a:xfrm>
            <a:off x="337295" y="2477376"/>
            <a:ext cx="5337642" cy="2571666"/>
          </a:xfrm>
        </p:spPr>
        <p:txBody>
          <a:bodyPr/>
          <a:lstStyle/>
          <a:p>
            <a:r>
              <a:rPr lang="en-US" altLang="zh-CN" dirty="0"/>
              <a:t>1.5.1 </a:t>
            </a:r>
            <a:r>
              <a:rPr lang="zh-CN" altLang="en-US" dirty="0"/>
              <a:t>插入普通页眉与页脚</a:t>
            </a:r>
            <a:endParaRPr lang="en-US" altLang="zh-CN" dirty="0"/>
          </a:p>
          <a:p>
            <a:r>
              <a:rPr lang="zh-CN" altLang="en-US" dirty="0"/>
              <a:t>将光标置于文档任意位置，在“插入”选项卡中单击“页眉页脚”按钮，随即进入页眉、页脚编辑状态，如图</a:t>
            </a:r>
            <a:r>
              <a:rPr lang="en-US" altLang="zh-CN" dirty="0"/>
              <a:t>1-92</a:t>
            </a:r>
            <a:r>
              <a:rPr lang="zh-CN" altLang="en-US" dirty="0"/>
              <a:t>所示。在光标处可输入页眉内容，如图</a:t>
            </a:r>
            <a:r>
              <a:rPr lang="en-US" altLang="zh-CN" dirty="0"/>
              <a:t>1-93</a:t>
            </a:r>
            <a:r>
              <a:rPr lang="zh-CN" altLang="en-US" dirty="0"/>
              <a:t>所示。</a:t>
            </a:r>
          </a:p>
        </p:txBody>
      </p:sp>
      <p:pic>
        <p:nvPicPr>
          <p:cNvPr id="6" name="图片占位符 5">
            <a:extLst>
              <a:ext uri="{FF2B5EF4-FFF2-40B4-BE49-F238E27FC236}">
                <a16:creationId xmlns:a16="http://schemas.microsoft.com/office/drawing/2014/main" id="{6392855A-A9E8-10D5-44F7-B11428B1D863}"/>
              </a:ext>
            </a:extLst>
          </p:cNvPr>
          <p:cNvPicPr>
            <a:picLocks noGrp="1" noChangeAspect="1"/>
          </p:cNvPicPr>
          <p:nvPr>
            <p:ph type="pic" sz="quarter" idx="14"/>
          </p:nvPr>
        </p:nvPicPr>
        <p:blipFill rotWithShape="1">
          <a:blip r:embed="rId2"/>
          <a:srcRect t="-28285" b="-28285"/>
          <a:stretch>
            <a:fillRect/>
          </a:stretch>
        </p:blipFill>
        <p:spPr>
          <a:prstGeom prst="rect">
            <a:avLst/>
          </a:prstGeom>
        </p:spPr>
      </p:pic>
    </p:spTree>
    <p:extLst>
      <p:ext uri="{BB962C8B-B14F-4D97-AF65-F5344CB8AC3E}">
        <p14:creationId xmlns:p14="http://schemas.microsoft.com/office/powerpoint/2010/main" val="586215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8F0576-38A6-295F-2D2B-A9A7DEA5D68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11389BD-1FD4-3713-B1B3-81D0DAB32945}"/>
              </a:ext>
            </a:extLst>
          </p:cNvPr>
          <p:cNvSpPr>
            <a:spLocks noGrp="1"/>
          </p:cNvSpPr>
          <p:nvPr>
            <p:ph type="body" sz="quarter" idx="10"/>
          </p:nvPr>
        </p:nvSpPr>
        <p:spPr/>
        <p:txBody>
          <a:bodyPr/>
          <a:lstStyle/>
          <a:p>
            <a:r>
              <a:rPr lang="zh-CN" altLang="en-US" dirty="0"/>
              <a:t>设计页眉与页脚</a:t>
            </a:r>
          </a:p>
        </p:txBody>
      </p:sp>
      <p:sp>
        <p:nvSpPr>
          <p:cNvPr id="5" name="文本占位符 4">
            <a:extLst>
              <a:ext uri="{FF2B5EF4-FFF2-40B4-BE49-F238E27FC236}">
                <a16:creationId xmlns:a16="http://schemas.microsoft.com/office/drawing/2014/main" id="{E56C39BD-31EF-BD4F-F174-221EBBBD55FF}"/>
              </a:ext>
            </a:extLst>
          </p:cNvPr>
          <p:cNvSpPr>
            <a:spLocks noGrp="1"/>
          </p:cNvSpPr>
          <p:nvPr>
            <p:ph type="body" sz="quarter" idx="11"/>
          </p:nvPr>
        </p:nvSpPr>
        <p:spPr>
          <a:xfrm>
            <a:off x="337295" y="2223461"/>
            <a:ext cx="5337642" cy="3079497"/>
          </a:xfrm>
        </p:spPr>
        <p:txBody>
          <a:bodyPr/>
          <a:lstStyle/>
          <a:p>
            <a:r>
              <a:rPr lang="en-US" altLang="zh-CN" dirty="0"/>
              <a:t>1.5.1 </a:t>
            </a:r>
            <a:r>
              <a:rPr lang="zh-CN" altLang="en-US" dirty="0"/>
              <a:t>插入普通页眉与页脚</a:t>
            </a:r>
            <a:endParaRPr lang="en-US" altLang="zh-CN" dirty="0"/>
          </a:p>
          <a:p>
            <a:r>
              <a:rPr lang="zh-CN" altLang="en-US" dirty="0"/>
              <a:t>可在此对页眉内容的格式及对齐方式进行设置。在“页眉页脚”选项卡中单击  “页眉横线”下拉按钮，从列表中选择横线样式，可添加页眉分隔线，如图</a:t>
            </a:r>
            <a:r>
              <a:rPr lang="en-US" altLang="zh-CN" dirty="0"/>
              <a:t>1-94</a:t>
            </a:r>
            <a:r>
              <a:rPr lang="zh-CN" altLang="en-US" dirty="0"/>
              <a:t>所示。</a:t>
            </a:r>
          </a:p>
        </p:txBody>
      </p:sp>
      <p:pic>
        <p:nvPicPr>
          <p:cNvPr id="6" name="图片占位符 5">
            <a:extLst>
              <a:ext uri="{FF2B5EF4-FFF2-40B4-BE49-F238E27FC236}">
                <a16:creationId xmlns:a16="http://schemas.microsoft.com/office/drawing/2014/main" id="{D079A61C-158C-5CB7-479E-BEF7D4226443}"/>
              </a:ext>
            </a:extLst>
          </p:cNvPr>
          <p:cNvPicPr>
            <a:picLocks noGrp="1" noChangeAspect="1"/>
          </p:cNvPicPr>
          <p:nvPr>
            <p:ph type="pic" sz="quarter" idx="14"/>
          </p:nvPr>
        </p:nvPicPr>
        <p:blipFill rotWithShape="1">
          <a:blip r:embed="rId2"/>
          <a:srcRect t="-88577" b="-88577"/>
          <a:stretch>
            <a:fillRect/>
          </a:stretch>
        </p:blipFill>
        <p:spPr>
          <a:prstGeom prst="rect">
            <a:avLst/>
          </a:prstGeom>
        </p:spPr>
      </p:pic>
    </p:spTree>
    <p:extLst>
      <p:ext uri="{BB962C8B-B14F-4D97-AF65-F5344CB8AC3E}">
        <p14:creationId xmlns:p14="http://schemas.microsoft.com/office/powerpoint/2010/main" val="104356267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B8A5E6-AE61-183D-A621-FAFE038A25B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6012FEF-849A-8BE4-38E9-93B1A9073EEA}"/>
              </a:ext>
            </a:extLst>
          </p:cNvPr>
          <p:cNvSpPr>
            <a:spLocks noGrp="1"/>
          </p:cNvSpPr>
          <p:nvPr>
            <p:ph type="body" sz="quarter" idx="10"/>
          </p:nvPr>
        </p:nvSpPr>
        <p:spPr/>
        <p:txBody>
          <a:bodyPr/>
          <a:lstStyle/>
          <a:p>
            <a:r>
              <a:rPr lang="zh-CN" altLang="en-US" dirty="0"/>
              <a:t>设计页眉与页脚</a:t>
            </a:r>
          </a:p>
        </p:txBody>
      </p:sp>
      <p:sp>
        <p:nvSpPr>
          <p:cNvPr id="5" name="文本占位符 4">
            <a:extLst>
              <a:ext uri="{FF2B5EF4-FFF2-40B4-BE49-F238E27FC236}">
                <a16:creationId xmlns:a16="http://schemas.microsoft.com/office/drawing/2014/main" id="{5CED4693-F97E-9FE4-B44E-03DC399887AE}"/>
              </a:ext>
            </a:extLst>
          </p:cNvPr>
          <p:cNvSpPr>
            <a:spLocks noGrp="1"/>
          </p:cNvSpPr>
          <p:nvPr>
            <p:ph type="body" sz="quarter" idx="11"/>
          </p:nvPr>
        </p:nvSpPr>
        <p:spPr>
          <a:xfrm>
            <a:off x="337295" y="1715629"/>
            <a:ext cx="5337642" cy="4095160"/>
          </a:xfrm>
        </p:spPr>
        <p:txBody>
          <a:bodyPr/>
          <a:lstStyle/>
          <a:p>
            <a:r>
              <a:rPr lang="en-US" altLang="zh-CN" dirty="0"/>
              <a:t>1.5.1 </a:t>
            </a:r>
            <a:r>
              <a:rPr lang="zh-CN" altLang="en-US" dirty="0"/>
              <a:t>插入普通页眉与页脚</a:t>
            </a:r>
            <a:endParaRPr lang="en-US" altLang="zh-CN" dirty="0"/>
          </a:p>
          <a:p>
            <a:r>
              <a:rPr lang="zh-CN" altLang="en-US" dirty="0"/>
              <a:t>单击“页眉页脚切换”按钮，进入页脚编辑状态，在此可输入页脚内容。此外单击“插入页码”按钮，在打开的设置窗口中，可对页码的样式、位置、应用范围进行设置，如图</a:t>
            </a:r>
            <a:r>
              <a:rPr lang="en-US" altLang="zh-CN" dirty="0"/>
              <a:t>1-95</a:t>
            </a:r>
            <a:r>
              <a:rPr lang="zh-CN" altLang="en-US" dirty="0"/>
              <a:t>所示。设置后单击“确定”按钮，即可完成页码的添加操作，如图</a:t>
            </a:r>
            <a:r>
              <a:rPr lang="en-US" altLang="zh-CN" dirty="0"/>
              <a:t>1-96</a:t>
            </a:r>
            <a:r>
              <a:rPr lang="zh-CN" altLang="en-US" dirty="0"/>
              <a:t>所示。</a:t>
            </a:r>
          </a:p>
        </p:txBody>
      </p:sp>
      <p:pic>
        <p:nvPicPr>
          <p:cNvPr id="6" name="图片占位符 5">
            <a:extLst>
              <a:ext uri="{FF2B5EF4-FFF2-40B4-BE49-F238E27FC236}">
                <a16:creationId xmlns:a16="http://schemas.microsoft.com/office/drawing/2014/main" id="{DF0E5CCA-1C5C-2DAD-C7FD-A7ACBD5F0E78}"/>
              </a:ext>
            </a:extLst>
          </p:cNvPr>
          <p:cNvPicPr>
            <a:picLocks noGrp="1" noChangeAspect="1"/>
          </p:cNvPicPr>
          <p:nvPr>
            <p:ph type="pic" sz="quarter" idx="14"/>
          </p:nvPr>
        </p:nvPicPr>
        <p:blipFill rotWithShape="1">
          <a:blip r:embed="rId2"/>
          <a:srcRect t="-84456" b="-84456"/>
          <a:stretch>
            <a:fillRect/>
          </a:stretch>
        </p:blipFill>
        <p:spPr>
          <a:prstGeom prst="rect">
            <a:avLst/>
          </a:prstGeom>
        </p:spPr>
      </p:pic>
    </p:spTree>
    <p:extLst>
      <p:ext uri="{BB962C8B-B14F-4D97-AF65-F5344CB8AC3E}">
        <p14:creationId xmlns:p14="http://schemas.microsoft.com/office/powerpoint/2010/main" val="34643560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6DE02D-6E1B-9DCE-4A74-A55AAA2BB79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77B7D23-660B-CD22-2BD1-29470C9956D4}"/>
              </a:ext>
            </a:extLst>
          </p:cNvPr>
          <p:cNvSpPr>
            <a:spLocks noGrp="1"/>
          </p:cNvSpPr>
          <p:nvPr>
            <p:ph type="body" sz="quarter" idx="10"/>
          </p:nvPr>
        </p:nvSpPr>
        <p:spPr/>
        <p:txBody>
          <a:bodyPr/>
          <a:lstStyle/>
          <a:p>
            <a:r>
              <a:rPr lang="zh-CN" altLang="en-US" dirty="0"/>
              <a:t>文档的创建与编辑</a:t>
            </a:r>
          </a:p>
        </p:txBody>
      </p:sp>
      <p:sp>
        <p:nvSpPr>
          <p:cNvPr id="6" name="文本占位符 5">
            <a:extLst>
              <a:ext uri="{FF2B5EF4-FFF2-40B4-BE49-F238E27FC236}">
                <a16:creationId xmlns:a16="http://schemas.microsoft.com/office/drawing/2014/main" id="{FA6042AC-16EF-4D15-FEE8-7631E989EEB6}"/>
              </a:ext>
            </a:extLst>
          </p:cNvPr>
          <p:cNvSpPr>
            <a:spLocks noGrp="1"/>
          </p:cNvSpPr>
          <p:nvPr>
            <p:ph type="body" sz="quarter" idx="11"/>
          </p:nvPr>
        </p:nvSpPr>
        <p:spPr>
          <a:xfrm>
            <a:off x="337295" y="1969544"/>
            <a:ext cx="5337642" cy="3587329"/>
          </a:xfrm>
        </p:spPr>
        <p:txBody>
          <a:bodyPr/>
          <a:lstStyle/>
          <a:p>
            <a:r>
              <a:rPr lang="en-US" altLang="zh-CN" dirty="0"/>
              <a:t>1.1.1 </a:t>
            </a:r>
            <a:r>
              <a:rPr lang="zh-CN" altLang="en-US" dirty="0"/>
              <a:t>空白文档的创建与保存</a:t>
            </a:r>
            <a:endParaRPr lang="en-US" altLang="zh-CN" dirty="0"/>
          </a:p>
          <a:p>
            <a:r>
              <a:rPr lang="zh-CN" altLang="en-US" dirty="0"/>
              <a:t>如果要保留原始文档，同时也要保存新的文档，可使用“另存为”功能进行操作。右键单击文档标题标签，在打开的列表中选择“另存为”选项，如图</a:t>
            </a:r>
            <a:r>
              <a:rPr lang="en-US" altLang="zh-CN" dirty="0"/>
              <a:t>1-3</a:t>
            </a:r>
            <a:r>
              <a:rPr lang="zh-CN" altLang="en-US" dirty="0"/>
              <a:t>所示。在“另存文件”对话框中对“文件名”重命名，单击“保存”按钮即可。</a:t>
            </a:r>
          </a:p>
        </p:txBody>
      </p:sp>
      <p:pic>
        <p:nvPicPr>
          <p:cNvPr id="8" name="图片占位符 7">
            <a:extLst>
              <a:ext uri="{FF2B5EF4-FFF2-40B4-BE49-F238E27FC236}">
                <a16:creationId xmlns:a16="http://schemas.microsoft.com/office/drawing/2014/main" id="{CBA63C38-4B02-E771-5EA6-21E199DC2200}"/>
              </a:ext>
            </a:extLst>
          </p:cNvPr>
          <p:cNvPicPr>
            <a:picLocks noGrp="1" noChangeAspect="1"/>
          </p:cNvPicPr>
          <p:nvPr>
            <p:ph type="pic" sz="quarter" idx="14"/>
          </p:nvPr>
        </p:nvPicPr>
        <p:blipFill rotWithShape="1">
          <a:blip r:embed="rId2"/>
          <a:srcRect t="-8010" b="-8010"/>
          <a:stretch>
            <a:fillRect/>
          </a:stretch>
        </p:blipFill>
        <p:spPr>
          <a:prstGeom prst="rect">
            <a:avLst/>
          </a:prstGeom>
        </p:spPr>
      </p:pic>
    </p:spTree>
    <p:extLst>
      <p:ext uri="{BB962C8B-B14F-4D97-AF65-F5344CB8AC3E}">
        <p14:creationId xmlns:p14="http://schemas.microsoft.com/office/powerpoint/2010/main" val="302594656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89C48F-16D6-833C-0432-F2BD56D3421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7A23A76-EE4E-870E-FC9F-57C8D556F5B3}"/>
              </a:ext>
            </a:extLst>
          </p:cNvPr>
          <p:cNvSpPr>
            <a:spLocks noGrp="1"/>
          </p:cNvSpPr>
          <p:nvPr>
            <p:ph type="body" sz="quarter" idx="10"/>
          </p:nvPr>
        </p:nvSpPr>
        <p:spPr/>
        <p:txBody>
          <a:bodyPr/>
          <a:lstStyle/>
          <a:p>
            <a:r>
              <a:rPr lang="zh-CN" altLang="en-US" dirty="0"/>
              <a:t>设计页眉与页脚</a:t>
            </a:r>
          </a:p>
        </p:txBody>
      </p:sp>
      <p:sp>
        <p:nvSpPr>
          <p:cNvPr id="5" name="文本占位符 4">
            <a:extLst>
              <a:ext uri="{FF2B5EF4-FFF2-40B4-BE49-F238E27FC236}">
                <a16:creationId xmlns:a16="http://schemas.microsoft.com/office/drawing/2014/main" id="{AEE92EBE-B9D7-CB58-1399-B33DEEBF6D99}"/>
              </a:ext>
            </a:extLst>
          </p:cNvPr>
          <p:cNvSpPr>
            <a:spLocks noGrp="1"/>
          </p:cNvSpPr>
          <p:nvPr>
            <p:ph type="body" sz="quarter" idx="11"/>
          </p:nvPr>
        </p:nvSpPr>
        <p:spPr>
          <a:xfrm>
            <a:off x="337295" y="2731292"/>
            <a:ext cx="5337642" cy="2063835"/>
          </a:xfrm>
        </p:spPr>
        <p:txBody>
          <a:bodyPr/>
          <a:lstStyle/>
          <a:p>
            <a:r>
              <a:rPr lang="en-US" altLang="zh-CN" dirty="0"/>
              <a:t>1.5.1 </a:t>
            </a:r>
            <a:r>
              <a:rPr lang="zh-CN" altLang="en-US" dirty="0"/>
              <a:t>插入普通页眉与页脚</a:t>
            </a:r>
            <a:endParaRPr lang="en-US" altLang="zh-CN" dirty="0"/>
          </a:p>
          <a:p>
            <a:r>
              <a:rPr lang="zh-CN" altLang="en-US" dirty="0"/>
              <a:t>页眉和页脚编辑完成后，在“页眉页脚”选项卡中单击“关闭”按钮，即可退出页眉页脚的编辑状态，如图</a:t>
            </a:r>
            <a:r>
              <a:rPr lang="en-US" altLang="zh-CN" dirty="0"/>
              <a:t>1-97</a:t>
            </a:r>
            <a:r>
              <a:rPr lang="zh-CN" altLang="en-US" dirty="0"/>
              <a:t>所示。</a:t>
            </a:r>
          </a:p>
        </p:txBody>
      </p:sp>
      <p:pic>
        <p:nvPicPr>
          <p:cNvPr id="6" name="图片占位符 5">
            <a:extLst>
              <a:ext uri="{FF2B5EF4-FFF2-40B4-BE49-F238E27FC236}">
                <a16:creationId xmlns:a16="http://schemas.microsoft.com/office/drawing/2014/main" id="{E1E64012-ED17-C552-9C27-A4CF08561C13}"/>
              </a:ext>
            </a:extLst>
          </p:cNvPr>
          <p:cNvPicPr>
            <a:picLocks noGrp="1" noChangeAspect="1"/>
          </p:cNvPicPr>
          <p:nvPr>
            <p:ph type="pic" sz="quarter" idx="14"/>
          </p:nvPr>
        </p:nvPicPr>
        <p:blipFill rotWithShape="1">
          <a:blip r:embed="rId2"/>
          <a:srcRect t="-127198" b="-127198"/>
          <a:stretch>
            <a:fillRect/>
          </a:stretch>
        </p:blipFill>
        <p:spPr>
          <a:prstGeom prst="rect">
            <a:avLst/>
          </a:prstGeom>
        </p:spPr>
      </p:pic>
    </p:spTree>
    <p:extLst>
      <p:ext uri="{BB962C8B-B14F-4D97-AF65-F5344CB8AC3E}">
        <p14:creationId xmlns:p14="http://schemas.microsoft.com/office/powerpoint/2010/main" val="164450796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138028-5E08-2C30-D6F6-332C19771CD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47EF925-C5E4-C8B8-9CAC-21A220074BC1}"/>
              </a:ext>
            </a:extLst>
          </p:cNvPr>
          <p:cNvSpPr>
            <a:spLocks noGrp="1"/>
          </p:cNvSpPr>
          <p:nvPr>
            <p:ph type="body" sz="quarter" idx="10"/>
          </p:nvPr>
        </p:nvSpPr>
        <p:spPr/>
        <p:txBody>
          <a:bodyPr/>
          <a:lstStyle/>
          <a:p>
            <a:r>
              <a:rPr lang="zh-CN" altLang="en-US" dirty="0"/>
              <a:t>设计页眉与页脚</a:t>
            </a:r>
          </a:p>
        </p:txBody>
      </p:sp>
      <p:sp>
        <p:nvSpPr>
          <p:cNvPr id="5" name="文本占位符 4">
            <a:extLst>
              <a:ext uri="{FF2B5EF4-FFF2-40B4-BE49-F238E27FC236}">
                <a16:creationId xmlns:a16="http://schemas.microsoft.com/office/drawing/2014/main" id="{3F3CBDC3-583F-18D1-4962-E9D2DF85E3BA}"/>
              </a:ext>
            </a:extLst>
          </p:cNvPr>
          <p:cNvSpPr>
            <a:spLocks noGrp="1"/>
          </p:cNvSpPr>
          <p:nvPr>
            <p:ph type="body" sz="quarter" idx="11"/>
          </p:nvPr>
        </p:nvSpPr>
        <p:spPr>
          <a:xfrm>
            <a:off x="337295" y="837120"/>
            <a:ext cx="5337642" cy="5852179"/>
          </a:xfrm>
        </p:spPr>
        <p:txBody>
          <a:bodyPr/>
          <a:lstStyle/>
          <a:p>
            <a:r>
              <a:rPr lang="en-US" altLang="zh-CN" sz="2100" dirty="0"/>
              <a:t>1.5.2 </a:t>
            </a:r>
            <a:r>
              <a:rPr lang="zh-CN" altLang="en-US" sz="2100" dirty="0"/>
              <a:t>在首页不显示页眉</a:t>
            </a:r>
            <a:endParaRPr lang="en-US" altLang="zh-CN" sz="2100" dirty="0"/>
          </a:p>
          <a:p>
            <a:r>
              <a:rPr lang="zh-CN" altLang="en-US" sz="2100" dirty="0"/>
              <a:t>一般来说，带有封面的文档，其封面页是不需要显示页眉的，遇到这种情况，可使用“首页不同”命令，将首页页眉删除即可。</a:t>
            </a:r>
          </a:p>
          <a:p>
            <a:r>
              <a:rPr lang="zh-CN" altLang="en-US" sz="2100" dirty="0"/>
              <a:t>双击文档页眉处，进入页眉编辑状态。在“页眉页脚”选项卡中单击“页眉页脚选项”按钮，在打开的“页眉</a:t>
            </a:r>
            <a:r>
              <a:rPr lang="en-US" altLang="zh-CN" sz="2100" dirty="0"/>
              <a:t>/</a:t>
            </a:r>
            <a:r>
              <a:rPr lang="zh-CN" altLang="en-US" sz="2100" dirty="0"/>
              <a:t>页脚设置”对话框中勾选“首页不同”复选框，单击“确定”按钮，如图</a:t>
            </a:r>
            <a:r>
              <a:rPr lang="en-US" altLang="zh-CN" sz="2100" dirty="0"/>
              <a:t>1-99</a:t>
            </a:r>
            <a:r>
              <a:rPr lang="zh-CN" altLang="en-US" sz="2100" dirty="0"/>
              <a:t>所示。返回编辑区，关闭页眉和页脚编辑状态，此时封面页中的页眉已被删除，但其他页的页眉依然存在，如图</a:t>
            </a:r>
            <a:r>
              <a:rPr lang="en-US" altLang="zh-CN" sz="2100" dirty="0"/>
              <a:t>1-100</a:t>
            </a:r>
            <a:r>
              <a:rPr lang="zh-CN" altLang="en-US" sz="2100" dirty="0"/>
              <a:t>所示。</a:t>
            </a:r>
          </a:p>
        </p:txBody>
      </p:sp>
      <p:pic>
        <p:nvPicPr>
          <p:cNvPr id="6" name="图片占位符 5">
            <a:extLst>
              <a:ext uri="{FF2B5EF4-FFF2-40B4-BE49-F238E27FC236}">
                <a16:creationId xmlns:a16="http://schemas.microsoft.com/office/drawing/2014/main" id="{9DB7B5E8-F13E-FD13-44AD-3D0982667C67}"/>
              </a:ext>
            </a:extLst>
          </p:cNvPr>
          <p:cNvPicPr>
            <a:picLocks noGrp="1" noChangeAspect="1"/>
          </p:cNvPicPr>
          <p:nvPr>
            <p:ph type="pic" sz="quarter" idx="14"/>
          </p:nvPr>
        </p:nvPicPr>
        <p:blipFill rotWithShape="1">
          <a:blip r:embed="rId2"/>
          <a:srcRect t="-61052" b="-61052"/>
          <a:stretch>
            <a:fillRect/>
          </a:stretch>
        </p:blipFill>
        <p:spPr>
          <a:prstGeom prst="rect">
            <a:avLst/>
          </a:prstGeom>
        </p:spPr>
      </p:pic>
    </p:spTree>
    <p:extLst>
      <p:ext uri="{BB962C8B-B14F-4D97-AF65-F5344CB8AC3E}">
        <p14:creationId xmlns:p14="http://schemas.microsoft.com/office/powerpoint/2010/main" val="22998267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27784C-A24A-895F-A31F-8F0DCFED4EF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641A342-4961-A9B4-B327-22B77FFA3DA8}"/>
              </a:ext>
            </a:extLst>
          </p:cNvPr>
          <p:cNvSpPr>
            <a:spLocks noGrp="1"/>
          </p:cNvSpPr>
          <p:nvPr>
            <p:ph type="body" sz="quarter" idx="10"/>
          </p:nvPr>
        </p:nvSpPr>
        <p:spPr/>
        <p:txBody>
          <a:bodyPr/>
          <a:lstStyle/>
          <a:p>
            <a:r>
              <a:rPr lang="zh-CN" altLang="en-US" dirty="0"/>
              <a:t>设计页眉与页脚</a:t>
            </a:r>
          </a:p>
        </p:txBody>
      </p:sp>
      <p:sp>
        <p:nvSpPr>
          <p:cNvPr id="5" name="文本占位符 4">
            <a:extLst>
              <a:ext uri="{FF2B5EF4-FFF2-40B4-BE49-F238E27FC236}">
                <a16:creationId xmlns:a16="http://schemas.microsoft.com/office/drawing/2014/main" id="{7A99B6DB-F100-50DE-01E6-C9330F595B0B}"/>
              </a:ext>
            </a:extLst>
          </p:cNvPr>
          <p:cNvSpPr>
            <a:spLocks noGrp="1"/>
          </p:cNvSpPr>
          <p:nvPr>
            <p:ph type="body" sz="quarter" idx="11"/>
          </p:nvPr>
        </p:nvSpPr>
        <p:spPr>
          <a:xfrm>
            <a:off x="337295" y="1321869"/>
            <a:ext cx="5337642" cy="4882683"/>
          </a:xfrm>
        </p:spPr>
        <p:txBody>
          <a:bodyPr/>
          <a:lstStyle/>
          <a:p>
            <a:r>
              <a:rPr lang="en-US" altLang="zh-CN" sz="2100" dirty="0"/>
              <a:t>1.5.3 </a:t>
            </a:r>
            <a:r>
              <a:rPr lang="zh-CN" altLang="en-US" sz="2100" dirty="0"/>
              <a:t>设置奇偶页不同的页眉</a:t>
            </a:r>
            <a:endParaRPr lang="en-US" altLang="zh-CN" sz="2100" dirty="0"/>
          </a:p>
          <a:p>
            <a:r>
              <a:rPr lang="zh-CN" altLang="en-US" sz="2100" dirty="0"/>
              <a:t>在文档中默认添加的页眉内容是一致的，如果需要将奇数页和偶数页的页眉设为不同的内容，可使用“奇偶页不同”命令实现。</a:t>
            </a:r>
            <a:endParaRPr lang="en-US" altLang="zh-CN" sz="2100" dirty="0"/>
          </a:p>
          <a:p>
            <a:r>
              <a:rPr lang="zh-CN" altLang="en-US" sz="2100" dirty="0"/>
              <a:t>进入页眉页脚编辑状态，在“页眉页脚”选项卡中单击“页眉页脚选项”按钮，打开“页眉</a:t>
            </a:r>
            <a:r>
              <a:rPr lang="en-US" altLang="zh-CN" sz="2100" dirty="0"/>
              <a:t>/</a:t>
            </a:r>
            <a:r>
              <a:rPr lang="zh-CN" altLang="en-US" sz="2100" dirty="0"/>
              <a:t>页脚设置”对话框，勾选“奇偶页不同”复选框，并单击“确定”按钮，如图</a:t>
            </a:r>
            <a:r>
              <a:rPr lang="en-US" altLang="zh-CN" sz="2100" dirty="0"/>
              <a:t>1-101</a:t>
            </a:r>
            <a:r>
              <a:rPr lang="zh-CN" altLang="en-US" sz="2100" dirty="0"/>
              <a:t>所示。返回页眉编辑区，设置奇数页和偶数页的页眉内容，退出编辑状态即可。</a:t>
            </a:r>
          </a:p>
        </p:txBody>
      </p:sp>
      <p:pic>
        <p:nvPicPr>
          <p:cNvPr id="6" name="图片占位符 5">
            <a:extLst>
              <a:ext uri="{FF2B5EF4-FFF2-40B4-BE49-F238E27FC236}">
                <a16:creationId xmlns:a16="http://schemas.microsoft.com/office/drawing/2014/main" id="{F47C1BE5-4CE4-68BE-57ED-426EFD7E4CE9}"/>
              </a:ext>
            </a:extLst>
          </p:cNvPr>
          <p:cNvPicPr>
            <a:picLocks noGrp="1" noChangeAspect="1"/>
          </p:cNvPicPr>
          <p:nvPr>
            <p:ph type="pic" sz="quarter" idx="14"/>
          </p:nvPr>
        </p:nvPicPr>
        <p:blipFill rotWithShape="1">
          <a:blip r:embed="rId2"/>
          <a:srcRect t="-4041" b="-4041"/>
          <a:stretch>
            <a:fillRect/>
          </a:stretch>
        </p:blipFill>
        <p:spPr>
          <a:prstGeom prst="rect">
            <a:avLst/>
          </a:prstGeom>
        </p:spPr>
      </p:pic>
    </p:spTree>
    <p:extLst>
      <p:ext uri="{BB962C8B-B14F-4D97-AF65-F5344CB8AC3E}">
        <p14:creationId xmlns:p14="http://schemas.microsoft.com/office/powerpoint/2010/main" val="156361628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500CF4-8B82-FFDF-0FF3-22D6608B5D6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2690ACD-82A7-A2DA-A92E-AE101835EBFE}"/>
              </a:ext>
            </a:extLst>
          </p:cNvPr>
          <p:cNvSpPr>
            <a:spLocks noGrp="1"/>
          </p:cNvSpPr>
          <p:nvPr>
            <p:ph type="body" sz="quarter" idx="10"/>
          </p:nvPr>
        </p:nvSpPr>
        <p:spPr/>
        <p:txBody>
          <a:bodyPr/>
          <a:lstStyle/>
          <a:p>
            <a:r>
              <a:rPr lang="zh-CN" altLang="en-US" dirty="0"/>
              <a:t>设计页眉与页脚</a:t>
            </a:r>
          </a:p>
        </p:txBody>
      </p:sp>
      <p:sp>
        <p:nvSpPr>
          <p:cNvPr id="5" name="文本占位符 4">
            <a:extLst>
              <a:ext uri="{FF2B5EF4-FFF2-40B4-BE49-F238E27FC236}">
                <a16:creationId xmlns:a16="http://schemas.microsoft.com/office/drawing/2014/main" id="{1142602D-A6BC-2038-A2FB-CD88056A084B}"/>
              </a:ext>
            </a:extLst>
          </p:cNvPr>
          <p:cNvSpPr>
            <a:spLocks noGrp="1"/>
          </p:cNvSpPr>
          <p:nvPr>
            <p:ph type="body" sz="quarter" idx="11"/>
          </p:nvPr>
        </p:nvSpPr>
        <p:spPr>
          <a:xfrm>
            <a:off x="337295" y="953884"/>
            <a:ext cx="5337642" cy="5618654"/>
          </a:xfrm>
        </p:spPr>
        <p:txBody>
          <a:bodyPr/>
          <a:lstStyle/>
          <a:p>
            <a:r>
              <a:rPr lang="en-US" altLang="zh-CN" dirty="0"/>
              <a:t>1.5.4 </a:t>
            </a:r>
            <a:r>
              <a:rPr lang="zh-CN" altLang="en-US" dirty="0"/>
              <a:t>插入页码</a:t>
            </a:r>
            <a:endParaRPr lang="en-US" altLang="zh-CN" dirty="0"/>
          </a:p>
          <a:p>
            <a:r>
              <a:rPr lang="zh-CN" altLang="en-US" dirty="0"/>
              <a:t>一般来说，页码可在页脚中直接插入。有时，只需在文档中插入页码时，可使用“页码” 命令来操作。</a:t>
            </a:r>
            <a:endParaRPr lang="en-US" altLang="zh-CN" dirty="0"/>
          </a:p>
          <a:p>
            <a:r>
              <a:rPr lang="zh-CN" altLang="en-US" dirty="0"/>
              <a:t>在“插入”选项卡中单击“页码”下拉按钮，在打开的列表中可以选择页码的位置样式，如图</a:t>
            </a:r>
            <a:r>
              <a:rPr lang="en-US" altLang="zh-CN" dirty="0"/>
              <a:t>1-102</a:t>
            </a:r>
            <a:r>
              <a:rPr lang="zh-CN" altLang="en-US" dirty="0"/>
              <a:t>所示。在列表中选择“页码”选项，打开“页码”对话框，在此可设置页码的样式、页码编号及应用范围，如图</a:t>
            </a:r>
            <a:r>
              <a:rPr lang="en-US" altLang="zh-CN" dirty="0"/>
              <a:t>1-103</a:t>
            </a:r>
            <a:r>
              <a:rPr lang="zh-CN" altLang="en-US" dirty="0"/>
              <a:t>所示。设置后单击“确定”按钮，即可完成页码的插入操作。</a:t>
            </a:r>
          </a:p>
        </p:txBody>
      </p:sp>
      <p:pic>
        <p:nvPicPr>
          <p:cNvPr id="6" name="图片占位符 5">
            <a:extLst>
              <a:ext uri="{FF2B5EF4-FFF2-40B4-BE49-F238E27FC236}">
                <a16:creationId xmlns:a16="http://schemas.microsoft.com/office/drawing/2014/main" id="{3A9DCC79-D83C-F750-1742-39704F1954F4}"/>
              </a:ext>
            </a:extLst>
          </p:cNvPr>
          <p:cNvPicPr>
            <a:picLocks noGrp="1" noChangeAspect="1"/>
          </p:cNvPicPr>
          <p:nvPr>
            <p:ph type="pic" sz="quarter" idx="14"/>
          </p:nvPr>
        </p:nvPicPr>
        <p:blipFill rotWithShape="1">
          <a:blip r:embed="rId2"/>
          <a:srcRect t="-36751" b="-36751"/>
          <a:stretch>
            <a:fillRect/>
          </a:stretch>
        </p:blipFill>
        <p:spPr>
          <a:prstGeom prst="rect">
            <a:avLst/>
          </a:prstGeom>
        </p:spPr>
      </p:pic>
    </p:spTree>
    <p:extLst>
      <p:ext uri="{BB962C8B-B14F-4D97-AF65-F5344CB8AC3E}">
        <p14:creationId xmlns:p14="http://schemas.microsoft.com/office/powerpoint/2010/main" val="178493575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A3F37BFC-25B9-86D8-61E6-46D619683893}"/>
              </a:ext>
            </a:extLst>
          </p:cNvPr>
          <p:cNvSpPr>
            <a:spLocks noGrp="1"/>
          </p:cNvSpPr>
          <p:nvPr>
            <p:ph type="body" sz="quarter" idx="10"/>
          </p:nvPr>
        </p:nvSpPr>
        <p:spPr/>
        <p:txBody>
          <a:bodyPr/>
          <a:lstStyle/>
          <a:p>
            <a:r>
              <a:rPr lang="zh-CN" altLang="en-US" dirty="0"/>
              <a:t>任务</a:t>
            </a:r>
            <a:r>
              <a:rPr lang="en-US" altLang="zh-CN" dirty="0"/>
              <a:t>1.6</a:t>
            </a:r>
            <a:endParaRPr lang="zh-CN" altLang="en-US" dirty="0"/>
          </a:p>
        </p:txBody>
      </p:sp>
      <p:sp>
        <p:nvSpPr>
          <p:cNvPr id="6" name="文本占位符 5">
            <a:extLst>
              <a:ext uri="{FF2B5EF4-FFF2-40B4-BE49-F238E27FC236}">
                <a16:creationId xmlns:a16="http://schemas.microsoft.com/office/drawing/2014/main" id="{D07F5111-5636-6675-BA4F-AD510219DBF9}"/>
              </a:ext>
            </a:extLst>
          </p:cNvPr>
          <p:cNvSpPr>
            <a:spLocks noGrp="1"/>
          </p:cNvSpPr>
          <p:nvPr>
            <p:ph type="body" sz="quarter" idx="11"/>
          </p:nvPr>
        </p:nvSpPr>
        <p:spPr/>
        <p:txBody>
          <a:bodyPr/>
          <a:lstStyle/>
          <a:p>
            <a:r>
              <a:rPr lang="zh-CN" altLang="en-US" dirty="0"/>
              <a:t>文档的自动化排版</a:t>
            </a:r>
          </a:p>
        </p:txBody>
      </p:sp>
    </p:spTree>
    <p:extLst>
      <p:ext uri="{BB962C8B-B14F-4D97-AF65-F5344CB8AC3E}">
        <p14:creationId xmlns:p14="http://schemas.microsoft.com/office/powerpoint/2010/main" val="89468028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CEE608-E6CC-FFA4-12C9-8CBF12A46B5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7541F31-67B7-3C18-1CC1-4F1FD081DB1E}"/>
              </a:ext>
            </a:extLst>
          </p:cNvPr>
          <p:cNvSpPr>
            <a:spLocks noGrp="1"/>
          </p:cNvSpPr>
          <p:nvPr>
            <p:ph type="body" sz="quarter" idx="10"/>
          </p:nvPr>
        </p:nvSpPr>
        <p:spPr/>
        <p:txBody>
          <a:bodyPr/>
          <a:lstStyle/>
          <a:p>
            <a:r>
              <a:rPr lang="zh-CN" altLang="en-US" dirty="0"/>
              <a:t>文档的自动化排版</a:t>
            </a:r>
          </a:p>
        </p:txBody>
      </p:sp>
      <p:sp>
        <p:nvSpPr>
          <p:cNvPr id="5" name="文本占位符 4">
            <a:extLst>
              <a:ext uri="{FF2B5EF4-FFF2-40B4-BE49-F238E27FC236}">
                <a16:creationId xmlns:a16="http://schemas.microsoft.com/office/drawing/2014/main" id="{FBBD535A-B8C0-4B62-8782-0F5F7528F727}"/>
              </a:ext>
            </a:extLst>
          </p:cNvPr>
          <p:cNvSpPr>
            <a:spLocks noGrp="1"/>
          </p:cNvSpPr>
          <p:nvPr>
            <p:ph type="body" sz="quarter" idx="11"/>
          </p:nvPr>
        </p:nvSpPr>
        <p:spPr>
          <a:xfrm>
            <a:off x="337295" y="2223461"/>
            <a:ext cx="5337642" cy="3079497"/>
          </a:xfrm>
        </p:spPr>
        <p:txBody>
          <a:bodyPr/>
          <a:lstStyle/>
          <a:p>
            <a:r>
              <a:rPr lang="en-US" altLang="zh-CN" dirty="0"/>
              <a:t>1.6.1 </a:t>
            </a:r>
            <a:r>
              <a:rPr lang="zh-CN" altLang="en-US" dirty="0"/>
              <a:t>为文档添加项目符号或编号</a:t>
            </a:r>
            <a:endParaRPr lang="en-US" altLang="zh-CN" dirty="0"/>
          </a:p>
          <a:p>
            <a:r>
              <a:rPr lang="en-US" altLang="zh-CN" dirty="0"/>
              <a:t>1. </a:t>
            </a:r>
            <a:r>
              <a:rPr lang="zh-CN" altLang="en-US" dirty="0"/>
              <a:t>添加项目符号</a:t>
            </a:r>
            <a:endParaRPr lang="en-US" altLang="zh-CN" dirty="0"/>
          </a:p>
          <a:p>
            <a:r>
              <a:rPr lang="zh-CN" altLang="en-US" dirty="0"/>
              <a:t>选择所需文档内容，在“开始”选项卡中单击“项目符号”下拉按钮，在其列表中选择一款合适的符号样式，即可为所选内容添加项目符号，如图</a:t>
            </a:r>
            <a:r>
              <a:rPr lang="en-US" altLang="zh-CN" dirty="0"/>
              <a:t>1-105</a:t>
            </a:r>
            <a:r>
              <a:rPr lang="zh-CN" altLang="en-US" dirty="0"/>
              <a:t>所示。</a:t>
            </a:r>
          </a:p>
        </p:txBody>
      </p:sp>
      <p:pic>
        <p:nvPicPr>
          <p:cNvPr id="6" name="图片占位符 5">
            <a:extLst>
              <a:ext uri="{FF2B5EF4-FFF2-40B4-BE49-F238E27FC236}">
                <a16:creationId xmlns:a16="http://schemas.microsoft.com/office/drawing/2014/main" id="{A3442E0A-6EA0-36AF-E575-1F9A8791E129}"/>
              </a:ext>
            </a:extLst>
          </p:cNvPr>
          <p:cNvPicPr>
            <a:picLocks noGrp="1" noChangeAspect="1"/>
          </p:cNvPicPr>
          <p:nvPr>
            <p:ph type="pic" sz="quarter" idx="14"/>
          </p:nvPr>
        </p:nvPicPr>
        <p:blipFill rotWithShape="1">
          <a:blip r:embed="rId2"/>
          <a:srcRect t="-19813" b="-19813"/>
          <a:stretch>
            <a:fillRect/>
          </a:stretch>
        </p:blipFill>
        <p:spPr>
          <a:prstGeom prst="rect">
            <a:avLst/>
          </a:prstGeom>
        </p:spPr>
      </p:pic>
    </p:spTree>
    <p:extLst>
      <p:ext uri="{BB962C8B-B14F-4D97-AF65-F5344CB8AC3E}">
        <p14:creationId xmlns:p14="http://schemas.microsoft.com/office/powerpoint/2010/main" val="228432516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9B776E-5954-56D9-8949-6EDD16A2E21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214C170-418B-D563-4D90-D10886C613AE}"/>
              </a:ext>
            </a:extLst>
          </p:cNvPr>
          <p:cNvSpPr>
            <a:spLocks noGrp="1"/>
          </p:cNvSpPr>
          <p:nvPr>
            <p:ph type="body" sz="quarter" idx="10"/>
          </p:nvPr>
        </p:nvSpPr>
        <p:spPr/>
        <p:txBody>
          <a:bodyPr/>
          <a:lstStyle/>
          <a:p>
            <a:r>
              <a:rPr lang="zh-CN" altLang="en-US" dirty="0"/>
              <a:t>文档的自动化排版</a:t>
            </a:r>
          </a:p>
        </p:txBody>
      </p:sp>
      <p:sp>
        <p:nvSpPr>
          <p:cNvPr id="5" name="文本占位符 4">
            <a:extLst>
              <a:ext uri="{FF2B5EF4-FFF2-40B4-BE49-F238E27FC236}">
                <a16:creationId xmlns:a16="http://schemas.microsoft.com/office/drawing/2014/main" id="{5BEBA0B4-6766-EA64-0AE3-2DA44D62230C}"/>
              </a:ext>
            </a:extLst>
          </p:cNvPr>
          <p:cNvSpPr>
            <a:spLocks noGrp="1"/>
          </p:cNvSpPr>
          <p:nvPr>
            <p:ph type="body" sz="quarter" idx="11"/>
          </p:nvPr>
        </p:nvSpPr>
        <p:spPr>
          <a:xfrm>
            <a:off x="337295" y="1969545"/>
            <a:ext cx="5337642" cy="3587329"/>
          </a:xfrm>
        </p:spPr>
        <p:txBody>
          <a:bodyPr/>
          <a:lstStyle/>
          <a:p>
            <a:r>
              <a:rPr lang="en-US" altLang="zh-CN" dirty="0"/>
              <a:t>1.6.1 </a:t>
            </a:r>
            <a:r>
              <a:rPr lang="zh-CN" altLang="en-US" dirty="0"/>
              <a:t>为文档添加项目符号或编号</a:t>
            </a:r>
            <a:endParaRPr lang="en-US" altLang="zh-CN" dirty="0"/>
          </a:p>
          <a:p>
            <a:r>
              <a:rPr lang="en-US" altLang="zh-CN" dirty="0"/>
              <a:t>1. </a:t>
            </a:r>
            <a:r>
              <a:rPr lang="zh-CN" altLang="en-US" dirty="0"/>
              <a:t>添加项目符号</a:t>
            </a:r>
            <a:endParaRPr lang="en-US" altLang="zh-CN" dirty="0"/>
          </a:p>
          <a:p>
            <a:r>
              <a:rPr lang="zh-CN" altLang="en-US" dirty="0"/>
              <a:t>如果在项目符号列表中没有合适的符号样式，可以自定义项目符号。在列表中选择 “自定义项目符号”选项，打开“项目符号和编号”对话框，单击“自定义”按钮，如图</a:t>
            </a:r>
            <a:r>
              <a:rPr lang="en-US" altLang="zh-CN" dirty="0"/>
              <a:t>1-106</a:t>
            </a:r>
            <a:r>
              <a:rPr lang="zh-CN" altLang="en-US" dirty="0"/>
              <a:t>所示。</a:t>
            </a:r>
          </a:p>
        </p:txBody>
      </p:sp>
      <p:pic>
        <p:nvPicPr>
          <p:cNvPr id="6" name="图片占位符 5">
            <a:extLst>
              <a:ext uri="{FF2B5EF4-FFF2-40B4-BE49-F238E27FC236}">
                <a16:creationId xmlns:a16="http://schemas.microsoft.com/office/drawing/2014/main" id="{190697E5-F385-DEE3-D1D8-517634CFA1D8}"/>
              </a:ext>
            </a:extLst>
          </p:cNvPr>
          <p:cNvPicPr>
            <a:picLocks noGrp="1" noChangeAspect="1"/>
          </p:cNvPicPr>
          <p:nvPr>
            <p:ph type="pic" sz="quarter" idx="14"/>
          </p:nvPr>
        </p:nvPicPr>
        <p:blipFill rotWithShape="1">
          <a:blip r:embed="rId2"/>
          <a:srcRect t="-4822" b="-4822"/>
          <a:stretch>
            <a:fillRect/>
          </a:stretch>
        </p:blipFill>
        <p:spPr>
          <a:prstGeom prst="rect">
            <a:avLst/>
          </a:prstGeom>
        </p:spPr>
      </p:pic>
    </p:spTree>
    <p:extLst>
      <p:ext uri="{BB962C8B-B14F-4D97-AF65-F5344CB8AC3E}">
        <p14:creationId xmlns:p14="http://schemas.microsoft.com/office/powerpoint/2010/main" val="170639211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BC48E4-D4D6-35AD-55AF-FB1FA689668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D8516CE-1D1B-DFF2-36D9-0FA6110CFA59}"/>
              </a:ext>
            </a:extLst>
          </p:cNvPr>
          <p:cNvSpPr>
            <a:spLocks noGrp="1"/>
          </p:cNvSpPr>
          <p:nvPr>
            <p:ph type="body" sz="quarter" idx="10"/>
          </p:nvPr>
        </p:nvSpPr>
        <p:spPr/>
        <p:txBody>
          <a:bodyPr/>
          <a:lstStyle/>
          <a:p>
            <a:r>
              <a:rPr lang="zh-CN" altLang="en-US" dirty="0"/>
              <a:t>文档的自动化排版</a:t>
            </a:r>
          </a:p>
        </p:txBody>
      </p:sp>
      <p:sp>
        <p:nvSpPr>
          <p:cNvPr id="5" name="文本占位符 4">
            <a:extLst>
              <a:ext uri="{FF2B5EF4-FFF2-40B4-BE49-F238E27FC236}">
                <a16:creationId xmlns:a16="http://schemas.microsoft.com/office/drawing/2014/main" id="{06AE1891-4A18-3DAC-3ED9-D54E19BB7CB3}"/>
              </a:ext>
            </a:extLst>
          </p:cNvPr>
          <p:cNvSpPr>
            <a:spLocks noGrp="1"/>
          </p:cNvSpPr>
          <p:nvPr>
            <p:ph type="body" sz="quarter" idx="11"/>
          </p:nvPr>
        </p:nvSpPr>
        <p:spPr>
          <a:xfrm>
            <a:off x="337295" y="1461714"/>
            <a:ext cx="5337642" cy="4602991"/>
          </a:xfrm>
        </p:spPr>
        <p:txBody>
          <a:bodyPr/>
          <a:lstStyle/>
          <a:p>
            <a:r>
              <a:rPr lang="en-US" altLang="zh-CN" dirty="0"/>
              <a:t>1.6.1 </a:t>
            </a:r>
            <a:r>
              <a:rPr lang="zh-CN" altLang="en-US" dirty="0"/>
              <a:t>为文档添加项目符号或编号</a:t>
            </a:r>
            <a:endParaRPr lang="en-US" altLang="zh-CN" dirty="0"/>
          </a:p>
          <a:p>
            <a:r>
              <a:rPr lang="en-US" altLang="zh-CN" dirty="0"/>
              <a:t>1. </a:t>
            </a:r>
            <a:r>
              <a:rPr lang="zh-CN" altLang="en-US" dirty="0"/>
              <a:t>添加项目符号</a:t>
            </a:r>
            <a:endParaRPr lang="en-US" altLang="zh-CN" dirty="0"/>
          </a:p>
          <a:p>
            <a:r>
              <a:rPr lang="zh-CN" altLang="en-US" dirty="0"/>
              <a:t>在“自定义项目符号列表”对话框中单击“字符”按钮，打开“符号”对话框，在此选择一款符号，单击“插入”按钮，如图</a:t>
            </a:r>
            <a:r>
              <a:rPr lang="en-US" altLang="zh-CN" dirty="0"/>
              <a:t>1-107</a:t>
            </a:r>
            <a:r>
              <a:rPr lang="zh-CN" altLang="en-US" dirty="0"/>
              <a:t>所示。返回“自定义项目符号列表”对话框，单击 “高级”按钮，在展开的列表中可以对符号的位置、符号缩进位置进行设置，如图</a:t>
            </a:r>
            <a:r>
              <a:rPr lang="en-US" altLang="zh-CN" dirty="0"/>
              <a:t>1-108</a:t>
            </a:r>
            <a:r>
              <a:rPr lang="zh-CN" altLang="en-US" dirty="0"/>
              <a:t>所示。</a:t>
            </a:r>
          </a:p>
        </p:txBody>
      </p:sp>
      <p:pic>
        <p:nvPicPr>
          <p:cNvPr id="6" name="图片占位符 5">
            <a:extLst>
              <a:ext uri="{FF2B5EF4-FFF2-40B4-BE49-F238E27FC236}">
                <a16:creationId xmlns:a16="http://schemas.microsoft.com/office/drawing/2014/main" id="{5C3BE63E-3FAD-A6D9-B37B-0F827FF7DF67}"/>
              </a:ext>
            </a:extLst>
          </p:cNvPr>
          <p:cNvPicPr>
            <a:picLocks noGrp="1" noChangeAspect="1"/>
          </p:cNvPicPr>
          <p:nvPr>
            <p:ph type="pic" sz="quarter" idx="14"/>
          </p:nvPr>
        </p:nvPicPr>
        <p:blipFill rotWithShape="1">
          <a:blip r:embed="rId2"/>
          <a:srcRect t="-83829" b="-83829"/>
          <a:stretch>
            <a:fillRect/>
          </a:stretch>
        </p:blipFill>
        <p:spPr>
          <a:prstGeom prst="rect">
            <a:avLst/>
          </a:prstGeom>
        </p:spPr>
      </p:pic>
    </p:spTree>
    <p:extLst>
      <p:ext uri="{BB962C8B-B14F-4D97-AF65-F5344CB8AC3E}">
        <p14:creationId xmlns:p14="http://schemas.microsoft.com/office/powerpoint/2010/main" val="397296392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61FE7D-4D0D-3603-4333-1B5D3863D60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130F93F-8297-82AB-AF08-21F0EECBA574}"/>
              </a:ext>
            </a:extLst>
          </p:cNvPr>
          <p:cNvSpPr>
            <a:spLocks noGrp="1"/>
          </p:cNvSpPr>
          <p:nvPr>
            <p:ph type="body" sz="quarter" idx="10"/>
          </p:nvPr>
        </p:nvSpPr>
        <p:spPr/>
        <p:txBody>
          <a:bodyPr/>
          <a:lstStyle/>
          <a:p>
            <a:r>
              <a:rPr lang="zh-CN" altLang="en-US" dirty="0"/>
              <a:t>文档的自动化排版</a:t>
            </a:r>
          </a:p>
        </p:txBody>
      </p:sp>
      <p:sp>
        <p:nvSpPr>
          <p:cNvPr id="5" name="文本占位符 4">
            <a:extLst>
              <a:ext uri="{FF2B5EF4-FFF2-40B4-BE49-F238E27FC236}">
                <a16:creationId xmlns:a16="http://schemas.microsoft.com/office/drawing/2014/main" id="{2775C4C1-ABCE-51CE-5F39-0836DFA35A2B}"/>
              </a:ext>
            </a:extLst>
          </p:cNvPr>
          <p:cNvSpPr>
            <a:spLocks noGrp="1"/>
          </p:cNvSpPr>
          <p:nvPr>
            <p:ph type="body" sz="quarter" idx="11"/>
          </p:nvPr>
        </p:nvSpPr>
        <p:spPr>
          <a:xfrm>
            <a:off x="337295" y="2477377"/>
            <a:ext cx="5337642" cy="2571666"/>
          </a:xfrm>
        </p:spPr>
        <p:txBody>
          <a:bodyPr/>
          <a:lstStyle/>
          <a:p>
            <a:r>
              <a:rPr lang="en-US" altLang="zh-CN" dirty="0"/>
              <a:t>1.6.1 </a:t>
            </a:r>
            <a:r>
              <a:rPr lang="zh-CN" altLang="en-US" dirty="0"/>
              <a:t>为文档添加项目符号或编号</a:t>
            </a:r>
            <a:endParaRPr lang="en-US" altLang="zh-CN" dirty="0"/>
          </a:p>
          <a:p>
            <a:r>
              <a:rPr lang="en-US" altLang="zh-CN" dirty="0"/>
              <a:t>1. </a:t>
            </a:r>
            <a:r>
              <a:rPr lang="zh-CN" altLang="en-US" dirty="0"/>
              <a:t>添加项目符号</a:t>
            </a:r>
            <a:endParaRPr lang="en-US" altLang="zh-CN" dirty="0"/>
          </a:p>
          <a:p>
            <a:r>
              <a:rPr lang="zh-CN" altLang="en-US" dirty="0"/>
              <a:t>符号样式设置完成后，单击“确定”按钮，即可将新设定的符号应用至文档中，如图</a:t>
            </a:r>
            <a:r>
              <a:rPr lang="en-US" altLang="zh-CN" dirty="0"/>
              <a:t>1-109</a:t>
            </a:r>
            <a:r>
              <a:rPr lang="zh-CN" altLang="en-US" dirty="0"/>
              <a:t>所示。</a:t>
            </a:r>
          </a:p>
        </p:txBody>
      </p:sp>
      <p:pic>
        <p:nvPicPr>
          <p:cNvPr id="6" name="图片占位符 5">
            <a:extLst>
              <a:ext uri="{FF2B5EF4-FFF2-40B4-BE49-F238E27FC236}">
                <a16:creationId xmlns:a16="http://schemas.microsoft.com/office/drawing/2014/main" id="{76832985-9E00-D184-1E3D-9E36BA473159}"/>
              </a:ext>
            </a:extLst>
          </p:cNvPr>
          <p:cNvPicPr>
            <a:picLocks noGrp="1" noChangeAspect="1"/>
          </p:cNvPicPr>
          <p:nvPr>
            <p:ph type="pic" sz="quarter" idx="14"/>
          </p:nvPr>
        </p:nvPicPr>
        <p:blipFill rotWithShape="1">
          <a:blip r:embed="rId2"/>
          <a:srcRect t="-35543" b="-35543"/>
          <a:stretch>
            <a:fillRect/>
          </a:stretch>
        </p:blipFill>
        <p:spPr>
          <a:prstGeom prst="rect">
            <a:avLst/>
          </a:prstGeom>
        </p:spPr>
      </p:pic>
    </p:spTree>
    <p:extLst>
      <p:ext uri="{BB962C8B-B14F-4D97-AF65-F5344CB8AC3E}">
        <p14:creationId xmlns:p14="http://schemas.microsoft.com/office/powerpoint/2010/main" val="58496802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04E10D-BF3F-3B2E-1F46-83DA5333481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064D036-33CA-E770-64AD-E70992F5C4D8}"/>
              </a:ext>
            </a:extLst>
          </p:cNvPr>
          <p:cNvSpPr>
            <a:spLocks noGrp="1"/>
          </p:cNvSpPr>
          <p:nvPr>
            <p:ph type="body" sz="quarter" idx="10"/>
          </p:nvPr>
        </p:nvSpPr>
        <p:spPr/>
        <p:txBody>
          <a:bodyPr/>
          <a:lstStyle/>
          <a:p>
            <a:r>
              <a:rPr lang="zh-CN" altLang="en-US" dirty="0"/>
              <a:t>文档的自动化排版</a:t>
            </a:r>
          </a:p>
        </p:txBody>
      </p:sp>
      <p:sp>
        <p:nvSpPr>
          <p:cNvPr id="5" name="文本占位符 4">
            <a:extLst>
              <a:ext uri="{FF2B5EF4-FFF2-40B4-BE49-F238E27FC236}">
                <a16:creationId xmlns:a16="http://schemas.microsoft.com/office/drawing/2014/main" id="{8579F723-9944-7C46-32EA-74B9AECAD8EA}"/>
              </a:ext>
            </a:extLst>
          </p:cNvPr>
          <p:cNvSpPr>
            <a:spLocks noGrp="1"/>
          </p:cNvSpPr>
          <p:nvPr>
            <p:ph type="body" sz="quarter" idx="11"/>
          </p:nvPr>
        </p:nvSpPr>
        <p:spPr>
          <a:xfrm>
            <a:off x="337295" y="1207798"/>
            <a:ext cx="5337642" cy="5110823"/>
          </a:xfrm>
        </p:spPr>
        <p:txBody>
          <a:bodyPr/>
          <a:lstStyle/>
          <a:p>
            <a:r>
              <a:rPr lang="en-US" altLang="zh-CN" dirty="0"/>
              <a:t>1.6.1 </a:t>
            </a:r>
            <a:r>
              <a:rPr lang="zh-CN" altLang="en-US" dirty="0"/>
              <a:t>为文档添加项目符号或编号</a:t>
            </a:r>
            <a:endParaRPr lang="en-US" altLang="zh-CN" dirty="0"/>
          </a:p>
          <a:p>
            <a:r>
              <a:rPr lang="en-US" altLang="zh-CN" dirty="0"/>
              <a:t>2. </a:t>
            </a:r>
            <a:r>
              <a:rPr lang="zh-CN" altLang="en-US" dirty="0"/>
              <a:t>添加编号</a:t>
            </a:r>
            <a:endParaRPr lang="en-US" altLang="zh-CN" dirty="0"/>
          </a:p>
          <a:p>
            <a:r>
              <a:rPr lang="zh-CN" altLang="en-US" dirty="0"/>
              <a:t>编号的使用方法与项目符号相似。选择需要添加编号的文档内容，单击“编号”下拉按钮，在其列表中选择一款满意的编号样式，即可为文档内容添加编号，如图</a:t>
            </a:r>
            <a:r>
              <a:rPr lang="en-US" altLang="zh-CN" dirty="0"/>
              <a:t>1-110</a:t>
            </a:r>
            <a:r>
              <a:rPr lang="zh-CN" altLang="en-US" dirty="0"/>
              <a:t>所示。此外，在输入文本内容前，先输入编号“</a:t>
            </a:r>
            <a:r>
              <a:rPr lang="en-US" altLang="zh-CN" dirty="0"/>
              <a:t>1.”</a:t>
            </a:r>
            <a:r>
              <a:rPr lang="zh-CN" altLang="en-US" dirty="0"/>
              <a:t>，再输入内容，并按</a:t>
            </a:r>
            <a:r>
              <a:rPr lang="en-US" altLang="zh-CN" dirty="0"/>
              <a:t>Enter</a:t>
            </a:r>
            <a:r>
              <a:rPr lang="zh-CN" altLang="en-US" dirty="0"/>
              <a:t>键，系统会在下一行行首自动添加相应序列的编号“</a:t>
            </a:r>
            <a:r>
              <a:rPr lang="en-US" altLang="zh-CN" dirty="0"/>
              <a:t>2.”</a:t>
            </a:r>
            <a:r>
              <a:rPr lang="zh-CN" altLang="en-US" dirty="0"/>
              <a:t>，如图</a:t>
            </a:r>
            <a:r>
              <a:rPr lang="en-US" altLang="zh-CN" dirty="0"/>
              <a:t>1-111</a:t>
            </a:r>
            <a:r>
              <a:rPr lang="zh-CN" altLang="en-US" dirty="0"/>
              <a:t>所示。</a:t>
            </a:r>
          </a:p>
        </p:txBody>
      </p:sp>
      <p:pic>
        <p:nvPicPr>
          <p:cNvPr id="6" name="图片占位符 5">
            <a:extLst>
              <a:ext uri="{FF2B5EF4-FFF2-40B4-BE49-F238E27FC236}">
                <a16:creationId xmlns:a16="http://schemas.microsoft.com/office/drawing/2014/main" id="{EA234544-0773-CCD7-BBBB-AE215343C351}"/>
              </a:ext>
            </a:extLst>
          </p:cNvPr>
          <p:cNvPicPr>
            <a:picLocks noGrp="1" noChangeAspect="1"/>
          </p:cNvPicPr>
          <p:nvPr>
            <p:ph type="pic" sz="quarter" idx="14"/>
          </p:nvPr>
        </p:nvPicPr>
        <p:blipFill rotWithShape="1">
          <a:blip r:embed="rId2"/>
          <a:srcRect t="-157589" b="-157589"/>
          <a:stretch>
            <a:fillRect/>
          </a:stretch>
        </p:blipFill>
        <p:spPr>
          <a:prstGeom prst="rect">
            <a:avLst/>
          </a:prstGeom>
        </p:spPr>
      </p:pic>
    </p:spTree>
    <p:extLst>
      <p:ext uri="{BB962C8B-B14F-4D97-AF65-F5344CB8AC3E}">
        <p14:creationId xmlns:p14="http://schemas.microsoft.com/office/powerpoint/2010/main" val="9296672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4C6C81-22E5-DFDA-D1BD-C9E0D4BECA4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6B1CEB3-C302-4792-E1D1-7C0FBBD019FA}"/>
              </a:ext>
            </a:extLst>
          </p:cNvPr>
          <p:cNvSpPr>
            <a:spLocks noGrp="1"/>
          </p:cNvSpPr>
          <p:nvPr>
            <p:ph type="body" sz="quarter" idx="10"/>
          </p:nvPr>
        </p:nvSpPr>
        <p:spPr/>
        <p:txBody>
          <a:bodyPr/>
          <a:lstStyle/>
          <a:p>
            <a:r>
              <a:rPr lang="zh-CN" altLang="en-US" dirty="0"/>
              <a:t>文档的创建与编辑</a:t>
            </a:r>
          </a:p>
        </p:txBody>
      </p:sp>
      <p:sp>
        <p:nvSpPr>
          <p:cNvPr id="6" name="文本占位符 5">
            <a:extLst>
              <a:ext uri="{FF2B5EF4-FFF2-40B4-BE49-F238E27FC236}">
                <a16:creationId xmlns:a16="http://schemas.microsoft.com/office/drawing/2014/main" id="{501D3717-FDB5-6AAF-A8AF-A122597F48FE}"/>
              </a:ext>
            </a:extLst>
          </p:cNvPr>
          <p:cNvSpPr>
            <a:spLocks noGrp="1"/>
          </p:cNvSpPr>
          <p:nvPr>
            <p:ph type="body" sz="quarter" idx="11"/>
          </p:nvPr>
        </p:nvSpPr>
        <p:spPr>
          <a:xfrm>
            <a:off x="337295" y="1969544"/>
            <a:ext cx="5337642" cy="3587329"/>
          </a:xfrm>
        </p:spPr>
        <p:txBody>
          <a:bodyPr/>
          <a:lstStyle/>
          <a:p>
            <a:r>
              <a:rPr lang="en-US" altLang="zh-CN" dirty="0"/>
              <a:t>1.1.2 </a:t>
            </a:r>
            <a:r>
              <a:rPr lang="zh-CN" altLang="en-US" dirty="0"/>
              <a:t>创建模板文档</a:t>
            </a:r>
            <a:endParaRPr lang="en-US" altLang="zh-CN" dirty="0"/>
          </a:p>
          <a:p>
            <a:r>
              <a:rPr lang="zh-CN" altLang="en-US" dirty="0"/>
              <a:t>利用模板可以快速创建一份精美的文档。</a:t>
            </a:r>
            <a:r>
              <a:rPr lang="en-US" altLang="zh-CN" dirty="0"/>
              <a:t>WPS Office</a:t>
            </a:r>
            <a:r>
              <a:rPr lang="zh-CN" altLang="en-US" dirty="0"/>
              <a:t>提供了许多精美的联机模板，可以根据需要进行选择。在“新建”界面的“品类专区”列表中选择模板类型，然后在打开的模板界面中选择所需的模板文档下载即可，如图</a:t>
            </a:r>
            <a:r>
              <a:rPr lang="en-US" altLang="zh-CN" dirty="0"/>
              <a:t>1-5</a:t>
            </a:r>
            <a:r>
              <a:rPr lang="zh-CN" altLang="en-US" dirty="0"/>
              <a:t>所示。</a:t>
            </a:r>
          </a:p>
        </p:txBody>
      </p:sp>
      <p:pic>
        <p:nvPicPr>
          <p:cNvPr id="5" name="图片占位符 4">
            <a:extLst>
              <a:ext uri="{FF2B5EF4-FFF2-40B4-BE49-F238E27FC236}">
                <a16:creationId xmlns:a16="http://schemas.microsoft.com/office/drawing/2014/main" id="{4246A6F4-1539-A106-93CE-74937023EF0A}"/>
              </a:ext>
            </a:extLst>
          </p:cNvPr>
          <p:cNvPicPr>
            <a:picLocks noGrp="1" noChangeAspect="1"/>
          </p:cNvPicPr>
          <p:nvPr>
            <p:ph type="pic" sz="quarter" idx="14"/>
          </p:nvPr>
        </p:nvPicPr>
        <p:blipFill rotWithShape="1">
          <a:blip r:embed="rId2"/>
          <a:srcRect t="-51274" b="-51274"/>
          <a:stretch>
            <a:fillRect/>
          </a:stretch>
        </p:blipFill>
        <p:spPr>
          <a:prstGeom prst="rect">
            <a:avLst/>
          </a:prstGeom>
        </p:spPr>
      </p:pic>
    </p:spTree>
    <p:extLst>
      <p:ext uri="{BB962C8B-B14F-4D97-AF65-F5344CB8AC3E}">
        <p14:creationId xmlns:p14="http://schemas.microsoft.com/office/powerpoint/2010/main" val="40028138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F78F85-EBCD-5B26-4E06-1DB2D739B9C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4959B99-6384-5654-213A-D8E0909743A4}"/>
              </a:ext>
            </a:extLst>
          </p:cNvPr>
          <p:cNvSpPr>
            <a:spLocks noGrp="1"/>
          </p:cNvSpPr>
          <p:nvPr>
            <p:ph type="body" sz="quarter" idx="10"/>
          </p:nvPr>
        </p:nvSpPr>
        <p:spPr/>
        <p:txBody>
          <a:bodyPr/>
          <a:lstStyle/>
          <a:p>
            <a:r>
              <a:rPr lang="zh-CN" altLang="en-US" dirty="0"/>
              <a:t>文档的自动化排版</a:t>
            </a:r>
          </a:p>
        </p:txBody>
      </p:sp>
      <p:sp>
        <p:nvSpPr>
          <p:cNvPr id="5" name="文本占位符 4">
            <a:extLst>
              <a:ext uri="{FF2B5EF4-FFF2-40B4-BE49-F238E27FC236}">
                <a16:creationId xmlns:a16="http://schemas.microsoft.com/office/drawing/2014/main" id="{DD008BA3-812C-4588-579D-FB697F9B61A1}"/>
              </a:ext>
            </a:extLst>
          </p:cNvPr>
          <p:cNvSpPr>
            <a:spLocks noGrp="1"/>
          </p:cNvSpPr>
          <p:nvPr>
            <p:ph type="body" sz="quarter" idx="11"/>
          </p:nvPr>
        </p:nvSpPr>
        <p:spPr>
          <a:xfrm>
            <a:off x="337295" y="1969546"/>
            <a:ext cx="5337642" cy="3587329"/>
          </a:xfrm>
        </p:spPr>
        <p:txBody>
          <a:bodyPr/>
          <a:lstStyle/>
          <a:p>
            <a:r>
              <a:rPr lang="en-US" altLang="zh-CN" dirty="0"/>
              <a:t>1.6.2 </a:t>
            </a:r>
            <a:r>
              <a:rPr lang="zh-CN" altLang="en-US" dirty="0"/>
              <a:t>为文档添加样式</a:t>
            </a:r>
            <a:endParaRPr lang="en-US" altLang="zh-CN" dirty="0"/>
          </a:p>
          <a:p>
            <a:r>
              <a:rPr lang="en-US" altLang="zh-CN" dirty="0"/>
              <a:t>WPS</a:t>
            </a:r>
            <a:r>
              <a:rPr lang="zh-CN" altLang="en-US" dirty="0"/>
              <a:t>文字提供了多种内置文本样式，可以快速完成文本格式的修改。选中需要处理的文本内容，在“开始”选项卡的“预设样式”列表中选择一款样式，即可应用至当前所选定的文本中，如图</a:t>
            </a:r>
            <a:r>
              <a:rPr lang="en-US" altLang="zh-CN" dirty="0"/>
              <a:t>1-112</a:t>
            </a:r>
            <a:r>
              <a:rPr lang="zh-CN" altLang="en-US" dirty="0"/>
              <a:t>所示。</a:t>
            </a:r>
          </a:p>
        </p:txBody>
      </p:sp>
      <p:pic>
        <p:nvPicPr>
          <p:cNvPr id="6" name="图片占位符 5">
            <a:extLst>
              <a:ext uri="{FF2B5EF4-FFF2-40B4-BE49-F238E27FC236}">
                <a16:creationId xmlns:a16="http://schemas.microsoft.com/office/drawing/2014/main" id="{302DD202-D3C0-B9F0-2D45-4BAB98929CAA}"/>
              </a:ext>
            </a:extLst>
          </p:cNvPr>
          <p:cNvPicPr>
            <a:picLocks noGrp="1" noChangeAspect="1"/>
          </p:cNvPicPr>
          <p:nvPr>
            <p:ph type="pic" sz="quarter" idx="14"/>
          </p:nvPr>
        </p:nvPicPr>
        <p:blipFill rotWithShape="1">
          <a:blip r:embed="rId2"/>
          <a:srcRect t="-9839" b="-9839"/>
          <a:stretch>
            <a:fillRect/>
          </a:stretch>
        </p:blipFill>
        <p:spPr>
          <a:prstGeom prst="rect">
            <a:avLst/>
          </a:prstGeom>
        </p:spPr>
      </p:pic>
    </p:spTree>
    <p:extLst>
      <p:ext uri="{BB962C8B-B14F-4D97-AF65-F5344CB8AC3E}">
        <p14:creationId xmlns:p14="http://schemas.microsoft.com/office/powerpoint/2010/main" val="248481071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29ED6C-9E86-5FB9-5FCE-8B0BDD6A318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15C2726-F7A2-5070-5BDD-582B2193048F}"/>
              </a:ext>
            </a:extLst>
          </p:cNvPr>
          <p:cNvSpPr>
            <a:spLocks noGrp="1"/>
          </p:cNvSpPr>
          <p:nvPr>
            <p:ph type="body" sz="quarter" idx="10"/>
          </p:nvPr>
        </p:nvSpPr>
        <p:spPr/>
        <p:txBody>
          <a:bodyPr/>
          <a:lstStyle/>
          <a:p>
            <a:r>
              <a:rPr lang="zh-CN" altLang="en-US" dirty="0"/>
              <a:t>文档的自动化排版</a:t>
            </a:r>
          </a:p>
        </p:txBody>
      </p:sp>
      <p:sp>
        <p:nvSpPr>
          <p:cNvPr id="5" name="文本占位符 4">
            <a:extLst>
              <a:ext uri="{FF2B5EF4-FFF2-40B4-BE49-F238E27FC236}">
                <a16:creationId xmlns:a16="http://schemas.microsoft.com/office/drawing/2014/main" id="{8C0C0263-70B8-8B21-0439-A864CFEE7CCC}"/>
              </a:ext>
            </a:extLst>
          </p:cNvPr>
          <p:cNvSpPr>
            <a:spLocks noGrp="1"/>
          </p:cNvSpPr>
          <p:nvPr>
            <p:ph type="body" sz="quarter" idx="11"/>
          </p:nvPr>
        </p:nvSpPr>
        <p:spPr>
          <a:xfrm>
            <a:off x="337295" y="837121"/>
            <a:ext cx="5337642" cy="5852179"/>
          </a:xfrm>
        </p:spPr>
        <p:txBody>
          <a:bodyPr/>
          <a:lstStyle/>
          <a:p>
            <a:r>
              <a:rPr lang="en-US" altLang="zh-CN" sz="2100" dirty="0"/>
              <a:t>1.6.2 </a:t>
            </a:r>
            <a:r>
              <a:rPr lang="zh-CN" altLang="en-US" sz="2100" dirty="0"/>
              <a:t>为文档添加样式</a:t>
            </a:r>
            <a:endParaRPr lang="en-US" altLang="zh-CN" sz="2100" dirty="0"/>
          </a:p>
          <a:p>
            <a:r>
              <a:rPr lang="zh-CN" altLang="en-US" sz="2100" dirty="0"/>
              <a:t>如果对添加的样式不满意，还可以对其进行修改。在“预设样式”列表中右键单击添加的样式，在快捷菜单中选择“修改样式”选项，如图</a:t>
            </a:r>
            <a:r>
              <a:rPr lang="en-US" altLang="zh-CN" sz="2100" dirty="0"/>
              <a:t>1-113</a:t>
            </a:r>
            <a:r>
              <a:rPr lang="zh-CN" altLang="en-US" sz="2100" dirty="0"/>
              <a:t>所示。在打开的“修改样式”对话框中，可以对其格式进行重新设置。单击“格式”下拉按钮，在打开的列表中可选择格式的类型，如图</a:t>
            </a:r>
            <a:r>
              <a:rPr lang="en-US" altLang="zh-CN" sz="2100" dirty="0"/>
              <a:t>1-114</a:t>
            </a:r>
            <a:r>
              <a:rPr lang="zh-CN" altLang="en-US" sz="2100" dirty="0"/>
              <a:t>所示。</a:t>
            </a:r>
            <a:endParaRPr lang="en-US" altLang="zh-CN" sz="2100" dirty="0"/>
          </a:p>
          <a:p>
            <a:r>
              <a:rPr lang="zh-CN" altLang="en-US" sz="2100" dirty="0"/>
              <a:t>设置完成后，单击“确定”按钮，关闭对话框，返回文档页面。此时，会发现当前文档中所有应用该样式的文本格式均发生了变化。</a:t>
            </a:r>
          </a:p>
        </p:txBody>
      </p:sp>
      <p:pic>
        <p:nvPicPr>
          <p:cNvPr id="6" name="图片占位符 5">
            <a:extLst>
              <a:ext uri="{FF2B5EF4-FFF2-40B4-BE49-F238E27FC236}">
                <a16:creationId xmlns:a16="http://schemas.microsoft.com/office/drawing/2014/main" id="{961FB639-449A-ED06-1D26-38E29E4FECC7}"/>
              </a:ext>
            </a:extLst>
          </p:cNvPr>
          <p:cNvPicPr>
            <a:picLocks noGrp="1" noChangeAspect="1"/>
          </p:cNvPicPr>
          <p:nvPr>
            <p:ph type="pic" sz="quarter" idx="14"/>
          </p:nvPr>
        </p:nvPicPr>
        <p:blipFill rotWithShape="1">
          <a:blip r:embed="rId2"/>
          <a:srcRect t="-55769" b="-55769"/>
          <a:stretch>
            <a:fillRect/>
          </a:stretch>
        </p:blipFill>
        <p:spPr>
          <a:prstGeom prst="rect">
            <a:avLst/>
          </a:prstGeom>
        </p:spPr>
      </p:pic>
    </p:spTree>
    <p:extLst>
      <p:ext uri="{BB962C8B-B14F-4D97-AF65-F5344CB8AC3E}">
        <p14:creationId xmlns:p14="http://schemas.microsoft.com/office/powerpoint/2010/main" val="13695349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98C86E-35D3-3766-8F1C-64ACA82DD49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9A57DD1-C9C2-B002-BD53-7224561951E5}"/>
              </a:ext>
            </a:extLst>
          </p:cNvPr>
          <p:cNvSpPr>
            <a:spLocks noGrp="1"/>
          </p:cNvSpPr>
          <p:nvPr>
            <p:ph type="body" sz="quarter" idx="10"/>
          </p:nvPr>
        </p:nvSpPr>
        <p:spPr/>
        <p:txBody>
          <a:bodyPr/>
          <a:lstStyle/>
          <a:p>
            <a:r>
              <a:rPr lang="zh-CN" altLang="en-US" dirty="0"/>
              <a:t>文档的自动化排版</a:t>
            </a:r>
          </a:p>
        </p:txBody>
      </p:sp>
      <p:sp>
        <p:nvSpPr>
          <p:cNvPr id="5" name="文本占位符 4">
            <a:extLst>
              <a:ext uri="{FF2B5EF4-FFF2-40B4-BE49-F238E27FC236}">
                <a16:creationId xmlns:a16="http://schemas.microsoft.com/office/drawing/2014/main" id="{4BB04988-B888-4F02-9D4B-002BF2DF115B}"/>
              </a:ext>
            </a:extLst>
          </p:cNvPr>
          <p:cNvSpPr>
            <a:spLocks noGrp="1"/>
          </p:cNvSpPr>
          <p:nvPr>
            <p:ph type="body" sz="quarter" idx="11"/>
          </p:nvPr>
        </p:nvSpPr>
        <p:spPr>
          <a:xfrm>
            <a:off x="337295" y="1461715"/>
            <a:ext cx="5337642" cy="4602991"/>
          </a:xfrm>
        </p:spPr>
        <p:txBody>
          <a:bodyPr/>
          <a:lstStyle/>
          <a:p>
            <a:r>
              <a:rPr lang="en-US" altLang="zh-CN" dirty="0"/>
              <a:t>1.6.3 </a:t>
            </a:r>
            <a:r>
              <a:rPr lang="zh-CN" altLang="en-US" dirty="0"/>
              <a:t>设置大纲级别</a:t>
            </a:r>
            <a:endParaRPr lang="en-US" altLang="zh-CN" dirty="0"/>
          </a:p>
          <a:p>
            <a:r>
              <a:rPr lang="zh-CN" altLang="en-US" dirty="0"/>
              <a:t>为文档设置大纲级别后，可以方便地在长篇文档中快速找到所需内容，避免了逐页查找的麻烦。</a:t>
            </a:r>
          </a:p>
          <a:p>
            <a:r>
              <a:rPr lang="zh-CN" altLang="en-US" dirty="0"/>
              <a:t>在“视图”选项卡中单击“大纲”按钮，打开大纲视图界面，如图</a:t>
            </a:r>
            <a:r>
              <a:rPr lang="en-US" altLang="zh-CN" dirty="0"/>
              <a:t>1-115</a:t>
            </a:r>
            <a:r>
              <a:rPr lang="zh-CN" altLang="en-US" dirty="0"/>
              <a:t>所示。选中要设置的文本内容，单击“大纲级别”下拉按钮，在列表中选择所需级别即可，如图</a:t>
            </a:r>
            <a:r>
              <a:rPr lang="en-US" altLang="zh-CN" dirty="0"/>
              <a:t>1-116</a:t>
            </a:r>
            <a:r>
              <a:rPr lang="zh-CN" altLang="en-US" dirty="0"/>
              <a:t>所示。</a:t>
            </a:r>
          </a:p>
        </p:txBody>
      </p:sp>
      <p:pic>
        <p:nvPicPr>
          <p:cNvPr id="6" name="图片占位符 5">
            <a:extLst>
              <a:ext uri="{FF2B5EF4-FFF2-40B4-BE49-F238E27FC236}">
                <a16:creationId xmlns:a16="http://schemas.microsoft.com/office/drawing/2014/main" id="{25D979F3-EE9B-A2A1-40FA-E68418A196BB}"/>
              </a:ext>
            </a:extLst>
          </p:cNvPr>
          <p:cNvPicPr>
            <a:picLocks noGrp="1" noChangeAspect="1"/>
          </p:cNvPicPr>
          <p:nvPr>
            <p:ph type="pic" sz="quarter" idx="14"/>
          </p:nvPr>
        </p:nvPicPr>
        <p:blipFill rotWithShape="1">
          <a:blip r:embed="rId2"/>
          <a:srcRect t="-121415" b="-121415"/>
          <a:stretch>
            <a:fillRect/>
          </a:stretch>
        </p:blipFill>
        <p:spPr>
          <a:prstGeom prst="rect">
            <a:avLst/>
          </a:prstGeom>
        </p:spPr>
      </p:pic>
    </p:spTree>
    <p:extLst>
      <p:ext uri="{BB962C8B-B14F-4D97-AF65-F5344CB8AC3E}">
        <p14:creationId xmlns:p14="http://schemas.microsoft.com/office/powerpoint/2010/main" val="400514236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A61FB3-3D67-C204-C495-CAE12F4DCEC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4C82584-32DC-0B97-577F-194E3CEA34F3}"/>
              </a:ext>
            </a:extLst>
          </p:cNvPr>
          <p:cNvSpPr>
            <a:spLocks noGrp="1"/>
          </p:cNvSpPr>
          <p:nvPr>
            <p:ph type="body" sz="quarter" idx="10"/>
          </p:nvPr>
        </p:nvSpPr>
        <p:spPr/>
        <p:txBody>
          <a:bodyPr/>
          <a:lstStyle/>
          <a:p>
            <a:r>
              <a:rPr lang="zh-CN" altLang="en-US" dirty="0"/>
              <a:t>文档的自动化排版</a:t>
            </a:r>
          </a:p>
        </p:txBody>
      </p:sp>
      <p:sp>
        <p:nvSpPr>
          <p:cNvPr id="5" name="文本占位符 4">
            <a:extLst>
              <a:ext uri="{FF2B5EF4-FFF2-40B4-BE49-F238E27FC236}">
                <a16:creationId xmlns:a16="http://schemas.microsoft.com/office/drawing/2014/main" id="{4C5826E4-668C-44D9-7CAB-2E33B3275A88}"/>
              </a:ext>
            </a:extLst>
          </p:cNvPr>
          <p:cNvSpPr>
            <a:spLocks noGrp="1"/>
          </p:cNvSpPr>
          <p:nvPr>
            <p:ph type="body" sz="quarter" idx="11"/>
          </p:nvPr>
        </p:nvSpPr>
        <p:spPr>
          <a:xfrm>
            <a:off x="337295" y="1461715"/>
            <a:ext cx="5337642" cy="4602991"/>
          </a:xfrm>
        </p:spPr>
        <p:txBody>
          <a:bodyPr/>
          <a:lstStyle/>
          <a:p>
            <a:r>
              <a:rPr lang="en-US" altLang="zh-CN" dirty="0"/>
              <a:t>1.6.3 </a:t>
            </a:r>
            <a:r>
              <a:rPr lang="zh-CN" altLang="en-US" dirty="0"/>
              <a:t>设置大纲级别</a:t>
            </a:r>
            <a:endParaRPr lang="en-US" altLang="zh-CN" dirty="0"/>
          </a:p>
          <a:p>
            <a:r>
              <a:rPr lang="zh-CN" altLang="en-US" dirty="0"/>
              <a:t>按照同样的方法，设置其他大纲级别。设置后关闭大纲视图，返回到普通视图界面。在“视图”选项卡中单击“导航窗格”下拉按钮，从列表中选择“靠左”选项，在文档左侧会打开目录窗格，在此可以查看当前文档所有的大纲条目，如图</a:t>
            </a:r>
            <a:r>
              <a:rPr lang="en-US" altLang="zh-CN" dirty="0"/>
              <a:t>1-117</a:t>
            </a:r>
            <a:r>
              <a:rPr lang="zh-CN" altLang="en-US" dirty="0"/>
              <a:t>所示。选择其中一条大纲内容，系统将自动跳转到相应的内容页面。</a:t>
            </a:r>
          </a:p>
        </p:txBody>
      </p:sp>
      <p:pic>
        <p:nvPicPr>
          <p:cNvPr id="6" name="图片占位符 5">
            <a:extLst>
              <a:ext uri="{FF2B5EF4-FFF2-40B4-BE49-F238E27FC236}">
                <a16:creationId xmlns:a16="http://schemas.microsoft.com/office/drawing/2014/main" id="{5180C073-685E-7D46-5FEA-E7593A9A8C13}"/>
              </a:ext>
            </a:extLst>
          </p:cNvPr>
          <p:cNvPicPr>
            <a:picLocks noGrp="1" noChangeAspect="1"/>
          </p:cNvPicPr>
          <p:nvPr>
            <p:ph type="pic" sz="quarter" idx="14"/>
          </p:nvPr>
        </p:nvPicPr>
        <p:blipFill rotWithShape="1">
          <a:blip r:embed="rId2"/>
          <a:srcRect t="-46441" b="-46441"/>
          <a:stretch>
            <a:fillRect/>
          </a:stretch>
        </p:blipFill>
        <p:spPr>
          <a:prstGeom prst="rect">
            <a:avLst/>
          </a:prstGeom>
        </p:spPr>
      </p:pic>
    </p:spTree>
    <p:extLst>
      <p:ext uri="{BB962C8B-B14F-4D97-AF65-F5344CB8AC3E}">
        <p14:creationId xmlns:p14="http://schemas.microsoft.com/office/powerpoint/2010/main" val="124426672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E4F6C7-5D3B-0575-348B-2C932100DA3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9A81D6B-46B8-342A-0923-3132BA3677B5}"/>
              </a:ext>
            </a:extLst>
          </p:cNvPr>
          <p:cNvSpPr>
            <a:spLocks noGrp="1"/>
          </p:cNvSpPr>
          <p:nvPr>
            <p:ph type="body" sz="quarter" idx="10"/>
          </p:nvPr>
        </p:nvSpPr>
        <p:spPr/>
        <p:txBody>
          <a:bodyPr/>
          <a:lstStyle/>
          <a:p>
            <a:r>
              <a:rPr lang="zh-CN" altLang="en-US" dirty="0"/>
              <a:t>文档的自动化排版</a:t>
            </a:r>
          </a:p>
        </p:txBody>
      </p:sp>
      <p:sp>
        <p:nvSpPr>
          <p:cNvPr id="5" name="文本占位符 4">
            <a:extLst>
              <a:ext uri="{FF2B5EF4-FFF2-40B4-BE49-F238E27FC236}">
                <a16:creationId xmlns:a16="http://schemas.microsoft.com/office/drawing/2014/main" id="{174700CB-CFFE-ED9D-6296-28EE3D9829CD}"/>
              </a:ext>
            </a:extLst>
          </p:cNvPr>
          <p:cNvSpPr>
            <a:spLocks noGrp="1"/>
          </p:cNvSpPr>
          <p:nvPr>
            <p:ph type="body" sz="quarter" idx="11"/>
          </p:nvPr>
        </p:nvSpPr>
        <p:spPr>
          <a:xfrm>
            <a:off x="337295" y="1207799"/>
            <a:ext cx="5337642" cy="5110823"/>
          </a:xfrm>
        </p:spPr>
        <p:txBody>
          <a:bodyPr/>
          <a:lstStyle/>
          <a:p>
            <a:r>
              <a:rPr lang="en-US" altLang="zh-CN" dirty="0"/>
              <a:t>1.6.4 </a:t>
            </a:r>
            <a:r>
              <a:rPr lang="zh-CN" altLang="en-US" dirty="0"/>
              <a:t>快速提取目录</a:t>
            </a:r>
            <a:endParaRPr lang="en-US" altLang="zh-CN" dirty="0"/>
          </a:p>
          <a:p>
            <a:r>
              <a:rPr lang="zh-CN" altLang="en-US" dirty="0"/>
              <a:t>为文档设置大纲级别后，即可为文档提取目录内容。在文档中指定目录插入点，在 “引用”选项卡中单击“目录”下拉按钮，在打开的列表中选择“自定义目录”选项，如图</a:t>
            </a:r>
            <a:r>
              <a:rPr lang="en-US" altLang="zh-CN" dirty="0"/>
              <a:t>1-118</a:t>
            </a:r>
            <a:r>
              <a:rPr lang="zh-CN" altLang="en-US" dirty="0"/>
              <a:t>所示。打开“目录”对话框，在此可对目录的样式进行设置，也可以保持默认样式，单击“确定”按钮，如图</a:t>
            </a:r>
            <a:r>
              <a:rPr lang="en-US" altLang="zh-CN" dirty="0"/>
              <a:t>1-119</a:t>
            </a:r>
            <a:r>
              <a:rPr lang="zh-CN" altLang="en-US" dirty="0"/>
              <a:t>所示。此时，在光标处已插入目录内容，如图</a:t>
            </a:r>
            <a:r>
              <a:rPr lang="en-US" altLang="zh-CN" dirty="0"/>
              <a:t>1-120</a:t>
            </a:r>
            <a:r>
              <a:rPr lang="zh-CN" altLang="en-US" dirty="0"/>
              <a:t>所示。</a:t>
            </a:r>
          </a:p>
        </p:txBody>
      </p:sp>
      <p:pic>
        <p:nvPicPr>
          <p:cNvPr id="6" name="图片占位符 5">
            <a:extLst>
              <a:ext uri="{FF2B5EF4-FFF2-40B4-BE49-F238E27FC236}">
                <a16:creationId xmlns:a16="http://schemas.microsoft.com/office/drawing/2014/main" id="{35D5EC3C-2D1D-0C18-8BFD-70EECA6AB1BA}"/>
              </a:ext>
            </a:extLst>
          </p:cNvPr>
          <p:cNvPicPr>
            <a:picLocks noGrp="1" noChangeAspect="1"/>
          </p:cNvPicPr>
          <p:nvPr>
            <p:ph type="pic" sz="quarter" idx="14"/>
          </p:nvPr>
        </p:nvPicPr>
        <p:blipFill rotWithShape="1">
          <a:blip r:embed="rId2"/>
          <a:srcRect t="-13088" b="-13088"/>
          <a:stretch>
            <a:fillRect/>
          </a:stretch>
        </p:blipFill>
        <p:spPr>
          <a:prstGeom prst="rect">
            <a:avLst/>
          </a:prstGeom>
        </p:spPr>
      </p:pic>
    </p:spTree>
    <p:extLst>
      <p:ext uri="{BB962C8B-B14F-4D97-AF65-F5344CB8AC3E}">
        <p14:creationId xmlns:p14="http://schemas.microsoft.com/office/powerpoint/2010/main" val="322617665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BA2B4D-736A-DD88-7902-A59FC116410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F6194B0-F9C8-1A19-28B8-A32E5A127287}"/>
              </a:ext>
            </a:extLst>
          </p:cNvPr>
          <p:cNvSpPr>
            <a:spLocks noGrp="1"/>
          </p:cNvSpPr>
          <p:nvPr>
            <p:ph type="body" sz="quarter" idx="10"/>
          </p:nvPr>
        </p:nvSpPr>
        <p:spPr/>
        <p:txBody>
          <a:bodyPr/>
          <a:lstStyle/>
          <a:p>
            <a:r>
              <a:rPr lang="zh-CN" altLang="en-US" dirty="0"/>
              <a:t>文档的自动化排版</a:t>
            </a:r>
          </a:p>
        </p:txBody>
      </p:sp>
      <p:sp>
        <p:nvSpPr>
          <p:cNvPr id="5" name="文本占位符 4">
            <a:extLst>
              <a:ext uri="{FF2B5EF4-FFF2-40B4-BE49-F238E27FC236}">
                <a16:creationId xmlns:a16="http://schemas.microsoft.com/office/drawing/2014/main" id="{4E646822-542C-0CCB-2AA8-AAB159461C4D}"/>
              </a:ext>
            </a:extLst>
          </p:cNvPr>
          <p:cNvSpPr>
            <a:spLocks noGrp="1"/>
          </p:cNvSpPr>
          <p:nvPr>
            <p:ph type="body" sz="quarter" idx="11"/>
          </p:nvPr>
        </p:nvSpPr>
        <p:spPr>
          <a:xfrm>
            <a:off x="337295" y="1461715"/>
            <a:ext cx="5337642" cy="4602991"/>
          </a:xfrm>
        </p:spPr>
        <p:txBody>
          <a:bodyPr/>
          <a:lstStyle/>
          <a:p>
            <a:r>
              <a:rPr lang="en-US" altLang="zh-CN" dirty="0"/>
              <a:t>1.6.5 </a:t>
            </a:r>
            <a:r>
              <a:rPr lang="zh-CN" altLang="en-US" dirty="0"/>
              <a:t>添加题注与脚注</a:t>
            </a:r>
            <a:endParaRPr lang="en-US" altLang="zh-CN" dirty="0"/>
          </a:p>
          <a:p>
            <a:r>
              <a:rPr lang="en-US" altLang="zh-CN" dirty="0"/>
              <a:t>1. </a:t>
            </a:r>
            <a:r>
              <a:rPr lang="zh-CN" altLang="en-US" dirty="0"/>
              <a:t>添加题注</a:t>
            </a:r>
            <a:endParaRPr lang="en-US" altLang="zh-CN" dirty="0"/>
          </a:p>
          <a:p>
            <a:r>
              <a:rPr lang="zh-CN" altLang="en-US" dirty="0"/>
              <a:t>在文档中选择所需图片，在“引用”选项卡中单击“题注”按钮，打开“题注”对话框，在“标签”下拉列表中可以选择预置的题注标签，如图</a:t>
            </a:r>
            <a:r>
              <a:rPr lang="en-US" altLang="zh-CN" dirty="0"/>
              <a:t>1-121</a:t>
            </a:r>
            <a:r>
              <a:rPr lang="zh-CN" altLang="en-US" dirty="0"/>
              <a:t>所示；在“题注”文本框中可以输入题注的内容，输入完成后单击“确定”按钮，即可为当前图片添加题注信息，如图</a:t>
            </a:r>
            <a:r>
              <a:rPr lang="en-US" altLang="zh-CN" dirty="0"/>
              <a:t>1-122</a:t>
            </a:r>
            <a:r>
              <a:rPr lang="zh-CN" altLang="en-US" dirty="0"/>
              <a:t>所示。</a:t>
            </a:r>
          </a:p>
        </p:txBody>
      </p:sp>
      <p:pic>
        <p:nvPicPr>
          <p:cNvPr id="12" name="图片占位符 11">
            <a:extLst>
              <a:ext uri="{FF2B5EF4-FFF2-40B4-BE49-F238E27FC236}">
                <a16:creationId xmlns:a16="http://schemas.microsoft.com/office/drawing/2014/main" id="{8F8C1F10-EDB9-2A25-EABE-092F6202757A}"/>
              </a:ext>
            </a:extLst>
          </p:cNvPr>
          <p:cNvPicPr>
            <a:picLocks noGrp="1" noChangeAspect="1"/>
          </p:cNvPicPr>
          <p:nvPr>
            <p:ph type="pic" sz="quarter" idx="14"/>
          </p:nvPr>
        </p:nvPicPr>
        <p:blipFill rotWithShape="1">
          <a:blip r:embed="rId2"/>
          <a:srcRect t="-8808" b="-8808"/>
          <a:stretch>
            <a:fillRect/>
          </a:stretch>
        </p:blipFill>
        <p:spPr>
          <a:prstGeom prst="rect">
            <a:avLst/>
          </a:prstGeom>
        </p:spPr>
      </p:pic>
    </p:spTree>
    <p:extLst>
      <p:ext uri="{BB962C8B-B14F-4D97-AF65-F5344CB8AC3E}">
        <p14:creationId xmlns:p14="http://schemas.microsoft.com/office/powerpoint/2010/main" val="63499207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2A1383-31DE-13F0-737D-DBC8C185E93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570505C-6578-ACF8-869C-74F25473D98D}"/>
              </a:ext>
            </a:extLst>
          </p:cNvPr>
          <p:cNvSpPr>
            <a:spLocks noGrp="1"/>
          </p:cNvSpPr>
          <p:nvPr>
            <p:ph type="body" sz="quarter" idx="10"/>
          </p:nvPr>
        </p:nvSpPr>
        <p:spPr/>
        <p:txBody>
          <a:bodyPr/>
          <a:lstStyle/>
          <a:p>
            <a:r>
              <a:rPr lang="zh-CN" altLang="en-US" dirty="0"/>
              <a:t>文档的自动化排版</a:t>
            </a:r>
          </a:p>
        </p:txBody>
      </p:sp>
      <p:sp>
        <p:nvSpPr>
          <p:cNvPr id="5" name="文本占位符 4">
            <a:extLst>
              <a:ext uri="{FF2B5EF4-FFF2-40B4-BE49-F238E27FC236}">
                <a16:creationId xmlns:a16="http://schemas.microsoft.com/office/drawing/2014/main" id="{20016993-7F06-69C8-1153-0962577DF377}"/>
              </a:ext>
            </a:extLst>
          </p:cNvPr>
          <p:cNvSpPr>
            <a:spLocks noGrp="1"/>
          </p:cNvSpPr>
          <p:nvPr>
            <p:ph type="body" sz="quarter" idx="11"/>
          </p:nvPr>
        </p:nvSpPr>
        <p:spPr>
          <a:xfrm>
            <a:off x="337295" y="1461715"/>
            <a:ext cx="5337642" cy="4602991"/>
          </a:xfrm>
        </p:spPr>
        <p:txBody>
          <a:bodyPr/>
          <a:lstStyle/>
          <a:p>
            <a:r>
              <a:rPr lang="en-US" altLang="zh-CN" dirty="0"/>
              <a:t>1.6.5 </a:t>
            </a:r>
            <a:r>
              <a:rPr lang="zh-CN" altLang="en-US" dirty="0"/>
              <a:t>添加题注与脚注</a:t>
            </a:r>
            <a:endParaRPr lang="en-US" altLang="zh-CN" dirty="0"/>
          </a:p>
          <a:p>
            <a:r>
              <a:rPr lang="en-US" altLang="zh-CN" dirty="0"/>
              <a:t>2. </a:t>
            </a:r>
            <a:r>
              <a:rPr lang="zh-CN" altLang="en-US" dirty="0"/>
              <a:t>添加脚注</a:t>
            </a:r>
            <a:endParaRPr lang="en-US" altLang="zh-CN" dirty="0"/>
          </a:p>
          <a:p>
            <a:r>
              <a:rPr lang="zh-CN" altLang="en-US" dirty="0"/>
              <a:t>选中需要添加脚注的文本，在“引用”选项卡中单击“插入脚注”按钮，此时，该文本右上角会显示序号</a:t>
            </a:r>
            <a:r>
              <a:rPr lang="en-US" altLang="zh-CN" dirty="0"/>
              <a:t>1</a:t>
            </a:r>
            <a:r>
              <a:rPr lang="zh-CN" altLang="en-US" dirty="0"/>
              <a:t>，并在页面底端会显示脚注分隔线，在分隔线下方直接输入脚注内容即可。输入完成后，将鼠标移至插入脚注的文本位置，可以查看脚注内容，如图</a:t>
            </a:r>
            <a:r>
              <a:rPr lang="en-US" altLang="zh-CN" dirty="0"/>
              <a:t>1-123</a:t>
            </a:r>
            <a:r>
              <a:rPr lang="zh-CN" altLang="en-US" dirty="0"/>
              <a:t>所示。</a:t>
            </a:r>
          </a:p>
        </p:txBody>
      </p:sp>
      <p:pic>
        <p:nvPicPr>
          <p:cNvPr id="6" name="图片占位符 5">
            <a:extLst>
              <a:ext uri="{FF2B5EF4-FFF2-40B4-BE49-F238E27FC236}">
                <a16:creationId xmlns:a16="http://schemas.microsoft.com/office/drawing/2014/main" id="{B6BDD9AE-F10E-1E54-942D-AF09B7DEFF04}"/>
              </a:ext>
            </a:extLst>
          </p:cNvPr>
          <p:cNvPicPr>
            <a:picLocks noGrp="1" noChangeAspect="1"/>
          </p:cNvPicPr>
          <p:nvPr>
            <p:ph type="pic" sz="quarter" idx="14"/>
          </p:nvPr>
        </p:nvPicPr>
        <p:blipFill rotWithShape="1">
          <a:blip r:embed="rId2"/>
          <a:srcRect t="-164362" b="-164362"/>
          <a:stretch>
            <a:fillRect/>
          </a:stretch>
        </p:blipFill>
        <p:spPr>
          <a:prstGeom prst="rect">
            <a:avLst/>
          </a:prstGeom>
        </p:spPr>
      </p:pic>
    </p:spTree>
    <p:extLst>
      <p:ext uri="{BB962C8B-B14F-4D97-AF65-F5344CB8AC3E}">
        <p14:creationId xmlns:p14="http://schemas.microsoft.com/office/powerpoint/2010/main" val="406776294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860A82-80D6-A23B-AAB3-08DAD4E6FE6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E6C64F4-250B-EB11-6900-625B34CBD790}"/>
              </a:ext>
            </a:extLst>
          </p:cNvPr>
          <p:cNvSpPr>
            <a:spLocks noGrp="1"/>
          </p:cNvSpPr>
          <p:nvPr>
            <p:ph type="body" sz="quarter" idx="10"/>
          </p:nvPr>
        </p:nvSpPr>
        <p:spPr/>
        <p:txBody>
          <a:bodyPr/>
          <a:lstStyle/>
          <a:p>
            <a:r>
              <a:rPr lang="zh-CN" altLang="en-US" dirty="0"/>
              <a:t>文档的自动化排版</a:t>
            </a:r>
          </a:p>
        </p:txBody>
      </p:sp>
      <p:sp>
        <p:nvSpPr>
          <p:cNvPr id="5" name="文本占位符 4">
            <a:extLst>
              <a:ext uri="{FF2B5EF4-FFF2-40B4-BE49-F238E27FC236}">
                <a16:creationId xmlns:a16="http://schemas.microsoft.com/office/drawing/2014/main" id="{B3896DAD-3AEA-D31B-CAEE-725F2260F01C}"/>
              </a:ext>
            </a:extLst>
          </p:cNvPr>
          <p:cNvSpPr>
            <a:spLocks noGrp="1"/>
          </p:cNvSpPr>
          <p:nvPr>
            <p:ph type="body" sz="quarter" idx="11"/>
          </p:nvPr>
        </p:nvSpPr>
        <p:spPr>
          <a:xfrm>
            <a:off x="337295" y="1207799"/>
            <a:ext cx="5337642" cy="5110823"/>
          </a:xfrm>
        </p:spPr>
        <p:txBody>
          <a:bodyPr/>
          <a:lstStyle/>
          <a:p>
            <a:r>
              <a:rPr lang="en-US" altLang="zh-CN" dirty="0"/>
              <a:t>1.6.6 </a:t>
            </a:r>
            <a:r>
              <a:rPr lang="zh-CN" altLang="en-US" dirty="0"/>
              <a:t>为文档分栏</a:t>
            </a:r>
            <a:endParaRPr lang="en-US" altLang="zh-CN" dirty="0"/>
          </a:p>
          <a:p>
            <a:r>
              <a:rPr lang="zh-CN" altLang="en-US" dirty="0"/>
              <a:t>使用文档分栏功能，可以将版面分成多栏，提高文档的可读性。选中文档，在“页面布局”选项卡中单击“分栏”下拉按钮，在其列表中选择分栏方式，即可将文档分栏，如图</a:t>
            </a:r>
            <a:r>
              <a:rPr lang="en-US" altLang="zh-CN" dirty="0"/>
              <a:t>1-124</a:t>
            </a:r>
            <a:r>
              <a:rPr lang="zh-CN" altLang="en-US" dirty="0"/>
              <a:t>所示。如果列表中的分栏方式不能满足需求，可选择“更多分栏”选项，在打开的 “分栏”对话框中进行更为精确的分栏设置，如图</a:t>
            </a:r>
            <a:r>
              <a:rPr lang="en-US" altLang="zh-CN" dirty="0"/>
              <a:t>1-125</a:t>
            </a:r>
            <a:r>
              <a:rPr lang="zh-CN" altLang="en-US" dirty="0"/>
              <a:t>所示。</a:t>
            </a:r>
          </a:p>
        </p:txBody>
      </p:sp>
      <p:pic>
        <p:nvPicPr>
          <p:cNvPr id="6" name="图片占位符 5">
            <a:extLst>
              <a:ext uri="{FF2B5EF4-FFF2-40B4-BE49-F238E27FC236}">
                <a16:creationId xmlns:a16="http://schemas.microsoft.com/office/drawing/2014/main" id="{8C3BCEB2-A03B-7FA8-2FDC-D6DEAC634616}"/>
              </a:ext>
            </a:extLst>
          </p:cNvPr>
          <p:cNvPicPr>
            <a:picLocks noGrp="1" noChangeAspect="1"/>
          </p:cNvPicPr>
          <p:nvPr>
            <p:ph type="pic" sz="quarter" idx="14"/>
          </p:nvPr>
        </p:nvPicPr>
        <p:blipFill rotWithShape="1">
          <a:blip r:embed="rId2"/>
          <a:srcRect t="-40818" b="-40818"/>
          <a:stretch>
            <a:fillRect/>
          </a:stretch>
        </p:blipFill>
        <p:spPr>
          <a:prstGeom prst="rect">
            <a:avLst/>
          </a:prstGeom>
        </p:spPr>
      </p:pic>
    </p:spTree>
    <p:extLst>
      <p:ext uri="{BB962C8B-B14F-4D97-AF65-F5344CB8AC3E}">
        <p14:creationId xmlns:p14="http://schemas.microsoft.com/office/powerpoint/2010/main" val="313081651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937387-6000-CDDF-A7F8-39962AA4EC1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5D9EA50-954B-2DD0-8978-41CA8716ACF4}"/>
              </a:ext>
            </a:extLst>
          </p:cNvPr>
          <p:cNvSpPr>
            <a:spLocks noGrp="1"/>
          </p:cNvSpPr>
          <p:nvPr>
            <p:ph type="body" sz="quarter" idx="11"/>
          </p:nvPr>
        </p:nvSpPr>
        <p:spPr>
          <a:xfrm>
            <a:off x="337294" y="2477375"/>
            <a:ext cx="11275585" cy="2571666"/>
          </a:xfrm>
        </p:spPr>
        <p:txBody>
          <a:bodyPr/>
          <a:lstStyle/>
          <a:p>
            <a:r>
              <a:rPr lang="en-US" altLang="zh-CN" dirty="0"/>
              <a:t>1.6.6 </a:t>
            </a:r>
            <a:r>
              <a:rPr lang="zh-CN" altLang="en-US" dirty="0"/>
              <a:t>为文档分栏</a:t>
            </a:r>
            <a:endParaRPr lang="en-US" altLang="zh-CN" dirty="0"/>
          </a:p>
          <a:p>
            <a:r>
              <a:rPr lang="zh-CN" altLang="en-US" dirty="0"/>
              <a:t>除了可以对整个文档分栏，还可以对段落分栏。段落分栏功能更加精准，可以对选定段落进行单独分栏处理，而不影响其他段落。在“段落”设置对话框中，可选择“分栏”选项并自定义分栏参数。这种局部分栏功能特别适合处理表格、图表等需要特殊排版的元素。</a:t>
            </a:r>
          </a:p>
        </p:txBody>
      </p:sp>
      <p:sp>
        <p:nvSpPr>
          <p:cNvPr id="4" name="文本占位符 3">
            <a:extLst>
              <a:ext uri="{FF2B5EF4-FFF2-40B4-BE49-F238E27FC236}">
                <a16:creationId xmlns:a16="http://schemas.microsoft.com/office/drawing/2014/main" id="{77759F93-5812-F319-93DD-68A63C3274AE}"/>
              </a:ext>
            </a:extLst>
          </p:cNvPr>
          <p:cNvSpPr>
            <a:spLocks noGrp="1"/>
          </p:cNvSpPr>
          <p:nvPr>
            <p:ph type="body" sz="quarter" idx="10"/>
          </p:nvPr>
        </p:nvSpPr>
        <p:spPr/>
        <p:txBody>
          <a:bodyPr/>
          <a:lstStyle/>
          <a:p>
            <a:r>
              <a:rPr lang="zh-CN" altLang="en-US" dirty="0"/>
              <a:t>文档的自动化排版</a:t>
            </a:r>
          </a:p>
        </p:txBody>
      </p:sp>
    </p:spTree>
    <p:extLst>
      <p:ext uri="{BB962C8B-B14F-4D97-AF65-F5344CB8AC3E}">
        <p14:creationId xmlns:p14="http://schemas.microsoft.com/office/powerpoint/2010/main" val="296324672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1D8DE314-B077-F364-204B-301D71BCAECE}"/>
              </a:ext>
            </a:extLst>
          </p:cNvPr>
          <p:cNvSpPr>
            <a:spLocks noGrp="1"/>
          </p:cNvSpPr>
          <p:nvPr>
            <p:ph type="body" sz="quarter" idx="10"/>
          </p:nvPr>
        </p:nvSpPr>
        <p:spPr/>
        <p:txBody>
          <a:bodyPr/>
          <a:lstStyle/>
          <a:p>
            <a:r>
              <a:rPr lang="zh-CN" altLang="en-US" dirty="0"/>
              <a:t>任务</a:t>
            </a:r>
            <a:r>
              <a:rPr lang="en-US" altLang="zh-CN" dirty="0"/>
              <a:t>1.7</a:t>
            </a:r>
            <a:endParaRPr lang="zh-CN" altLang="en-US" dirty="0"/>
          </a:p>
        </p:txBody>
      </p:sp>
      <p:sp>
        <p:nvSpPr>
          <p:cNvPr id="5" name="文本占位符 4">
            <a:extLst>
              <a:ext uri="{FF2B5EF4-FFF2-40B4-BE49-F238E27FC236}">
                <a16:creationId xmlns:a16="http://schemas.microsoft.com/office/drawing/2014/main" id="{69D6D02D-8F83-BB24-13D8-F195618E9E13}"/>
              </a:ext>
            </a:extLst>
          </p:cNvPr>
          <p:cNvSpPr>
            <a:spLocks noGrp="1"/>
          </p:cNvSpPr>
          <p:nvPr>
            <p:ph type="body" sz="quarter" idx="11"/>
          </p:nvPr>
        </p:nvSpPr>
        <p:spPr/>
        <p:txBody>
          <a:bodyPr/>
          <a:lstStyle/>
          <a:p>
            <a:r>
              <a:rPr lang="zh-CN" altLang="en-US" dirty="0"/>
              <a:t>邮件合并</a:t>
            </a:r>
          </a:p>
        </p:txBody>
      </p:sp>
    </p:spTree>
    <p:extLst>
      <p:ext uri="{BB962C8B-B14F-4D97-AF65-F5344CB8AC3E}">
        <p14:creationId xmlns:p14="http://schemas.microsoft.com/office/powerpoint/2010/main" val="18221150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EE19C4-24EF-A32F-0282-7E9D12337FA1}"/>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69B26B89-C6D0-91C5-DDDF-9BCAB5164D99}"/>
              </a:ext>
            </a:extLst>
          </p:cNvPr>
          <p:cNvSpPr>
            <a:spLocks noGrp="1"/>
          </p:cNvSpPr>
          <p:nvPr>
            <p:ph type="body" sz="quarter" idx="11"/>
          </p:nvPr>
        </p:nvSpPr>
        <p:spPr>
          <a:xfrm>
            <a:off x="337294" y="1715629"/>
            <a:ext cx="11275585" cy="4095160"/>
          </a:xfrm>
        </p:spPr>
        <p:txBody>
          <a:bodyPr/>
          <a:lstStyle/>
          <a:p>
            <a:r>
              <a:rPr lang="en-US" altLang="zh-CN" dirty="0"/>
              <a:t>1.1.3 </a:t>
            </a:r>
            <a:r>
              <a:rPr lang="zh-CN" altLang="en-US" dirty="0"/>
              <a:t>录入文本</a:t>
            </a:r>
            <a:endParaRPr lang="en-US" altLang="zh-CN" dirty="0"/>
          </a:p>
          <a:p>
            <a:r>
              <a:rPr lang="en-US" altLang="zh-CN" dirty="0"/>
              <a:t>1. </a:t>
            </a:r>
            <a:r>
              <a:rPr lang="zh-CN" altLang="en-US" dirty="0"/>
              <a:t>中英文的输入技巧</a:t>
            </a:r>
            <a:endParaRPr lang="en-US" altLang="zh-CN" dirty="0"/>
          </a:p>
          <a:p>
            <a:r>
              <a:rPr lang="zh-CN" altLang="en-US" dirty="0"/>
              <a:t>如果遇到中英文混排的文档，在输入时可使用</a:t>
            </a:r>
            <a:r>
              <a:rPr lang="en-US" altLang="zh-CN" dirty="0"/>
              <a:t>Shift</a:t>
            </a:r>
            <a:r>
              <a:rPr lang="zh-CN" altLang="en-US" dirty="0"/>
              <a:t>键进行切换输入。例如，当前输入法状态为中文状态，按</a:t>
            </a:r>
            <a:r>
              <a:rPr lang="en-US" altLang="zh-CN" dirty="0"/>
              <a:t>Shift</a:t>
            </a:r>
            <a:r>
              <a:rPr lang="zh-CN" altLang="en-US" dirty="0"/>
              <a:t>键后，输入法会切换为英文状态，此时即可输入英文。</a:t>
            </a:r>
            <a:endParaRPr lang="en-US" altLang="zh-CN" dirty="0"/>
          </a:p>
          <a:p>
            <a:r>
              <a:rPr lang="zh-CN" altLang="en-US" dirty="0"/>
              <a:t>按</a:t>
            </a:r>
            <a:r>
              <a:rPr lang="en-US" altLang="zh-CN" dirty="0"/>
              <a:t>Shift</a:t>
            </a:r>
            <a:r>
              <a:rPr lang="zh-CN" altLang="en-US" dirty="0"/>
              <a:t>键后，输入的英文为小写，如果想将其更改为大写，可通过“更改大小写”功能进行操作。选中需要更改的英文，在“开始”选项卡中单击“拼音指南”右侧按钮 ，在打开的列表中选择“更改大小写”选项。在打开的“更改大小写”对话框中，根据需要选择更改的选项，完成后单击“确定”按钮即可。</a:t>
            </a:r>
          </a:p>
        </p:txBody>
      </p:sp>
      <p:sp>
        <p:nvSpPr>
          <p:cNvPr id="4" name="文本占位符 3">
            <a:extLst>
              <a:ext uri="{FF2B5EF4-FFF2-40B4-BE49-F238E27FC236}">
                <a16:creationId xmlns:a16="http://schemas.microsoft.com/office/drawing/2014/main" id="{ED7A0AFC-0BF9-5310-0CB9-A461966D7515}"/>
              </a:ext>
            </a:extLst>
          </p:cNvPr>
          <p:cNvSpPr>
            <a:spLocks noGrp="1"/>
          </p:cNvSpPr>
          <p:nvPr>
            <p:ph type="body" sz="quarter" idx="10"/>
          </p:nvPr>
        </p:nvSpPr>
        <p:spPr/>
        <p:txBody>
          <a:bodyPr/>
          <a:lstStyle/>
          <a:p>
            <a:r>
              <a:rPr lang="zh-CN" altLang="en-US" dirty="0"/>
              <a:t>文档的创建与编辑</a:t>
            </a:r>
          </a:p>
        </p:txBody>
      </p:sp>
    </p:spTree>
    <p:extLst>
      <p:ext uri="{BB962C8B-B14F-4D97-AF65-F5344CB8AC3E}">
        <p14:creationId xmlns:p14="http://schemas.microsoft.com/office/powerpoint/2010/main" val="208803986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8F94A7-D3ED-AFE1-31A0-ED3B66F47C6D}"/>
            </a:ext>
          </a:extLst>
        </p:cNvPr>
        <p:cNvGrpSpPr/>
        <p:nvPr/>
      </p:nvGrpSpPr>
      <p:grpSpPr>
        <a:xfrm>
          <a:off x="0" y="0"/>
          <a:ext cx="0" cy="0"/>
          <a:chOff x="0" y="0"/>
          <a:chExt cx="0" cy="0"/>
        </a:xfrm>
      </p:grpSpPr>
      <p:pic>
        <p:nvPicPr>
          <p:cNvPr id="7" name="图片占位符 6">
            <a:extLst>
              <a:ext uri="{FF2B5EF4-FFF2-40B4-BE49-F238E27FC236}">
                <a16:creationId xmlns:a16="http://schemas.microsoft.com/office/drawing/2014/main" id="{44D271E1-B07F-33CE-E706-30CADA363FB3}"/>
              </a:ext>
            </a:extLst>
          </p:cNvPr>
          <p:cNvPicPr>
            <a:picLocks noGrp="1" noChangeAspect="1"/>
          </p:cNvPicPr>
          <p:nvPr>
            <p:ph type="pic" sz="quarter" idx="14"/>
          </p:nvPr>
        </p:nvPicPr>
        <p:blipFill rotWithShape="1">
          <a:blip r:embed="rId2"/>
          <a:srcRect t="-297923" b="-297923"/>
          <a:stretch>
            <a:fillRect/>
          </a:stretch>
        </p:blipFill>
        <p:spPr>
          <a:prstGeom prst="rect">
            <a:avLst/>
          </a:prstGeom>
        </p:spPr>
      </p:pic>
      <p:sp>
        <p:nvSpPr>
          <p:cNvPr id="4" name="文本占位符 3">
            <a:extLst>
              <a:ext uri="{FF2B5EF4-FFF2-40B4-BE49-F238E27FC236}">
                <a16:creationId xmlns:a16="http://schemas.microsoft.com/office/drawing/2014/main" id="{705BE053-A1E2-B24B-5BE9-1081DCBB5566}"/>
              </a:ext>
            </a:extLst>
          </p:cNvPr>
          <p:cNvSpPr>
            <a:spLocks noGrp="1"/>
          </p:cNvSpPr>
          <p:nvPr>
            <p:ph type="body" sz="quarter" idx="10"/>
          </p:nvPr>
        </p:nvSpPr>
        <p:spPr/>
        <p:txBody>
          <a:bodyPr/>
          <a:lstStyle/>
          <a:p>
            <a:r>
              <a:rPr lang="zh-CN" altLang="en-US" dirty="0"/>
              <a:t>邮件合并</a:t>
            </a:r>
          </a:p>
        </p:txBody>
      </p:sp>
      <p:sp>
        <p:nvSpPr>
          <p:cNvPr id="2" name="文本占位符 1">
            <a:extLst>
              <a:ext uri="{FF2B5EF4-FFF2-40B4-BE49-F238E27FC236}">
                <a16:creationId xmlns:a16="http://schemas.microsoft.com/office/drawing/2014/main" id="{95CE9BA2-9F11-BC60-D0F8-3700AA6D1214}"/>
              </a:ext>
            </a:extLst>
          </p:cNvPr>
          <p:cNvSpPr>
            <a:spLocks noGrp="1"/>
          </p:cNvSpPr>
          <p:nvPr>
            <p:ph type="body" sz="quarter" idx="11"/>
          </p:nvPr>
        </p:nvSpPr>
        <p:spPr>
          <a:xfrm>
            <a:off x="337295" y="2477375"/>
            <a:ext cx="5337642" cy="2571666"/>
          </a:xfrm>
        </p:spPr>
        <p:txBody>
          <a:bodyPr/>
          <a:lstStyle/>
          <a:p>
            <a:r>
              <a:rPr lang="zh-CN" altLang="en-US" dirty="0"/>
              <a:t>利用邮件合并功能可以进行文档的批量制作，例如，批量制作荣誉奖状、邀请函、工作证、准考证等。在“引用”选项卡中单击“邮件”按钮，随即启动邮件合并功能，如图</a:t>
            </a:r>
            <a:r>
              <a:rPr lang="en-US" altLang="zh-CN" dirty="0"/>
              <a:t>1-126</a:t>
            </a:r>
            <a:r>
              <a:rPr lang="zh-CN" altLang="en-US" dirty="0"/>
              <a:t>所示。</a:t>
            </a:r>
          </a:p>
        </p:txBody>
      </p:sp>
    </p:spTree>
    <p:extLst>
      <p:ext uri="{BB962C8B-B14F-4D97-AF65-F5344CB8AC3E}">
        <p14:creationId xmlns:p14="http://schemas.microsoft.com/office/powerpoint/2010/main" val="25597809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3C206B-E9BD-C0DE-517D-B864F5D0018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247C0A7-230A-0C51-9057-842EDFE5B207}"/>
              </a:ext>
            </a:extLst>
          </p:cNvPr>
          <p:cNvSpPr>
            <a:spLocks noGrp="1"/>
          </p:cNvSpPr>
          <p:nvPr>
            <p:ph type="body" sz="quarter" idx="10"/>
          </p:nvPr>
        </p:nvSpPr>
        <p:spPr/>
        <p:txBody>
          <a:bodyPr/>
          <a:lstStyle/>
          <a:p>
            <a:r>
              <a:rPr lang="zh-CN" altLang="en-US" dirty="0"/>
              <a:t>邮件合并</a:t>
            </a:r>
          </a:p>
        </p:txBody>
      </p:sp>
      <p:sp>
        <p:nvSpPr>
          <p:cNvPr id="2" name="文本占位符 1">
            <a:extLst>
              <a:ext uri="{FF2B5EF4-FFF2-40B4-BE49-F238E27FC236}">
                <a16:creationId xmlns:a16="http://schemas.microsoft.com/office/drawing/2014/main" id="{E8CB878C-3E40-5ED0-463B-6EC123D03460}"/>
              </a:ext>
            </a:extLst>
          </p:cNvPr>
          <p:cNvSpPr>
            <a:spLocks noGrp="1"/>
          </p:cNvSpPr>
          <p:nvPr>
            <p:ph type="body" sz="quarter" idx="11"/>
          </p:nvPr>
        </p:nvSpPr>
        <p:spPr>
          <a:xfrm>
            <a:off x="337295" y="2223460"/>
            <a:ext cx="5337642" cy="3079497"/>
          </a:xfrm>
        </p:spPr>
        <p:txBody>
          <a:bodyPr/>
          <a:lstStyle/>
          <a:p>
            <a:r>
              <a:rPr lang="zh-CN" altLang="en-US" dirty="0"/>
              <a:t>下面以制作面试通知书文档为例，介绍邮件合并的具体设置与操作。</a:t>
            </a:r>
            <a:endParaRPr lang="en-US" altLang="zh-CN" dirty="0"/>
          </a:p>
          <a:p>
            <a:r>
              <a:rPr lang="zh-CN" altLang="en-US" dirty="0"/>
              <a:t>步骤 </a:t>
            </a:r>
            <a:r>
              <a:rPr lang="en-US" altLang="zh-CN" dirty="0"/>
              <a:t>01 </a:t>
            </a:r>
            <a:r>
              <a:rPr lang="zh-CN" altLang="en-US" dirty="0"/>
              <a:t>打开</a:t>
            </a:r>
            <a:r>
              <a:rPr lang="en-US" altLang="zh-CN" dirty="0"/>
              <a:t>WPS</a:t>
            </a:r>
            <a:r>
              <a:rPr lang="zh-CN" altLang="en-US" dirty="0"/>
              <a:t>文字软件，制作一张面试名单，其内容包括姓名、岗位两项内容，并保存该名单（文件名为“面试名单</a:t>
            </a:r>
            <a:r>
              <a:rPr lang="en-US" altLang="zh-CN" dirty="0"/>
              <a:t>.docx”</a:t>
            </a:r>
            <a:r>
              <a:rPr lang="zh-CN" altLang="en-US" dirty="0"/>
              <a:t>），效果如图</a:t>
            </a:r>
            <a:r>
              <a:rPr lang="en-US" altLang="zh-CN" dirty="0"/>
              <a:t>1-127</a:t>
            </a:r>
            <a:r>
              <a:rPr lang="zh-CN" altLang="en-US" dirty="0"/>
              <a:t>所示。</a:t>
            </a:r>
          </a:p>
        </p:txBody>
      </p:sp>
      <p:pic>
        <p:nvPicPr>
          <p:cNvPr id="8" name="图片占位符 7">
            <a:extLst>
              <a:ext uri="{FF2B5EF4-FFF2-40B4-BE49-F238E27FC236}">
                <a16:creationId xmlns:a16="http://schemas.microsoft.com/office/drawing/2014/main" id="{297CEE5E-6BE8-42A9-CFA1-B0E2DA1EB793}"/>
              </a:ext>
            </a:extLst>
          </p:cNvPr>
          <p:cNvPicPr>
            <a:picLocks noGrp="1" noChangeAspect="1"/>
          </p:cNvPicPr>
          <p:nvPr>
            <p:ph type="pic" sz="quarter" idx="14"/>
          </p:nvPr>
        </p:nvPicPr>
        <p:blipFill rotWithShape="1">
          <a:blip r:embed="rId2"/>
          <a:srcRect t="-58750" b="-58750"/>
          <a:stretch>
            <a:fillRect/>
          </a:stretch>
        </p:blipFill>
        <p:spPr>
          <a:prstGeom prst="rect">
            <a:avLst/>
          </a:prstGeom>
        </p:spPr>
      </p:pic>
    </p:spTree>
    <p:extLst>
      <p:ext uri="{BB962C8B-B14F-4D97-AF65-F5344CB8AC3E}">
        <p14:creationId xmlns:p14="http://schemas.microsoft.com/office/powerpoint/2010/main" val="201995032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D0F149-AC1F-A383-E790-0369EF75658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977736C-8413-9F96-D0BE-1156ED4DBB6C}"/>
              </a:ext>
            </a:extLst>
          </p:cNvPr>
          <p:cNvSpPr>
            <a:spLocks noGrp="1"/>
          </p:cNvSpPr>
          <p:nvPr>
            <p:ph type="body" sz="quarter" idx="10"/>
          </p:nvPr>
        </p:nvSpPr>
        <p:spPr/>
        <p:txBody>
          <a:bodyPr/>
          <a:lstStyle/>
          <a:p>
            <a:r>
              <a:rPr lang="zh-CN" altLang="en-US" dirty="0"/>
              <a:t>邮件合并</a:t>
            </a:r>
          </a:p>
        </p:txBody>
      </p:sp>
      <p:sp>
        <p:nvSpPr>
          <p:cNvPr id="2" name="文本占位符 1">
            <a:extLst>
              <a:ext uri="{FF2B5EF4-FFF2-40B4-BE49-F238E27FC236}">
                <a16:creationId xmlns:a16="http://schemas.microsoft.com/office/drawing/2014/main" id="{B33D9489-EFC2-5831-1698-38A0FEF8A304}"/>
              </a:ext>
            </a:extLst>
          </p:cNvPr>
          <p:cNvSpPr>
            <a:spLocks noGrp="1"/>
          </p:cNvSpPr>
          <p:nvPr>
            <p:ph type="body" sz="quarter" idx="11"/>
          </p:nvPr>
        </p:nvSpPr>
        <p:spPr>
          <a:xfrm>
            <a:off x="337295" y="2223460"/>
            <a:ext cx="5337642" cy="3079497"/>
          </a:xfrm>
        </p:spPr>
        <p:txBody>
          <a:bodyPr/>
          <a:lstStyle/>
          <a:p>
            <a:r>
              <a:rPr lang="zh-CN" altLang="en-US" dirty="0"/>
              <a:t>步骤 </a:t>
            </a:r>
            <a:r>
              <a:rPr lang="en-US" altLang="zh-CN" dirty="0"/>
              <a:t>02 </a:t>
            </a:r>
            <a:r>
              <a:rPr lang="zh-CN" altLang="en-US" dirty="0"/>
              <a:t>打开“面试通知书”文档，在“引用”选项卡中单击“邮件”按钮，打开“邮件合并”选项卡，单击“打开数据源”按钮，在打开的“选择数据源”对话框中选择刚创建的“面试名单”文件，如图</a:t>
            </a:r>
            <a:r>
              <a:rPr lang="en-US" altLang="zh-CN" dirty="0"/>
              <a:t>1-128</a:t>
            </a:r>
            <a:r>
              <a:rPr lang="zh-CN" altLang="en-US" dirty="0"/>
              <a:t>所示。</a:t>
            </a:r>
          </a:p>
        </p:txBody>
      </p:sp>
      <p:pic>
        <p:nvPicPr>
          <p:cNvPr id="7" name="图片占位符 6">
            <a:extLst>
              <a:ext uri="{FF2B5EF4-FFF2-40B4-BE49-F238E27FC236}">
                <a16:creationId xmlns:a16="http://schemas.microsoft.com/office/drawing/2014/main" id="{3514C9CB-FEA5-72D2-1917-A3147D1FFFDA}"/>
              </a:ext>
            </a:extLst>
          </p:cNvPr>
          <p:cNvPicPr>
            <a:picLocks noGrp="1" noChangeAspect="1"/>
          </p:cNvPicPr>
          <p:nvPr>
            <p:ph type="pic" sz="quarter" idx="14"/>
          </p:nvPr>
        </p:nvPicPr>
        <p:blipFill rotWithShape="1">
          <a:blip r:embed="rId2"/>
          <a:srcRect t="-15641" b="-15641"/>
          <a:stretch>
            <a:fillRect/>
          </a:stretch>
        </p:blipFill>
        <p:spPr>
          <a:prstGeom prst="rect">
            <a:avLst/>
          </a:prstGeom>
        </p:spPr>
      </p:pic>
    </p:spTree>
    <p:extLst>
      <p:ext uri="{BB962C8B-B14F-4D97-AF65-F5344CB8AC3E}">
        <p14:creationId xmlns:p14="http://schemas.microsoft.com/office/powerpoint/2010/main" val="310138818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69B6AB-816E-136A-0617-108AE708CDC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A2E1F01-20F2-93A1-433E-73902EDC5AD4}"/>
              </a:ext>
            </a:extLst>
          </p:cNvPr>
          <p:cNvSpPr>
            <a:spLocks noGrp="1"/>
          </p:cNvSpPr>
          <p:nvPr>
            <p:ph type="body" sz="quarter" idx="10"/>
          </p:nvPr>
        </p:nvSpPr>
        <p:spPr/>
        <p:txBody>
          <a:bodyPr/>
          <a:lstStyle/>
          <a:p>
            <a:r>
              <a:rPr lang="zh-CN" altLang="en-US" dirty="0"/>
              <a:t>邮件合并</a:t>
            </a:r>
          </a:p>
        </p:txBody>
      </p:sp>
      <p:sp>
        <p:nvSpPr>
          <p:cNvPr id="2" name="文本占位符 1">
            <a:extLst>
              <a:ext uri="{FF2B5EF4-FFF2-40B4-BE49-F238E27FC236}">
                <a16:creationId xmlns:a16="http://schemas.microsoft.com/office/drawing/2014/main" id="{BA2CE383-FD0A-8130-DC34-93531DE5B8DA}"/>
              </a:ext>
            </a:extLst>
          </p:cNvPr>
          <p:cNvSpPr>
            <a:spLocks noGrp="1"/>
          </p:cNvSpPr>
          <p:nvPr>
            <p:ph type="body" sz="quarter" idx="11"/>
          </p:nvPr>
        </p:nvSpPr>
        <p:spPr>
          <a:xfrm>
            <a:off x="337295" y="2477376"/>
            <a:ext cx="5337642" cy="2571666"/>
          </a:xfrm>
        </p:spPr>
        <p:txBody>
          <a:bodyPr/>
          <a:lstStyle/>
          <a:p>
            <a:r>
              <a:rPr lang="zh-CN" altLang="en-US" dirty="0"/>
              <a:t>步骤 </a:t>
            </a:r>
            <a:r>
              <a:rPr lang="en-US" altLang="zh-CN" dirty="0"/>
              <a:t>03 </a:t>
            </a:r>
            <a:r>
              <a:rPr lang="zh-CN" altLang="en-US" dirty="0"/>
              <a:t>将光标放置在通知书正文起始位置，在“邮件合并”选项卡中单击“插入合并域”按钮，在“插入域”对话框中选择“姓名”域，单击“插入”按钮，如图</a:t>
            </a:r>
            <a:r>
              <a:rPr lang="en-US" altLang="zh-CN" dirty="0"/>
              <a:t>1-129</a:t>
            </a:r>
            <a:r>
              <a:rPr lang="zh-CN" altLang="en-US" dirty="0"/>
              <a:t>所示。</a:t>
            </a:r>
          </a:p>
        </p:txBody>
      </p:sp>
      <p:pic>
        <p:nvPicPr>
          <p:cNvPr id="6" name="图片占位符 5">
            <a:extLst>
              <a:ext uri="{FF2B5EF4-FFF2-40B4-BE49-F238E27FC236}">
                <a16:creationId xmlns:a16="http://schemas.microsoft.com/office/drawing/2014/main" id="{E612A5E2-E251-CC22-2AB2-D339A9F2AAE8}"/>
              </a:ext>
            </a:extLst>
          </p:cNvPr>
          <p:cNvPicPr>
            <a:picLocks noGrp="1" noChangeAspect="1"/>
          </p:cNvPicPr>
          <p:nvPr>
            <p:ph type="pic" sz="quarter" idx="14"/>
          </p:nvPr>
        </p:nvPicPr>
        <p:blipFill rotWithShape="1">
          <a:blip r:embed="rId2"/>
          <a:srcRect t="-3186" b="-3186"/>
          <a:stretch>
            <a:fillRect/>
          </a:stretch>
        </p:blipFill>
        <p:spPr>
          <a:prstGeom prst="rect">
            <a:avLst/>
          </a:prstGeom>
        </p:spPr>
      </p:pic>
    </p:spTree>
    <p:extLst>
      <p:ext uri="{BB962C8B-B14F-4D97-AF65-F5344CB8AC3E}">
        <p14:creationId xmlns:p14="http://schemas.microsoft.com/office/powerpoint/2010/main" val="83992886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5F583F-5F6D-3837-006D-799826FDD48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6632EF3-F8DE-836C-6C26-CF83B62D327C}"/>
              </a:ext>
            </a:extLst>
          </p:cNvPr>
          <p:cNvSpPr>
            <a:spLocks noGrp="1"/>
          </p:cNvSpPr>
          <p:nvPr>
            <p:ph type="body" sz="quarter" idx="10"/>
          </p:nvPr>
        </p:nvSpPr>
        <p:spPr/>
        <p:txBody>
          <a:bodyPr/>
          <a:lstStyle/>
          <a:p>
            <a:r>
              <a:rPr lang="zh-CN" altLang="en-US" dirty="0"/>
              <a:t>邮件合并</a:t>
            </a:r>
          </a:p>
        </p:txBody>
      </p:sp>
      <p:sp>
        <p:nvSpPr>
          <p:cNvPr id="2" name="文本占位符 1">
            <a:extLst>
              <a:ext uri="{FF2B5EF4-FFF2-40B4-BE49-F238E27FC236}">
                <a16:creationId xmlns:a16="http://schemas.microsoft.com/office/drawing/2014/main" id="{1EB0CFE7-D4AF-C2F9-9858-BED6CD8A7737}"/>
              </a:ext>
            </a:extLst>
          </p:cNvPr>
          <p:cNvSpPr>
            <a:spLocks noGrp="1"/>
          </p:cNvSpPr>
          <p:nvPr>
            <p:ph type="body" sz="quarter" idx="11"/>
          </p:nvPr>
        </p:nvSpPr>
        <p:spPr>
          <a:xfrm>
            <a:off x="337295" y="3239123"/>
            <a:ext cx="5337642" cy="1048172"/>
          </a:xfrm>
        </p:spPr>
        <p:txBody>
          <a:bodyPr/>
          <a:lstStyle/>
          <a:p>
            <a:r>
              <a:rPr lang="zh-CN" altLang="en-US" dirty="0"/>
              <a:t>步骤 </a:t>
            </a:r>
            <a:r>
              <a:rPr lang="en-US" altLang="zh-CN" dirty="0"/>
              <a:t>04 </a:t>
            </a:r>
            <a:r>
              <a:rPr lang="zh-CN" altLang="en-US" dirty="0"/>
              <a:t>在光标处会显示出“姓名”域内容，如图</a:t>
            </a:r>
            <a:r>
              <a:rPr lang="en-US" altLang="zh-CN" dirty="0"/>
              <a:t>1-130</a:t>
            </a:r>
            <a:r>
              <a:rPr lang="zh-CN" altLang="en-US" dirty="0"/>
              <a:t>所示。</a:t>
            </a:r>
          </a:p>
        </p:txBody>
      </p:sp>
      <p:pic>
        <p:nvPicPr>
          <p:cNvPr id="6" name="图片占位符 5">
            <a:extLst>
              <a:ext uri="{FF2B5EF4-FFF2-40B4-BE49-F238E27FC236}">
                <a16:creationId xmlns:a16="http://schemas.microsoft.com/office/drawing/2014/main" id="{BE5A5B30-1953-FCEF-6C18-BF0697FCA40E}"/>
              </a:ext>
            </a:extLst>
          </p:cNvPr>
          <p:cNvPicPr>
            <a:picLocks noGrp="1" noChangeAspect="1"/>
          </p:cNvPicPr>
          <p:nvPr>
            <p:ph type="pic" sz="quarter" idx="14"/>
          </p:nvPr>
        </p:nvPicPr>
        <p:blipFill rotWithShape="1">
          <a:blip r:embed="rId2"/>
          <a:srcRect t="-15532" b="-15532"/>
          <a:stretch>
            <a:fillRect/>
          </a:stretch>
        </p:blipFill>
        <p:spPr>
          <a:prstGeom prst="rect">
            <a:avLst/>
          </a:prstGeom>
        </p:spPr>
      </p:pic>
    </p:spTree>
    <p:extLst>
      <p:ext uri="{BB962C8B-B14F-4D97-AF65-F5344CB8AC3E}">
        <p14:creationId xmlns:p14="http://schemas.microsoft.com/office/powerpoint/2010/main" val="300402125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3FC12C-346E-E0C9-98F8-51B957244B6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0A98C3A-50C9-3B00-EF5D-87228A787CA1}"/>
              </a:ext>
            </a:extLst>
          </p:cNvPr>
          <p:cNvSpPr>
            <a:spLocks noGrp="1"/>
          </p:cNvSpPr>
          <p:nvPr>
            <p:ph type="body" sz="quarter" idx="10"/>
          </p:nvPr>
        </p:nvSpPr>
        <p:spPr/>
        <p:txBody>
          <a:bodyPr/>
          <a:lstStyle/>
          <a:p>
            <a:r>
              <a:rPr lang="zh-CN" altLang="en-US" dirty="0"/>
              <a:t>邮件合并</a:t>
            </a:r>
          </a:p>
        </p:txBody>
      </p:sp>
      <p:sp>
        <p:nvSpPr>
          <p:cNvPr id="2" name="文本占位符 1">
            <a:extLst>
              <a:ext uri="{FF2B5EF4-FFF2-40B4-BE49-F238E27FC236}">
                <a16:creationId xmlns:a16="http://schemas.microsoft.com/office/drawing/2014/main" id="{DD2D89AF-908B-D816-FBCC-3004BC04D859}"/>
              </a:ext>
            </a:extLst>
          </p:cNvPr>
          <p:cNvSpPr>
            <a:spLocks noGrp="1"/>
          </p:cNvSpPr>
          <p:nvPr>
            <p:ph type="body" sz="quarter" idx="11"/>
          </p:nvPr>
        </p:nvSpPr>
        <p:spPr>
          <a:xfrm>
            <a:off x="337295" y="2477376"/>
            <a:ext cx="5337642" cy="2571666"/>
          </a:xfrm>
        </p:spPr>
        <p:txBody>
          <a:bodyPr/>
          <a:lstStyle/>
          <a:p>
            <a:r>
              <a:rPr lang="zh-CN" altLang="en-US" dirty="0"/>
              <a:t>步骤 </a:t>
            </a:r>
            <a:r>
              <a:rPr lang="en-US" altLang="zh-CN" dirty="0"/>
              <a:t>05 </a:t>
            </a:r>
            <a:r>
              <a:rPr lang="zh-CN" altLang="en-US" dirty="0"/>
              <a:t>将光标放置在要插入“岗位”域位置处，单击“插入合并域”按钮，在打开的“插入域”对话框中选择“岗位”域选项，单击“插入”按钮，插入岗位域内容，如图</a:t>
            </a:r>
            <a:r>
              <a:rPr lang="en-US" altLang="zh-CN" dirty="0"/>
              <a:t>1-131</a:t>
            </a:r>
            <a:r>
              <a:rPr lang="zh-CN" altLang="en-US" dirty="0"/>
              <a:t>所示。</a:t>
            </a:r>
          </a:p>
        </p:txBody>
      </p:sp>
      <p:pic>
        <p:nvPicPr>
          <p:cNvPr id="6" name="图片占位符 5">
            <a:extLst>
              <a:ext uri="{FF2B5EF4-FFF2-40B4-BE49-F238E27FC236}">
                <a16:creationId xmlns:a16="http://schemas.microsoft.com/office/drawing/2014/main" id="{950BF30D-FFE7-EBCF-1F97-49AD4D67E164}"/>
              </a:ext>
            </a:extLst>
          </p:cNvPr>
          <p:cNvPicPr>
            <a:picLocks noGrp="1" noChangeAspect="1"/>
          </p:cNvPicPr>
          <p:nvPr>
            <p:ph type="pic" sz="quarter" idx="14"/>
          </p:nvPr>
        </p:nvPicPr>
        <p:blipFill rotWithShape="1">
          <a:blip r:embed="rId2"/>
          <a:srcRect t="-50963" b="-50963"/>
          <a:stretch>
            <a:fillRect/>
          </a:stretch>
        </p:blipFill>
        <p:spPr>
          <a:prstGeom prst="rect">
            <a:avLst/>
          </a:prstGeom>
        </p:spPr>
      </p:pic>
    </p:spTree>
    <p:extLst>
      <p:ext uri="{BB962C8B-B14F-4D97-AF65-F5344CB8AC3E}">
        <p14:creationId xmlns:p14="http://schemas.microsoft.com/office/powerpoint/2010/main" val="34787219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838C1-9195-9720-B42F-A27E3A640A3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C36E2D7-15CE-BA66-A906-18690CB31C4A}"/>
              </a:ext>
            </a:extLst>
          </p:cNvPr>
          <p:cNvSpPr>
            <a:spLocks noGrp="1"/>
          </p:cNvSpPr>
          <p:nvPr>
            <p:ph type="body" sz="quarter" idx="10"/>
          </p:nvPr>
        </p:nvSpPr>
        <p:spPr/>
        <p:txBody>
          <a:bodyPr/>
          <a:lstStyle/>
          <a:p>
            <a:r>
              <a:rPr lang="zh-CN" altLang="en-US" dirty="0"/>
              <a:t>邮件合并</a:t>
            </a:r>
          </a:p>
        </p:txBody>
      </p:sp>
      <p:sp>
        <p:nvSpPr>
          <p:cNvPr id="2" name="文本占位符 1">
            <a:extLst>
              <a:ext uri="{FF2B5EF4-FFF2-40B4-BE49-F238E27FC236}">
                <a16:creationId xmlns:a16="http://schemas.microsoft.com/office/drawing/2014/main" id="{F64E6914-0A79-5FD0-134F-EC2BDCA2A719}"/>
              </a:ext>
            </a:extLst>
          </p:cNvPr>
          <p:cNvSpPr>
            <a:spLocks noGrp="1"/>
          </p:cNvSpPr>
          <p:nvPr>
            <p:ph type="body" sz="quarter" idx="11"/>
          </p:nvPr>
        </p:nvSpPr>
        <p:spPr>
          <a:xfrm>
            <a:off x="337295" y="2731291"/>
            <a:ext cx="5337642" cy="2063835"/>
          </a:xfrm>
        </p:spPr>
        <p:txBody>
          <a:bodyPr/>
          <a:lstStyle/>
          <a:p>
            <a:r>
              <a:rPr lang="zh-CN" altLang="en-US" dirty="0"/>
              <a:t>步骤 </a:t>
            </a:r>
            <a:r>
              <a:rPr lang="en-US" altLang="zh-CN" dirty="0"/>
              <a:t>06 </a:t>
            </a:r>
            <a:r>
              <a:rPr lang="zh-CN" altLang="en-US" dirty="0"/>
              <a:t>在“邮件合并”选项卡中单击“查看合并数据”按钮，此时系统会根据面试名单内容，自动显示出相应的姓名和岗位，如图</a:t>
            </a:r>
            <a:r>
              <a:rPr lang="en-US" altLang="zh-CN" dirty="0"/>
              <a:t>1-132</a:t>
            </a:r>
            <a:r>
              <a:rPr lang="zh-CN" altLang="en-US" dirty="0"/>
              <a:t>所示。</a:t>
            </a:r>
          </a:p>
        </p:txBody>
      </p:sp>
      <p:pic>
        <p:nvPicPr>
          <p:cNvPr id="8" name="图片占位符 7">
            <a:extLst>
              <a:ext uri="{FF2B5EF4-FFF2-40B4-BE49-F238E27FC236}">
                <a16:creationId xmlns:a16="http://schemas.microsoft.com/office/drawing/2014/main" id="{91CD26E6-22F9-7012-E183-9DFD8EB34CCE}"/>
              </a:ext>
            </a:extLst>
          </p:cNvPr>
          <p:cNvPicPr>
            <a:picLocks noGrp="1" noChangeAspect="1"/>
          </p:cNvPicPr>
          <p:nvPr>
            <p:ph type="pic" sz="quarter" idx="14"/>
          </p:nvPr>
        </p:nvPicPr>
        <p:blipFill rotWithShape="1">
          <a:blip r:embed="rId2"/>
          <a:srcRect t="-22529" b="-22529"/>
          <a:stretch>
            <a:fillRect/>
          </a:stretch>
        </p:blipFill>
        <p:spPr>
          <a:prstGeom prst="rect">
            <a:avLst/>
          </a:prstGeom>
        </p:spPr>
      </p:pic>
    </p:spTree>
    <p:extLst>
      <p:ext uri="{BB962C8B-B14F-4D97-AF65-F5344CB8AC3E}">
        <p14:creationId xmlns:p14="http://schemas.microsoft.com/office/powerpoint/2010/main" val="262571413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A3CE2F-D27B-8D68-8EED-0DAAAA0588B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690EC34-3E4C-00B9-F802-2F8E432448ED}"/>
              </a:ext>
            </a:extLst>
          </p:cNvPr>
          <p:cNvSpPr>
            <a:spLocks noGrp="1"/>
          </p:cNvSpPr>
          <p:nvPr>
            <p:ph type="body" sz="quarter" idx="10"/>
          </p:nvPr>
        </p:nvSpPr>
        <p:spPr/>
        <p:txBody>
          <a:bodyPr/>
          <a:lstStyle/>
          <a:p>
            <a:r>
              <a:rPr lang="zh-CN" altLang="en-US" dirty="0"/>
              <a:t>邮件合并</a:t>
            </a:r>
          </a:p>
        </p:txBody>
      </p:sp>
      <p:sp>
        <p:nvSpPr>
          <p:cNvPr id="2" name="文本占位符 1">
            <a:extLst>
              <a:ext uri="{FF2B5EF4-FFF2-40B4-BE49-F238E27FC236}">
                <a16:creationId xmlns:a16="http://schemas.microsoft.com/office/drawing/2014/main" id="{86308FDA-8662-B763-FAFC-A8262BE164FE}"/>
              </a:ext>
            </a:extLst>
          </p:cNvPr>
          <p:cNvSpPr>
            <a:spLocks noGrp="1"/>
          </p:cNvSpPr>
          <p:nvPr>
            <p:ph type="body" sz="quarter" idx="11"/>
          </p:nvPr>
        </p:nvSpPr>
        <p:spPr>
          <a:xfrm>
            <a:off x="337295" y="2985207"/>
            <a:ext cx="5337642" cy="1556003"/>
          </a:xfrm>
        </p:spPr>
        <p:txBody>
          <a:bodyPr/>
          <a:lstStyle/>
          <a:p>
            <a:r>
              <a:rPr lang="zh-CN" altLang="en-US" dirty="0"/>
              <a:t>步骤 </a:t>
            </a:r>
            <a:r>
              <a:rPr lang="en-US" altLang="zh-CN" dirty="0"/>
              <a:t>07 </a:t>
            </a:r>
            <a:r>
              <a:rPr lang="zh-CN" altLang="en-US" dirty="0"/>
              <a:t>单击“下一条”按钮，可按照名单顺序依次显示出名称和岗位内容，如图</a:t>
            </a:r>
            <a:r>
              <a:rPr lang="en-US" altLang="zh-CN" dirty="0"/>
              <a:t>1-133</a:t>
            </a:r>
            <a:r>
              <a:rPr lang="zh-CN" altLang="en-US" dirty="0"/>
              <a:t>所示。</a:t>
            </a:r>
          </a:p>
        </p:txBody>
      </p:sp>
      <p:pic>
        <p:nvPicPr>
          <p:cNvPr id="6" name="图片占位符 5">
            <a:extLst>
              <a:ext uri="{FF2B5EF4-FFF2-40B4-BE49-F238E27FC236}">
                <a16:creationId xmlns:a16="http://schemas.microsoft.com/office/drawing/2014/main" id="{8517D0A2-F212-7424-E203-7E940E63E330}"/>
              </a:ext>
            </a:extLst>
          </p:cNvPr>
          <p:cNvPicPr>
            <a:picLocks noGrp="1" noChangeAspect="1"/>
          </p:cNvPicPr>
          <p:nvPr>
            <p:ph type="pic" sz="quarter" idx="14"/>
          </p:nvPr>
        </p:nvPicPr>
        <p:blipFill rotWithShape="1">
          <a:blip r:embed="rId2"/>
          <a:srcRect t="-21202" b="-21202"/>
          <a:stretch>
            <a:fillRect/>
          </a:stretch>
        </p:blipFill>
        <p:spPr>
          <a:prstGeom prst="rect">
            <a:avLst/>
          </a:prstGeom>
        </p:spPr>
      </p:pic>
    </p:spTree>
    <p:extLst>
      <p:ext uri="{BB962C8B-B14F-4D97-AF65-F5344CB8AC3E}">
        <p14:creationId xmlns:p14="http://schemas.microsoft.com/office/powerpoint/2010/main" val="56304313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A25E9A-15C5-06AD-A044-75C6C6954A8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1D06AAD-952B-C152-FF5E-E4D3107A8B93}"/>
              </a:ext>
            </a:extLst>
          </p:cNvPr>
          <p:cNvSpPr>
            <a:spLocks noGrp="1"/>
          </p:cNvSpPr>
          <p:nvPr>
            <p:ph type="body" sz="quarter" idx="10"/>
          </p:nvPr>
        </p:nvSpPr>
        <p:spPr/>
        <p:txBody>
          <a:bodyPr/>
          <a:lstStyle/>
          <a:p>
            <a:r>
              <a:rPr lang="zh-CN" altLang="en-US" dirty="0"/>
              <a:t>邮件合并</a:t>
            </a:r>
          </a:p>
        </p:txBody>
      </p:sp>
      <p:sp>
        <p:nvSpPr>
          <p:cNvPr id="2" name="文本占位符 1">
            <a:extLst>
              <a:ext uri="{FF2B5EF4-FFF2-40B4-BE49-F238E27FC236}">
                <a16:creationId xmlns:a16="http://schemas.microsoft.com/office/drawing/2014/main" id="{9EC9B4EC-B99B-9099-58AA-2DB38D2D0BCD}"/>
              </a:ext>
            </a:extLst>
          </p:cNvPr>
          <p:cNvSpPr>
            <a:spLocks noGrp="1"/>
          </p:cNvSpPr>
          <p:nvPr>
            <p:ph type="body" sz="quarter" idx="11"/>
          </p:nvPr>
        </p:nvSpPr>
        <p:spPr>
          <a:xfrm>
            <a:off x="337295" y="2477376"/>
            <a:ext cx="5337642" cy="2571666"/>
          </a:xfrm>
        </p:spPr>
        <p:txBody>
          <a:bodyPr/>
          <a:lstStyle/>
          <a:p>
            <a:r>
              <a:rPr lang="zh-CN" altLang="en-US" dirty="0"/>
              <a:t>步骤 </a:t>
            </a:r>
            <a:r>
              <a:rPr lang="en-US" altLang="zh-CN" dirty="0"/>
              <a:t>08 </a:t>
            </a:r>
            <a:r>
              <a:rPr lang="zh-CN" altLang="en-US" dirty="0"/>
              <a:t>单击“下一条”按钮，继续预览设置的内容。确认无误后，单击“合并到新文档”按钮，在打开的对话框中，保持默认设置，单击“确定”按钮，如图</a:t>
            </a:r>
            <a:r>
              <a:rPr lang="en-US" altLang="zh-CN" dirty="0"/>
              <a:t>1-134</a:t>
            </a:r>
            <a:r>
              <a:rPr lang="zh-CN" altLang="en-US" dirty="0"/>
              <a:t>所示。</a:t>
            </a:r>
          </a:p>
        </p:txBody>
      </p:sp>
      <p:pic>
        <p:nvPicPr>
          <p:cNvPr id="6" name="图片占位符 5">
            <a:extLst>
              <a:ext uri="{FF2B5EF4-FFF2-40B4-BE49-F238E27FC236}">
                <a16:creationId xmlns:a16="http://schemas.microsoft.com/office/drawing/2014/main" id="{833CB76D-65B9-386D-273A-A17FAD44E319}"/>
              </a:ext>
            </a:extLst>
          </p:cNvPr>
          <p:cNvPicPr>
            <a:picLocks noGrp="1" noChangeAspect="1"/>
          </p:cNvPicPr>
          <p:nvPr>
            <p:ph type="pic" sz="quarter" idx="14"/>
          </p:nvPr>
        </p:nvPicPr>
        <p:blipFill rotWithShape="1">
          <a:blip r:embed="rId2"/>
          <a:srcRect l="-9576" r="-9576"/>
          <a:stretch>
            <a:fillRect/>
          </a:stretch>
        </p:blipFill>
        <p:spPr>
          <a:prstGeom prst="rect">
            <a:avLst/>
          </a:prstGeom>
        </p:spPr>
      </p:pic>
    </p:spTree>
    <p:extLst>
      <p:ext uri="{BB962C8B-B14F-4D97-AF65-F5344CB8AC3E}">
        <p14:creationId xmlns:p14="http://schemas.microsoft.com/office/powerpoint/2010/main" val="259815261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E6CC7B-4D7C-FCD4-FBF4-D96AA2420F7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94688CE-050E-61F5-1409-3309929D108E}"/>
              </a:ext>
            </a:extLst>
          </p:cNvPr>
          <p:cNvSpPr>
            <a:spLocks noGrp="1"/>
          </p:cNvSpPr>
          <p:nvPr>
            <p:ph type="body" sz="quarter" idx="10"/>
          </p:nvPr>
        </p:nvSpPr>
        <p:spPr/>
        <p:txBody>
          <a:bodyPr/>
          <a:lstStyle/>
          <a:p>
            <a:r>
              <a:rPr lang="zh-CN" altLang="en-US" dirty="0"/>
              <a:t>邮件合并</a:t>
            </a:r>
          </a:p>
        </p:txBody>
      </p:sp>
      <p:sp>
        <p:nvSpPr>
          <p:cNvPr id="2" name="文本占位符 1">
            <a:extLst>
              <a:ext uri="{FF2B5EF4-FFF2-40B4-BE49-F238E27FC236}">
                <a16:creationId xmlns:a16="http://schemas.microsoft.com/office/drawing/2014/main" id="{B48A2012-6EB2-0A82-41C1-F45FD3BB5741}"/>
              </a:ext>
            </a:extLst>
          </p:cNvPr>
          <p:cNvSpPr>
            <a:spLocks noGrp="1"/>
          </p:cNvSpPr>
          <p:nvPr>
            <p:ph type="body" sz="quarter" idx="11"/>
          </p:nvPr>
        </p:nvSpPr>
        <p:spPr>
          <a:xfrm>
            <a:off x="337295" y="2985207"/>
            <a:ext cx="5337642" cy="1556003"/>
          </a:xfrm>
        </p:spPr>
        <p:txBody>
          <a:bodyPr/>
          <a:lstStyle/>
          <a:p>
            <a:r>
              <a:rPr lang="zh-CN" altLang="en-US" dirty="0"/>
              <a:t>步骤 </a:t>
            </a:r>
            <a:r>
              <a:rPr lang="en-US" altLang="zh-CN" dirty="0"/>
              <a:t>09 </a:t>
            </a:r>
            <a:r>
              <a:rPr lang="zh-CN" altLang="en-US" dirty="0"/>
              <a:t>系统会新建一个空白文档，并完成面试通知书的批量生成操作，如图</a:t>
            </a:r>
            <a:r>
              <a:rPr lang="en-US" altLang="zh-CN" dirty="0"/>
              <a:t>1-135</a:t>
            </a:r>
            <a:r>
              <a:rPr lang="zh-CN" altLang="en-US" dirty="0"/>
              <a:t>所示。</a:t>
            </a:r>
          </a:p>
        </p:txBody>
      </p:sp>
      <p:pic>
        <p:nvPicPr>
          <p:cNvPr id="6" name="图片占位符 5">
            <a:extLst>
              <a:ext uri="{FF2B5EF4-FFF2-40B4-BE49-F238E27FC236}">
                <a16:creationId xmlns:a16="http://schemas.microsoft.com/office/drawing/2014/main" id="{8C9B80C0-8C66-DDEF-B5A4-186B2ADDC088}"/>
              </a:ext>
            </a:extLst>
          </p:cNvPr>
          <p:cNvPicPr>
            <a:picLocks noGrp="1" noChangeAspect="1"/>
          </p:cNvPicPr>
          <p:nvPr>
            <p:ph type="pic" sz="quarter" idx="14"/>
          </p:nvPr>
        </p:nvPicPr>
        <p:blipFill rotWithShape="1">
          <a:blip r:embed="rId2"/>
          <a:srcRect t="-47142" b="-47142"/>
          <a:stretch>
            <a:fillRect/>
          </a:stretch>
        </p:blipFill>
        <p:spPr>
          <a:prstGeom prst="rect">
            <a:avLst/>
          </a:prstGeom>
        </p:spPr>
      </p:pic>
    </p:spTree>
    <p:extLst>
      <p:ext uri="{BB962C8B-B14F-4D97-AF65-F5344CB8AC3E}">
        <p14:creationId xmlns:p14="http://schemas.microsoft.com/office/powerpoint/2010/main" val="2000302471"/>
      </p:ext>
    </p:extLst>
  </p:cSld>
  <p:clrMapOvr>
    <a:masterClrMapping/>
  </p:clrMapOvr>
</p:sld>
</file>

<file path=ppt/theme/theme1.xml><?xml version="1.0" encoding="utf-8"?>
<a:theme xmlns:a="http://schemas.openxmlformats.org/drawingml/2006/main" name="母版5">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6972</TotalTime>
  <Words>33977</Words>
  <Application>Microsoft Office PowerPoint</Application>
  <PresentationFormat>宽屏</PresentationFormat>
  <Paragraphs>1608</Paragraphs>
  <Slides>442</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442</vt:i4>
      </vt:variant>
    </vt:vector>
  </HeadingPairs>
  <TitlesOfParts>
    <vt:vector size="448" baseType="lpstr">
      <vt:lpstr>等线</vt:lpstr>
      <vt:lpstr>微软雅黑</vt:lpstr>
      <vt:lpstr>微软雅黑</vt:lpstr>
      <vt:lpstr>Arial</vt:lpstr>
      <vt:lpstr>Wingdings</vt:lpstr>
      <vt:lpstr>母版5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洗脸 吃着西瓜</dc:creator>
  <cp:lastModifiedBy>洗脸 吃着西瓜</cp:lastModifiedBy>
  <cp:revision>336</cp:revision>
  <dcterms:created xsi:type="dcterms:W3CDTF">2025-09-28T05:57:13Z</dcterms:created>
  <dcterms:modified xsi:type="dcterms:W3CDTF">2026-06-02T05:55:08Z</dcterms:modified>
</cp:coreProperties>
</file>