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" name="图片 3" descr="图片3"/>
          <p:cNvPicPr>
            <a:picLocks noChangeAspect="1"/>
          </p:cNvPicPr>
          <p:nvPr/>
        </p:nvPicPr>
        <p:blipFill>
          <a:blip r:embed="rId2">
            <a:lum contrast="-18000"/>
          </a:blip>
          <a:stretch>
            <a:fillRect/>
          </a:stretch>
        </p:blipFill>
        <p:spPr>
          <a:xfrm>
            <a:off x="7772400" y="3007360"/>
            <a:ext cx="4476750" cy="3752850"/>
          </a:xfrm>
          <a:prstGeom prst="rect">
            <a:avLst/>
          </a:prstGeom>
        </p:spPr>
      </p:pic>
      <p:pic>
        <p:nvPicPr>
          <p:cNvPr id="5" name="图片 4" descr="图片2"/>
          <p:cNvPicPr>
            <a:picLocks noChangeAspect="1"/>
          </p:cNvPicPr>
          <p:nvPr/>
        </p:nvPicPr>
        <p:blipFill>
          <a:blip r:embed="rId3">
            <a:lum contrast="-42000"/>
          </a:blip>
          <a:stretch>
            <a:fillRect/>
          </a:stretch>
        </p:blipFill>
        <p:spPr>
          <a:xfrm>
            <a:off x="6774180" y="5917565"/>
            <a:ext cx="1112520" cy="709295"/>
          </a:xfrm>
          <a:prstGeom prst="rect">
            <a:avLst/>
          </a:prstGeom>
        </p:spPr>
      </p:pic>
      <p:pic>
        <p:nvPicPr>
          <p:cNvPr id="7" name="图片 6" descr="图片1"/>
          <p:cNvPicPr>
            <a:picLocks noChangeAspect="1"/>
          </p:cNvPicPr>
          <p:nvPr/>
        </p:nvPicPr>
        <p:blipFill>
          <a:blip r:embed="rId4">
            <a:lum contrast="-24000"/>
          </a:blip>
          <a:stretch>
            <a:fillRect/>
          </a:stretch>
        </p:blipFill>
        <p:spPr>
          <a:xfrm>
            <a:off x="10195560" y="2562860"/>
            <a:ext cx="837565" cy="63881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8037830" y="956310"/>
            <a:ext cx="675005" cy="4088130"/>
          </a:xfrm>
          <a:prstGeom prst="rect">
            <a:avLst/>
          </a:prstGeom>
          <a:noFill/>
        </p:spPr>
        <p:txBody>
          <a:bodyPr vert="eaVert" wrap="square" rtlCol="0" anchor="t">
            <a:spAutoFit/>
          </a:bodyPr>
          <a:p>
            <a:r>
              <a:rPr lang="zh-CN" altLang="en-US" sz="3200" b="1">
                <a:solidFill>
                  <a:schemeClr val="accent6">
                    <a:lumMod val="75000"/>
                  </a:schemeClr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</a:rPr>
              <a:t>西江月·夜行黄沙道中</a:t>
            </a:r>
            <a:endParaRPr lang="zh-CN" altLang="en-US" sz="3200" b="1">
              <a:solidFill>
                <a:schemeClr val="accent6">
                  <a:lumMod val="75000"/>
                </a:schemeClr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80210" y="1437005"/>
            <a:ext cx="6092190" cy="3126740"/>
          </a:xfrm>
          <a:prstGeom prst="rect">
            <a:avLst/>
          </a:prstGeom>
          <a:noFill/>
        </p:spPr>
        <p:txBody>
          <a:bodyPr vert="eaVert"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chemeClr val="accent6">
                    <a:lumMod val="75000"/>
                  </a:schemeClr>
                </a:solidFill>
                <a:latin typeface="等线" panose="02010600030101010101" charset="-122"/>
                <a:ea typeface="等线" panose="02010600030101010101" charset="-122"/>
              </a:rPr>
              <a:t>明月别枝惊鹊，清风半夜鸣蝉。</a:t>
            </a:r>
            <a:endParaRPr lang="zh-CN" altLang="en-US" sz="3200">
              <a:solidFill>
                <a:schemeClr val="accent6">
                  <a:lumMod val="75000"/>
                </a:schemeClr>
              </a:solidFill>
              <a:latin typeface="等线" panose="02010600030101010101" charset="-122"/>
              <a:ea typeface="等线" panose="02010600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chemeClr val="accent6">
                    <a:lumMod val="75000"/>
                  </a:schemeClr>
                </a:solidFill>
                <a:latin typeface="等线" panose="02010600030101010101" charset="-122"/>
                <a:ea typeface="等线" panose="02010600030101010101" charset="-122"/>
              </a:rPr>
              <a:t>稻花香里说丰年，听取蛙声一片。</a:t>
            </a:r>
            <a:endParaRPr lang="zh-CN" altLang="en-US" sz="3200">
              <a:solidFill>
                <a:schemeClr val="accent6">
                  <a:lumMod val="75000"/>
                </a:schemeClr>
              </a:solidFill>
              <a:latin typeface="等线" panose="02010600030101010101" charset="-122"/>
              <a:ea typeface="等线" panose="02010600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chemeClr val="accent6">
                    <a:lumMod val="75000"/>
                  </a:schemeClr>
                </a:solidFill>
                <a:latin typeface="等线" panose="02010600030101010101" charset="-122"/>
                <a:ea typeface="等线" panose="02010600030101010101" charset="-122"/>
              </a:rPr>
              <a:t>七八个星天外，两三点雨山前。</a:t>
            </a:r>
            <a:endParaRPr lang="zh-CN" altLang="en-US" sz="3200">
              <a:solidFill>
                <a:schemeClr val="accent6">
                  <a:lumMod val="75000"/>
                </a:schemeClr>
              </a:solidFill>
              <a:latin typeface="等线" panose="02010600030101010101" charset="-122"/>
              <a:ea typeface="等线" panose="02010600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chemeClr val="accent6">
                    <a:lumMod val="75000"/>
                  </a:schemeClr>
                </a:solidFill>
                <a:latin typeface="等线" panose="02010600030101010101" charset="-122"/>
                <a:ea typeface="等线" panose="02010600030101010101" charset="-122"/>
              </a:rPr>
              <a:t>旧时茅店社林边，路转溪桥忽见。</a:t>
            </a:r>
            <a:endParaRPr lang="zh-CN" altLang="en-US" sz="3200">
              <a:solidFill>
                <a:schemeClr val="accent6">
                  <a:lumMod val="75000"/>
                </a:schemeClr>
              </a:solidFill>
              <a:latin typeface="等线" panose="02010600030101010101" charset="-122"/>
              <a:ea typeface="等线" panose="02010600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19 0.000000 C -0.025937 -0.034259 -0.061615 -0.158981 -0.110625 -0.158981 C -0.159635 -0.158981 -0.192552 0.001852 -0.229427 0.007593 C -0.266250 0.013241 -0.288385 -0.117870 -0.316927 -0.117407 C -0.345260 -0.116759 -0.376458 -0.026111 -0.389062 0.002778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" y="-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WPS 演示</Application>
  <PresentationFormat>宽屏</PresentationFormat>
  <Paragraphs>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5" baseType="lpstr">
      <vt:lpstr>Arial</vt:lpstr>
      <vt:lpstr>宋体</vt:lpstr>
      <vt:lpstr>Wingdings</vt:lpstr>
      <vt:lpstr>创艺简楷体</vt:lpstr>
      <vt:lpstr>微软雅黑</vt:lpstr>
      <vt:lpstr>Arial Unicode MS</vt:lpstr>
      <vt:lpstr>Calibri Light</vt:lpstr>
      <vt:lpstr>Calibri</vt:lpstr>
      <vt:lpstr>创艺简宋体</vt:lpstr>
      <vt:lpstr>方正粗圆简体</vt:lpstr>
      <vt:lpstr>方正华隶简体</vt:lpstr>
      <vt:lpstr>汉仪楷体简</vt:lpstr>
      <vt:lpstr>汉仪水滴体简</vt:lpstr>
      <vt:lpstr>汉仪圆叠体简</vt:lpstr>
      <vt:lpstr>汉仪综艺体简</vt:lpstr>
      <vt:lpstr>华文新魏</vt:lpstr>
      <vt:lpstr>华文行楷</vt:lpstr>
      <vt:lpstr>楷体_GB2312</vt:lpstr>
      <vt:lpstr>隶书</vt:lpstr>
      <vt:lpstr>思源黑體 Heavy</vt:lpstr>
      <vt:lpstr>思源宋体 Heavy</vt:lpstr>
      <vt:lpstr>创艺简标宋</vt:lpstr>
      <vt:lpstr>等线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松子</cp:lastModifiedBy>
  <cp:revision>5</cp:revision>
  <dcterms:created xsi:type="dcterms:W3CDTF">2018-12-20T02:19:00Z</dcterms:created>
  <dcterms:modified xsi:type="dcterms:W3CDTF">2021-07-01T07:17:39Z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