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7A341"/>
    <a:srgbClr val="81A570"/>
    <a:srgbClr val="7AA16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无样式，网格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howGuides="1">
      <p:cViewPr varScale="1">
        <p:scale>
          <a:sx n="78" d="100"/>
          <a:sy n="78" d="100"/>
        </p:scale>
        <p:origin x="126" y="174"/>
      </p:cViewPr>
      <p:guideLst>
        <p:guide orient="horz" pos="2172"/>
        <p:guide pos="383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6" Type="http://schemas.openxmlformats.org/officeDocument/2006/relationships/tableStyles" Target="tableStyles.xml"/><Relationship Id="rId5" Type="http://schemas.openxmlformats.org/officeDocument/2006/relationships/viewProps" Target="viewProps.xml"/><Relationship Id="rId4" Type="http://schemas.openxmlformats.org/officeDocument/2006/relationships/presProps" Target="presProps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9A382-6D1F-415E-A0F6-84BD5C281EF7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FECD14-355D-4521-A480-DCE3F7687EF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9A382-6D1F-415E-A0F6-84BD5C281EF7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FECD14-355D-4521-A480-DCE3F7687EF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9A382-6D1F-415E-A0F6-84BD5C281EF7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FECD14-355D-4521-A480-DCE3F7687EF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9A382-6D1F-415E-A0F6-84BD5C281EF7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FECD14-355D-4521-A480-DCE3F7687EF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9A382-6D1F-415E-A0F6-84BD5C281EF7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FECD14-355D-4521-A480-DCE3F7687EF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9A382-6D1F-415E-A0F6-84BD5C281EF7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FECD14-355D-4521-A480-DCE3F7687EF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9A382-6D1F-415E-A0F6-84BD5C281EF7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FECD14-355D-4521-A480-DCE3F7687EF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9A382-6D1F-415E-A0F6-84BD5C281EF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FECD14-355D-4521-A480-DCE3F7687EF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9A382-6D1F-415E-A0F6-84BD5C281EF7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FECD14-355D-4521-A480-DCE3F7687EF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9A382-6D1F-415E-A0F6-84BD5C281EF7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FECD14-355D-4521-A480-DCE3F7687EF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9A382-6D1F-415E-A0F6-84BD5C281EF7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FECD14-355D-4521-A480-DCE3F7687EF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89A382-6D1F-415E-A0F6-84BD5C281EF7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FECD14-355D-4521-A480-DCE3F7687EF2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tags" Target="../tags/tag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730250" y="276225"/>
            <a:ext cx="11079480" cy="6305550"/>
          </a:xfrm>
          <a:prstGeom prst="rect">
            <a:avLst/>
          </a:prstGeom>
          <a:noFill/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260350" y="1774825"/>
            <a:ext cx="661035" cy="332359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394970" y="2296160"/>
            <a:ext cx="675005" cy="228092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p>
            <a:pPr algn="dist"/>
            <a:r>
              <a:rPr lang="zh-CN" altLang="en-US" sz="3200">
                <a:solidFill>
                  <a:schemeClr val="accent2"/>
                </a:solidFill>
                <a:latin typeface="思源宋体 Heavy" panose="02020900000000000000" charset="-122"/>
                <a:ea typeface="思源宋体 Heavy" panose="02020900000000000000" charset="-122"/>
              </a:rPr>
              <a:t>软装产品</a:t>
            </a:r>
            <a:endParaRPr lang="zh-CN" altLang="en-US" sz="3200">
              <a:solidFill>
                <a:schemeClr val="accent2"/>
              </a:solidFill>
              <a:latin typeface="思源宋体 Heavy" panose="02020900000000000000" charset="-122"/>
              <a:ea typeface="思源宋体 Heavy" panose="02020900000000000000" charset="-122"/>
            </a:endParaRPr>
          </a:p>
        </p:txBody>
      </p:sp>
      <p:graphicFrame>
        <p:nvGraphicFramePr>
          <p:cNvPr id="2" name="表格 1"/>
          <p:cNvGraphicFramePr/>
          <p:nvPr>
            <p:custDataLst>
              <p:tags r:id="rId1"/>
            </p:custDataLst>
          </p:nvPr>
        </p:nvGraphicFramePr>
        <p:xfrm>
          <a:off x="2176780" y="1251585"/>
          <a:ext cx="8157210" cy="439547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230880"/>
                <a:gridCol w="1863725"/>
                <a:gridCol w="3062605"/>
              </a:tblGrid>
              <a:tr h="2197735">
                <a:tc>
                  <a:txBody>
                    <a:bodyPr/>
                    <a:p>
                      <a:pPr>
                        <a:buNone/>
                      </a:pPr>
                      <a:endParaRPr lang="zh-CN" altLang="en-US"/>
                    </a:p>
                  </a:txBody>
                  <a:tcPr>
                    <a:lnL w="76200" cmpd="sng">
                      <a:solidFill>
                        <a:schemeClr val="bg1"/>
                      </a:solidFill>
                      <a:prstDash val="solid"/>
                    </a:lnL>
                    <a:lnR w="76200" cmpd="sng">
                      <a:solidFill>
                        <a:schemeClr val="bg1"/>
                      </a:solidFill>
                      <a:prstDash val="solid"/>
                    </a:lnR>
                    <a:lnT w="76200" cmpd="sng">
                      <a:solidFill>
                        <a:schemeClr val="bg1"/>
                      </a:solidFill>
                      <a:prstDash val="solid"/>
                    </a:lnT>
                    <a:lnB w="76200" cmpd="sng">
                      <a:solidFill>
                        <a:schemeClr val="bg1"/>
                      </a:solidFill>
                      <a:prstDash val="solid"/>
                    </a:lnB>
                    <a:blipFill>
                      <a:blip r:embed="rId2"/>
                      <a:stretch>
                        <a:fillRect/>
                      </a:stretch>
                    </a:blipFill>
                  </a:tcPr>
                </a:tc>
                <a:tc rowSpan="2">
                  <a:txBody>
                    <a:bodyPr/>
                    <a:p>
                      <a:pPr>
                        <a:buNone/>
                      </a:pPr>
                      <a:endParaRPr lang="zh-CN" altLang="en-US"/>
                    </a:p>
                  </a:txBody>
                  <a:tcPr>
                    <a:lnL w="76200" cmpd="sng">
                      <a:solidFill>
                        <a:schemeClr val="bg1"/>
                      </a:solidFill>
                      <a:prstDash val="solid"/>
                    </a:lnL>
                    <a:lnR w="76200" cmpd="sng">
                      <a:solidFill>
                        <a:schemeClr val="bg1"/>
                      </a:solidFill>
                      <a:prstDash val="solid"/>
                    </a:lnR>
                    <a:lnT w="76200" cmpd="sng">
                      <a:solidFill>
                        <a:schemeClr val="bg1"/>
                      </a:solidFill>
                      <a:prstDash val="solid"/>
                    </a:lnT>
                    <a:lnB w="76200" cmpd="sng">
                      <a:solidFill>
                        <a:schemeClr val="bg1"/>
                      </a:solidFill>
                      <a:prstDash val="soli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p>
                      <a:pPr fontAlgn="auto">
                        <a:spcAft>
                          <a:spcPts val="600"/>
                        </a:spcAft>
                        <a:buNone/>
                      </a:pPr>
                      <a:r>
                        <a:rPr lang="zh-CN" altLang="en-US" sz="2000" b="1">
                          <a:solidFill>
                            <a:schemeClr val="accent2"/>
                          </a:solidFill>
                          <a:latin typeface="+mj-lt"/>
                          <a:ea typeface="+mj-lt"/>
                          <a:sym typeface="+mn-ea"/>
                        </a:rPr>
                        <a:t>家装配饰</a:t>
                      </a:r>
                      <a:endParaRPr lang="zh-CN" altLang="en-US" sz="1800" b="1">
                        <a:solidFill>
                          <a:schemeClr val="accent2"/>
                        </a:solidFill>
                      </a:endParaRPr>
                    </a:p>
                    <a:p>
                      <a:pPr>
                        <a:buNone/>
                      </a:pPr>
                      <a:r>
                        <a:rPr lang="zh-CN" altLang="en-US" sz="180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等线" panose="02010600030101010101" charset="-122"/>
                          <a:ea typeface="等线" panose="02010600030101010101" charset="-122"/>
                          <a:cs typeface="等线" panose="02010600030101010101" charset="-122"/>
                          <a:sym typeface="+mn-ea"/>
                        </a:rPr>
                        <a:t>       加强室内装饰效果，往往起到画龙点睛的作用，提高艺术品位。它不单单体现的是配饰本身的价值，还可以起到陶冶情操，移情谴兴。</a:t>
                      </a:r>
                      <a:endParaRPr lang="zh-CN" altLang="en-US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等线" panose="02010600030101010101" charset="-122"/>
                        <a:ea typeface="等线" panose="02010600030101010101" charset="-122"/>
                        <a:cs typeface="等线" panose="02010600030101010101" charset="-122"/>
                      </a:endParaRPr>
                    </a:p>
                  </a:txBody>
                  <a:tcPr anchor="ctr" anchorCtr="0">
                    <a:lnL w="76200" cmpd="sng">
                      <a:solidFill>
                        <a:schemeClr val="bg1"/>
                      </a:solidFill>
                      <a:prstDash val="solid"/>
                    </a:lnL>
                    <a:lnR w="76200" cmpd="sng">
                      <a:solidFill>
                        <a:schemeClr val="bg1"/>
                      </a:solidFill>
                      <a:prstDash val="solid"/>
                    </a:lnR>
                    <a:lnT w="76200" cmpd="sng">
                      <a:solidFill>
                        <a:schemeClr val="bg1"/>
                      </a:solidFill>
                      <a:prstDash val="solid"/>
                    </a:lnT>
                    <a:lnB w="76200" cmpd="sng">
                      <a:solidFill>
                        <a:schemeClr val="bg1"/>
                      </a:solidFill>
                      <a:prstDash val="solid"/>
                    </a:lnB>
                  </a:tcPr>
                </a:tc>
              </a:tr>
              <a:tr h="2197735">
                <a:tc>
                  <a:txBody>
                    <a:bodyPr/>
                    <a:p>
                      <a:pPr algn="r" fontAlgn="auto">
                        <a:spcBef>
                          <a:spcPts val="600"/>
                        </a:spcBef>
                        <a:spcAft>
                          <a:spcPts val="600"/>
                        </a:spcAft>
                        <a:buNone/>
                      </a:pPr>
                      <a:r>
                        <a:rPr lang="zh-CN" altLang="en-US" sz="2000" b="1">
                          <a:solidFill>
                            <a:schemeClr val="accent2"/>
                          </a:solidFill>
                          <a:latin typeface="+mj-lt"/>
                          <a:ea typeface="+mj-lt"/>
                          <a:sym typeface="+mn-ea"/>
                        </a:rPr>
                        <a:t>布艺沙发</a:t>
                      </a:r>
                      <a:endParaRPr lang="zh-CN" altLang="en-US" sz="1800" b="1">
                        <a:solidFill>
                          <a:schemeClr val="accent2"/>
                        </a:solidFill>
                      </a:endParaRPr>
                    </a:p>
                    <a:p>
                      <a:pPr algn="just">
                        <a:buNone/>
                      </a:pPr>
                      <a:r>
                        <a:rPr lang="zh-CN" altLang="en-US" sz="180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+mn-ea"/>
                          <a:cs typeface="+mn-ea"/>
                          <a:sym typeface="+mn-ea"/>
                        </a:rPr>
                        <a:t>     </a:t>
                      </a:r>
                      <a:r>
                        <a:rPr lang="zh-CN" altLang="en-US" sz="180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等线" panose="02010600030101010101" charset="-122"/>
                          <a:ea typeface="等线" panose="02010600030101010101" charset="-122"/>
                          <a:cs typeface="等线" panose="02010600030101010101" charset="-122"/>
                          <a:sym typeface="+mn-ea"/>
                        </a:rPr>
                        <a:t>该面料采用现代最新科技“新合纤”，即超细纤维作原料制织的高密度织物，手感柔软、光滑细腻；该织物具有很大的纳尘、去油、去污能力。</a:t>
                      </a:r>
                      <a:endParaRPr lang="zh-CN" altLang="en-US" sz="180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等线" panose="02010600030101010101" charset="-122"/>
                        <a:ea typeface="等线" panose="02010600030101010101" charset="-122"/>
                        <a:cs typeface="等线" panose="02010600030101010101" charset="-122"/>
                        <a:sym typeface="+mn-ea"/>
                      </a:endParaRPr>
                    </a:p>
                  </a:txBody>
                  <a:tcPr anchor="ctr" anchorCtr="0">
                    <a:lnL w="76200" cmpd="sng">
                      <a:solidFill>
                        <a:schemeClr val="bg1"/>
                      </a:solidFill>
                      <a:prstDash val="solid"/>
                    </a:lnL>
                    <a:lnR w="76200" cmpd="sng">
                      <a:solidFill>
                        <a:schemeClr val="bg1"/>
                      </a:solidFill>
                      <a:prstDash val="solid"/>
                    </a:lnR>
                    <a:lnT w="76200" cmpd="sng">
                      <a:solidFill>
                        <a:schemeClr val="bg1"/>
                      </a:solidFill>
                      <a:prstDash val="solid"/>
                    </a:lnT>
                    <a:lnB w="76200" cmpd="sng">
                      <a:solidFill>
                        <a:schemeClr val="bg1"/>
                      </a:solidFill>
                      <a:prstDash val="solid"/>
                    </a:lnB>
                  </a:tcPr>
                </a:tc>
                <a:tc vMerge="1">
                  <a:tcPr>
                    <a:lnL w="76200" cmpd="sng">
                      <a:solidFill>
                        <a:schemeClr val="bg1"/>
                      </a:solidFill>
                      <a:prstDash val="solid"/>
                    </a:lnL>
                    <a:lnR w="76200" cmpd="sng">
                      <a:solidFill>
                        <a:schemeClr val="bg1"/>
                      </a:solidFill>
                      <a:prstDash val="solid"/>
                    </a:lnR>
                    <a:lnB w="76200" cmpd="sng">
                      <a:solidFill>
                        <a:schemeClr val="bg1"/>
                      </a:solidFill>
                      <a:prstDash val="solid"/>
                    </a:lnB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endParaRPr lang="zh-CN" altLang="en-US"/>
                    </a:p>
                  </a:txBody>
                  <a:tcPr>
                    <a:lnL w="76200" cmpd="sng">
                      <a:solidFill>
                        <a:schemeClr val="bg1"/>
                      </a:solidFill>
                      <a:prstDash val="solid"/>
                    </a:lnL>
                    <a:lnR w="76200" cmpd="sng">
                      <a:solidFill>
                        <a:schemeClr val="bg1"/>
                      </a:solidFill>
                      <a:prstDash val="solid"/>
                    </a:lnR>
                    <a:lnT w="76200" cmpd="sng">
                      <a:solidFill>
                        <a:schemeClr val="bg1"/>
                      </a:solidFill>
                      <a:prstDash val="solid"/>
                    </a:lnT>
                    <a:lnB w="76200" cmpd="sng">
                      <a:solidFill>
                        <a:schemeClr val="bg1"/>
                      </a:solidFill>
                      <a:prstDash val="solid"/>
                    </a:lnB>
                    <a:blipFill>
                      <a:blip r:embed="rId3"/>
                      <a:stretch>
                        <a:fillRect/>
                      </a:stretch>
                    </a:blip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p="http://schemas.openxmlformats.org/presentationml/2006/main">
  <p:tag name="KSO_WM_UNIT_TABLE_BEAUTIFY" val="smartTable{8f1693ff-c105-4182-8721-3331cfd347a5}"/>
  <p:tag name="TABLE_ENDDRAG_ORIGIN_RECT" val="642*346"/>
  <p:tag name="TABLE_ENDDRAG_RECT" val="192*98*642*346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146</Words>
  <Application>WPS 演示</Application>
  <PresentationFormat>宽屏</PresentationFormat>
  <Paragraphs>8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15" baseType="lpstr">
      <vt:lpstr>Arial</vt:lpstr>
      <vt:lpstr>宋体</vt:lpstr>
      <vt:lpstr>Wingdings</vt:lpstr>
      <vt:lpstr>思源宋体 Heavy</vt:lpstr>
      <vt:lpstr>黑体</vt:lpstr>
      <vt:lpstr>等线</vt:lpstr>
      <vt:lpstr>微软雅黑</vt:lpstr>
      <vt:lpstr>Arial Unicode MS</vt:lpstr>
      <vt:lpstr>等线 Light</vt:lpstr>
      <vt:lpstr>Calibri</vt:lpstr>
      <vt:lpstr>华文中宋</vt:lpstr>
      <vt:lpstr>站酷庆科黄油体</vt:lpstr>
      <vt:lpstr>创艺简标宋</vt:lpstr>
      <vt:lpstr>Office 主题​​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</dc:creator>
  <cp:lastModifiedBy>松子</cp:lastModifiedBy>
  <cp:revision>50</cp:revision>
  <dcterms:created xsi:type="dcterms:W3CDTF">2019-11-27T01:55:00Z</dcterms:created>
  <dcterms:modified xsi:type="dcterms:W3CDTF">2021-06-30T01:49:58Z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2052-11.1.0.10314</vt:lpwstr>
  </property>
  <property fmtid="{D5CDD505-2E9C-101B-9397-08002B2CF9AE}" pid="3" name="KSOTemplateUUID">
    <vt:lpwstr>v1.0_mb_R9M6vqSsAjOT5/vUgq1WaQ==</vt:lpwstr>
  </property>
</Properties>
</file>