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60" r:id="rId3"/>
    <p:sldId id="261" r:id="rId4"/>
    <p:sldId id="438" r:id="rId5"/>
    <p:sldId id="439" r:id="rId6"/>
    <p:sldId id="440" r:id="rId7"/>
    <p:sldId id="441" r:id="rId8"/>
    <p:sldId id="442" r:id="rId9"/>
    <p:sldId id="443" r:id="rId10"/>
  </p:sldIdLst>
  <p:sldSz cx="12192000" cy="6858000"/>
  <p:notesSz cx="6858000" cy="9144000"/>
  <p:embeddedFontLst>
    <p:embeddedFont>
      <p:font typeface="等线" panose="02010600030101010101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A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009" y="5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C50B5-F6B6-41B0-B08F-9E9FD1C49D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9558B-BA25-4146-BD9D-565337D39F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图片 5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166" y="2094529"/>
            <a:ext cx="4875992" cy="2728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884237" y="2246701"/>
            <a:ext cx="3291455" cy="20567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lang="en-US">
                <a:latin typeface="AvantGarde Bk BT" panose="020B0402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图片 3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 descr="图片包含 雪花, 户外, 斜坡, 滑雪&#10;&#10;描述已自动生成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图片 6" descr="图片包含 户外艺术系列, 烟火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55" t="72572" r="32555"/>
            <a:stretch>
              <a:fillRect/>
            </a:stretch>
          </p:blipFill>
          <p:spPr>
            <a:xfrm>
              <a:off x="9872546" y="6203256"/>
              <a:ext cx="1776761" cy="654744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08633" y="388118"/>
              <a:ext cx="11374734" cy="60817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72104" b="45650"/>
            <a:stretch>
              <a:fillRect/>
            </a:stretch>
          </p:blipFill>
          <p:spPr>
            <a:xfrm rot="10800000" flipH="1" flipV="1">
              <a:off x="0" y="0"/>
              <a:ext cx="2341756" cy="2175685"/>
            </a:xfrm>
            <a:custGeom>
              <a:avLst/>
              <a:gdLst>
                <a:gd name="connsiteX0" fmla="*/ 0 w 3401122"/>
                <a:gd name="connsiteY0" fmla="*/ 3107721 h 3107721"/>
                <a:gd name="connsiteX1" fmla="*/ 3401122 w 3401122"/>
                <a:gd name="connsiteY1" fmla="*/ 3107721 h 3107721"/>
                <a:gd name="connsiteX2" fmla="*/ 3401122 w 3401122"/>
                <a:gd name="connsiteY2" fmla="*/ 0 h 3107721"/>
                <a:gd name="connsiteX3" fmla="*/ 0 w 3401122"/>
                <a:gd name="connsiteY3" fmla="*/ 0 h 3107721"/>
                <a:gd name="connsiteX4" fmla="*/ 0 w 3401122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1122" h="3107721">
                  <a:moveTo>
                    <a:pt x="0" y="3107721"/>
                  </a:moveTo>
                  <a:lnTo>
                    <a:pt x="3401122" y="3107721"/>
                  </a:lnTo>
                  <a:lnTo>
                    <a:pt x="3401122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/>
            <a:srcRect l="77744" b="45650"/>
            <a:stretch>
              <a:fillRect/>
            </a:stretch>
          </p:blipFill>
          <p:spPr>
            <a:xfrm rot="10800000" flipH="1">
              <a:off x="10415239" y="4823079"/>
              <a:ext cx="1776761" cy="2034919"/>
            </a:xfrm>
            <a:custGeom>
              <a:avLst/>
              <a:gdLst>
                <a:gd name="connsiteX0" fmla="*/ 0 w 2713463"/>
                <a:gd name="connsiteY0" fmla="*/ 3107721 h 3107721"/>
                <a:gd name="connsiteX1" fmla="*/ 2713463 w 2713463"/>
                <a:gd name="connsiteY1" fmla="*/ 3107721 h 3107721"/>
                <a:gd name="connsiteX2" fmla="*/ 2713463 w 2713463"/>
                <a:gd name="connsiteY2" fmla="*/ 0 h 3107721"/>
                <a:gd name="connsiteX3" fmla="*/ 0 w 2713463"/>
                <a:gd name="connsiteY3" fmla="*/ 0 h 3107721"/>
                <a:gd name="connsiteX4" fmla="*/ 0 w 2713463"/>
                <a:gd name="connsiteY4" fmla="*/ 3107721 h 31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463" h="3107721">
                  <a:moveTo>
                    <a:pt x="0" y="3107721"/>
                  </a:moveTo>
                  <a:lnTo>
                    <a:pt x="2713463" y="3107721"/>
                  </a:lnTo>
                  <a:lnTo>
                    <a:pt x="2713463" y="0"/>
                  </a:lnTo>
                  <a:lnTo>
                    <a:pt x="0" y="0"/>
                  </a:lnTo>
                  <a:lnTo>
                    <a:pt x="0" y="31077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6596-F1DB-4FBB-A7EB-B916A0E589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32601-512B-4FA4-AF89-F1286D7398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76554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5264785" cy="4891405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10" name="文本框 69"/>
          <p:cNvSpPr txBox="1"/>
          <p:nvPr/>
        </p:nvSpPr>
        <p:spPr>
          <a:xfrm>
            <a:off x="3453765" y="2733675"/>
            <a:ext cx="32131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7200" spc="-150" dirty="0">
                <a:solidFill>
                  <a:schemeClr val="accent6"/>
                </a:solidFill>
                <a:effectLst/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辛弃疾</a:t>
            </a:r>
            <a:endParaRPr lang="zh-CN" altLang="en-US" sz="7200" spc="-150" dirty="0">
              <a:solidFill>
                <a:schemeClr val="accent6"/>
              </a:solidFill>
              <a:effectLst/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61030" y="405447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851015" y="3133725"/>
            <a:ext cx="217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等线" panose="02010600030101010101" charset="-122"/>
                <a:ea typeface="等线" panose="02010600030101010101" charset="-122"/>
              </a:rPr>
              <a:t>人物介绍</a:t>
            </a:r>
            <a:endParaRPr lang="zh-CN" altLang="en-US" sz="36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61665" y="2638425"/>
            <a:ext cx="58693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艺术系列, 烟火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72572" r="32555"/>
          <a:stretch>
            <a:fillRect/>
          </a:stretch>
        </p:blipFill>
        <p:spPr>
          <a:xfrm>
            <a:off x="8589010" y="6030595"/>
            <a:ext cx="2245995" cy="827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72104" b="45650"/>
          <a:stretch>
            <a:fillRect/>
          </a:stretch>
        </p:blipFill>
        <p:spPr>
          <a:xfrm rot="10800000" flipH="1" flipV="1">
            <a:off x="0" y="0"/>
            <a:ext cx="3401060" cy="3159760"/>
          </a:xfrm>
          <a:custGeom>
            <a:avLst/>
            <a:gdLst>
              <a:gd name="connsiteX0" fmla="*/ 0 w 3401122"/>
              <a:gd name="connsiteY0" fmla="*/ 3107721 h 3107721"/>
              <a:gd name="connsiteX1" fmla="*/ 3401122 w 3401122"/>
              <a:gd name="connsiteY1" fmla="*/ 3107721 h 3107721"/>
              <a:gd name="connsiteX2" fmla="*/ 3401122 w 3401122"/>
              <a:gd name="connsiteY2" fmla="*/ 0 h 3107721"/>
              <a:gd name="connsiteX3" fmla="*/ 0 w 3401122"/>
              <a:gd name="connsiteY3" fmla="*/ 0 h 3107721"/>
              <a:gd name="connsiteX4" fmla="*/ 0 w 3401122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1122" h="3107721">
                <a:moveTo>
                  <a:pt x="0" y="3107721"/>
                </a:moveTo>
                <a:lnTo>
                  <a:pt x="3401122" y="3107721"/>
                </a:lnTo>
                <a:lnTo>
                  <a:pt x="3401122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7744" b="45650"/>
          <a:stretch>
            <a:fillRect/>
          </a:stretch>
        </p:blipFill>
        <p:spPr>
          <a:xfrm rot="10800000" flipH="1">
            <a:off x="9478645" y="3750310"/>
            <a:ext cx="2713355" cy="3107690"/>
          </a:xfrm>
          <a:custGeom>
            <a:avLst/>
            <a:gdLst>
              <a:gd name="connsiteX0" fmla="*/ 0 w 2713463"/>
              <a:gd name="connsiteY0" fmla="*/ 3107721 h 3107721"/>
              <a:gd name="connsiteX1" fmla="*/ 2713463 w 2713463"/>
              <a:gd name="connsiteY1" fmla="*/ 3107721 h 3107721"/>
              <a:gd name="connsiteX2" fmla="*/ 2713463 w 2713463"/>
              <a:gd name="connsiteY2" fmla="*/ 0 h 3107721"/>
              <a:gd name="connsiteX3" fmla="*/ 0 w 2713463"/>
              <a:gd name="connsiteY3" fmla="*/ 0 h 3107721"/>
              <a:gd name="connsiteX4" fmla="*/ 0 w 2713463"/>
              <a:gd name="connsiteY4" fmla="*/ 3107721 h 31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3463" h="3107721">
                <a:moveTo>
                  <a:pt x="0" y="3107721"/>
                </a:moveTo>
                <a:lnTo>
                  <a:pt x="2713463" y="3107721"/>
                </a:lnTo>
                <a:lnTo>
                  <a:pt x="2713463" y="0"/>
                </a:lnTo>
                <a:lnTo>
                  <a:pt x="0" y="0"/>
                </a:lnTo>
                <a:lnTo>
                  <a:pt x="0" y="3107721"/>
                </a:lnTo>
                <a:close/>
              </a:path>
            </a:pathLst>
          </a:custGeom>
        </p:spPr>
      </p:pic>
      <p:sp>
        <p:nvSpPr>
          <p:cNvPr id="25" name="文本框 41"/>
          <p:cNvSpPr txBox="1"/>
          <p:nvPr/>
        </p:nvSpPr>
        <p:spPr>
          <a:xfrm>
            <a:off x="5153660" y="963930"/>
            <a:ext cx="18846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目 录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1189990" y="2646680"/>
            <a:ext cx="170751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01</a:t>
            </a:r>
            <a:endParaRPr lang="zh-CN" altLang="en-US" sz="6600" b="1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+mn-ea"/>
              <a:sym typeface="+mn-lt"/>
            </a:endParaRPr>
          </a:p>
        </p:txBody>
      </p:sp>
      <p:sp>
        <p:nvSpPr>
          <p:cNvPr id="16" name="文本框 16"/>
          <p:cNvSpPr txBox="1"/>
          <p:nvPr/>
        </p:nvSpPr>
        <p:spPr>
          <a:xfrm>
            <a:off x="3890645" y="2643505"/>
            <a:ext cx="17195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02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7" name="文本框 17"/>
          <p:cNvSpPr txBox="1"/>
          <p:nvPr/>
        </p:nvSpPr>
        <p:spPr>
          <a:xfrm>
            <a:off x="6692265" y="2643505"/>
            <a:ext cx="16040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03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9378315" y="2643505"/>
            <a:ext cx="16668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+mn-ea"/>
                <a:sym typeface="+mn-lt"/>
              </a:rPr>
              <a:t>04</a:t>
            </a:r>
            <a:endParaRPr lang="zh-CN" altLang="en-US" sz="6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876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人物生平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548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文学成就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8124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历史评价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966970" y="3715161"/>
            <a:ext cx="228752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cs typeface="+mn-ea"/>
                <a:sym typeface="+mn-lt"/>
              </a:rPr>
              <a:t>轶事典故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28930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609346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721090" y="2767330"/>
            <a:ext cx="0" cy="159004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人物生平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4660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出生时，北方就已沦陷于金人之手。他的祖父辛赞虽在金国任职，却一直希望有机会能够拿起武器和金人决一死战，因为辛弃疾的先辈和金人有不共戴天之仇，并常常带着辛弃疾“登高望远，指画山河”（出自《美芹十论》），同时，辛弃疾也不断亲眼目睹汉人在金人统治下所受的屈辱与痛苦。这一切使他在青少年时代就立下了恢复中原、报国雪耻的志向。因而他有一种燕赵奇士的侠义之气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文学成就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2030730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辛词现存六百多首，是两宋存词最多的作家。其词多以国家、民族的现实问题为题材，抒发慷慨激昂的爱国之情。如《水龙吟》 、《水调歌头》、《满江红》等，表现了恢复祖国统一的豪情壮志；《驾新郎》、《菩萨蛮》、《破阵子》等，表现对北方地区的怀念和对抗金斗争的赞扬。《水龙吟》、《摸鱼儿》、《贺新郎》、《鹧鸪天》、《永遇乐》等，表现对南宋朝廷屈辱苟安的不满和壮志难酬的忧愤。这些作品大都基调昂扬，热情奔放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历史评价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28613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辛弃疾善诗文，但以词明世。其《稼轩词》收六百二十余首，无论数量之富，质量之优，皆冠两宋。乃人中之杰，词中之龙。</a:t>
            </a:r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辛弃疾以其独特的英雄壮志和豪情，极力使气逞辞，以文为词，大为扩展了词体的题材范围，形成了沉郁豪壮的主体风格，又兼有婉约深曲和清新质朴的格调，可谓熔铸百家，自由挥洒，多姿多彩。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9693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金主完颜亮迁都燕京之后，一些长期受奴役和压迫的汉人再也忍无可忍，终于扛起了反金大旗，其中声势最浩大的一支队伍是山东境内揭竿起义的一支队伍，领头的耿京是一位农民出身的济南人。为了响应义军的反金义举，时年二十二岁的辛弃疾，也乘机拉起了两千人的队伍投奔耿京。但耿京对这个前来投军的秀才并没有过多的青睐，只命他做了一名无足轻重的文官，掌管文书和帅印。在此年中发生的一件事，令耿京对辛弃疾从此刮目相看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初和辛弃疾一块儿来投奔义军的还有一位叫义端的和尚。义端本身就是个守不了清规戒律的花和尚，因为受不了在义军里当差的苦头，竟偷偷的盗走了经由辛弃疾保管的帅印，准备去金营里邀功。义端本身也是一小股义军的首领，是被辛弃疾说服一起投奔耿京帐下的，耿京盛怒之下，只得拿辛弃疾问罪。辛弃疾理屈词穷，自知交友不慎，羞愧难当，当场向耿京立下了军令状，追回帅印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7030" y="271780"/>
            <a:ext cx="11448415" cy="629666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41"/>
          <p:cNvSpPr txBox="1"/>
          <p:nvPr/>
        </p:nvSpPr>
        <p:spPr>
          <a:xfrm>
            <a:off x="4596130" y="948055"/>
            <a:ext cx="2990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400" dirty="0">
                <a:solidFill>
                  <a:schemeClr val="accent6"/>
                </a:solidFill>
                <a:latin typeface="思源宋体 Heavy" panose="02020900000000000000" charset="-122"/>
                <a:ea typeface="思源宋体 Heavy" panose="02020900000000000000" charset="-122"/>
                <a:cs typeface="思源宋体 Heavy" panose="02020900000000000000" charset="-122"/>
                <a:sym typeface="+mn-lt"/>
              </a:rPr>
              <a:t>轶事典故</a:t>
            </a:r>
            <a:endParaRPr lang="zh-CN" altLang="en-US" sz="5400" dirty="0">
              <a:solidFill>
                <a:schemeClr val="accent6"/>
              </a:solidFill>
              <a:latin typeface="思源宋体 Heavy" panose="02020900000000000000" charset="-122"/>
              <a:ea typeface="思源宋体 Heavy" panose="02020900000000000000" charset="-122"/>
              <a:cs typeface="思源宋体 Heavy" panose="02020900000000000000" charset="-122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54430" y="1998345"/>
            <a:ext cx="10107295" cy="34150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</a:t>
            </a:r>
            <a:r>
              <a: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当晚，辛弃疾带了一小队人马埋伏在了去往金营必经的路上，果然，天快亮了的时候，义端真的骑马来到，辛弃疾不由分说，一刀将义端砍下马来。义端见是辛弃疾，吓得魂飞魄散，当即跪地求饶说：“我知道您的真身是一头青兕，您力大能拔山，将来定有大造化。您饶了我的小命吧！”面对这样贪生怕死的变节份子，嫉恶如仇的辛弃疾哪里肯听，不由分说，手起刀落，义端身首异处。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9B5"/>
      </a:accent1>
      <a:accent2>
        <a:srgbClr val="00A7E9"/>
      </a:accent2>
      <a:accent3>
        <a:srgbClr val="F0AB00"/>
      </a:accent3>
      <a:accent4>
        <a:srgbClr val="E35500"/>
      </a:accent4>
      <a:accent5>
        <a:srgbClr val="A7A13F"/>
      </a:accent5>
      <a:accent6>
        <a:srgbClr val="609A7F"/>
      </a:accent6>
      <a:hlink>
        <a:srgbClr val="0069B5"/>
      </a:hlink>
      <a:folHlink>
        <a:srgbClr val="BFBFBF"/>
      </a:folHlink>
    </a:clrScheme>
    <a:fontScheme name="emicukzk">
      <a:majorFont>
        <a:latin typeface="AvantGarde Bk BT"/>
        <a:ea typeface="ZHSRXT-GBK"/>
        <a:cs typeface=""/>
      </a:majorFont>
      <a:minorFont>
        <a:latin typeface="AvantGarde Bk BT"/>
        <a:ea typeface="ZHSRXT-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1128</Words>
  <Application>WPS 演示</Application>
  <PresentationFormat>宽屏</PresentationFormat>
  <Paragraphs>47</Paragraphs>
  <Slides>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AvantGarde Bk BT</vt:lpstr>
      <vt:lpstr>RomanS</vt:lpstr>
      <vt:lpstr>思源宋体 Heavy</vt:lpstr>
      <vt:lpstr>等线</vt:lpstr>
      <vt:lpstr>微软雅黑</vt:lpstr>
      <vt:lpstr>Arial Unicode MS</vt:lpstr>
      <vt:lpstr>ZHSRXT-GBK</vt:lpstr>
      <vt:lpstr>AMGDT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office2016mac62028</dc:creator>
  <cp:lastModifiedBy>松子</cp:lastModifiedBy>
  <cp:revision>16</cp:revision>
  <dcterms:created xsi:type="dcterms:W3CDTF">2019-05-21T05:17:00Z</dcterms:created>
  <dcterms:modified xsi:type="dcterms:W3CDTF">2021-07-02T08:36:48Z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v1.0_mb_Ro3FT/OAR0TEWcS40c53Yg==</vt:lpwstr>
  </property>
</Properties>
</file>