
<file path=[Content_Types].xml><?xml version="1.0" encoding="utf-8"?>
<Types xmlns="http://schemas.openxmlformats.org/package/2006/content-types">
  <Default Extension="jpeg" ContentType="image/jpe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1"/>
  </p:notesMasterIdLst>
  <p:sldIdLst>
    <p:sldId id="260" r:id="rId3"/>
    <p:sldId id="261" r:id="rId4"/>
    <p:sldId id="438" r:id="rId5"/>
    <p:sldId id="439" r:id="rId6"/>
    <p:sldId id="440" r:id="rId7"/>
    <p:sldId id="441" r:id="rId8"/>
    <p:sldId id="442" r:id="rId9"/>
    <p:sldId id="443" r:id="rId10"/>
  </p:sldIdLst>
  <p:sldSz cx="12192000" cy="6858000"/>
  <p:notesSz cx="6858000" cy="9144000"/>
  <p:embeddedFontLst>
    <p:embeddedFont>
      <p:font typeface="等线" panose="02010600030101010101" charset="-122"/>
      <p:regular r:id="rId15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EAA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4995" autoAdjust="0"/>
    <p:restoredTop sz="94660"/>
  </p:normalViewPr>
  <p:slideViewPr>
    <p:cSldViewPr snapToGrid="0" showGuides="1">
      <p:cViewPr>
        <p:scale>
          <a:sx n="50" d="100"/>
          <a:sy n="50" d="100"/>
        </p:scale>
        <p:origin x="1009" y="5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font" Target="fonts/font1.fntdata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4C50B5-F6B6-41B0-B08F-9E9FD1C49D3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29558B-BA25-4146-BD9D-565337D39FE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3" name="图片 2" descr="图片包含 雪花, 户外, 斜坡, 滑雪&#10;&#10;描述已自动生成"/>
            <p:cNvPicPr>
              <a:picLocks noChangeAspect="1"/>
            </p:cNvPicPr>
            <p:nvPr/>
          </p:nvPicPr>
          <p:blipFill>
            <a:blip r:embed="rId2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4" name="图片 3" descr="图片包含 户外艺术系列, 烟火&#10;&#10;描述已自动生成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55" t="72572" r="32555"/>
            <a:stretch>
              <a:fillRect/>
            </a:stretch>
          </p:blipFill>
          <p:spPr>
            <a:xfrm>
              <a:off x="9872546" y="6203256"/>
              <a:ext cx="1776761" cy="654744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408633" y="388118"/>
              <a:ext cx="11374734" cy="6081765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5"/>
            <a:srcRect r="72104" b="45650"/>
            <a:stretch>
              <a:fillRect/>
            </a:stretch>
          </p:blipFill>
          <p:spPr>
            <a:xfrm rot="10800000" flipH="1" flipV="1">
              <a:off x="0" y="0"/>
              <a:ext cx="2341756" cy="2175685"/>
            </a:xfrm>
            <a:custGeom>
              <a:avLst/>
              <a:gdLst>
                <a:gd name="connsiteX0" fmla="*/ 0 w 3401122"/>
                <a:gd name="connsiteY0" fmla="*/ 3107721 h 3107721"/>
                <a:gd name="connsiteX1" fmla="*/ 3401122 w 3401122"/>
                <a:gd name="connsiteY1" fmla="*/ 3107721 h 3107721"/>
                <a:gd name="connsiteX2" fmla="*/ 3401122 w 3401122"/>
                <a:gd name="connsiteY2" fmla="*/ 0 h 3107721"/>
                <a:gd name="connsiteX3" fmla="*/ 0 w 3401122"/>
                <a:gd name="connsiteY3" fmla="*/ 0 h 3107721"/>
                <a:gd name="connsiteX4" fmla="*/ 0 w 3401122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1122" h="3107721">
                  <a:moveTo>
                    <a:pt x="0" y="3107721"/>
                  </a:moveTo>
                  <a:lnTo>
                    <a:pt x="3401122" y="3107721"/>
                  </a:lnTo>
                  <a:lnTo>
                    <a:pt x="3401122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5"/>
            <a:srcRect l="77744" b="45650"/>
            <a:stretch>
              <a:fillRect/>
            </a:stretch>
          </p:blipFill>
          <p:spPr>
            <a:xfrm rot="10800000" flipH="1">
              <a:off x="10415239" y="4823079"/>
              <a:ext cx="1776761" cy="2034919"/>
            </a:xfrm>
            <a:custGeom>
              <a:avLst/>
              <a:gdLst>
                <a:gd name="connsiteX0" fmla="*/ 0 w 2713463"/>
                <a:gd name="connsiteY0" fmla="*/ 3107721 h 3107721"/>
                <a:gd name="connsiteX1" fmla="*/ 2713463 w 2713463"/>
                <a:gd name="connsiteY1" fmla="*/ 3107721 h 3107721"/>
                <a:gd name="connsiteX2" fmla="*/ 2713463 w 2713463"/>
                <a:gd name="connsiteY2" fmla="*/ 0 h 3107721"/>
                <a:gd name="connsiteX3" fmla="*/ 0 w 2713463"/>
                <a:gd name="connsiteY3" fmla="*/ 0 h 3107721"/>
                <a:gd name="connsiteX4" fmla="*/ 0 w 2713463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463" h="3107721">
                  <a:moveTo>
                    <a:pt x="0" y="3107721"/>
                  </a:moveTo>
                  <a:lnTo>
                    <a:pt x="2713463" y="3107721"/>
                  </a:lnTo>
                  <a:lnTo>
                    <a:pt x="2713463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3" name="图片 2" descr="图片包含 雪花, 户外, 斜坡, 滑雪&#10;&#10;描述已自动生成"/>
            <p:cNvPicPr>
              <a:picLocks noChangeAspect="1"/>
            </p:cNvPicPr>
            <p:nvPr/>
          </p:nvPicPr>
          <p:blipFill>
            <a:blip r:embed="rId2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4" name="图片 3" descr="图片包含 户外艺术系列, 烟火&#10;&#10;描述已自动生成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55" t="72572" r="32555"/>
            <a:stretch>
              <a:fillRect/>
            </a:stretch>
          </p:blipFill>
          <p:spPr>
            <a:xfrm>
              <a:off x="9872546" y="6203256"/>
              <a:ext cx="1776761" cy="654744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408633" y="388118"/>
              <a:ext cx="11374734" cy="6081765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5"/>
            <a:srcRect r="72104" b="45650"/>
            <a:stretch>
              <a:fillRect/>
            </a:stretch>
          </p:blipFill>
          <p:spPr>
            <a:xfrm rot="10800000" flipH="1" flipV="1">
              <a:off x="0" y="0"/>
              <a:ext cx="2341756" cy="2175685"/>
            </a:xfrm>
            <a:custGeom>
              <a:avLst/>
              <a:gdLst>
                <a:gd name="connsiteX0" fmla="*/ 0 w 3401122"/>
                <a:gd name="connsiteY0" fmla="*/ 3107721 h 3107721"/>
                <a:gd name="connsiteX1" fmla="*/ 3401122 w 3401122"/>
                <a:gd name="connsiteY1" fmla="*/ 3107721 h 3107721"/>
                <a:gd name="connsiteX2" fmla="*/ 3401122 w 3401122"/>
                <a:gd name="connsiteY2" fmla="*/ 0 h 3107721"/>
                <a:gd name="connsiteX3" fmla="*/ 0 w 3401122"/>
                <a:gd name="connsiteY3" fmla="*/ 0 h 3107721"/>
                <a:gd name="connsiteX4" fmla="*/ 0 w 3401122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1122" h="3107721">
                  <a:moveTo>
                    <a:pt x="0" y="3107721"/>
                  </a:moveTo>
                  <a:lnTo>
                    <a:pt x="3401122" y="3107721"/>
                  </a:lnTo>
                  <a:lnTo>
                    <a:pt x="3401122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5"/>
            <a:srcRect l="77744" b="45650"/>
            <a:stretch>
              <a:fillRect/>
            </a:stretch>
          </p:blipFill>
          <p:spPr>
            <a:xfrm rot="10800000" flipH="1">
              <a:off x="10415239" y="4823079"/>
              <a:ext cx="1776761" cy="2034919"/>
            </a:xfrm>
            <a:custGeom>
              <a:avLst/>
              <a:gdLst>
                <a:gd name="connsiteX0" fmla="*/ 0 w 2713463"/>
                <a:gd name="connsiteY0" fmla="*/ 3107721 h 3107721"/>
                <a:gd name="connsiteX1" fmla="*/ 2713463 w 2713463"/>
                <a:gd name="connsiteY1" fmla="*/ 3107721 h 3107721"/>
                <a:gd name="connsiteX2" fmla="*/ 2713463 w 2713463"/>
                <a:gd name="connsiteY2" fmla="*/ 0 h 3107721"/>
                <a:gd name="connsiteX3" fmla="*/ 0 w 2713463"/>
                <a:gd name="connsiteY3" fmla="*/ 0 h 3107721"/>
                <a:gd name="connsiteX4" fmla="*/ 0 w 2713463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463" h="3107721">
                  <a:moveTo>
                    <a:pt x="0" y="3107721"/>
                  </a:moveTo>
                  <a:lnTo>
                    <a:pt x="2713463" y="3107721"/>
                  </a:lnTo>
                  <a:lnTo>
                    <a:pt x="2713463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3" name="图片 2" descr="图片包含 雪花, 户外, 斜坡, 滑雪&#10;&#10;描述已自动生成"/>
            <p:cNvPicPr>
              <a:picLocks noChangeAspect="1"/>
            </p:cNvPicPr>
            <p:nvPr/>
          </p:nvPicPr>
          <p:blipFill>
            <a:blip r:embed="rId2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4" name="图片 3" descr="图片包含 户外艺术系列, 烟火&#10;&#10;描述已自动生成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55" t="72572" r="32555"/>
            <a:stretch>
              <a:fillRect/>
            </a:stretch>
          </p:blipFill>
          <p:spPr>
            <a:xfrm>
              <a:off x="9872546" y="6203256"/>
              <a:ext cx="1776761" cy="654744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408633" y="388118"/>
              <a:ext cx="11374734" cy="6081765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5"/>
            <a:srcRect r="72104" b="45650"/>
            <a:stretch>
              <a:fillRect/>
            </a:stretch>
          </p:blipFill>
          <p:spPr>
            <a:xfrm rot="10800000" flipH="1" flipV="1">
              <a:off x="0" y="0"/>
              <a:ext cx="2341756" cy="2175685"/>
            </a:xfrm>
            <a:custGeom>
              <a:avLst/>
              <a:gdLst>
                <a:gd name="connsiteX0" fmla="*/ 0 w 3401122"/>
                <a:gd name="connsiteY0" fmla="*/ 3107721 h 3107721"/>
                <a:gd name="connsiteX1" fmla="*/ 3401122 w 3401122"/>
                <a:gd name="connsiteY1" fmla="*/ 3107721 h 3107721"/>
                <a:gd name="connsiteX2" fmla="*/ 3401122 w 3401122"/>
                <a:gd name="connsiteY2" fmla="*/ 0 h 3107721"/>
                <a:gd name="connsiteX3" fmla="*/ 0 w 3401122"/>
                <a:gd name="connsiteY3" fmla="*/ 0 h 3107721"/>
                <a:gd name="connsiteX4" fmla="*/ 0 w 3401122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1122" h="3107721">
                  <a:moveTo>
                    <a:pt x="0" y="3107721"/>
                  </a:moveTo>
                  <a:lnTo>
                    <a:pt x="3401122" y="3107721"/>
                  </a:lnTo>
                  <a:lnTo>
                    <a:pt x="3401122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5"/>
            <a:srcRect l="77744" b="45650"/>
            <a:stretch>
              <a:fillRect/>
            </a:stretch>
          </p:blipFill>
          <p:spPr>
            <a:xfrm rot="10800000" flipH="1">
              <a:off x="10415239" y="4823079"/>
              <a:ext cx="1776761" cy="2034919"/>
            </a:xfrm>
            <a:custGeom>
              <a:avLst/>
              <a:gdLst>
                <a:gd name="connsiteX0" fmla="*/ 0 w 2713463"/>
                <a:gd name="connsiteY0" fmla="*/ 3107721 h 3107721"/>
                <a:gd name="connsiteX1" fmla="*/ 2713463 w 2713463"/>
                <a:gd name="connsiteY1" fmla="*/ 3107721 h 3107721"/>
                <a:gd name="connsiteX2" fmla="*/ 2713463 w 2713463"/>
                <a:gd name="connsiteY2" fmla="*/ 0 h 3107721"/>
                <a:gd name="connsiteX3" fmla="*/ 0 w 2713463"/>
                <a:gd name="connsiteY3" fmla="*/ 0 h 3107721"/>
                <a:gd name="connsiteX4" fmla="*/ 0 w 2713463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463" h="3107721">
                  <a:moveTo>
                    <a:pt x="0" y="3107721"/>
                  </a:moveTo>
                  <a:lnTo>
                    <a:pt x="2713463" y="3107721"/>
                  </a:lnTo>
                  <a:lnTo>
                    <a:pt x="2713463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</p:grp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4" name="图片 3" descr="图片包含 雪花, 户外, 斜坡, 滑雪&#10;&#10;描述已自动生成"/>
            <p:cNvPicPr>
              <a:picLocks noChangeAspect="1"/>
            </p:cNvPicPr>
            <p:nvPr/>
          </p:nvPicPr>
          <p:blipFill>
            <a:blip r:embed="rId2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5" name="图片 4" descr="图片包含 户外艺术系列, 烟火&#10;&#10;描述已自动生成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55" t="72572" r="32555"/>
            <a:stretch>
              <a:fillRect/>
            </a:stretch>
          </p:blipFill>
          <p:spPr>
            <a:xfrm>
              <a:off x="9872546" y="6203256"/>
              <a:ext cx="1776761" cy="654744"/>
            </a:xfrm>
            <a:prstGeom prst="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408633" y="388118"/>
              <a:ext cx="11374734" cy="6081765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5"/>
            <a:srcRect r="72104" b="45650"/>
            <a:stretch>
              <a:fillRect/>
            </a:stretch>
          </p:blipFill>
          <p:spPr>
            <a:xfrm rot="10800000" flipH="1" flipV="1">
              <a:off x="0" y="0"/>
              <a:ext cx="2341756" cy="2175685"/>
            </a:xfrm>
            <a:custGeom>
              <a:avLst/>
              <a:gdLst>
                <a:gd name="connsiteX0" fmla="*/ 0 w 3401122"/>
                <a:gd name="connsiteY0" fmla="*/ 3107721 h 3107721"/>
                <a:gd name="connsiteX1" fmla="*/ 3401122 w 3401122"/>
                <a:gd name="connsiteY1" fmla="*/ 3107721 h 3107721"/>
                <a:gd name="connsiteX2" fmla="*/ 3401122 w 3401122"/>
                <a:gd name="connsiteY2" fmla="*/ 0 h 3107721"/>
                <a:gd name="connsiteX3" fmla="*/ 0 w 3401122"/>
                <a:gd name="connsiteY3" fmla="*/ 0 h 3107721"/>
                <a:gd name="connsiteX4" fmla="*/ 0 w 3401122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1122" h="3107721">
                  <a:moveTo>
                    <a:pt x="0" y="3107721"/>
                  </a:moveTo>
                  <a:lnTo>
                    <a:pt x="3401122" y="3107721"/>
                  </a:lnTo>
                  <a:lnTo>
                    <a:pt x="3401122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5"/>
            <a:srcRect l="77744" b="45650"/>
            <a:stretch>
              <a:fillRect/>
            </a:stretch>
          </p:blipFill>
          <p:spPr>
            <a:xfrm rot="10800000" flipH="1">
              <a:off x="10415239" y="4823079"/>
              <a:ext cx="1776761" cy="2034919"/>
            </a:xfrm>
            <a:custGeom>
              <a:avLst/>
              <a:gdLst>
                <a:gd name="connsiteX0" fmla="*/ 0 w 2713463"/>
                <a:gd name="connsiteY0" fmla="*/ 3107721 h 3107721"/>
                <a:gd name="connsiteX1" fmla="*/ 2713463 w 2713463"/>
                <a:gd name="connsiteY1" fmla="*/ 3107721 h 3107721"/>
                <a:gd name="connsiteX2" fmla="*/ 2713463 w 2713463"/>
                <a:gd name="connsiteY2" fmla="*/ 0 h 3107721"/>
                <a:gd name="connsiteX3" fmla="*/ 0 w 2713463"/>
                <a:gd name="connsiteY3" fmla="*/ 0 h 3107721"/>
                <a:gd name="connsiteX4" fmla="*/ 0 w 2713463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463" h="3107721">
                  <a:moveTo>
                    <a:pt x="0" y="3107721"/>
                  </a:moveTo>
                  <a:lnTo>
                    <a:pt x="2713463" y="3107721"/>
                  </a:lnTo>
                  <a:lnTo>
                    <a:pt x="2713463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</p:grp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5" name="图片 4" descr="图片包含 雪花, 户外, 斜坡, 滑雪&#10;&#10;描述已自动生成"/>
            <p:cNvPicPr>
              <a:picLocks noChangeAspect="1"/>
            </p:cNvPicPr>
            <p:nvPr/>
          </p:nvPicPr>
          <p:blipFill>
            <a:blip r:embed="rId2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6" name="图片 5" descr="图片包含 户外艺术系列, 烟火&#10;&#10;描述已自动生成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55" t="72572" r="32555"/>
            <a:stretch>
              <a:fillRect/>
            </a:stretch>
          </p:blipFill>
          <p:spPr>
            <a:xfrm>
              <a:off x="9872546" y="6203256"/>
              <a:ext cx="1776761" cy="654744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408633" y="388118"/>
              <a:ext cx="11374734" cy="6081765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5"/>
            <a:srcRect r="72104" b="45650"/>
            <a:stretch>
              <a:fillRect/>
            </a:stretch>
          </p:blipFill>
          <p:spPr>
            <a:xfrm rot="10800000" flipH="1" flipV="1">
              <a:off x="0" y="0"/>
              <a:ext cx="2341756" cy="2175685"/>
            </a:xfrm>
            <a:custGeom>
              <a:avLst/>
              <a:gdLst>
                <a:gd name="connsiteX0" fmla="*/ 0 w 3401122"/>
                <a:gd name="connsiteY0" fmla="*/ 3107721 h 3107721"/>
                <a:gd name="connsiteX1" fmla="*/ 3401122 w 3401122"/>
                <a:gd name="connsiteY1" fmla="*/ 3107721 h 3107721"/>
                <a:gd name="connsiteX2" fmla="*/ 3401122 w 3401122"/>
                <a:gd name="connsiteY2" fmla="*/ 0 h 3107721"/>
                <a:gd name="connsiteX3" fmla="*/ 0 w 3401122"/>
                <a:gd name="connsiteY3" fmla="*/ 0 h 3107721"/>
                <a:gd name="connsiteX4" fmla="*/ 0 w 3401122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1122" h="3107721">
                  <a:moveTo>
                    <a:pt x="0" y="3107721"/>
                  </a:moveTo>
                  <a:lnTo>
                    <a:pt x="3401122" y="3107721"/>
                  </a:lnTo>
                  <a:lnTo>
                    <a:pt x="3401122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5"/>
            <a:srcRect l="77744" b="45650"/>
            <a:stretch>
              <a:fillRect/>
            </a:stretch>
          </p:blipFill>
          <p:spPr>
            <a:xfrm rot="10800000" flipH="1">
              <a:off x="10415239" y="4823079"/>
              <a:ext cx="1776761" cy="2034919"/>
            </a:xfrm>
            <a:custGeom>
              <a:avLst/>
              <a:gdLst>
                <a:gd name="connsiteX0" fmla="*/ 0 w 2713463"/>
                <a:gd name="connsiteY0" fmla="*/ 3107721 h 3107721"/>
                <a:gd name="connsiteX1" fmla="*/ 2713463 w 2713463"/>
                <a:gd name="connsiteY1" fmla="*/ 3107721 h 3107721"/>
                <a:gd name="connsiteX2" fmla="*/ 2713463 w 2713463"/>
                <a:gd name="connsiteY2" fmla="*/ 0 h 3107721"/>
                <a:gd name="connsiteX3" fmla="*/ 0 w 2713463"/>
                <a:gd name="connsiteY3" fmla="*/ 0 h 3107721"/>
                <a:gd name="connsiteX4" fmla="*/ 0 w 2713463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463" h="3107721">
                  <a:moveTo>
                    <a:pt x="0" y="3107721"/>
                  </a:moveTo>
                  <a:lnTo>
                    <a:pt x="2713463" y="3107721"/>
                  </a:lnTo>
                  <a:lnTo>
                    <a:pt x="2713463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</p:grpSp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02166" y="2094529"/>
            <a:ext cx="4875992" cy="27285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>
              <a:defRPr lang="en-US">
                <a:latin typeface="AvantGarde Bk BT" panose="020B0402020202020204" pitchFamily="34" charset="0"/>
              </a:defRPr>
            </a:lvl1pPr>
          </a:lstStyle>
          <a:p>
            <a:pPr lvl="0"/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4" name="图片 3" descr="图片包含 雪花, 户外, 斜坡, 滑雪&#10;&#10;描述已自动生成"/>
            <p:cNvPicPr>
              <a:picLocks noChangeAspect="1"/>
            </p:cNvPicPr>
            <p:nvPr/>
          </p:nvPicPr>
          <p:blipFill>
            <a:blip r:embed="rId2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5" name="图片 4" descr="图片包含 户外艺术系列, 烟火&#10;&#10;描述已自动生成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55" t="72572" r="32555"/>
            <a:stretch>
              <a:fillRect/>
            </a:stretch>
          </p:blipFill>
          <p:spPr>
            <a:xfrm>
              <a:off x="9872546" y="6203256"/>
              <a:ext cx="1776761" cy="654744"/>
            </a:xfrm>
            <a:prstGeom prst="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408633" y="388118"/>
              <a:ext cx="11374734" cy="6081765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5"/>
            <a:srcRect r="72104" b="45650"/>
            <a:stretch>
              <a:fillRect/>
            </a:stretch>
          </p:blipFill>
          <p:spPr>
            <a:xfrm rot="10800000" flipH="1" flipV="1">
              <a:off x="0" y="0"/>
              <a:ext cx="2341756" cy="2175685"/>
            </a:xfrm>
            <a:custGeom>
              <a:avLst/>
              <a:gdLst>
                <a:gd name="connsiteX0" fmla="*/ 0 w 3401122"/>
                <a:gd name="connsiteY0" fmla="*/ 3107721 h 3107721"/>
                <a:gd name="connsiteX1" fmla="*/ 3401122 w 3401122"/>
                <a:gd name="connsiteY1" fmla="*/ 3107721 h 3107721"/>
                <a:gd name="connsiteX2" fmla="*/ 3401122 w 3401122"/>
                <a:gd name="connsiteY2" fmla="*/ 0 h 3107721"/>
                <a:gd name="connsiteX3" fmla="*/ 0 w 3401122"/>
                <a:gd name="connsiteY3" fmla="*/ 0 h 3107721"/>
                <a:gd name="connsiteX4" fmla="*/ 0 w 3401122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1122" h="3107721">
                  <a:moveTo>
                    <a:pt x="0" y="3107721"/>
                  </a:moveTo>
                  <a:lnTo>
                    <a:pt x="3401122" y="3107721"/>
                  </a:lnTo>
                  <a:lnTo>
                    <a:pt x="3401122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5"/>
            <a:srcRect l="77744" b="45650"/>
            <a:stretch>
              <a:fillRect/>
            </a:stretch>
          </p:blipFill>
          <p:spPr>
            <a:xfrm rot="10800000" flipH="1">
              <a:off x="10415239" y="4823079"/>
              <a:ext cx="1776761" cy="2034919"/>
            </a:xfrm>
            <a:custGeom>
              <a:avLst/>
              <a:gdLst>
                <a:gd name="connsiteX0" fmla="*/ 0 w 2713463"/>
                <a:gd name="connsiteY0" fmla="*/ 3107721 h 3107721"/>
                <a:gd name="connsiteX1" fmla="*/ 2713463 w 2713463"/>
                <a:gd name="connsiteY1" fmla="*/ 3107721 h 3107721"/>
                <a:gd name="connsiteX2" fmla="*/ 2713463 w 2713463"/>
                <a:gd name="connsiteY2" fmla="*/ 0 h 3107721"/>
                <a:gd name="connsiteX3" fmla="*/ 0 w 2713463"/>
                <a:gd name="connsiteY3" fmla="*/ 0 h 3107721"/>
                <a:gd name="connsiteX4" fmla="*/ 0 w 2713463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463" h="3107721">
                  <a:moveTo>
                    <a:pt x="0" y="3107721"/>
                  </a:moveTo>
                  <a:lnTo>
                    <a:pt x="2713463" y="3107721"/>
                  </a:lnTo>
                  <a:lnTo>
                    <a:pt x="2713463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</p:grpSp>
      <p:sp>
        <p:nvSpPr>
          <p:cNvPr id="9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1884237" y="2246701"/>
            <a:ext cx="3291455" cy="20567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>
              <a:defRPr lang="en-US">
                <a:latin typeface="AvantGarde Bk BT" panose="020B0402020202020204" pitchFamily="34" charset="0"/>
              </a:defRPr>
            </a:lvl1pPr>
          </a:lstStyle>
          <a:p>
            <a:pPr lvl="0"/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4" name="图片 3" descr="图片包含 雪花, 户外, 斜坡, 滑雪&#10;&#10;描述已自动生成"/>
            <p:cNvPicPr>
              <a:picLocks noChangeAspect="1"/>
            </p:cNvPicPr>
            <p:nvPr/>
          </p:nvPicPr>
          <p:blipFill>
            <a:blip r:embed="rId2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5" name="图片 4" descr="图片包含 户外艺术系列, 烟火&#10;&#10;描述已自动生成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55" t="72572" r="32555"/>
            <a:stretch>
              <a:fillRect/>
            </a:stretch>
          </p:blipFill>
          <p:spPr>
            <a:xfrm>
              <a:off x="9872546" y="6203256"/>
              <a:ext cx="1776761" cy="654744"/>
            </a:xfrm>
            <a:prstGeom prst="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408633" y="388118"/>
              <a:ext cx="11374734" cy="6081765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5"/>
            <a:srcRect r="72104" b="45650"/>
            <a:stretch>
              <a:fillRect/>
            </a:stretch>
          </p:blipFill>
          <p:spPr>
            <a:xfrm rot="10800000" flipH="1" flipV="1">
              <a:off x="0" y="0"/>
              <a:ext cx="2341756" cy="2175685"/>
            </a:xfrm>
            <a:custGeom>
              <a:avLst/>
              <a:gdLst>
                <a:gd name="connsiteX0" fmla="*/ 0 w 3401122"/>
                <a:gd name="connsiteY0" fmla="*/ 3107721 h 3107721"/>
                <a:gd name="connsiteX1" fmla="*/ 3401122 w 3401122"/>
                <a:gd name="connsiteY1" fmla="*/ 3107721 h 3107721"/>
                <a:gd name="connsiteX2" fmla="*/ 3401122 w 3401122"/>
                <a:gd name="connsiteY2" fmla="*/ 0 h 3107721"/>
                <a:gd name="connsiteX3" fmla="*/ 0 w 3401122"/>
                <a:gd name="connsiteY3" fmla="*/ 0 h 3107721"/>
                <a:gd name="connsiteX4" fmla="*/ 0 w 3401122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1122" h="3107721">
                  <a:moveTo>
                    <a:pt x="0" y="3107721"/>
                  </a:moveTo>
                  <a:lnTo>
                    <a:pt x="3401122" y="3107721"/>
                  </a:lnTo>
                  <a:lnTo>
                    <a:pt x="3401122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5"/>
            <a:srcRect l="77744" b="45650"/>
            <a:stretch>
              <a:fillRect/>
            </a:stretch>
          </p:blipFill>
          <p:spPr>
            <a:xfrm rot="10800000" flipH="1">
              <a:off x="10415239" y="4823079"/>
              <a:ext cx="1776761" cy="2034919"/>
            </a:xfrm>
            <a:custGeom>
              <a:avLst/>
              <a:gdLst>
                <a:gd name="connsiteX0" fmla="*/ 0 w 2713463"/>
                <a:gd name="connsiteY0" fmla="*/ 3107721 h 3107721"/>
                <a:gd name="connsiteX1" fmla="*/ 2713463 w 2713463"/>
                <a:gd name="connsiteY1" fmla="*/ 3107721 h 3107721"/>
                <a:gd name="connsiteX2" fmla="*/ 2713463 w 2713463"/>
                <a:gd name="connsiteY2" fmla="*/ 0 h 3107721"/>
                <a:gd name="connsiteX3" fmla="*/ 0 w 2713463"/>
                <a:gd name="connsiteY3" fmla="*/ 0 h 3107721"/>
                <a:gd name="connsiteX4" fmla="*/ 0 w 2713463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463" h="3107721">
                  <a:moveTo>
                    <a:pt x="0" y="3107721"/>
                  </a:moveTo>
                  <a:lnTo>
                    <a:pt x="2713463" y="3107721"/>
                  </a:lnTo>
                  <a:lnTo>
                    <a:pt x="2713463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Whi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3" name="图片 2" descr="图片包含 雪花, 户外, 斜坡, 滑雪&#10;&#10;描述已自动生成"/>
            <p:cNvPicPr>
              <a:picLocks noChangeAspect="1"/>
            </p:cNvPicPr>
            <p:nvPr/>
          </p:nvPicPr>
          <p:blipFill>
            <a:blip r:embed="rId2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4" name="图片 3" descr="图片包含 户外艺术系列, 烟火&#10;&#10;描述已自动生成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55" t="72572" r="32555"/>
            <a:stretch>
              <a:fillRect/>
            </a:stretch>
          </p:blipFill>
          <p:spPr>
            <a:xfrm>
              <a:off x="9872546" y="6203256"/>
              <a:ext cx="1776761" cy="654744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408633" y="388118"/>
              <a:ext cx="11374734" cy="6081765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5"/>
            <a:srcRect r="72104" b="45650"/>
            <a:stretch>
              <a:fillRect/>
            </a:stretch>
          </p:blipFill>
          <p:spPr>
            <a:xfrm rot="10800000" flipH="1" flipV="1">
              <a:off x="0" y="0"/>
              <a:ext cx="2341756" cy="2175685"/>
            </a:xfrm>
            <a:custGeom>
              <a:avLst/>
              <a:gdLst>
                <a:gd name="connsiteX0" fmla="*/ 0 w 3401122"/>
                <a:gd name="connsiteY0" fmla="*/ 3107721 h 3107721"/>
                <a:gd name="connsiteX1" fmla="*/ 3401122 w 3401122"/>
                <a:gd name="connsiteY1" fmla="*/ 3107721 h 3107721"/>
                <a:gd name="connsiteX2" fmla="*/ 3401122 w 3401122"/>
                <a:gd name="connsiteY2" fmla="*/ 0 h 3107721"/>
                <a:gd name="connsiteX3" fmla="*/ 0 w 3401122"/>
                <a:gd name="connsiteY3" fmla="*/ 0 h 3107721"/>
                <a:gd name="connsiteX4" fmla="*/ 0 w 3401122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1122" h="3107721">
                  <a:moveTo>
                    <a:pt x="0" y="3107721"/>
                  </a:moveTo>
                  <a:lnTo>
                    <a:pt x="3401122" y="3107721"/>
                  </a:lnTo>
                  <a:lnTo>
                    <a:pt x="3401122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5"/>
            <a:srcRect l="77744" b="45650"/>
            <a:stretch>
              <a:fillRect/>
            </a:stretch>
          </p:blipFill>
          <p:spPr>
            <a:xfrm rot="10800000" flipH="1">
              <a:off x="10415239" y="4823079"/>
              <a:ext cx="1776761" cy="2034919"/>
            </a:xfrm>
            <a:custGeom>
              <a:avLst/>
              <a:gdLst>
                <a:gd name="connsiteX0" fmla="*/ 0 w 2713463"/>
                <a:gd name="connsiteY0" fmla="*/ 3107721 h 3107721"/>
                <a:gd name="connsiteX1" fmla="*/ 2713463 w 2713463"/>
                <a:gd name="connsiteY1" fmla="*/ 3107721 h 3107721"/>
                <a:gd name="connsiteX2" fmla="*/ 2713463 w 2713463"/>
                <a:gd name="connsiteY2" fmla="*/ 0 h 3107721"/>
                <a:gd name="connsiteX3" fmla="*/ 0 w 2713463"/>
                <a:gd name="connsiteY3" fmla="*/ 0 h 3107721"/>
                <a:gd name="connsiteX4" fmla="*/ 0 w 2713463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463" h="3107721">
                  <a:moveTo>
                    <a:pt x="0" y="3107721"/>
                  </a:moveTo>
                  <a:lnTo>
                    <a:pt x="2713463" y="3107721"/>
                  </a:lnTo>
                  <a:lnTo>
                    <a:pt x="2713463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</p:grp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4" name="图片 3" descr="图片包含 雪花, 户外, 斜坡, 滑雪&#10;&#10;描述已自动生成"/>
            <p:cNvPicPr>
              <a:picLocks noChangeAspect="1"/>
            </p:cNvPicPr>
            <p:nvPr/>
          </p:nvPicPr>
          <p:blipFill>
            <a:blip r:embed="rId2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5" name="图片 4" descr="图片包含 户外艺术系列, 烟火&#10;&#10;描述已自动生成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55" t="72572" r="32555"/>
            <a:stretch>
              <a:fillRect/>
            </a:stretch>
          </p:blipFill>
          <p:spPr>
            <a:xfrm>
              <a:off x="9872546" y="6203256"/>
              <a:ext cx="1776761" cy="654744"/>
            </a:xfrm>
            <a:prstGeom prst="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408633" y="388118"/>
              <a:ext cx="11374734" cy="6081765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5"/>
            <a:srcRect r="72104" b="45650"/>
            <a:stretch>
              <a:fillRect/>
            </a:stretch>
          </p:blipFill>
          <p:spPr>
            <a:xfrm rot="10800000" flipH="1" flipV="1">
              <a:off x="0" y="0"/>
              <a:ext cx="2341756" cy="2175685"/>
            </a:xfrm>
            <a:custGeom>
              <a:avLst/>
              <a:gdLst>
                <a:gd name="connsiteX0" fmla="*/ 0 w 3401122"/>
                <a:gd name="connsiteY0" fmla="*/ 3107721 h 3107721"/>
                <a:gd name="connsiteX1" fmla="*/ 3401122 w 3401122"/>
                <a:gd name="connsiteY1" fmla="*/ 3107721 h 3107721"/>
                <a:gd name="connsiteX2" fmla="*/ 3401122 w 3401122"/>
                <a:gd name="connsiteY2" fmla="*/ 0 h 3107721"/>
                <a:gd name="connsiteX3" fmla="*/ 0 w 3401122"/>
                <a:gd name="connsiteY3" fmla="*/ 0 h 3107721"/>
                <a:gd name="connsiteX4" fmla="*/ 0 w 3401122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1122" h="3107721">
                  <a:moveTo>
                    <a:pt x="0" y="3107721"/>
                  </a:moveTo>
                  <a:lnTo>
                    <a:pt x="3401122" y="3107721"/>
                  </a:lnTo>
                  <a:lnTo>
                    <a:pt x="3401122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5"/>
            <a:srcRect l="77744" b="45650"/>
            <a:stretch>
              <a:fillRect/>
            </a:stretch>
          </p:blipFill>
          <p:spPr>
            <a:xfrm rot="10800000" flipH="1">
              <a:off x="10415239" y="4823079"/>
              <a:ext cx="1776761" cy="2034919"/>
            </a:xfrm>
            <a:custGeom>
              <a:avLst/>
              <a:gdLst>
                <a:gd name="connsiteX0" fmla="*/ 0 w 2713463"/>
                <a:gd name="connsiteY0" fmla="*/ 3107721 h 3107721"/>
                <a:gd name="connsiteX1" fmla="*/ 2713463 w 2713463"/>
                <a:gd name="connsiteY1" fmla="*/ 3107721 h 3107721"/>
                <a:gd name="connsiteX2" fmla="*/ 2713463 w 2713463"/>
                <a:gd name="connsiteY2" fmla="*/ 0 h 3107721"/>
                <a:gd name="connsiteX3" fmla="*/ 0 w 2713463"/>
                <a:gd name="connsiteY3" fmla="*/ 0 h 3107721"/>
                <a:gd name="connsiteX4" fmla="*/ 0 w 2713463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463" h="3107721">
                  <a:moveTo>
                    <a:pt x="0" y="3107721"/>
                  </a:moveTo>
                  <a:lnTo>
                    <a:pt x="2713463" y="3107721"/>
                  </a:lnTo>
                  <a:lnTo>
                    <a:pt x="2713463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组合 4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6" name="图片 5" descr="图片包含 雪花, 户外, 斜坡, 滑雪&#10;&#10;描述已自动生成"/>
            <p:cNvPicPr>
              <a:picLocks noChangeAspect="1"/>
            </p:cNvPicPr>
            <p:nvPr/>
          </p:nvPicPr>
          <p:blipFill>
            <a:blip r:embed="rId2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7" name="图片 6" descr="图片包含 户外艺术系列, 烟火&#10;&#10;描述已自动生成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55" t="72572" r="32555"/>
            <a:stretch>
              <a:fillRect/>
            </a:stretch>
          </p:blipFill>
          <p:spPr>
            <a:xfrm>
              <a:off x="9872546" y="6203256"/>
              <a:ext cx="1776761" cy="654744"/>
            </a:xfrm>
            <a:prstGeom prst="rect">
              <a:avLst/>
            </a:prstGeom>
          </p:spPr>
        </p:pic>
        <p:sp>
          <p:nvSpPr>
            <p:cNvPr id="8" name="矩形 7"/>
            <p:cNvSpPr/>
            <p:nvPr/>
          </p:nvSpPr>
          <p:spPr>
            <a:xfrm>
              <a:off x="408633" y="388118"/>
              <a:ext cx="11374734" cy="6081765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5"/>
            <a:srcRect r="72104" b="45650"/>
            <a:stretch>
              <a:fillRect/>
            </a:stretch>
          </p:blipFill>
          <p:spPr>
            <a:xfrm rot="10800000" flipH="1" flipV="1">
              <a:off x="0" y="0"/>
              <a:ext cx="2341756" cy="2175685"/>
            </a:xfrm>
            <a:custGeom>
              <a:avLst/>
              <a:gdLst>
                <a:gd name="connsiteX0" fmla="*/ 0 w 3401122"/>
                <a:gd name="connsiteY0" fmla="*/ 3107721 h 3107721"/>
                <a:gd name="connsiteX1" fmla="*/ 3401122 w 3401122"/>
                <a:gd name="connsiteY1" fmla="*/ 3107721 h 3107721"/>
                <a:gd name="connsiteX2" fmla="*/ 3401122 w 3401122"/>
                <a:gd name="connsiteY2" fmla="*/ 0 h 3107721"/>
                <a:gd name="connsiteX3" fmla="*/ 0 w 3401122"/>
                <a:gd name="connsiteY3" fmla="*/ 0 h 3107721"/>
                <a:gd name="connsiteX4" fmla="*/ 0 w 3401122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1122" h="3107721">
                  <a:moveTo>
                    <a:pt x="0" y="3107721"/>
                  </a:moveTo>
                  <a:lnTo>
                    <a:pt x="3401122" y="3107721"/>
                  </a:lnTo>
                  <a:lnTo>
                    <a:pt x="3401122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5"/>
            <a:srcRect l="77744" b="45650"/>
            <a:stretch>
              <a:fillRect/>
            </a:stretch>
          </p:blipFill>
          <p:spPr>
            <a:xfrm rot="10800000" flipH="1">
              <a:off x="10415239" y="4823079"/>
              <a:ext cx="1776761" cy="2034919"/>
            </a:xfrm>
            <a:custGeom>
              <a:avLst/>
              <a:gdLst>
                <a:gd name="connsiteX0" fmla="*/ 0 w 2713463"/>
                <a:gd name="connsiteY0" fmla="*/ 3107721 h 3107721"/>
                <a:gd name="connsiteX1" fmla="*/ 2713463 w 2713463"/>
                <a:gd name="connsiteY1" fmla="*/ 3107721 h 3107721"/>
                <a:gd name="connsiteX2" fmla="*/ 2713463 w 2713463"/>
                <a:gd name="connsiteY2" fmla="*/ 0 h 3107721"/>
                <a:gd name="connsiteX3" fmla="*/ 0 w 2713463"/>
                <a:gd name="connsiteY3" fmla="*/ 0 h 3107721"/>
                <a:gd name="connsiteX4" fmla="*/ 0 w 2713463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463" h="3107721">
                  <a:moveTo>
                    <a:pt x="0" y="3107721"/>
                  </a:moveTo>
                  <a:lnTo>
                    <a:pt x="2713463" y="3107721"/>
                  </a:lnTo>
                  <a:lnTo>
                    <a:pt x="2713463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4.png"/><Relationship Id="rId2" Type="http://schemas.microsoft.com/office/2007/relationships/hdphoto" Target="../media/image3.wdp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.xml"/><Relationship Id="rId7" Type="http://schemas.openxmlformats.org/officeDocument/2006/relationships/slide" Target="slide6.xml"/><Relationship Id="rId6" Type="http://schemas.openxmlformats.org/officeDocument/2006/relationships/slide" Target="slide5.xml"/><Relationship Id="rId5" Type="http://schemas.openxmlformats.org/officeDocument/2006/relationships/slide" Target="slide4.xml"/><Relationship Id="rId4" Type="http://schemas.openxmlformats.org/officeDocument/2006/relationships/slide" Target="slide3.xml"/><Relationship Id="rId3" Type="http://schemas.openxmlformats.org/officeDocument/2006/relationships/image" Target="../media/image4.png"/><Relationship Id="rId2" Type="http://schemas.microsoft.com/office/2007/relationships/hdphoto" Target="../media/image3.wdp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户外艺术系列, 烟火&#10;&#10;描述已自动生成"/>
          <p:cNvPicPr>
            <a:picLocks noChangeAspect="1"/>
          </p:cNvPicPr>
          <p:nvPr/>
        </p:nvPicPr>
        <p:blipFill rotWithShape="1"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555" t="72572" r="32555"/>
          <a:stretch>
            <a:fillRect/>
          </a:stretch>
        </p:blipFill>
        <p:spPr>
          <a:xfrm>
            <a:off x="8765540" y="6030595"/>
            <a:ext cx="2245995" cy="82740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/>
          <a:srcRect r="72104" b="45650"/>
          <a:stretch>
            <a:fillRect/>
          </a:stretch>
        </p:blipFill>
        <p:spPr>
          <a:xfrm rot="10800000" flipH="1" flipV="1">
            <a:off x="0" y="0"/>
            <a:ext cx="5264785" cy="4891405"/>
          </a:xfrm>
          <a:custGeom>
            <a:avLst/>
            <a:gdLst>
              <a:gd name="connsiteX0" fmla="*/ 0 w 3401122"/>
              <a:gd name="connsiteY0" fmla="*/ 3107721 h 3107721"/>
              <a:gd name="connsiteX1" fmla="*/ 3401122 w 3401122"/>
              <a:gd name="connsiteY1" fmla="*/ 3107721 h 3107721"/>
              <a:gd name="connsiteX2" fmla="*/ 3401122 w 3401122"/>
              <a:gd name="connsiteY2" fmla="*/ 0 h 3107721"/>
              <a:gd name="connsiteX3" fmla="*/ 0 w 3401122"/>
              <a:gd name="connsiteY3" fmla="*/ 0 h 3107721"/>
              <a:gd name="connsiteX4" fmla="*/ 0 w 3401122"/>
              <a:gd name="connsiteY4" fmla="*/ 3107721 h 31077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01122" h="3107721">
                <a:moveTo>
                  <a:pt x="0" y="3107721"/>
                </a:moveTo>
                <a:lnTo>
                  <a:pt x="3401122" y="3107721"/>
                </a:lnTo>
                <a:lnTo>
                  <a:pt x="3401122" y="0"/>
                </a:lnTo>
                <a:lnTo>
                  <a:pt x="0" y="0"/>
                </a:lnTo>
                <a:lnTo>
                  <a:pt x="0" y="3107721"/>
                </a:lnTo>
                <a:close/>
              </a:path>
            </a:pathLst>
          </a:cu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/>
          <a:srcRect l="77744" b="45650"/>
          <a:stretch>
            <a:fillRect/>
          </a:stretch>
        </p:blipFill>
        <p:spPr>
          <a:xfrm rot="10800000" flipH="1">
            <a:off x="9478645" y="3750310"/>
            <a:ext cx="2713355" cy="3107690"/>
          </a:xfrm>
          <a:custGeom>
            <a:avLst/>
            <a:gdLst>
              <a:gd name="connsiteX0" fmla="*/ 0 w 2713463"/>
              <a:gd name="connsiteY0" fmla="*/ 3107721 h 3107721"/>
              <a:gd name="connsiteX1" fmla="*/ 2713463 w 2713463"/>
              <a:gd name="connsiteY1" fmla="*/ 3107721 h 3107721"/>
              <a:gd name="connsiteX2" fmla="*/ 2713463 w 2713463"/>
              <a:gd name="connsiteY2" fmla="*/ 0 h 3107721"/>
              <a:gd name="connsiteX3" fmla="*/ 0 w 2713463"/>
              <a:gd name="connsiteY3" fmla="*/ 0 h 3107721"/>
              <a:gd name="connsiteX4" fmla="*/ 0 w 2713463"/>
              <a:gd name="connsiteY4" fmla="*/ 3107721 h 31077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13463" h="3107721">
                <a:moveTo>
                  <a:pt x="0" y="3107721"/>
                </a:moveTo>
                <a:lnTo>
                  <a:pt x="2713463" y="3107721"/>
                </a:lnTo>
                <a:lnTo>
                  <a:pt x="2713463" y="0"/>
                </a:lnTo>
                <a:lnTo>
                  <a:pt x="0" y="0"/>
                </a:lnTo>
                <a:lnTo>
                  <a:pt x="0" y="3107721"/>
                </a:lnTo>
                <a:close/>
              </a:path>
            </a:pathLst>
          </a:custGeom>
        </p:spPr>
      </p:pic>
      <p:sp>
        <p:nvSpPr>
          <p:cNvPr id="10" name="文本框 69"/>
          <p:cNvSpPr txBox="1"/>
          <p:nvPr/>
        </p:nvSpPr>
        <p:spPr>
          <a:xfrm>
            <a:off x="3453765" y="2733675"/>
            <a:ext cx="321310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sz="7200" spc="-150" dirty="0">
                <a:solidFill>
                  <a:schemeClr val="accent6"/>
                </a:solidFill>
                <a:effectLst/>
                <a:latin typeface="思源宋体 Heavy" panose="02020900000000000000" charset="-122"/>
                <a:ea typeface="思源宋体 Heavy" panose="02020900000000000000" charset="-122"/>
                <a:cs typeface="+mn-ea"/>
                <a:sym typeface="+mn-lt"/>
              </a:rPr>
              <a:t>辛弃疾</a:t>
            </a:r>
            <a:endParaRPr lang="zh-CN" altLang="en-US" sz="7200" spc="-150" dirty="0">
              <a:solidFill>
                <a:schemeClr val="accent6"/>
              </a:solidFill>
              <a:effectLst/>
              <a:latin typeface="思源宋体 Heavy" panose="02020900000000000000" charset="-122"/>
              <a:ea typeface="思源宋体 Heavy" panose="02020900000000000000" charset="-122"/>
              <a:cs typeface="+mn-ea"/>
              <a:sym typeface="+mn-lt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3161030" y="4054475"/>
            <a:ext cx="586930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6851015" y="3133725"/>
            <a:ext cx="217932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>
                <a:latin typeface="等线" panose="02010600030101010101" charset="-122"/>
                <a:ea typeface="等线" panose="02010600030101010101" charset="-122"/>
              </a:rPr>
              <a:t>人物介绍</a:t>
            </a:r>
            <a:endParaRPr lang="zh-CN" altLang="en-US" sz="3600">
              <a:latin typeface="等线" panose="02010600030101010101" charset="-122"/>
              <a:ea typeface="等线" panose="02010600030101010101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3161665" y="2638425"/>
            <a:ext cx="586930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户外艺术系列, 烟火&#10;&#10;描述已自动生成"/>
          <p:cNvPicPr>
            <a:picLocks noChangeAspect="1"/>
          </p:cNvPicPr>
          <p:nvPr/>
        </p:nvPicPr>
        <p:blipFill rotWithShape="1"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555" t="72572" r="32555"/>
          <a:stretch>
            <a:fillRect/>
          </a:stretch>
        </p:blipFill>
        <p:spPr>
          <a:xfrm>
            <a:off x="8589010" y="6030595"/>
            <a:ext cx="2245995" cy="82740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/>
          <a:srcRect r="72104" b="45650"/>
          <a:stretch>
            <a:fillRect/>
          </a:stretch>
        </p:blipFill>
        <p:spPr>
          <a:xfrm rot="10800000" flipH="1" flipV="1">
            <a:off x="0" y="0"/>
            <a:ext cx="3401060" cy="3159760"/>
          </a:xfrm>
          <a:custGeom>
            <a:avLst/>
            <a:gdLst>
              <a:gd name="connsiteX0" fmla="*/ 0 w 3401122"/>
              <a:gd name="connsiteY0" fmla="*/ 3107721 h 3107721"/>
              <a:gd name="connsiteX1" fmla="*/ 3401122 w 3401122"/>
              <a:gd name="connsiteY1" fmla="*/ 3107721 h 3107721"/>
              <a:gd name="connsiteX2" fmla="*/ 3401122 w 3401122"/>
              <a:gd name="connsiteY2" fmla="*/ 0 h 3107721"/>
              <a:gd name="connsiteX3" fmla="*/ 0 w 3401122"/>
              <a:gd name="connsiteY3" fmla="*/ 0 h 3107721"/>
              <a:gd name="connsiteX4" fmla="*/ 0 w 3401122"/>
              <a:gd name="connsiteY4" fmla="*/ 3107721 h 31077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01122" h="3107721">
                <a:moveTo>
                  <a:pt x="0" y="3107721"/>
                </a:moveTo>
                <a:lnTo>
                  <a:pt x="3401122" y="3107721"/>
                </a:lnTo>
                <a:lnTo>
                  <a:pt x="3401122" y="0"/>
                </a:lnTo>
                <a:lnTo>
                  <a:pt x="0" y="0"/>
                </a:lnTo>
                <a:lnTo>
                  <a:pt x="0" y="3107721"/>
                </a:lnTo>
                <a:close/>
              </a:path>
            </a:pathLst>
          </a:cu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/>
          <a:srcRect l="77744" b="45650"/>
          <a:stretch>
            <a:fillRect/>
          </a:stretch>
        </p:blipFill>
        <p:spPr>
          <a:xfrm rot="10800000" flipH="1">
            <a:off x="9478645" y="3750310"/>
            <a:ext cx="2713355" cy="3107690"/>
          </a:xfrm>
          <a:custGeom>
            <a:avLst/>
            <a:gdLst>
              <a:gd name="connsiteX0" fmla="*/ 0 w 2713463"/>
              <a:gd name="connsiteY0" fmla="*/ 3107721 h 3107721"/>
              <a:gd name="connsiteX1" fmla="*/ 2713463 w 2713463"/>
              <a:gd name="connsiteY1" fmla="*/ 3107721 h 3107721"/>
              <a:gd name="connsiteX2" fmla="*/ 2713463 w 2713463"/>
              <a:gd name="connsiteY2" fmla="*/ 0 h 3107721"/>
              <a:gd name="connsiteX3" fmla="*/ 0 w 2713463"/>
              <a:gd name="connsiteY3" fmla="*/ 0 h 3107721"/>
              <a:gd name="connsiteX4" fmla="*/ 0 w 2713463"/>
              <a:gd name="connsiteY4" fmla="*/ 3107721 h 31077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13463" h="3107721">
                <a:moveTo>
                  <a:pt x="0" y="3107721"/>
                </a:moveTo>
                <a:lnTo>
                  <a:pt x="2713463" y="3107721"/>
                </a:lnTo>
                <a:lnTo>
                  <a:pt x="2713463" y="0"/>
                </a:lnTo>
                <a:lnTo>
                  <a:pt x="0" y="0"/>
                </a:lnTo>
                <a:lnTo>
                  <a:pt x="0" y="3107721"/>
                </a:lnTo>
                <a:close/>
              </a:path>
            </a:pathLst>
          </a:custGeom>
        </p:spPr>
      </p:pic>
      <p:sp>
        <p:nvSpPr>
          <p:cNvPr id="25" name="文本框 41"/>
          <p:cNvSpPr txBox="1"/>
          <p:nvPr/>
        </p:nvSpPr>
        <p:spPr>
          <a:xfrm>
            <a:off x="5153660" y="963930"/>
            <a:ext cx="188468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5400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思源宋体 Heavy" panose="02020900000000000000" charset="-122"/>
                <a:sym typeface="+mn-lt"/>
              </a:rPr>
              <a:t>目 录</a:t>
            </a:r>
            <a:endParaRPr lang="zh-CN" altLang="en-US" sz="5400" dirty="0">
              <a:solidFill>
                <a:schemeClr val="accent6"/>
              </a:solidFill>
              <a:latin typeface="思源宋体 Heavy" panose="02020900000000000000" charset="-122"/>
              <a:ea typeface="思源宋体 Heavy" panose="02020900000000000000" charset="-122"/>
              <a:cs typeface="思源宋体 Heavy" panose="02020900000000000000" charset="-122"/>
              <a:sym typeface="+mn-lt"/>
            </a:endParaRPr>
          </a:p>
        </p:txBody>
      </p:sp>
      <p:sp>
        <p:nvSpPr>
          <p:cNvPr id="15" name="文本框 15"/>
          <p:cNvSpPr txBox="1"/>
          <p:nvPr/>
        </p:nvSpPr>
        <p:spPr>
          <a:xfrm>
            <a:off x="1189990" y="2646680"/>
            <a:ext cx="1707515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6600" b="1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+mn-ea"/>
                <a:sym typeface="+mn-lt"/>
              </a:rPr>
              <a:t>01</a:t>
            </a:r>
            <a:endParaRPr lang="zh-CN" altLang="en-US" sz="6600" b="1" dirty="0">
              <a:solidFill>
                <a:schemeClr val="accent6"/>
              </a:solidFill>
              <a:latin typeface="思源宋体 Heavy" panose="02020900000000000000" charset="-122"/>
              <a:ea typeface="思源宋体 Heavy" panose="02020900000000000000" charset="-122"/>
              <a:cs typeface="+mn-ea"/>
              <a:sym typeface="+mn-lt"/>
            </a:endParaRPr>
          </a:p>
        </p:txBody>
      </p:sp>
      <p:sp>
        <p:nvSpPr>
          <p:cNvPr id="16" name="文本框 16"/>
          <p:cNvSpPr txBox="1"/>
          <p:nvPr/>
        </p:nvSpPr>
        <p:spPr>
          <a:xfrm>
            <a:off x="3890645" y="2643505"/>
            <a:ext cx="1719580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6600" b="1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+mn-ea"/>
                <a:sym typeface="+mn-lt"/>
              </a:rPr>
              <a:t>02</a:t>
            </a:r>
            <a:endParaRPr lang="zh-CN" altLang="en-US" sz="6600" b="1" dirty="0">
              <a:solidFill>
                <a:schemeClr val="accent6"/>
              </a:solidFill>
              <a:cs typeface="+mn-ea"/>
              <a:sym typeface="+mn-lt"/>
            </a:endParaRPr>
          </a:p>
        </p:txBody>
      </p:sp>
      <p:sp>
        <p:nvSpPr>
          <p:cNvPr id="17" name="文本框 17"/>
          <p:cNvSpPr txBox="1"/>
          <p:nvPr/>
        </p:nvSpPr>
        <p:spPr>
          <a:xfrm>
            <a:off x="6692265" y="2643505"/>
            <a:ext cx="1604010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6600" b="1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+mn-ea"/>
                <a:sym typeface="+mn-lt"/>
              </a:rPr>
              <a:t>03</a:t>
            </a:r>
            <a:endParaRPr lang="zh-CN" altLang="en-US" sz="6600" b="1" dirty="0">
              <a:solidFill>
                <a:schemeClr val="accent6"/>
              </a:solidFill>
              <a:cs typeface="+mn-ea"/>
              <a:sym typeface="+mn-lt"/>
            </a:endParaRPr>
          </a:p>
        </p:txBody>
      </p:sp>
      <p:sp>
        <p:nvSpPr>
          <p:cNvPr id="18" name="文本框 18"/>
          <p:cNvSpPr txBox="1"/>
          <p:nvPr/>
        </p:nvSpPr>
        <p:spPr>
          <a:xfrm>
            <a:off x="9378315" y="2643505"/>
            <a:ext cx="1666875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6600" b="1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+mn-ea"/>
                <a:sym typeface="+mn-lt"/>
              </a:rPr>
              <a:t>04</a:t>
            </a:r>
            <a:endParaRPr lang="zh-CN" altLang="en-US" sz="6600" b="1" dirty="0">
              <a:solidFill>
                <a:schemeClr val="accent6"/>
              </a:solidFill>
              <a:cs typeface="+mn-ea"/>
              <a:sym typeface="+mn-lt"/>
            </a:endParaRPr>
          </a:p>
        </p:txBody>
      </p:sp>
      <p:sp>
        <p:nvSpPr>
          <p:cNvPr id="19" name="矩形 18">
            <a:hlinkClick r:id="rId4" tooltip="" action="ppaction://hlinksldjump"/>
          </p:cNvPr>
          <p:cNvSpPr/>
          <p:nvPr/>
        </p:nvSpPr>
        <p:spPr>
          <a:xfrm>
            <a:off x="778760" y="3715161"/>
            <a:ext cx="2287520" cy="583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3200" dirty="0">
                <a:cs typeface="+mn-ea"/>
                <a:sym typeface="+mn-lt"/>
              </a:rPr>
              <a:t>人物生平</a:t>
            </a:r>
            <a:endParaRPr lang="zh-CN" altLang="en-US" sz="3200" dirty="0">
              <a:cs typeface="+mn-ea"/>
              <a:sym typeface="+mn-lt"/>
            </a:endParaRPr>
          </a:p>
        </p:txBody>
      </p:sp>
      <p:sp>
        <p:nvSpPr>
          <p:cNvPr id="22" name="矩形 21">
            <a:hlinkClick r:id="rId5" tooltip="" action="ppaction://hlinksldjump"/>
          </p:cNvPr>
          <p:cNvSpPr/>
          <p:nvPr/>
        </p:nvSpPr>
        <p:spPr>
          <a:xfrm>
            <a:off x="3554870" y="3715161"/>
            <a:ext cx="2287520" cy="583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3200" dirty="0">
                <a:cs typeface="+mn-ea"/>
                <a:sym typeface="+mn-lt"/>
              </a:rPr>
              <a:t>文学成就</a:t>
            </a:r>
            <a:endParaRPr lang="zh-CN" altLang="en-US" sz="3200" dirty="0">
              <a:cs typeface="+mn-ea"/>
              <a:sym typeface="+mn-lt"/>
            </a:endParaRPr>
          </a:p>
        </p:txBody>
      </p:sp>
      <p:sp>
        <p:nvSpPr>
          <p:cNvPr id="23" name="矩形 22">
            <a:hlinkClick r:id="rId6" tooltip="" action="ppaction://hlinksldjump"/>
          </p:cNvPr>
          <p:cNvSpPr/>
          <p:nvPr/>
        </p:nvSpPr>
        <p:spPr>
          <a:xfrm>
            <a:off x="6281240" y="3715161"/>
            <a:ext cx="2287520" cy="583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3200" dirty="0">
                <a:cs typeface="+mn-ea"/>
                <a:sym typeface="+mn-lt"/>
              </a:rPr>
              <a:t>历史评价</a:t>
            </a:r>
            <a:endParaRPr lang="zh-CN" altLang="en-US" sz="3200" dirty="0">
              <a:cs typeface="+mn-ea"/>
              <a:sym typeface="+mn-lt"/>
            </a:endParaRPr>
          </a:p>
        </p:txBody>
      </p:sp>
      <p:sp>
        <p:nvSpPr>
          <p:cNvPr id="24" name="矩形 23">
            <a:hlinkClick r:id="rId7" tooltip="" action="ppaction://hlinksldjump"/>
          </p:cNvPr>
          <p:cNvSpPr/>
          <p:nvPr/>
        </p:nvSpPr>
        <p:spPr>
          <a:xfrm>
            <a:off x="9067935" y="3715161"/>
            <a:ext cx="2287520" cy="583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3200" dirty="0">
                <a:cs typeface="+mn-ea"/>
                <a:sym typeface="+mn-lt"/>
              </a:rPr>
              <a:t>轶事典故</a:t>
            </a:r>
            <a:endParaRPr lang="zh-CN" altLang="en-US" sz="3200" dirty="0">
              <a:cs typeface="+mn-ea"/>
              <a:sym typeface="+mn-lt"/>
            </a:endParaRPr>
          </a:p>
        </p:txBody>
      </p:sp>
      <p:cxnSp>
        <p:nvCxnSpPr>
          <p:cNvPr id="29" name="直接连接符 28"/>
          <p:cNvCxnSpPr/>
          <p:nvPr/>
        </p:nvCxnSpPr>
        <p:spPr>
          <a:xfrm>
            <a:off x="3289300" y="2767330"/>
            <a:ext cx="0" cy="1590040"/>
          </a:xfrm>
          <a:prstGeom prst="line">
            <a:avLst/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接连接符 1"/>
          <p:cNvCxnSpPr/>
          <p:nvPr/>
        </p:nvCxnSpPr>
        <p:spPr>
          <a:xfrm>
            <a:off x="6093460" y="2767330"/>
            <a:ext cx="0" cy="1590040"/>
          </a:xfrm>
          <a:prstGeom prst="line">
            <a:avLst/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8721090" y="2767330"/>
            <a:ext cx="0" cy="1590040"/>
          </a:xfrm>
          <a:prstGeom prst="line">
            <a:avLst/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7030" y="271780"/>
            <a:ext cx="11448415" cy="6296660"/>
          </a:xfrm>
          <a:prstGeom prst="rect">
            <a:avLst/>
          </a:prstGeom>
          <a:noFill/>
          <a:ln>
            <a:solidFill>
              <a:schemeClr val="accent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5" name="文本框 41"/>
          <p:cNvSpPr txBox="1"/>
          <p:nvPr/>
        </p:nvSpPr>
        <p:spPr>
          <a:xfrm>
            <a:off x="4596130" y="948055"/>
            <a:ext cx="299021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5400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思源宋体 Heavy" panose="02020900000000000000" charset="-122"/>
                <a:sym typeface="+mn-lt"/>
              </a:rPr>
              <a:t>人物生平</a:t>
            </a:r>
            <a:endParaRPr lang="zh-CN" altLang="en-US" sz="5400" dirty="0">
              <a:solidFill>
                <a:schemeClr val="accent6"/>
              </a:solidFill>
              <a:latin typeface="思源宋体 Heavy" panose="02020900000000000000" charset="-122"/>
              <a:ea typeface="思源宋体 Heavy" panose="02020900000000000000" charset="-122"/>
              <a:cs typeface="思源宋体 Heavy" panose="02020900000000000000" charset="-122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154430" y="2046605"/>
            <a:ext cx="10107295" cy="34150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en-US" altLang="zh-CN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      </a:t>
            </a:r>
            <a:r>
              <a:rPr lang="zh-CN" altLang="en-US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辛弃疾出生时，北方就已沦陷于金人之手。他的祖父辛赞虽在金国任职，却一直希望有机会能够拿起武器和金人决一死战，因为辛弃疾的先辈和金人有不共戴天之仇，并常常带着辛弃疾“登高望远，指画山河”（出自《美芹十论》），同时，辛弃疾也不断亲眼目睹汉人在金人统治下所受的屈辱与痛苦。这一切使他在青少年时代就立下了恢复中原、报国雪耻的志向。因而他有一种燕赵奇士的侠义之气。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latin typeface="等线" panose="02010600030101010101" charset="-122"/>
              <a:ea typeface="等线" panose="02010600030101010101" charset="-122"/>
              <a:cs typeface="等线" panose="0201060003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7030" y="271780"/>
            <a:ext cx="11448415" cy="6296660"/>
          </a:xfrm>
          <a:prstGeom prst="rect">
            <a:avLst/>
          </a:prstGeom>
          <a:noFill/>
          <a:ln>
            <a:solidFill>
              <a:schemeClr val="accent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5" name="文本框 41"/>
          <p:cNvSpPr txBox="1"/>
          <p:nvPr/>
        </p:nvSpPr>
        <p:spPr>
          <a:xfrm>
            <a:off x="4596130" y="948055"/>
            <a:ext cx="299021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5400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思源宋体 Heavy" panose="02020900000000000000" charset="-122"/>
                <a:sym typeface="+mn-lt"/>
              </a:rPr>
              <a:t>文学成就</a:t>
            </a:r>
            <a:endParaRPr lang="zh-CN" altLang="en-US" sz="5400" dirty="0">
              <a:solidFill>
                <a:schemeClr val="accent6"/>
              </a:solidFill>
              <a:latin typeface="思源宋体 Heavy" panose="02020900000000000000" charset="-122"/>
              <a:ea typeface="思源宋体 Heavy" panose="02020900000000000000" charset="-122"/>
              <a:cs typeface="思源宋体 Heavy" panose="02020900000000000000" charset="-122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154430" y="2030730"/>
            <a:ext cx="10107295" cy="396938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7200" fontAlgn="auto">
              <a:lnSpc>
                <a:spcPct val="150000"/>
              </a:lnSpc>
            </a:pPr>
            <a:r>
              <a:rPr lang="en-US" altLang="zh-CN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 </a:t>
            </a:r>
            <a:r>
              <a:rPr lang="zh-CN" altLang="en-US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辛词现存六百多首，是两宋存词最多的作家。其词多以国家、民族的现实问题为题材，抒发慷慨激昂的爱国之情。如《水龙吟》 （渡江天马南来）、《水调歌头》、《满江红》等，表现了恢复祖国统一的豪情壮志；《驾新郎》、《菩萨蛮》、《破阵子》等，表现对北方地区的怀念和对抗金斗争的赞扬。《水龙吟》、《摸鱼儿》、《贺新郎》、《鹧鸪天》、《永遇乐》等，表现对南宋朝廷屈辱苟安的不满和壮志难酬的忧愤。这些作品大都基调昂扬，热情奔放。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latin typeface="等线" panose="02010600030101010101" charset="-122"/>
              <a:ea typeface="等线" panose="02010600030101010101" charset="-122"/>
              <a:cs typeface="等线" panose="0201060003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7030" y="271780"/>
            <a:ext cx="11448415" cy="6296660"/>
          </a:xfrm>
          <a:prstGeom prst="rect">
            <a:avLst/>
          </a:prstGeom>
          <a:noFill/>
          <a:ln>
            <a:solidFill>
              <a:schemeClr val="accent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5" name="文本框 41"/>
          <p:cNvSpPr txBox="1"/>
          <p:nvPr/>
        </p:nvSpPr>
        <p:spPr>
          <a:xfrm>
            <a:off x="4596130" y="948055"/>
            <a:ext cx="299021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5400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思源宋体 Heavy" panose="02020900000000000000" charset="-122"/>
                <a:sym typeface="+mn-lt"/>
              </a:rPr>
              <a:t>历史评价</a:t>
            </a:r>
            <a:endParaRPr lang="zh-CN" altLang="en-US" sz="5400" dirty="0">
              <a:solidFill>
                <a:schemeClr val="accent6"/>
              </a:solidFill>
              <a:latin typeface="思源宋体 Heavy" panose="02020900000000000000" charset="-122"/>
              <a:ea typeface="思源宋体 Heavy" panose="02020900000000000000" charset="-122"/>
              <a:cs typeface="思源宋体 Heavy" panose="02020900000000000000" charset="-122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154430" y="1998345"/>
            <a:ext cx="10107295" cy="28613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7200" fontAlgn="auto">
              <a:lnSpc>
                <a:spcPct val="150000"/>
              </a:lnSpc>
            </a:pPr>
            <a:r>
              <a:rPr lang="en-US" altLang="zh-CN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   </a:t>
            </a:r>
            <a:r>
              <a:rPr lang="zh-CN" altLang="en-US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辛弃疾善诗文，但以词明世。其《稼轩词》收六百二十余首，无论数量之富，质量之优，皆冠两宋。乃人中之杰，词中之龙。</a:t>
            </a:r>
            <a:endParaRPr lang="zh-CN" altLang="en-US" sz="2400">
              <a:solidFill>
                <a:schemeClr val="tx1">
                  <a:lumMod val="50000"/>
                  <a:lumOff val="50000"/>
                </a:schemeClr>
              </a:solidFill>
              <a:latin typeface="等线" panose="02010600030101010101" charset="-122"/>
              <a:ea typeface="等线" panose="02010600030101010101" charset="-122"/>
              <a:cs typeface="等线" panose="02010600030101010101" charset="-122"/>
            </a:endParaRPr>
          </a:p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辛弃疾以其独特的英雄壮志和豪情，极力使气逞辞，以文为词，大为扩展了词体的题材范围，形成了沉郁豪壮的主体风格，又兼有婉约深曲和清新质朴的格调，可谓熔铸百家，自由挥洒，多姿多彩。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latin typeface="等线" panose="02010600030101010101" charset="-122"/>
              <a:ea typeface="等线" panose="02010600030101010101" charset="-122"/>
              <a:cs typeface="等线" panose="0201060003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7030" y="271780"/>
            <a:ext cx="11448415" cy="6296660"/>
          </a:xfrm>
          <a:prstGeom prst="rect">
            <a:avLst/>
          </a:prstGeom>
          <a:noFill/>
          <a:ln>
            <a:solidFill>
              <a:schemeClr val="accent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5" name="文本框 41"/>
          <p:cNvSpPr txBox="1"/>
          <p:nvPr/>
        </p:nvSpPr>
        <p:spPr>
          <a:xfrm>
            <a:off x="4596130" y="948055"/>
            <a:ext cx="299021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5400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思源宋体 Heavy" panose="02020900000000000000" charset="-122"/>
                <a:sym typeface="+mn-lt"/>
              </a:rPr>
              <a:t>轶事典故</a:t>
            </a:r>
            <a:endParaRPr lang="zh-CN" altLang="en-US" sz="5400" dirty="0">
              <a:solidFill>
                <a:schemeClr val="accent6"/>
              </a:solidFill>
              <a:latin typeface="思源宋体 Heavy" panose="02020900000000000000" charset="-122"/>
              <a:ea typeface="思源宋体 Heavy" panose="02020900000000000000" charset="-122"/>
              <a:cs typeface="思源宋体 Heavy" panose="02020900000000000000" charset="-122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154430" y="1998345"/>
            <a:ext cx="10107295" cy="396938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7200" fontAlgn="auto">
              <a:lnSpc>
                <a:spcPct val="150000"/>
              </a:lnSpc>
            </a:pPr>
            <a:r>
              <a:rPr lang="en-US" altLang="zh-CN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  </a:t>
            </a:r>
            <a:r>
              <a:rPr lang="zh-CN" altLang="en-US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金主完颜亮迁都燕京之后，一些长期受奴役和压迫的汉人再也忍无可忍，终于扛起了反金大旗，其中声势最浩大的一支队伍是山东境内揭竿起义的一支队伍，领头的耿京是一位农民出身的济南人。为了响应义军的反金义举，时年二十二岁的辛弃疾，也乘机拉起了两千人的队伍投奔耿京。但耿京对这个前来投军的秀才并没有过多的青睐，只命他做了一名无足轻重的文官，掌管文书和帅印。在此年中发生的一件事，令耿京对辛弃疾从此刮目相看。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latin typeface="等线" panose="02010600030101010101" charset="-122"/>
              <a:ea typeface="等线" panose="02010600030101010101" charset="-122"/>
              <a:cs typeface="等线" panose="0201060003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7030" y="271780"/>
            <a:ext cx="11448415" cy="6296660"/>
          </a:xfrm>
          <a:prstGeom prst="rect">
            <a:avLst/>
          </a:prstGeom>
          <a:noFill/>
          <a:ln>
            <a:solidFill>
              <a:schemeClr val="accent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5" name="文本框 41"/>
          <p:cNvSpPr txBox="1"/>
          <p:nvPr/>
        </p:nvSpPr>
        <p:spPr>
          <a:xfrm>
            <a:off x="4596130" y="948055"/>
            <a:ext cx="299021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5400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思源宋体 Heavy" panose="02020900000000000000" charset="-122"/>
                <a:sym typeface="+mn-lt"/>
              </a:rPr>
              <a:t>轶事典故</a:t>
            </a:r>
            <a:endParaRPr lang="zh-CN" altLang="en-US" sz="5400" dirty="0">
              <a:solidFill>
                <a:schemeClr val="accent6"/>
              </a:solidFill>
              <a:latin typeface="思源宋体 Heavy" panose="02020900000000000000" charset="-122"/>
              <a:ea typeface="思源宋体 Heavy" panose="02020900000000000000" charset="-122"/>
              <a:cs typeface="思源宋体 Heavy" panose="02020900000000000000" charset="-122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154430" y="1998345"/>
            <a:ext cx="10107295" cy="34150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7200" fontAlgn="auto">
              <a:lnSpc>
                <a:spcPct val="150000"/>
              </a:lnSpc>
            </a:pPr>
            <a:r>
              <a:rPr lang="en-US" altLang="zh-CN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  </a:t>
            </a:r>
            <a:r>
              <a:rPr lang="zh-CN" altLang="en-US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当初和辛弃疾一块儿来投奔义军的还有一位叫义端的和尚。义端本身就是个守不了清规戒律的花和尚，因为受不了在义军里当差的苦头，竟偷偷的盗走了经由辛弃疾保管的帅印，准备去金营里邀功。义端本身也是一小股义军的首领，是被辛弃疾说服一起投奔耿京帐下的，耿京盛怒之下，只得拿辛弃疾问罪。辛弃疾理屈词穷，自知交友不慎，羞愧难当，当场向耿京立下了军令状，追回帅印。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latin typeface="等线" panose="02010600030101010101" charset="-122"/>
              <a:ea typeface="等线" panose="02010600030101010101" charset="-122"/>
              <a:cs typeface="等线" panose="0201060003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7030" y="271780"/>
            <a:ext cx="11448415" cy="6296660"/>
          </a:xfrm>
          <a:prstGeom prst="rect">
            <a:avLst/>
          </a:prstGeom>
          <a:noFill/>
          <a:ln>
            <a:solidFill>
              <a:schemeClr val="accent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5" name="文本框 41"/>
          <p:cNvSpPr txBox="1"/>
          <p:nvPr/>
        </p:nvSpPr>
        <p:spPr>
          <a:xfrm>
            <a:off x="4596130" y="948055"/>
            <a:ext cx="299021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5400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思源宋体 Heavy" panose="02020900000000000000" charset="-122"/>
                <a:sym typeface="+mn-lt"/>
              </a:rPr>
              <a:t>轶事典故</a:t>
            </a:r>
            <a:endParaRPr lang="zh-CN" altLang="en-US" sz="5400" dirty="0">
              <a:solidFill>
                <a:schemeClr val="accent6"/>
              </a:solidFill>
              <a:latin typeface="思源宋体 Heavy" panose="02020900000000000000" charset="-122"/>
              <a:ea typeface="思源宋体 Heavy" panose="02020900000000000000" charset="-122"/>
              <a:cs typeface="思源宋体 Heavy" panose="02020900000000000000" charset="-122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154430" y="1998345"/>
            <a:ext cx="10107295" cy="34150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7200" fontAlgn="auto">
              <a:lnSpc>
                <a:spcPct val="150000"/>
              </a:lnSpc>
            </a:pPr>
            <a:r>
              <a:rPr lang="en-US" altLang="zh-CN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  </a:t>
            </a:r>
            <a:r>
              <a:rPr lang="zh-CN" altLang="en-US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当晚，辛弃疾带了一小队人马埋伏在了去往金营必经的路上，果然，天快亮了的时候，义端真的骑马来到，辛弃疾不由分说，一刀将义端砍下马来。义端见是辛弃疾，吓得魂飞魄散，当即跪地求饶说：“我知道您的真身是一头青兕，您力大能拔山，将来定有大造化。您饶了我的小命吧！”面对这样贪生怕死的变节份子，嫉恶如仇的辛弃疾哪里肯听，不由分说，手起刀落，义端身首异处。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latin typeface="等线" panose="02010600030101010101" charset="-122"/>
              <a:ea typeface="等线" panose="02010600030101010101" charset="-122"/>
              <a:cs typeface="等线" panose="02010600030101010101" charset="-122"/>
              <a:sym typeface="+mn-e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rgbClr val="000000"/>
      </a:dk1>
      <a:lt1>
        <a:srgbClr val="FFFFFF"/>
      </a:lt1>
      <a:dk2>
        <a:srgbClr val="768395"/>
      </a:dk2>
      <a:lt2>
        <a:srgbClr val="F0F0F0"/>
      </a:lt2>
      <a:accent1>
        <a:srgbClr val="0069B5"/>
      </a:accent1>
      <a:accent2>
        <a:srgbClr val="00A7E9"/>
      </a:accent2>
      <a:accent3>
        <a:srgbClr val="F0AB00"/>
      </a:accent3>
      <a:accent4>
        <a:srgbClr val="E35500"/>
      </a:accent4>
      <a:accent5>
        <a:srgbClr val="A7A13F"/>
      </a:accent5>
      <a:accent6>
        <a:srgbClr val="609A7F"/>
      </a:accent6>
      <a:hlink>
        <a:srgbClr val="0069B5"/>
      </a:hlink>
      <a:folHlink>
        <a:srgbClr val="BFBFBF"/>
      </a:folHlink>
    </a:clrScheme>
    <a:fontScheme name="emicukzk">
      <a:majorFont>
        <a:latin typeface="AvantGarde Bk BT"/>
        <a:ea typeface="ZHSRXT-GBK"/>
        <a:cs typeface=""/>
      </a:majorFont>
      <a:minorFont>
        <a:latin typeface="AvantGarde Bk BT"/>
        <a:ea typeface="ZHSRXT-GBK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1136</Words>
  <Application>WPS 演示</Application>
  <PresentationFormat>宽屏</PresentationFormat>
  <Paragraphs>47</Paragraphs>
  <Slides>8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27" baseType="lpstr">
      <vt:lpstr>Arial</vt:lpstr>
      <vt:lpstr>宋体</vt:lpstr>
      <vt:lpstr>Wingdings</vt:lpstr>
      <vt:lpstr>AvantGarde Bk BT</vt:lpstr>
      <vt:lpstr>RomanS</vt:lpstr>
      <vt:lpstr>Helvetica</vt:lpstr>
      <vt:lpstr>Helvetica Neue UltraLight</vt:lpstr>
      <vt:lpstr>Helvetica Neue</vt:lpstr>
      <vt:lpstr>Calibri</vt:lpstr>
      <vt:lpstr>Calibri</vt:lpstr>
      <vt:lpstr>ZHSRXT-GBK</vt:lpstr>
      <vt:lpstr>AMGDT</vt:lpstr>
      <vt:lpstr>微软雅黑</vt:lpstr>
      <vt:lpstr>Arial Unicode MS</vt:lpstr>
      <vt:lpstr>等线</vt:lpstr>
      <vt:lpstr>黑体</vt:lpstr>
      <vt:lpstr>思源宋体 Heavy</vt:lpstr>
      <vt:lpstr>创艺简楷体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office2016mac62028</dc:creator>
  <cp:lastModifiedBy>松子</cp:lastModifiedBy>
  <cp:revision>13</cp:revision>
  <dcterms:created xsi:type="dcterms:W3CDTF">2019-05-21T05:17:00Z</dcterms:created>
  <dcterms:modified xsi:type="dcterms:W3CDTF">2021-07-01T10:35:12Z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  <property fmtid="{D5CDD505-2E9C-101B-9397-08002B2CF9AE}" pid="3" name="KSOTemplateUUID">
    <vt:lpwstr>v1.0_mb_Ro3FT/OAR0TEWcS40c53Yg==</vt:lpwstr>
  </property>
</Properties>
</file>