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3" name="组合 12"/>
          <p:cNvGrpSpPr/>
          <p:nvPr/>
        </p:nvGrpSpPr>
        <p:grpSpPr>
          <a:xfrm>
            <a:off x="1388745" y="1614170"/>
            <a:ext cx="9356725" cy="3842385"/>
            <a:chOff x="2187" y="2542"/>
            <a:chExt cx="14735" cy="6051"/>
          </a:xfrm>
        </p:grpSpPr>
        <p:sp>
          <p:nvSpPr>
            <p:cNvPr id="4" name="文本框 3"/>
            <p:cNvSpPr txBox="1"/>
            <p:nvPr/>
          </p:nvSpPr>
          <p:spPr>
            <a:xfrm>
              <a:off x="2306" y="2542"/>
              <a:ext cx="10757" cy="6051"/>
            </a:xfrm>
            <a:prstGeom prst="rect">
              <a:avLst/>
            </a:prstGeom>
            <a:noFill/>
          </p:spPr>
          <p:txBody>
            <a:bodyPr vert="eaVert" wrap="square" rtlCol="0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3600">
                  <a:latin typeface="华文楷体" panose="02010600040101010101" charset="-122"/>
                  <a:ea typeface="华文楷体" panose="02010600040101010101" charset="-122"/>
                  <a:cs typeface="创艺简楷体" charset="0"/>
                </a:rPr>
                <a:t>世味年来薄似纱，</a:t>
              </a:r>
              <a:endParaRPr lang="zh-CN" altLang="en-US" sz="3600">
                <a:latin typeface="华文楷体" panose="02010600040101010101" charset="-122"/>
                <a:ea typeface="华文楷体" panose="02010600040101010101" charset="-122"/>
                <a:cs typeface="创艺简楷体" charset="0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3600">
                  <a:latin typeface="华文楷体" panose="02010600040101010101" charset="-122"/>
                  <a:ea typeface="华文楷体" panose="02010600040101010101" charset="-122"/>
                  <a:cs typeface="创艺简楷体" charset="0"/>
                </a:rPr>
                <a:t>谁令骑马客京华。</a:t>
              </a:r>
              <a:endParaRPr lang="zh-CN" altLang="en-US" sz="3600">
                <a:latin typeface="华文楷体" panose="02010600040101010101" charset="-122"/>
                <a:ea typeface="华文楷体" panose="02010600040101010101" charset="-122"/>
                <a:cs typeface="创艺简楷体" charset="0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3600">
                  <a:latin typeface="华文楷体" panose="02010600040101010101" charset="-122"/>
                  <a:ea typeface="华文楷体" panose="02010600040101010101" charset="-122"/>
                  <a:cs typeface="创艺简楷体" charset="0"/>
                </a:rPr>
                <a:t>小楼一夜听春雨，</a:t>
              </a:r>
              <a:endParaRPr lang="zh-CN" altLang="en-US" sz="3600">
                <a:latin typeface="华文楷体" panose="02010600040101010101" charset="-122"/>
                <a:ea typeface="华文楷体" panose="02010600040101010101" charset="-122"/>
                <a:cs typeface="创艺简楷体" charset="0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3600">
                  <a:latin typeface="华文楷体" panose="02010600040101010101" charset="-122"/>
                  <a:ea typeface="华文楷体" panose="02010600040101010101" charset="-122"/>
                  <a:cs typeface="创艺简楷体" charset="0"/>
                </a:rPr>
                <a:t>深巷明朝卖杏花。</a:t>
              </a:r>
              <a:endParaRPr lang="zh-CN" altLang="en-US" sz="3600">
                <a:latin typeface="华文楷体" panose="02010600040101010101" charset="-122"/>
                <a:ea typeface="华文楷体" panose="02010600040101010101" charset="-122"/>
                <a:cs typeface="创艺简楷体" charset="0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3600">
                  <a:latin typeface="华文楷体" panose="02010600040101010101" charset="-122"/>
                  <a:ea typeface="华文楷体" panose="02010600040101010101" charset="-122"/>
                  <a:cs typeface="创艺简楷体" charset="0"/>
                </a:rPr>
                <a:t>矮纸斜行闲作草，</a:t>
              </a:r>
              <a:endParaRPr lang="zh-CN" altLang="en-US" sz="3600">
                <a:latin typeface="华文楷体" panose="02010600040101010101" charset="-122"/>
                <a:ea typeface="华文楷体" panose="02010600040101010101" charset="-122"/>
                <a:cs typeface="创艺简楷体" charset="0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3600">
                  <a:latin typeface="华文楷体" panose="02010600040101010101" charset="-122"/>
                  <a:ea typeface="华文楷体" panose="02010600040101010101" charset="-122"/>
                  <a:cs typeface="创艺简楷体" charset="0"/>
                </a:rPr>
                <a:t>晴窗细乳戏分茶。</a:t>
              </a:r>
              <a:endParaRPr lang="zh-CN" altLang="en-US" sz="3600">
                <a:latin typeface="华文楷体" panose="02010600040101010101" charset="-122"/>
                <a:ea typeface="华文楷体" panose="02010600040101010101" charset="-122"/>
                <a:cs typeface="创艺简楷体" charset="0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3600">
                  <a:latin typeface="华文楷体" panose="02010600040101010101" charset="-122"/>
                  <a:ea typeface="华文楷体" panose="02010600040101010101" charset="-122"/>
                  <a:cs typeface="创艺简楷体" charset="0"/>
                </a:rPr>
                <a:t>素衣莫起风尘叹，</a:t>
              </a:r>
              <a:endParaRPr lang="zh-CN" altLang="en-US" sz="3600">
                <a:latin typeface="华文楷体" panose="02010600040101010101" charset="-122"/>
                <a:ea typeface="华文楷体" panose="02010600040101010101" charset="-122"/>
                <a:cs typeface="创艺简楷体" charset="0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3600">
                  <a:latin typeface="华文楷体" panose="02010600040101010101" charset="-122"/>
                  <a:ea typeface="华文楷体" panose="02010600040101010101" charset="-122"/>
                  <a:cs typeface="创艺简楷体" charset="0"/>
                </a:rPr>
                <a:t>犹及清明可到家。</a:t>
              </a:r>
              <a:endParaRPr lang="zh-CN" altLang="en-US" sz="3600">
                <a:latin typeface="华文楷体" panose="02010600040101010101" charset="-122"/>
                <a:ea typeface="华文楷体" panose="02010600040101010101" charset="-122"/>
                <a:cs typeface="创艺简楷体" charset="0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4163" y="2542"/>
              <a:ext cx="2759" cy="5716"/>
            </a:xfrm>
            <a:prstGeom prst="rect">
              <a:avLst/>
            </a:prstGeom>
            <a:noFill/>
          </p:spPr>
          <p:txBody>
            <a:bodyPr vert="eaVert" wrap="square" rtlCol="0" anchor="t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 sz="4400" b="1">
                  <a:latin typeface="思源宋体 Heavy" panose="02020900000000000000" charset="-122"/>
                  <a:ea typeface="思源宋体 Heavy" panose="02020900000000000000" charset="-122"/>
                  <a:cs typeface="创艺简楷体" charset="0"/>
                  <a:sym typeface="+mn-ea"/>
                </a:rPr>
                <a:t>临安春雨初霁</a:t>
              </a:r>
              <a:endParaRPr lang="zh-CN" altLang="en-US" sz="4000">
                <a:latin typeface="创艺简楷体" charset="0"/>
                <a:ea typeface="创艺简楷体" charset="0"/>
                <a:cs typeface="创艺简楷体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400">
                  <a:latin typeface="创艺简楷体" charset="0"/>
                  <a:ea typeface="创艺简楷体" charset="0"/>
                  <a:cs typeface="创艺简楷体" charset="0"/>
                  <a:sym typeface="+mn-ea"/>
                </a:rPr>
                <a:t>作者：陆游 (宋)</a:t>
              </a:r>
              <a:endParaRPr lang="zh-CN" altLang="en-US" sz="2400">
                <a:latin typeface="创艺简楷体" charset="0"/>
                <a:ea typeface="创艺简楷体" charset="0"/>
                <a:cs typeface="创艺简楷体" charset="0"/>
                <a:sym typeface="+mn-ea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13500" y="3696"/>
              <a:ext cx="0" cy="340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11514" y="2542"/>
              <a:ext cx="0" cy="554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10121" y="2542"/>
              <a:ext cx="0" cy="554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8852" y="2542"/>
              <a:ext cx="0" cy="554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484" y="2542"/>
              <a:ext cx="0" cy="554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6241" y="2542"/>
              <a:ext cx="0" cy="554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4898" y="2542"/>
              <a:ext cx="0" cy="554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3679" y="2542"/>
              <a:ext cx="0" cy="554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187" y="2542"/>
              <a:ext cx="0" cy="554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WPS 演示</Application>
  <PresentationFormat>宽屏</PresentationFormat>
  <Paragraphs>12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7" baseType="lpstr">
      <vt:lpstr>Arial</vt:lpstr>
      <vt:lpstr>宋体</vt:lpstr>
      <vt:lpstr>Wingdings</vt:lpstr>
      <vt:lpstr>创艺简楷体</vt:lpstr>
      <vt:lpstr>微软雅黑</vt:lpstr>
      <vt:lpstr>Arial Unicode MS</vt:lpstr>
      <vt:lpstr>Calibri Light</vt:lpstr>
      <vt:lpstr>Calibri</vt:lpstr>
      <vt:lpstr>黑体</vt:lpstr>
      <vt:lpstr>思源宋体 Heavy</vt:lpstr>
      <vt:lpstr>方正粗圆简体</vt:lpstr>
      <vt:lpstr>方正黄草简体</vt:lpstr>
      <vt:lpstr>方正康体简体</vt:lpstr>
      <vt:lpstr>方正平和简体</vt:lpstr>
      <vt:lpstr>方正姚体</vt:lpstr>
      <vt:lpstr>方正毡笔黑简体</vt:lpstr>
      <vt:lpstr>汉仪粗圆简</vt:lpstr>
      <vt:lpstr>汉仪菱心体简</vt:lpstr>
      <vt:lpstr>汉仪竹节体简</vt:lpstr>
      <vt:lpstr>华文宋体</vt:lpstr>
      <vt:lpstr>楷体</vt:lpstr>
      <vt:lpstr>华文中宋</vt:lpstr>
      <vt:lpstr>华文行楷</vt:lpstr>
      <vt:lpstr>华文新魏</vt:lpstr>
      <vt:lpstr>华文楷体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松子</cp:lastModifiedBy>
  <cp:revision>4</cp:revision>
  <dcterms:created xsi:type="dcterms:W3CDTF">2018-12-12T03:46:00Z</dcterms:created>
  <dcterms:modified xsi:type="dcterms:W3CDTF">2021-06-28T08:57:54Z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